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72"/>
  </p:notesMasterIdLst>
  <p:handoutMasterIdLst>
    <p:handoutMasterId r:id="rId73"/>
  </p:handoutMasterIdLst>
  <p:sldIdLst>
    <p:sldId id="256" r:id="rId2"/>
    <p:sldId id="884" r:id="rId3"/>
    <p:sldId id="316" r:id="rId4"/>
    <p:sldId id="890" r:id="rId5"/>
    <p:sldId id="891" r:id="rId6"/>
    <p:sldId id="892" r:id="rId7"/>
    <p:sldId id="893" r:id="rId8"/>
    <p:sldId id="894" r:id="rId9"/>
    <p:sldId id="324" r:id="rId10"/>
    <p:sldId id="883" r:id="rId11"/>
    <p:sldId id="326" r:id="rId12"/>
    <p:sldId id="328" r:id="rId13"/>
    <p:sldId id="886" r:id="rId14"/>
    <p:sldId id="335" r:id="rId15"/>
    <p:sldId id="329" r:id="rId16"/>
    <p:sldId id="330" r:id="rId17"/>
    <p:sldId id="332" r:id="rId18"/>
    <p:sldId id="887" r:id="rId19"/>
    <p:sldId id="338" r:id="rId20"/>
    <p:sldId id="888" r:id="rId21"/>
    <p:sldId id="889" r:id="rId22"/>
    <p:sldId id="885" r:id="rId23"/>
    <p:sldId id="313" r:id="rId24"/>
    <p:sldId id="314" r:id="rId25"/>
    <p:sldId id="257" r:id="rId26"/>
    <p:sldId id="258" r:id="rId27"/>
    <p:sldId id="259" r:id="rId28"/>
    <p:sldId id="261" r:id="rId29"/>
    <p:sldId id="262" r:id="rId30"/>
    <p:sldId id="264" r:id="rId31"/>
    <p:sldId id="265" r:id="rId32"/>
    <p:sldId id="266" r:id="rId33"/>
    <p:sldId id="267" r:id="rId34"/>
    <p:sldId id="268" r:id="rId35"/>
    <p:sldId id="269" r:id="rId36"/>
    <p:sldId id="263" r:id="rId37"/>
    <p:sldId id="270" r:id="rId38"/>
    <p:sldId id="26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2" r:id="rId49"/>
    <p:sldId id="280" r:id="rId50"/>
    <p:sldId id="281" r:id="rId51"/>
    <p:sldId id="283" r:id="rId52"/>
    <p:sldId id="284" r:id="rId53"/>
    <p:sldId id="285" r:id="rId54"/>
    <p:sldId id="345" r:id="rId55"/>
    <p:sldId id="286" r:id="rId56"/>
    <p:sldId id="287" r:id="rId57"/>
    <p:sldId id="288" r:id="rId58"/>
    <p:sldId id="289" r:id="rId59"/>
    <p:sldId id="291" r:id="rId60"/>
    <p:sldId id="294" r:id="rId61"/>
    <p:sldId id="293" r:id="rId62"/>
    <p:sldId id="295" r:id="rId63"/>
    <p:sldId id="296" r:id="rId64"/>
    <p:sldId id="300" r:id="rId65"/>
    <p:sldId id="301" r:id="rId66"/>
    <p:sldId id="305" r:id="rId67"/>
    <p:sldId id="872" r:id="rId68"/>
    <p:sldId id="870" r:id="rId69"/>
    <p:sldId id="871" r:id="rId70"/>
    <p:sldId id="371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432FF"/>
    <a:srgbClr val="E1F5FF"/>
    <a:srgbClr val="B23C00"/>
    <a:srgbClr val="C6DEFF"/>
    <a:srgbClr val="A12A03"/>
    <a:srgbClr val="66CCFF"/>
    <a:srgbClr val="A4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23" autoAdjust="0"/>
    <p:restoredTop sz="98450" autoAdjust="0"/>
  </p:normalViewPr>
  <p:slideViewPr>
    <p:cSldViewPr>
      <p:cViewPr varScale="1">
        <p:scale>
          <a:sx n="149" d="100"/>
          <a:sy n="149" d="100"/>
        </p:scale>
        <p:origin x="1280" y="18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2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Spring 2025: April 17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102235" y="6263609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201: </a:t>
            </a:r>
            <a:r>
              <a:rPr lang="en-US" sz="1000" baseline="0" dirty="0"/>
              <a:t>Database Technologies for Data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  <p:pic>
        <p:nvPicPr>
          <p:cNvPr id="4" name="Picture 13" descr="SJSU-logo">
            <a:extLst>
              <a:ext uri="{FF2B5EF4-FFF2-40B4-BE49-F238E27FC236}">
                <a16:creationId xmlns:a16="http://schemas.microsoft.com/office/drawing/2014/main" id="{CC1E40AD-900D-D417-D85C-929D234F95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edo.com/samples/html/Sakila/doc/Sakila_8/home.html" TargetMode="External"/><Relationship Id="rId2" Type="http://schemas.openxmlformats.org/officeDocument/2006/relationships/hyperlink" Target="http://www.cs.sjsu.edu/~mak/DATA201/sakila-db/sakila.sq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DATA 201</a:t>
            </a:r>
            <a:br>
              <a:rPr lang="en-US" sz="2800" dirty="0"/>
            </a:br>
            <a:r>
              <a:rPr lang="en-US" sz="3600" dirty="0"/>
              <a:t>Database Technologies </a:t>
            </a:r>
            <a:br>
              <a:rPr lang="en-US" sz="3600" dirty="0"/>
            </a:br>
            <a:r>
              <a:rPr lang="en-US" sz="3600" dirty="0"/>
              <a:t>for Data Analytics</a:t>
            </a:r>
            <a:br>
              <a:rPr lang="en-US" sz="3600" dirty="0"/>
            </a:br>
            <a:r>
              <a:rPr lang="en-US" sz="2400" dirty="0"/>
              <a:t>April 17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2025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3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F42D-BEEB-6748-A988-5B2B8A49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Trend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94D3-3FB0-3E4E-9C4D-D721372BF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682234"/>
          </a:xfrm>
        </p:spPr>
        <p:txBody>
          <a:bodyPr/>
          <a:lstStyle/>
          <a:p>
            <a:r>
              <a:rPr lang="en-US" dirty="0"/>
              <a:t>A straightforward application of the </a:t>
            </a:r>
            <a:br>
              <a:rPr lang="en-US" dirty="0"/>
            </a:br>
            <a:r>
              <a:rPr lang="en-US" dirty="0"/>
              <a:t>least squares regression line.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You already know</a:t>
            </a:r>
            <a:br>
              <a:rPr lang="en-US" dirty="0"/>
            </a:br>
            <a:r>
              <a:rPr lang="en-US" dirty="0"/>
              <a:t>how to compute the</a:t>
            </a:r>
            <a:br>
              <a:rPr lang="en-US" dirty="0"/>
            </a:br>
            <a:r>
              <a:rPr lang="en-US" dirty="0"/>
              <a:t>the slope and </a:t>
            </a:r>
            <a:br>
              <a:rPr lang="en-US" dirty="0"/>
            </a:br>
            <a:r>
              <a:rPr lang="en-US" dirty="0"/>
              <a:t>y-intercept in SQL.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7DB26-1AD5-5245-9634-AA0C07D9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E1845-3707-4F42-8C85-12F28FAD7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804" y="2240293"/>
            <a:ext cx="4896475" cy="338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9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7F74-97DB-444A-9FD3-60407D9B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94CE6-F7C2-5344-80B7-0C076F288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06" y="1325903"/>
            <a:ext cx="8503827" cy="48355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moving average</a:t>
            </a:r>
            <a:r>
              <a:rPr lang="en-US" dirty="0"/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dirty="0"/>
              <a:t> of data values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over </a:t>
            </a:r>
            <a:br>
              <a:rPr lang="en-US" dirty="0"/>
            </a:br>
            <a:r>
              <a:rPr lang="en-US" dirty="0"/>
              <a:t>the time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values that represent the time intervals:</a:t>
            </a:r>
          </a:p>
          <a:p>
            <a:pPr lvl="1"/>
            <a:r>
              <a:rPr lang="en-US" dirty="0"/>
              <a:t>Each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dirty="0"/>
              <a:t> value of the moving average corresponding to the current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time value is the </a:t>
            </a:r>
            <a:r>
              <a:rPr lang="en-US" u="sng" dirty="0"/>
              <a:t>average</a:t>
            </a:r>
            <a:r>
              <a:rPr lang="en-US" dirty="0"/>
              <a:t> of the current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value and the previous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dirty="0"/>
              <a:t>of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values.</a:t>
            </a:r>
          </a:p>
          <a:p>
            <a:pPr lvl="1"/>
            <a:r>
              <a:rPr lang="en-US" dirty="0"/>
              <a:t>There can be no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dirty="0"/>
              <a:t> moving average values corresponding to the first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dirty="0"/>
              <a:t>of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values.</a:t>
            </a:r>
          </a:p>
          <a:p>
            <a:pPr lvl="4"/>
            <a:endParaRPr lang="en-US" dirty="0"/>
          </a:p>
          <a:p>
            <a:r>
              <a:rPr lang="en-US" dirty="0"/>
              <a:t>Higher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generate moving average plots that “smooth out” the data more.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26158-C6B9-D344-829E-6C8F8437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6967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B0DA-F08E-9941-B3C8-D022F5EC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AC758-C841-014D-802B-17B569DE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6AE21-CA2E-4247-8DD9-A7883D003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29" y="1290039"/>
            <a:ext cx="7270235" cy="4882131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6C3035-BA38-7B4A-B693-31C5AEE55F5E}"/>
              </a:ext>
            </a:extLst>
          </p:cNvPr>
          <p:cNvSpPr txBox="1"/>
          <p:nvPr/>
        </p:nvSpPr>
        <p:spPr>
          <a:xfrm>
            <a:off x="7223731" y="2761725"/>
            <a:ext cx="761747" cy="33855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 =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B927D-89FD-0449-AEF4-1490CFD527E6}"/>
              </a:ext>
            </a:extLst>
          </p:cNvPr>
          <p:cNvSpPr txBox="1"/>
          <p:nvPr/>
        </p:nvSpPr>
        <p:spPr>
          <a:xfrm>
            <a:off x="5029195" y="2761725"/>
            <a:ext cx="647934" cy="338554"/>
          </a:xfrm>
          <a:prstGeom prst="rect">
            <a:avLst/>
          </a:prstGeom>
          <a:solidFill>
            <a:srgbClr val="D5FC79"/>
          </a:solidFill>
          <a:ln>
            <a:solidFill>
              <a:srgbClr val="99FF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 = 5</a:t>
            </a:r>
          </a:p>
        </p:txBody>
      </p:sp>
    </p:spTree>
    <p:extLst>
      <p:ext uri="{BB962C8B-B14F-4D97-AF65-F5344CB8AC3E}">
        <p14:creationId xmlns:p14="http://schemas.microsoft.com/office/powerpoint/2010/main" val="105238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EECF-B4FE-C457-D5AE-31820AD2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Averages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74F5F-E17A-3672-C7A4-12E4A09D4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25039"/>
          </a:xfrm>
        </p:spPr>
        <p:txBody>
          <a:bodyPr/>
          <a:lstStyle/>
          <a:p>
            <a:r>
              <a:rPr lang="en-US" dirty="0"/>
              <a:t>Python code: 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-day moving average of stock prices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en-US" dirty="0"/>
              <a:t> has two columns</a:t>
            </a:r>
          </a:p>
          <a:p>
            <a:pPr lvl="2"/>
            <a:r>
              <a:rPr lang="en-US" dirty="0"/>
              <a:t>column 1: -29, -28, -27, ... -1, 0 (days ago)</a:t>
            </a:r>
          </a:p>
          <a:p>
            <a:pPr lvl="2"/>
            <a:r>
              <a:rPr lang="en-US" dirty="0"/>
              <a:t>column 2: prices for each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86CE5-4B59-F9EF-5DCD-3DA640EE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AC4D4-56DA-B3EC-7201-80ED0D92A72A}"/>
              </a:ext>
            </a:extLst>
          </p:cNvPr>
          <p:cNvSpPr txBox="1"/>
          <p:nvPr/>
        </p:nvSpPr>
        <p:spPr>
          <a:xfrm>
            <a:off x="1257631" y="3585953"/>
            <a:ext cx="6628738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last_prices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[]  # last n prices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(table)):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last_prices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[table[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][1],]  # append a new price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n: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last_prices.pop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   # remove the oldest price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2: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table[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+= (None,)  # no average for first n-1 days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table[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+=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(sum(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last_prices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)/3,)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moving average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E181F-9FC9-455C-8061-192BE9287FDC}"/>
              </a:ext>
            </a:extLst>
          </p:cNvPr>
          <p:cNvSpPr txBox="1"/>
          <p:nvPr/>
        </p:nvSpPr>
        <p:spPr>
          <a:xfrm>
            <a:off x="4937756" y="3416676"/>
            <a:ext cx="289162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MovingAveragesPython.ipynb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8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F653-ABEE-7842-F91C-7D905C69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Averages in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F4978-15A4-AA31-48C9-F236E32B1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/>
              <a:t>SQL code: 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-day moving average of stock prices</a:t>
            </a:r>
          </a:p>
          <a:p>
            <a:pPr lvl="1"/>
            <a:r>
              <a:rPr lang="en-US" dirty="0"/>
              <a:t>Uses SQL windowing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3CE24-7DF7-F186-D3A2-B2304055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61065-9C26-D66F-7C0E-09B871630BC3}"/>
              </a:ext>
            </a:extLst>
          </p:cNvPr>
          <p:cNvSpPr txBox="1"/>
          <p:nvPr/>
        </p:nvSpPr>
        <p:spPr>
          <a:xfrm>
            <a:off x="1472433" y="3088849"/>
            <a:ext cx="6199133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days_ago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price,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 ROW_NUMBER() OVER (ORDER BY </a:t>
            </a:r>
            <a:r>
              <a:rPr lang="en-US" sz="1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days_ago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{n}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AVG(price) OVER (ORDER BY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days_ago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ROWS BETWEEN {n - 1} PRECEDING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AND CURRENT ROW)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recent_prices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days_ago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33E63-8348-35B9-F906-C43195C539F8}"/>
              </a:ext>
            </a:extLst>
          </p:cNvPr>
          <p:cNvSpPr txBox="1"/>
          <p:nvPr/>
        </p:nvSpPr>
        <p:spPr>
          <a:xfrm>
            <a:off x="4480561" y="3010820"/>
            <a:ext cx="263084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905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051"/>
                </a:solidFill>
              </a:rPr>
              <a:t>No average for the first </a:t>
            </a:r>
            <a:r>
              <a:rPr lang="en-US" sz="1400" i="1" dirty="0">
                <a:solidFill>
                  <a:srgbClr val="009051"/>
                </a:solidFill>
              </a:rPr>
              <a:t>n</a:t>
            </a:r>
            <a:r>
              <a:rPr lang="en-US" sz="1400" dirty="0">
                <a:solidFill>
                  <a:srgbClr val="009051"/>
                </a:solidFill>
              </a:rPr>
              <a:t> days.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89D2F-93B6-13B8-ED87-445B391AD992}"/>
              </a:ext>
            </a:extLst>
          </p:cNvPr>
          <p:cNvSpPr txBox="1"/>
          <p:nvPr/>
        </p:nvSpPr>
        <p:spPr>
          <a:xfrm>
            <a:off x="4297683" y="4224183"/>
            <a:ext cx="26308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Average of the preceding </a:t>
            </a:r>
            <a:r>
              <a:rPr lang="en-US" sz="1400" i="1" dirty="0">
                <a:solidFill>
                  <a:srgbClr val="C00000"/>
                </a:solidFill>
              </a:rPr>
              <a:t>n</a:t>
            </a:r>
            <a:r>
              <a:rPr lang="en-US" sz="1400" dirty="0">
                <a:solidFill>
                  <a:srgbClr val="C00000"/>
                </a:solidFill>
              </a:rPr>
              <a:t> - 1 prices and the current price.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B3CFA6-BD10-E07F-99DE-7EBE50D072AC}"/>
              </a:ext>
            </a:extLst>
          </p:cNvPr>
          <p:cNvSpPr txBox="1"/>
          <p:nvPr/>
        </p:nvSpPr>
        <p:spPr>
          <a:xfrm>
            <a:off x="4846317" y="5166341"/>
            <a:ext cx="266399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MovingAveragesSQL.ipynb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8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2336-A01D-6E40-AE7C-3F856329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Smoothing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9366D-6A5E-2A40-AE56-E1C8AD874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Exponential smoothing</a:t>
            </a:r>
            <a:r>
              <a:rPr lang="en-US" dirty="0"/>
              <a:t> is a special form of moving average that weighs the </a:t>
            </a:r>
            <a:r>
              <a:rPr lang="en-US" u="sng" dirty="0"/>
              <a:t>most recent</a:t>
            </a:r>
            <a:r>
              <a:rPr lang="en-US" dirty="0"/>
              <a:t>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</a:t>
            </a:r>
            <a:r>
              <a:rPr lang="en-US" u="sng" dirty="0"/>
              <a:t>differently</a:t>
            </a:r>
            <a:r>
              <a:rPr lang="en-US" dirty="0"/>
              <a:t> than the </a:t>
            </a:r>
            <a:r>
              <a:rPr lang="en-US" u="sng" dirty="0"/>
              <a:t>earlier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values.</a:t>
            </a:r>
          </a:p>
          <a:p>
            <a:pPr lvl="4"/>
            <a:endParaRPr lang="en-US" dirty="0"/>
          </a:p>
          <a:p>
            <a:r>
              <a:rPr lang="en-US" dirty="0"/>
              <a:t>The smoothing is based on the value of the </a:t>
            </a:r>
            <a:r>
              <a:rPr lang="en-US" dirty="0">
                <a:solidFill>
                  <a:srgbClr val="C00000"/>
                </a:solidFill>
              </a:rPr>
              <a:t>smoothing constant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, a fraction between </a:t>
            </a:r>
            <a:br>
              <a:rPr lang="en-US" dirty="0"/>
            </a:br>
            <a:r>
              <a:rPr lang="en-US" dirty="0"/>
              <a:t>0 and 1.</a:t>
            </a:r>
          </a:p>
          <a:p>
            <a:pPr lvl="4"/>
            <a:endParaRPr lang="en-US" dirty="0"/>
          </a:p>
          <a:p>
            <a:r>
              <a:rPr lang="en-US" dirty="0"/>
              <a:t>The first value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/>
              <a:t> of the exponentially smoothed average is simply the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calculated from the first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the first time interval.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B4639-BBBC-FE46-8BC2-561AA366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105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6E93-1FF4-0D43-811B-8E4775B3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Smoothing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E7A0F-2B4D-E244-A71A-0DE539096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forward in time, for each subsequent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the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/>
              <a:t>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times the </a:t>
            </a:r>
            <a:r>
              <a:rPr lang="en-US" u="sng" dirty="0"/>
              <a:t>current</a:t>
            </a:r>
            <a:r>
              <a:rPr lang="en-US" dirty="0"/>
              <a:t> corresponding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plus 1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times the </a:t>
            </a:r>
            <a:r>
              <a:rPr lang="en-US" u="sng" dirty="0"/>
              <a:t>previous</a:t>
            </a:r>
            <a:r>
              <a:rPr lang="en-US" dirty="0"/>
              <a:t>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Therefore, 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0.5</a:t>
            </a:r>
            <a:r>
              <a:rPr lang="en-US" dirty="0"/>
              <a:t>, the </a:t>
            </a:r>
            <a:r>
              <a:rPr lang="en-US" u="sng" dirty="0"/>
              <a:t>current value</a:t>
            </a:r>
            <a:r>
              <a:rPr lang="en-US" dirty="0"/>
              <a:t>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has </a:t>
            </a:r>
            <a:r>
              <a:rPr lang="en-US" u="sng" dirty="0"/>
              <a:t>less influence</a:t>
            </a:r>
            <a:r>
              <a:rPr lang="en-US" dirty="0"/>
              <a:t> on the smoothed curve than earlier values. This </a:t>
            </a:r>
            <a:r>
              <a:rPr lang="en-US" u="sng" dirty="0"/>
              <a:t>dampens</a:t>
            </a:r>
            <a:r>
              <a:rPr lang="en-US" dirty="0"/>
              <a:t> current fluctuations.</a:t>
            </a:r>
          </a:p>
          <a:p>
            <a:pPr lvl="4"/>
            <a:endParaRPr lang="en-US" dirty="0"/>
          </a:p>
          <a:p>
            <a:r>
              <a:rPr lang="en-US" u="sng" dirty="0"/>
              <a:t>Smaller</a:t>
            </a:r>
            <a:r>
              <a:rPr lang="en-US" dirty="0"/>
              <a:t>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dirty="0"/>
              <a:t>generate </a:t>
            </a:r>
            <a:r>
              <a:rPr lang="en-US" u="sng" dirty="0"/>
              <a:t>more stable</a:t>
            </a:r>
            <a:r>
              <a:rPr lang="en-US" dirty="0"/>
              <a:t>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/>
              <a:t>. </a:t>
            </a:r>
            <a:r>
              <a:rPr lang="en-US" u="sng" dirty="0"/>
              <a:t>Larger</a:t>
            </a:r>
            <a:r>
              <a:rPr lang="en-US" dirty="0"/>
              <a:t>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dirty="0"/>
              <a:t>enable </a:t>
            </a:r>
            <a:r>
              <a:rPr lang="en-US" u="sng" dirty="0"/>
              <a:t>quicker reaction</a:t>
            </a:r>
            <a:r>
              <a:rPr lang="en-US" dirty="0"/>
              <a:t> to current changes in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19F4-182D-E740-8BC1-7AC8C355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5311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B088-4A1A-4345-ADC0-A47D9320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Smoothing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2DBDC-C542-FA46-9696-645373E0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F6DE6-7B9E-3043-AF12-48288C7B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82" y="1234464"/>
            <a:ext cx="7270436" cy="48822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56A8F6-1028-A244-9EAB-20054160D4E2}"/>
              </a:ext>
            </a:extLst>
          </p:cNvPr>
          <p:cNvSpPr txBox="1"/>
          <p:nvPr/>
        </p:nvSpPr>
        <p:spPr>
          <a:xfrm>
            <a:off x="5029195" y="2606049"/>
            <a:ext cx="64953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t>= 0.5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A7B0D-4C88-9448-A6FB-49BF5AC2108B}"/>
              </a:ext>
            </a:extLst>
          </p:cNvPr>
          <p:cNvSpPr txBox="1"/>
          <p:nvPr/>
        </p:nvSpPr>
        <p:spPr>
          <a:xfrm>
            <a:off x="5303512" y="3407809"/>
            <a:ext cx="64953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= 0.2</a:t>
            </a:r>
            <a:endParaRPr lang="en-US" sz="12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E1410-DCF7-124C-B6A9-CBDF7FF10677}"/>
              </a:ext>
            </a:extLst>
          </p:cNvPr>
          <p:cNvSpPr txBox="1"/>
          <p:nvPr/>
        </p:nvSpPr>
        <p:spPr>
          <a:xfrm>
            <a:off x="4754878" y="4709146"/>
            <a:ext cx="261127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If </a:t>
            </a:r>
            <a:r>
              <a:rPr lang="en-US" sz="1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0.5</a:t>
            </a:r>
            <a:r>
              <a:rPr lang="en-US" sz="1200" dirty="0">
                <a:solidFill>
                  <a:srgbClr val="0033CC"/>
                </a:solidFill>
              </a:rPr>
              <a:t>, the </a:t>
            </a:r>
            <a:r>
              <a:rPr lang="en-US" sz="1200" u="sng" dirty="0">
                <a:solidFill>
                  <a:srgbClr val="0033CC"/>
                </a:solidFill>
              </a:rPr>
              <a:t>current value</a:t>
            </a:r>
            <a:r>
              <a:rPr lang="en-US" sz="1200" dirty="0">
                <a:solidFill>
                  <a:srgbClr val="0033CC"/>
                </a:solidFill>
              </a:rPr>
              <a:t> of </a:t>
            </a:r>
            <a:r>
              <a:rPr lang="en-US" sz="1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200" dirty="0">
                <a:solidFill>
                  <a:srgbClr val="0033CC"/>
                </a:solidFill>
              </a:rPr>
              <a:t> </a:t>
            </a:r>
          </a:p>
          <a:p>
            <a:r>
              <a:rPr lang="en-US" sz="1200" dirty="0">
                <a:solidFill>
                  <a:srgbClr val="0033CC"/>
                </a:solidFill>
              </a:rPr>
              <a:t>has </a:t>
            </a:r>
            <a:r>
              <a:rPr lang="en-US" sz="1200" u="sng" dirty="0">
                <a:solidFill>
                  <a:srgbClr val="0033CC"/>
                </a:solidFill>
              </a:rPr>
              <a:t>less influence</a:t>
            </a:r>
            <a:r>
              <a:rPr lang="en-US" sz="1200" dirty="0">
                <a:solidFill>
                  <a:srgbClr val="0033CC"/>
                </a:solidFill>
              </a:rPr>
              <a:t> on the 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smoothed curve than earlier values. </a:t>
            </a:r>
          </a:p>
          <a:p>
            <a:r>
              <a:rPr lang="en-US" sz="1200" dirty="0">
                <a:solidFill>
                  <a:srgbClr val="0033CC"/>
                </a:solidFill>
              </a:rPr>
              <a:t>This </a:t>
            </a:r>
            <a:r>
              <a:rPr lang="en-US" sz="1200" u="sng" dirty="0">
                <a:solidFill>
                  <a:srgbClr val="0033CC"/>
                </a:solidFill>
              </a:rPr>
              <a:t>dampens</a:t>
            </a:r>
            <a:r>
              <a:rPr lang="en-US" sz="1200" dirty="0">
                <a:solidFill>
                  <a:srgbClr val="0033CC"/>
                </a:solidFill>
              </a:rPr>
              <a:t> current fluctuations.</a:t>
            </a:r>
          </a:p>
        </p:txBody>
      </p:sp>
    </p:spTree>
    <p:extLst>
      <p:ext uri="{BB962C8B-B14F-4D97-AF65-F5344CB8AC3E}">
        <p14:creationId xmlns:p14="http://schemas.microsoft.com/office/powerpoint/2010/main" val="885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8BF2-B034-04A4-6CED-D4AB01B1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Smoothing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533C1-4DB6-58CA-BFF5-6DF050B3B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599"/>
          </a:xfrm>
        </p:spPr>
        <p:txBody>
          <a:bodyPr/>
          <a:lstStyle/>
          <a:p>
            <a:r>
              <a:rPr lang="en-US" dirty="0"/>
              <a:t>Python code: </a:t>
            </a:r>
          </a:p>
          <a:p>
            <a:pPr lvl="1"/>
            <a:r>
              <a:rPr lang="en-US" dirty="0"/>
              <a:t>Exponential smoothing of stock prices 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= 0.2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lang="en-US" dirty="0"/>
              <a:t>has two columns</a:t>
            </a:r>
          </a:p>
          <a:p>
            <a:pPr lvl="2"/>
            <a:r>
              <a:rPr lang="en-US" dirty="0"/>
              <a:t>column 1: -29, -28, -27, ... -1, 0 (days ago)</a:t>
            </a:r>
          </a:p>
          <a:p>
            <a:pPr lvl="2"/>
            <a:r>
              <a:rPr lang="en-US" dirty="0"/>
              <a:t>column 2: prices for each day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417C0-D6C3-B196-3978-5B2AC21E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00FC9-76A6-2A5B-9EE8-6910A22660D5}"/>
              </a:ext>
            </a:extLst>
          </p:cNvPr>
          <p:cNvSpPr txBox="1"/>
          <p:nvPr/>
        </p:nvSpPr>
        <p:spPr>
          <a:xfrm>
            <a:off x="344720" y="3746718"/>
            <a:ext cx="8454559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smoothed = None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(table)):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price = table[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][1]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smoothed 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(0.2*price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+ (1 – 0.2)*(price if smoothed is None else smoothed))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table[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+= (smoothed,)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0FE3C-FE0C-8DBE-D8AF-97DD2E8E2172}"/>
              </a:ext>
            </a:extLst>
          </p:cNvPr>
          <p:cNvSpPr txBox="1"/>
          <p:nvPr/>
        </p:nvSpPr>
        <p:spPr>
          <a:xfrm>
            <a:off x="5120634" y="3563629"/>
            <a:ext cx="352051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ExponentialSmoothingsPython.ipynb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29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AE85-74ED-3380-A6D0-C59561FA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Smoothing in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4464D-B02E-9291-E061-78801EC5D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/>
              <a:t>SQL code: </a:t>
            </a:r>
          </a:p>
          <a:p>
            <a:pPr lvl="1"/>
            <a:r>
              <a:rPr lang="en-US" dirty="0"/>
              <a:t>Exponential smoothing of stock prices 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= 0.2 </a:t>
            </a:r>
          </a:p>
          <a:p>
            <a:pPr lvl="1"/>
            <a:r>
              <a:rPr lang="en-US" dirty="0"/>
              <a:t>Uses user-defined variable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@smoothed</a:t>
            </a:r>
            <a:r>
              <a:rPr lang="en-US" dirty="0"/>
              <a:t> that is initially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21AE2-9574-DA93-2F45-B340C2A0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8AE60-FF1F-3E26-BCE9-065801BE2483}"/>
              </a:ext>
            </a:extLst>
          </p:cNvPr>
          <p:cNvSpPr txBox="1"/>
          <p:nvPr/>
        </p:nvSpPr>
        <p:spPr>
          <a:xfrm>
            <a:off x="411514" y="3368043"/>
            <a:ext cx="8320972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days_ago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price, 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@smoothed := 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(0.2*price </a:t>
            </a:r>
          </a:p>
          <a:p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+ (1-0.2)*(IF (@smoothed IS NULL, price, @smoothed)))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AS smoothed 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recent_prices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days_ago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2EC0D-CADB-2F04-94B0-701E32D8B238}"/>
              </a:ext>
            </a:extLst>
          </p:cNvPr>
          <p:cNvSpPr txBox="1"/>
          <p:nvPr/>
        </p:nvSpPr>
        <p:spPr>
          <a:xfrm>
            <a:off x="5212073" y="3197266"/>
            <a:ext cx="32928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ExponentialSmoothingsSQL.ipynb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9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0398-751B-BA5F-5590-2C33C2B1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9C2C-4CD9-659E-2870-4183D03F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medians</a:t>
            </a:r>
          </a:p>
          <a:p>
            <a:r>
              <a:rPr lang="en-US" dirty="0"/>
              <a:t>Time-series analysis</a:t>
            </a:r>
          </a:p>
          <a:p>
            <a:pPr lvl="1"/>
            <a:r>
              <a:rPr lang="en-US" dirty="0"/>
              <a:t>Moving averages</a:t>
            </a:r>
          </a:p>
          <a:p>
            <a:pPr lvl="1"/>
            <a:r>
              <a:rPr lang="en-US" dirty="0"/>
              <a:t>Exponential smoothing</a:t>
            </a:r>
          </a:p>
          <a:p>
            <a:pPr lvl="4"/>
            <a:endParaRPr lang="en-US" dirty="0"/>
          </a:p>
          <a:p>
            <a:r>
              <a:rPr lang="en-US" dirty="0" err="1"/>
              <a:t>Sakila</a:t>
            </a:r>
            <a:r>
              <a:rPr lang="en-US" dirty="0"/>
              <a:t> sample database</a:t>
            </a:r>
          </a:p>
          <a:p>
            <a:pPr lvl="4"/>
            <a:endParaRPr lang="en-US" dirty="0"/>
          </a:p>
          <a:p>
            <a:r>
              <a:rPr lang="en-US" i="1" dirty="0"/>
              <a:t>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78A73-3F66-4E26-3B63-D8A51B0A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7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CEF0-A002-3407-E524-3A04FD44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Sakila Example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0C11A-46BE-7AEF-58F7-12C690E67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59648"/>
          </a:xfrm>
        </p:spPr>
        <p:txBody>
          <a:bodyPr/>
          <a:lstStyle/>
          <a:p>
            <a:r>
              <a:rPr lang="en-US" dirty="0"/>
              <a:t>A very good example of an </a:t>
            </a:r>
            <a:r>
              <a:rPr lang="en-US" u="sng" dirty="0"/>
              <a:t>operational database</a:t>
            </a:r>
            <a:r>
              <a:rPr lang="en-US" dirty="0"/>
              <a:t> developed by MySQL.</a:t>
            </a:r>
          </a:p>
          <a:p>
            <a:pPr lvl="1"/>
            <a:r>
              <a:rPr lang="en-US" dirty="0"/>
              <a:t>Install: </a:t>
            </a:r>
            <a:r>
              <a:rPr lang="en-US" sz="1800" dirty="0">
                <a:hlinkClick r:id="rId2"/>
              </a:rPr>
              <a:t>http://www.cs.sjsu.edu/~mak/DATA201/sakila-db/sakila.sql</a:t>
            </a:r>
            <a:r>
              <a:rPr lang="en-US" sz="1800" dirty="0"/>
              <a:t> </a:t>
            </a:r>
          </a:p>
          <a:p>
            <a:pPr lvl="1"/>
            <a:r>
              <a:rPr lang="en-US" dirty="0"/>
              <a:t>Documentation: </a:t>
            </a:r>
            <a:r>
              <a:rPr lang="en-US" sz="1800" dirty="0">
                <a:hlinkClick r:id="rId3"/>
              </a:rPr>
              <a:t>https://dataedo.com/samples/html/Sakila/doc/Sakila_8/home.html</a:t>
            </a:r>
            <a:r>
              <a:rPr lang="en-US" sz="1800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Movie rental database</a:t>
            </a:r>
          </a:p>
          <a:p>
            <a:pPr lvl="1"/>
            <a:r>
              <a:rPr lang="en-US" dirty="0"/>
              <a:t>16 tables for movies, actors, ratings, payments, etc.</a:t>
            </a:r>
          </a:p>
          <a:p>
            <a:pPr lvl="1"/>
            <a:r>
              <a:rPr lang="en-US" dirty="0"/>
              <a:t>7 views</a:t>
            </a:r>
          </a:p>
          <a:p>
            <a:pPr lvl="1"/>
            <a:r>
              <a:rPr lang="en-US" dirty="0"/>
              <a:t>3 stored procedures</a:t>
            </a:r>
          </a:p>
          <a:p>
            <a:pPr lvl="1"/>
            <a:r>
              <a:rPr lang="en-US" dirty="0"/>
              <a:t>3 stored functions</a:t>
            </a:r>
          </a:p>
          <a:p>
            <a:pPr lvl="1"/>
            <a:r>
              <a:rPr lang="en-US" dirty="0"/>
              <a:t>4 triggers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76801-AACB-FB1B-1E55-BD2A8C7C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28EDC-7E82-1DD9-CCFD-D97E1A38BE74}"/>
              </a:ext>
            </a:extLst>
          </p:cNvPr>
          <p:cNvSpPr txBox="1"/>
          <p:nvPr/>
        </p:nvSpPr>
        <p:spPr>
          <a:xfrm>
            <a:off x="5120634" y="5074902"/>
            <a:ext cx="29260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432FF"/>
                </a:solidFill>
              </a:rPr>
              <a:t>To be used for next week’s Checkpoint #3 exam.</a:t>
            </a:r>
          </a:p>
        </p:txBody>
      </p:sp>
    </p:spTree>
    <p:extLst>
      <p:ext uri="{BB962C8B-B14F-4D97-AF65-F5344CB8AC3E}">
        <p14:creationId xmlns:p14="http://schemas.microsoft.com/office/powerpoint/2010/main" val="896100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26AD3-8780-6162-FE4E-30F5749A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Sakila</a:t>
            </a:r>
            <a:r>
              <a:rPr lang="en-US" dirty="0"/>
              <a:t> Sample Database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FA8CA-11AB-9F84-4697-DEC7DC2F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A diagram of a server&#10;&#10;Description automatically generated">
            <a:extLst>
              <a:ext uri="{FF2B5EF4-FFF2-40B4-BE49-F238E27FC236}">
                <a16:creationId xmlns:a16="http://schemas.microsoft.com/office/drawing/2014/main" id="{29269F52-F76F-423C-59D8-D8500361D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32" y="1225560"/>
            <a:ext cx="5943535" cy="502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20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8462-D828-BDE7-96CA-C855B4AE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585EA-1E85-299C-F343-20E54C0F1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323F7-D2C4-AE9B-1487-AC75D440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53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Deluge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90% of all the data ever created</a:t>
            </a:r>
            <a:br>
              <a:rPr lang="en-US" dirty="0"/>
            </a:br>
            <a:r>
              <a:rPr lang="en-US" dirty="0"/>
              <a:t>was created in the </a:t>
            </a:r>
            <a:r>
              <a:rPr lang="en-US" u="sng" dirty="0"/>
              <a:t>past two years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2.5 </a:t>
            </a:r>
            <a:r>
              <a:rPr lang="en-US" u="sng" dirty="0"/>
              <a:t>quintillion</a:t>
            </a:r>
            <a:r>
              <a:rPr lang="en-US" dirty="0"/>
              <a:t> bytes of data per day</a:t>
            </a:r>
            <a:br>
              <a:rPr lang="en-US" dirty="0"/>
            </a:br>
            <a:r>
              <a:rPr lang="en-US" dirty="0"/>
              <a:t>is being created.</a:t>
            </a:r>
          </a:p>
          <a:p>
            <a:pPr lvl="1"/>
            <a:r>
              <a:rPr lang="en-US" dirty="0"/>
              <a:t>2.5 x 10</a:t>
            </a:r>
            <a:r>
              <a:rPr lang="en-US" baseline="30000" dirty="0"/>
              <a:t>18</a:t>
            </a:r>
          </a:p>
          <a:p>
            <a:pPr lvl="1"/>
            <a:r>
              <a:rPr lang="en-US" dirty="0"/>
              <a:t>That’s </a:t>
            </a:r>
            <a:r>
              <a:rPr lang="en-US" u="sng" dirty="0"/>
              <a:t>a lot</a:t>
            </a:r>
            <a:r>
              <a:rPr lang="en-US" dirty="0"/>
              <a:t> of data!</a:t>
            </a:r>
          </a:p>
          <a:p>
            <a:pPr lvl="4"/>
            <a:endParaRPr lang="en-US" dirty="0"/>
          </a:p>
          <a:p>
            <a:r>
              <a:rPr lang="en-US" dirty="0"/>
              <a:t>80% of the data is “dark data”</a:t>
            </a:r>
          </a:p>
          <a:p>
            <a:pPr lvl="1"/>
            <a:r>
              <a:rPr lang="en-US" dirty="0"/>
              <a:t>i.e., unstructured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06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6450" y="2023061"/>
            <a:ext cx="726431" cy="400110"/>
          </a:xfrm>
          <a:prstGeom prst="rect">
            <a:avLst/>
          </a:prstGeom>
          <a:solidFill>
            <a:srgbClr val="E1F5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5818" y="3150809"/>
            <a:ext cx="146769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A12A03"/>
                </a:solidFill>
              </a:rPr>
              <a:t>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2769" y="4278557"/>
            <a:ext cx="1453793" cy="400110"/>
          </a:xfrm>
          <a:prstGeom prst="rect">
            <a:avLst/>
          </a:prstGeom>
          <a:solidFill>
            <a:srgbClr val="FFFFC2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Knowledge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4215" y="5406304"/>
            <a:ext cx="1110901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</a:rPr>
              <a:t>Wisdom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69666" y="1325903"/>
            <a:ext cx="1510146" cy="697158"/>
            <a:chOff x="4569666" y="1325903"/>
            <a:chExt cx="1510146" cy="697158"/>
          </a:xfrm>
        </p:grpSpPr>
        <p:cxnSp>
          <p:nvCxnSpPr>
            <p:cNvPr id="10" name="Straight Arrow Connector 9"/>
            <p:cNvCxnSpPr>
              <a:endCxn id="5" idx="0"/>
            </p:cNvCxnSpPr>
            <p:nvPr/>
          </p:nvCxnSpPr>
          <p:spPr bwMode="auto">
            <a:xfrm flipH="1">
              <a:off x="4569666" y="1325903"/>
              <a:ext cx="2334" cy="69715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4663439" y="1417342"/>
              <a:ext cx="1416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collect values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69666" y="2423171"/>
            <a:ext cx="1533290" cy="697158"/>
            <a:chOff x="4569666" y="2423171"/>
            <a:chExt cx="1533290" cy="697158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H="1">
              <a:off x="4569666" y="2423171"/>
              <a:ext cx="2334" cy="69715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4663439" y="2514610"/>
              <a:ext cx="1439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add metadata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69666" y="3554793"/>
            <a:ext cx="1339326" cy="697158"/>
            <a:chOff x="4569666" y="3611878"/>
            <a:chExt cx="1339326" cy="697158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H="1">
              <a:off x="4569666" y="3611878"/>
              <a:ext cx="2334" cy="69715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4663439" y="3703317"/>
              <a:ext cx="12455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add context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69666" y="4709146"/>
            <a:ext cx="1270898" cy="697158"/>
            <a:chOff x="4569666" y="4709146"/>
            <a:chExt cx="1270898" cy="697158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4569666" y="4709146"/>
              <a:ext cx="2334" cy="69715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4663439" y="4800585"/>
              <a:ext cx="11771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add insight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05879" y="1965976"/>
            <a:ext cx="2707497" cy="1737341"/>
            <a:chOff x="767235" y="1965976"/>
            <a:chExt cx="2707497" cy="1737341"/>
          </a:xfrm>
        </p:grpSpPr>
        <p:sp>
          <p:nvSpPr>
            <p:cNvPr id="23" name="Left Brace 22"/>
            <p:cNvSpPr/>
            <p:nvPr/>
          </p:nvSpPr>
          <p:spPr bwMode="auto">
            <a:xfrm>
              <a:off x="2926098" y="1965976"/>
              <a:ext cx="548634" cy="1737341"/>
            </a:xfrm>
            <a:prstGeom prst="lef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7235" y="2514610"/>
              <a:ext cx="21733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/>
                <a:t>Often together</a:t>
              </a:r>
            </a:p>
            <a:p>
              <a:pPr algn="r"/>
              <a:r>
                <a:rPr lang="en-US" sz="1800" dirty="0"/>
                <a:t>simply called “data”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77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a company’s </a:t>
            </a:r>
            <a:r>
              <a:rPr lang="en-US" u="sng" dirty="0"/>
              <a:t>day-to-day operations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company can have multiple </a:t>
            </a:r>
            <a:br>
              <a:rPr lang="en-US" dirty="0"/>
            </a:br>
            <a:r>
              <a:rPr lang="en-US" dirty="0"/>
              <a:t>operational data sources.</a:t>
            </a:r>
          </a:p>
          <a:p>
            <a:pPr lvl="4"/>
            <a:endParaRPr lang="en-US" dirty="0"/>
          </a:p>
          <a:p>
            <a:r>
              <a:rPr lang="en-US" dirty="0"/>
              <a:t>Contains operational information.</a:t>
            </a:r>
          </a:p>
          <a:p>
            <a:pPr lvl="1"/>
            <a:r>
              <a:rPr lang="en-US" dirty="0"/>
              <a:t>AKA transactional information.</a:t>
            </a:r>
          </a:p>
          <a:p>
            <a:pPr lvl="5"/>
            <a:endParaRPr lang="en-US" dirty="0"/>
          </a:p>
          <a:p>
            <a:r>
              <a:rPr lang="en-US" dirty="0"/>
              <a:t>Example operational data:</a:t>
            </a:r>
          </a:p>
          <a:p>
            <a:pPr lvl="1"/>
            <a:r>
              <a:rPr lang="en-US" dirty="0"/>
              <a:t>sales transactions</a:t>
            </a:r>
          </a:p>
          <a:p>
            <a:pPr lvl="1"/>
            <a:r>
              <a:rPr lang="en-US" dirty="0"/>
              <a:t>ATM withdrawals</a:t>
            </a:r>
          </a:p>
          <a:p>
            <a:pPr lvl="1"/>
            <a:r>
              <a:rPr lang="en-US" dirty="0"/>
              <a:t>results from ongoing scientific experiments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51417-F4BE-D329-1680-1EFF1F5B2328}"/>
              </a:ext>
            </a:extLst>
          </p:cNvPr>
          <p:cNvSpPr txBox="1"/>
          <p:nvPr/>
        </p:nvSpPr>
        <p:spPr>
          <a:xfrm>
            <a:off x="5908159" y="4160512"/>
            <a:ext cx="182614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rgbClr val="0432FF"/>
                </a:solidFill>
              </a:rPr>
              <a:t>Example</a:t>
            </a:r>
            <a:r>
              <a:rPr lang="en-US" sz="1800" dirty="0">
                <a:solidFill>
                  <a:srgbClr val="0432FF"/>
                </a:solidFill>
              </a:rPr>
              <a:t>:</a:t>
            </a:r>
          </a:p>
          <a:p>
            <a:r>
              <a:rPr lang="en-US" sz="1800" dirty="0">
                <a:solidFill>
                  <a:srgbClr val="0432FF"/>
                </a:solidFill>
              </a:rPr>
              <a:t>Sakila database</a:t>
            </a:r>
          </a:p>
        </p:txBody>
      </p:sp>
    </p:spTree>
    <p:extLst>
      <p:ext uri="{BB962C8B-B14F-4D97-AF65-F5344CB8AC3E}">
        <p14:creationId xmlns:p14="http://schemas.microsoft.com/office/powerpoint/2010/main" val="11127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Collected for </a:t>
            </a:r>
            <a:r>
              <a:rPr lang="en-US" u="sng" dirty="0"/>
              <a:t>decision support and data analysis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Example analytical information:</a:t>
            </a:r>
          </a:p>
          <a:p>
            <a:pPr lvl="1"/>
            <a:r>
              <a:rPr lang="en-US" dirty="0"/>
              <a:t>patterns of ATM usage during the day</a:t>
            </a:r>
          </a:p>
          <a:p>
            <a:pPr lvl="1"/>
            <a:r>
              <a:rPr lang="en-US" dirty="0"/>
              <a:t>sales trends over the past year</a:t>
            </a:r>
          </a:p>
          <a:p>
            <a:pPr lvl="1"/>
            <a:r>
              <a:rPr lang="en-US" dirty="0"/>
              <a:t>common results from experimental practices</a:t>
            </a:r>
          </a:p>
          <a:p>
            <a:pPr lvl="5"/>
            <a:endParaRPr lang="en-US" dirty="0"/>
          </a:p>
          <a:p>
            <a:r>
              <a:rPr lang="en-US" u="sng" dirty="0"/>
              <a:t>Analytical information is based on </a:t>
            </a:r>
            <a:br>
              <a:rPr lang="en-US" u="sng" dirty="0"/>
            </a:br>
            <a:r>
              <a:rPr lang="en-US" u="sng" dirty="0"/>
              <a:t>operational information.</a:t>
            </a:r>
          </a:p>
          <a:p>
            <a:pPr lvl="1"/>
            <a:r>
              <a:rPr lang="en-US" dirty="0"/>
              <a:t>Extracted from the operational databases.</a:t>
            </a:r>
          </a:p>
          <a:p>
            <a:pPr lvl="1"/>
            <a:r>
              <a:rPr lang="en-US" dirty="0"/>
              <a:t>Possibly augmented by third-party data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vs. Analytical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>
                <a:solidFill>
                  <a:srgbClr val="B23C00"/>
                </a:solidFill>
              </a:rPr>
              <a:t>data warehouse </a:t>
            </a:r>
            <a:r>
              <a:rPr lang="en-US" dirty="0"/>
              <a:t>as a separate </a:t>
            </a:r>
            <a:r>
              <a:rPr lang="en-US" dirty="0">
                <a:solidFill>
                  <a:srgbClr val="B23C00"/>
                </a:solidFill>
              </a:rPr>
              <a:t>analytical database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Don’t slow down the performance of the operational database by also making it </a:t>
            </a:r>
            <a:br>
              <a:rPr lang="en-US" dirty="0"/>
            </a:br>
            <a:r>
              <a:rPr lang="en-US" dirty="0"/>
              <a:t>support analytical operations.</a:t>
            </a:r>
          </a:p>
          <a:p>
            <a:pPr lvl="4"/>
            <a:endParaRPr lang="en-US" dirty="0"/>
          </a:p>
          <a:p>
            <a:r>
              <a:rPr lang="en-US" dirty="0"/>
              <a:t>It’s often impossible to structure a single database that is optimal for both operational and analytical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3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Horizon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data</a:t>
            </a:r>
          </a:p>
          <a:p>
            <a:pPr lvl="1"/>
            <a:r>
              <a:rPr lang="en-US" dirty="0"/>
              <a:t>Shorter time horizon: typically 60 to 90 days.</a:t>
            </a:r>
          </a:p>
          <a:p>
            <a:pPr lvl="2"/>
            <a:r>
              <a:rPr lang="en-US" dirty="0"/>
              <a:t>Archive data after 60 to 90 days.</a:t>
            </a:r>
          </a:p>
          <a:p>
            <a:pPr lvl="1"/>
            <a:r>
              <a:rPr lang="en-US" u="sng" dirty="0"/>
              <a:t>Frequent queries and updates</a:t>
            </a:r>
            <a:r>
              <a:rPr lang="en-US" dirty="0"/>
              <a:t> by multiple users.</a:t>
            </a:r>
          </a:p>
          <a:p>
            <a:pPr lvl="2"/>
            <a:r>
              <a:rPr lang="en-US" dirty="0"/>
              <a:t>Small amounts of data retrieved from each query.</a:t>
            </a:r>
          </a:p>
          <a:p>
            <a:pPr lvl="1"/>
            <a:r>
              <a:rPr lang="en-US" dirty="0"/>
              <a:t>Don’t penalize the performance of typical queries </a:t>
            </a:r>
            <a:br>
              <a:rPr lang="en-US" dirty="0"/>
            </a:br>
            <a:r>
              <a:rPr lang="en-US" dirty="0"/>
              <a:t>for the sake of an occasional atypical query.</a:t>
            </a:r>
          </a:p>
          <a:p>
            <a:pPr lvl="5"/>
            <a:endParaRPr lang="en-US" dirty="0"/>
          </a:p>
          <a:p>
            <a:r>
              <a:rPr lang="en-US" dirty="0"/>
              <a:t>Analytical data</a:t>
            </a:r>
          </a:p>
          <a:p>
            <a:pPr lvl="1"/>
            <a:r>
              <a:rPr lang="en-US" dirty="0"/>
              <a:t>Look for </a:t>
            </a:r>
            <a:r>
              <a:rPr lang="en-US" u="sng" dirty="0"/>
              <a:t>patterns and trends over many years</a:t>
            </a:r>
            <a:r>
              <a:rPr lang="en-US" dirty="0"/>
              <a:t>.</a:t>
            </a:r>
          </a:p>
          <a:p>
            <a:pPr lvl="1"/>
            <a:r>
              <a:rPr lang="en-US" u="sng" dirty="0"/>
              <a:t>Specialized queries</a:t>
            </a:r>
            <a:r>
              <a:rPr lang="en-US" dirty="0"/>
              <a:t> by a few data analysts.</a:t>
            </a:r>
          </a:p>
          <a:p>
            <a:pPr lvl="2"/>
            <a:r>
              <a:rPr lang="en-US" dirty="0"/>
              <a:t>Possibly large amounts of data from each query.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Data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data</a:t>
            </a:r>
          </a:p>
          <a:p>
            <a:pPr lvl="1"/>
            <a:r>
              <a:rPr lang="en-US" u="sng" dirty="0"/>
              <a:t>Detailed data</a:t>
            </a:r>
            <a:r>
              <a:rPr lang="en-US" dirty="0"/>
              <a:t> about each transaction.</a:t>
            </a:r>
          </a:p>
          <a:p>
            <a:pPr lvl="1"/>
            <a:r>
              <a:rPr lang="en-US" dirty="0"/>
              <a:t>Summarized data are not stored but are </a:t>
            </a:r>
            <a:br>
              <a:rPr lang="en-US" dirty="0"/>
            </a:br>
            <a:r>
              <a:rPr lang="en-US" u="sng" dirty="0"/>
              <a:t>derived attributes</a:t>
            </a:r>
            <a:r>
              <a:rPr lang="en-US" dirty="0"/>
              <a:t> calculated with formulas.</a:t>
            </a:r>
          </a:p>
          <a:p>
            <a:pPr lvl="1"/>
            <a:r>
              <a:rPr lang="en-US" dirty="0"/>
              <a:t>Summary data is subject to </a:t>
            </a:r>
            <a:r>
              <a:rPr lang="en-US" u="sng" dirty="0"/>
              <a:t>frequent changes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Analytical data</a:t>
            </a:r>
          </a:p>
          <a:p>
            <a:pPr lvl="1"/>
            <a:r>
              <a:rPr lang="en-US" dirty="0"/>
              <a:t>Summarized data is </a:t>
            </a:r>
            <a:r>
              <a:rPr lang="en-US" u="sng" dirty="0"/>
              <a:t>physically stored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Summarized data is often </a:t>
            </a:r>
            <a:r>
              <a:rPr lang="en-US" u="sng" dirty="0"/>
              <a:t>precomputed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Summarized data is </a:t>
            </a:r>
            <a:r>
              <a:rPr lang="en-US" u="sng" dirty="0"/>
              <a:t>historical and unchanging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0398-751B-BA5F-5590-2C33C2B1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9C2C-4CD9-659E-2870-4183D03F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vs. analytical databases</a:t>
            </a:r>
          </a:p>
          <a:p>
            <a:r>
              <a:rPr lang="en-US" dirty="0"/>
              <a:t>Application-oriented vs. subject-oriented</a:t>
            </a:r>
          </a:p>
          <a:p>
            <a:pPr lvl="4"/>
            <a:endParaRPr lang="en-US" dirty="0"/>
          </a:p>
          <a:p>
            <a:r>
              <a:rPr lang="en-US" dirty="0"/>
              <a:t>Data warehouse</a:t>
            </a:r>
          </a:p>
          <a:p>
            <a:pPr lvl="1"/>
            <a:r>
              <a:rPr lang="en-US" dirty="0"/>
              <a:t>data warehouse components</a:t>
            </a:r>
          </a:p>
          <a:p>
            <a:pPr lvl="1"/>
            <a:r>
              <a:rPr lang="en-US" dirty="0"/>
              <a:t>business intelligence (BI)</a:t>
            </a:r>
          </a:p>
          <a:p>
            <a:pPr lvl="4"/>
            <a:endParaRPr lang="en-US" dirty="0"/>
          </a:p>
          <a:p>
            <a:r>
              <a:rPr lang="en-US" dirty="0"/>
              <a:t>Dimensional modeling</a:t>
            </a:r>
          </a:p>
          <a:p>
            <a:pPr lvl="1"/>
            <a:r>
              <a:rPr lang="en-US" dirty="0"/>
              <a:t>star schema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78A73-3F66-4E26-3B63-D8A51B0A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4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Time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data</a:t>
            </a:r>
          </a:p>
          <a:p>
            <a:pPr lvl="1"/>
            <a:r>
              <a:rPr lang="en-US" dirty="0"/>
              <a:t>Contains the current state of affairs.</a:t>
            </a:r>
          </a:p>
          <a:p>
            <a:pPr lvl="1"/>
            <a:r>
              <a:rPr lang="en-US" dirty="0"/>
              <a:t>Frequently updated.</a:t>
            </a:r>
          </a:p>
          <a:p>
            <a:pPr lvl="5"/>
            <a:endParaRPr lang="en-US" dirty="0"/>
          </a:p>
          <a:p>
            <a:r>
              <a:rPr lang="en-US" dirty="0"/>
              <a:t>Analytical data</a:t>
            </a:r>
          </a:p>
          <a:p>
            <a:pPr lvl="1"/>
            <a:r>
              <a:rPr lang="en-US" dirty="0"/>
              <a:t>Current situation plus </a:t>
            </a:r>
            <a:r>
              <a:rPr lang="en-US" u="sng" dirty="0"/>
              <a:t>snapshots of the past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Snapshots are calculated once </a:t>
            </a:r>
            <a:br>
              <a:rPr lang="en-US" dirty="0"/>
            </a:br>
            <a:r>
              <a:rPr lang="en-US" dirty="0"/>
              <a:t>and physically stored for repeated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Amounts and Query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2"/>
            <a:ext cx="8229600" cy="4754829"/>
          </a:xfrm>
        </p:spPr>
        <p:txBody>
          <a:bodyPr/>
          <a:lstStyle/>
          <a:p>
            <a:r>
              <a:rPr lang="en-US" dirty="0"/>
              <a:t>Operational data</a:t>
            </a:r>
          </a:p>
          <a:p>
            <a:pPr lvl="1"/>
            <a:r>
              <a:rPr lang="en-US" dirty="0"/>
              <a:t>Frequent queries by more users.</a:t>
            </a:r>
          </a:p>
          <a:p>
            <a:pPr lvl="1"/>
            <a:r>
              <a:rPr lang="en-US" dirty="0"/>
              <a:t>Small amounts of data per query.</a:t>
            </a:r>
          </a:p>
          <a:p>
            <a:pPr lvl="5"/>
            <a:endParaRPr lang="en-US" dirty="0"/>
          </a:p>
          <a:p>
            <a:r>
              <a:rPr lang="en-US" dirty="0"/>
              <a:t>Analytical data</a:t>
            </a:r>
          </a:p>
          <a:p>
            <a:pPr lvl="1"/>
            <a:r>
              <a:rPr lang="en-US" dirty="0"/>
              <a:t>Fewer queries by fewer users.</a:t>
            </a:r>
          </a:p>
          <a:p>
            <a:pPr lvl="1"/>
            <a:r>
              <a:rPr lang="en-US" dirty="0"/>
              <a:t>Can have large amounts of data per query.</a:t>
            </a:r>
          </a:p>
          <a:p>
            <a:pPr lvl="5"/>
            <a:endParaRPr lang="en-US" dirty="0"/>
          </a:p>
          <a:p>
            <a:r>
              <a:rPr lang="en-US"/>
              <a:t>Difficult to optimize </a:t>
            </a:r>
            <a:r>
              <a:rPr lang="en-US" dirty="0"/>
              <a:t>for both:</a:t>
            </a:r>
          </a:p>
          <a:p>
            <a:pPr lvl="1"/>
            <a:r>
              <a:rPr lang="en-US" dirty="0"/>
              <a:t>Frequent queries + small amounts of data</a:t>
            </a:r>
          </a:p>
          <a:p>
            <a:pPr lvl="1"/>
            <a:r>
              <a:rPr lang="en-US" dirty="0"/>
              <a:t>Less frequent queries + large amounts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data</a:t>
            </a:r>
          </a:p>
          <a:p>
            <a:pPr lvl="1"/>
            <a:r>
              <a:rPr lang="en-US" dirty="0"/>
              <a:t>Regularly updated by end users.</a:t>
            </a:r>
          </a:p>
          <a:p>
            <a:pPr lvl="1"/>
            <a:r>
              <a:rPr lang="en-US" dirty="0"/>
              <a:t>Insert, modify, and delete data.</a:t>
            </a:r>
          </a:p>
          <a:p>
            <a:pPr lvl="5"/>
            <a:endParaRPr lang="en-US" dirty="0"/>
          </a:p>
          <a:p>
            <a:r>
              <a:rPr lang="en-US" dirty="0"/>
              <a:t>Analytical data</a:t>
            </a:r>
          </a:p>
          <a:p>
            <a:pPr lvl="1"/>
            <a:r>
              <a:rPr lang="en-US" dirty="0"/>
              <a:t>End users can </a:t>
            </a:r>
            <a:r>
              <a:rPr lang="en-US" u="sng" dirty="0"/>
              <a:t>only retrieve</a:t>
            </a:r>
            <a:r>
              <a:rPr lang="en-US" dirty="0"/>
              <a:t> data.</a:t>
            </a:r>
          </a:p>
          <a:p>
            <a:pPr lvl="1"/>
            <a:r>
              <a:rPr lang="en-US" dirty="0"/>
              <a:t>Updates by end users not allowed.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0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Redundancy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data</a:t>
            </a:r>
          </a:p>
          <a:p>
            <a:pPr lvl="1"/>
            <a:r>
              <a:rPr lang="en-US" dirty="0"/>
              <a:t>Goal is to reduce data redundancy.</a:t>
            </a:r>
          </a:p>
          <a:p>
            <a:pPr lvl="1"/>
            <a:r>
              <a:rPr lang="en-US" dirty="0"/>
              <a:t>Eliminate update anomalies.</a:t>
            </a:r>
          </a:p>
          <a:p>
            <a:pPr lvl="5"/>
            <a:endParaRPr lang="en-US" dirty="0"/>
          </a:p>
          <a:p>
            <a:r>
              <a:rPr lang="en-US" dirty="0"/>
              <a:t>Analytical data</a:t>
            </a:r>
          </a:p>
          <a:p>
            <a:pPr lvl="1"/>
            <a:r>
              <a:rPr lang="en-US" dirty="0"/>
              <a:t>Updates by end users are not allowed.</a:t>
            </a:r>
          </a:p>
          <a:p>
            <a:pPr lvl="1"/>
            <a:r>
              <a:rPr lang="en-US" u="sng" dirty="0"/>
              <a:t>No danger of update anomalies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Eliminating data redundancies is not as critical.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data</a:t>
            </a:r>
          </a:p>
          <a:p>
            <a:pPr lvl="1"/>
            <a:r>
              <a:rPr lang="en-US" dirty="0"/>
              <a:t>Support day-to-day operations.</a:t>
            </a:r>
          </a:p>
          <a:p>
            <a:pPr lvl="1"/>
            <a:r>
              <a:rPr lang="en-US" dirty="0"/>
              <a:t>Used by all types of employees, customers, etc. </a:t>
            </a:r>
            <a:br>
              <a:rPr lang="en-US" dirty="0"/>
            </a:br>
            <a:r>
              <a:rPr lang="en-US" dirty="0"/>
              <a:t>for various </a:t>
            </a:r>
            <a:r>
              <a:rPr lang="en-US" u="sng" dirty="0"/>
              <a:t>tactical purposes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  <a:p>
            <a:pPr lvl="5"/>
            <a:endParaRPr lang="en-US" dirty="0"/>
          </a:p>
          <a:p>
            <a:r>
              <a:rPr lang="en-US" dirty="0"/>
              <a:t>Analytical data</a:t>
            </a:r>
          </a:p>
          <a:p>
            <a:pPr lvl="1"/>
            <a:r>
              <a:rPr lang="en-US" dirty="0"/>
              <a:t>Used by a narrower set of users </a:t>
            </a:r>
            <a:br>
              <a:rPr lang="en-US" dirty="0"/>
            </a:br>
            <a:r>
              <a:rPr lang="en-US" dirty="0"/>
              <a:t>for </a:t>
            </a:r>
            <a:r>
              <a:rPr lang="en-US" u="sng" dirty="0"/>
              <a:t>decision-making purposes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/>
              <a:t>Operational data</a:t>
            </a:r>
          </a:p>
          <a:p>
            <a:pPr lvl="1"/>
            <a:r>
              <a:rPr lang="en-US" u="sng" dirty="0"/>
              <a:t>Application-oriented</a:t>
            </a:r>
          </a:p>
          <a:p>
            <a:pPr lvl="1"/>
            <a:r>
              <a:rPr lang="en-US" dirty="0"/>
              <a:t>Created to support an application that serves </a:t>
            </a:r>
            <a:br>
              <a:rPr lang="en-US" dirty="0"/>
            </a:br>
            <a:r>
              <a:rPr lang="en-US" dirty="0"/>
              <a:t>one or more </a:t>
            </a:r>
            <a:r>
              <a:rPr lang="en-US" u="sng" dirty="0"/>
              <a:t>business operations and processes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Enable the efficient functioning of the application </a:t>
            </a:r>
            <a:br>
              <a:rPr lang="en-US" dirty="0"/>
            </a:br>
            <a:r>
              <a:rPr lang="en-US" dirty="0"/>
              <a:t>that it supports.</a:t>
            </a:r>
          </a:p>
          <a:p>
            <a:pPr lvl="4"/>
            <a:endParaRPr lang="en-US" dirty="0"/>
          </a:p>
          <a:p>
            <a:r>
              <a:rPr lang="en-US" dirty="0"/>
              <a:t>Analytical data</a:t>
            </a:r>
          </a:p>
          <a:p>
            <a:pPr lvl="1"/>
            <a:r>
              <a:rPr lang="en-US" u="sng" dirty="0"/>
              <a:t>Subject-oriented</a:t>
            </a:r>
          </a:p>
          <a:p>
            <a:pPr lvl="1"/>
            <a:r>
              <a:rPr lang="en-US" dirty="0"/>
              <a:t>Created for the </a:t>
            </a:r>
            <a:r>
              <a:rPr lang="en-US" u="sng" dirty="0"/>
              <a:t>analysis of one or more business subject areas</a:t>
            </a:r>
            <a:r>
              <a:rPr lang="en-US" dirty="0"/>
              <a:t> such as sales, returns, cost, profit, 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0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311" cy="655637"/>
          </a:xfrm>
        </p:spPr>
        <p:txBody>
          <a:bodyPr/>
          <a:lstStyle/>
          <a:p>
            <a:r>
              <a:rPr lang="en-US" dirty="0"/>
              <a:t>An Application-Oriented Operational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234464"/>
            <a:ext cx="6211585" cy="547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4079" y="3978719"/>
            <a:ext cx="3291849" cy="14619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Support the</a:t>
            </a:r>
          </a:p>
          <a:p>
            <a:r>
              <a:rPr lang="en-US" u="sng" dirty="0">
                <a:solidFill>
                  <a:srgbClr val="0033CC"/>
                </a:solidFill>
              </a:rPr>
              <a:t>Visits and Payments application </a:t>
            </a:r>
          </a:p>
          <a:p>
            <a:r>
              <a:rPr lang="en-US" dirty="0">
                <a:solidFill>
                  <a:srgbClr val="0033CC"/>
                </a:solidFill>
              </a:rPr>
              <a:t>of a health club.</a:t>
            </a:r>
          </a:p>
          <a:p>
            <a:endParaRPr lang="en-US" sz="900" dirty="0">
              <a:solidFill>
                <a:srgbClr val="0033CC"/>
              </a:solidFill>
            </a:endParaRPr>
          </a:p>
          <a:p>
            <a:r>
              <a:rPr lang="en-US" dirty="0">
                <a:solidFill>
                  <a:srgbClr val="0033CC"/>
                </a:solidFill>
              </a:rPr>
              <a:t>Updated whenever a person joins or visits the club.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028" y="561727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8405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Subject-Oriented Analytical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6" y="1325903"/>
            <a:ext cx="72104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92166" y="4251951"/>
            <a:ext cx="2916183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Support the </a:t>
            </a:r>
            <a:r>
              <a:rPr lang="en-US" sz="1800" u="sng" dirty="0">
                <a:solidFill>
                  <a:srgbClr val="0033CC"/>
                </a:solidFill>
              </a:rPr>
              <a:t>analysis</a:t>
            </a:r>
            <a:r>
              <a:rPr lang="en-US" sz="1800" dirty="0">
                <a:solidFill>
                  <a:srgbClr val="0033CC"/>
                </a:solidFill>
              </a:rPr>
              <a:t> of the</a:t>
            </a:r>
          </a:p>
          <a:p>
            <a:pPr algn="ctr"/>
            <a:r>
              <a:rPr lang="en-US" sz="1800" u="sng" dirty="0">
                <a:solidFill>
                  <a:srgbClr val="0033CC"/>
                </a:solidFill>
              </a:rPr>
              <a:t>subject of revenue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for a health club.</a:t>
            </a:r>
          </a:p>
          <a:p>
            <a:pPr algn="ctr"/>
            <a:endParaRPr lang="en-US" sz="800" dirty="0">
              <a:solidFill>
                <a:srgbClr val="0033CC"/>
              </a:solidFill>
            </a:endParaRP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The data is loaded from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the operational database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on a weekly basis.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0113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vs. Analytical Data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3002" y="1182465"/>
          <a:ext cx="722368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6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Operational Data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Analytical Data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Data Makeup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39">
                <a:tc>
                  <a:txBody>
                    <a:bodyPr/>
                    <a:lstStyle/>
                    <a:p>
                      <a:r>
                        <a:rPr lang="en-US" sz="1800" dirty="0"/>
                        <a:t>Typical time horizon: days/months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Typical time horizon: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39">
                <a:tc>
                  <a:txBody>
                    <a:bodyPr/>
                    <a:lstStyle/>
                    <a:p>
                      <a:r>
                        <a:rPr lang="en-US" sz="1800" dirty="0"/>
                        <a:t>Detailed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Summarized (and/or detailed)</a:t>
                      </a:r>
                      <a:endParaRPr lang="en-US" sz="1800" dirty="0">
                        <a:latin typeface="Franklin Gothic Book" charset="0"/>
                        <a:ea typeface="MS PGoth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639">
                <a:tc>
                  <a:txBody>
                    <a:bodyPr/>
                    <a:lstStyle/>
                    <a:p>
                      <a:r>
                        <a:rPr lang="en-US" sz="18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Values over time (snapshots)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6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Technical</a:t>
                      </a:r>
                      <a:r>
                        <a:rPr lang="en-US" sz="1800" baseline="0" dirty="0"/>
                        <a:t> Differences</a:t>
                      </a:r>
                      <a:endParaRPr lang="en-US" sz="18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6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ranklin Gothic Book" charset="0"/>
                          <a:ea typeface="MS PGothic" charset="0"/>
                        </a:rPr>
                        <a:t>Small amounts used in a process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ranklin Gothic Book" charset="0"/>
                          <a:ea typeface="MS PGothic" charset="0"/>
                        </a:rPr>
                        <a:t>Large amounts used in a process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6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ranklin Gothic Book" charset="0"/>
                          <a:ea typeface="MS PGothic" charset="0"/>
                        </a:rPr>
                        <a:t>High frequency of access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ranklin Gothic Book" charset="0"/>
                          <a:ea typeface="MS PGothic" charset="0"/>
                        </a:rPr>
                        <a:t>Low/Modest frequency of access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6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ranklin Gothic Book" charset="0"/>
                          <a:ea typeface="MS PGothic" charset="0"/>
                        </a:rPr>
                        <a:t>Can be updated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ranklin Gothic Book" charset="0"/>
                          <a:ea typeface="MS PGothic" charset="0"/>
                        </a:rPr>
                        <a:t>Read (and append) only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6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ranklin Gothic Book" charset="0"/>
                          <a:ea typeface="MS PGothic" charset="0"/>
                        </a:rPr>
                        <a:t>Non-redundant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ranklin Gothic Book" charset="0"/>
                          <a:ea typeface="MS PGothic" charset="0"/>
                        </a:rPr>
                        <a:t>Redundancy not an issue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6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Functional</a:t>
                      </a:r>
                      <a:r>
                        <a:rPr lang="en-US" sz="1800" baseline="0" dirty="0"/>
                        <a:t> Differences</a:t>
                      </a:r>
                      <a:endParaRPr lang="en-US" sz="18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6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ranklin Gothic Book" charset="0"/>
                          <a:ea typeface="MS PGothic" charset="0"/>
                        </a:rPr>
                        <a:t>Used by all types of employees</a:t>
                      </a:r>
                    </a:p>
                    <a:p>
                      <a:r>
                        <a:rPr lang="en-US" sz="1800" dirty="0">
                          <a:latin typeface="Franklin Gothic Book" charset="0"/>
                          <a:ea typeface="MS PGothic" charset="0"/>
                        </a:rPr>
                        <a:t>for tactical purposes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ranklin Gothic Book" charset="0"/>
                          <a:ea typeface="MS PGothic" charset="0"/>
                        </a:rPr>
                        <a:t>Used by fewer</a:t>
                      </a:r>
                      <a:r>
                        <a:rPr lang="en-US" sz="1800" baseline="0" dirty="0">
                          <a:latin typeface="Franklin Gothic Book" charset="0"/>
                          <a:ea typeface="MS PGothic" charset="0"/>
                        </a:rPr>
                        <a:t> </a:t>
                      </a:r>
                      <a:r>
                        <a:rPr lang="en-US" sz="1800" dirty="0">
                          <a:latin typeface="Franklin Gothic Book" charset="0"/>
                          <a:ea typeface="MS PGothic" charset="0"/>
                        </a:rPr>
                        <a:t>employees</a:t>
                      </a:r>
                    </a:p>
                    <a:p>
                      <a:r>
                        <a:rPr lang="en-US" sz="1800" dirty="0">
                          <a:latin typeface="Franklin Gothic Book" charset="0"/>
                          <a:ea typeface="MS PGothic" charset="0"/>
                        </a:rPr>
                        <a:t>for decision making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6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ranklin Gothic Book" charset="0"/>
                          <a:ea typeface="MS PGothic" charset="0"/>
                        </a:rPr>
                        <a:t>Application oriented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Subject</a:t>
                      </a:r>
                      <a:r>
                        <a:rPr lang="en-US" sz="1800" baseline="0" dirty="0"/>
                        <a:t> oriented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233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Data Warehouse?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 warehouse is a </a:t>
            </a:r>
            <a:r>
              <a:rPr lang="en-US" u="sng" dirty="0"/>
              <a:t>structured repository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of </a:t>
            </a:r>
            <a:r>
              <a:rPr lang="en-US" u="sng" dirty="0"/>
              <a:t>integrated</a:t>
            </a:r>
            <a:r>
              <a:rPr lang="en-US" dirty="0"/>
              <a:t>, </a:t>
            </a:r>
            <a:r>
              <a:rPr lang="en-US" u="sng" dirty="0"/>
              <a:t>subject-oriented</a:t>
            </a:r>
            <a:r>
              <a:rPr lang="en-US" dirty="0"/>
              <a:t>, </a:t>
            </a:r>
            <a:r>
              <a:rPr lang="en-US" u="sng" dirty="0"/>
              <a:t>enterprise-wide</a:t>
            </a:r>
            <a:r>
              <a:rPr lang="en-US" dirty="0"/>
              <a:t>, </a:t>
            </a:r>
            <a:r>
              <a:rPr lang="en-US" u="sng" dirty="0"/>
              <a:t>historical</a:t>
            </a:r>
            <a:r>
              <a:rPr lang="en-US" dirty="0"/>
              <a:t>, and </a:t>
            </a:r>
            <a:r>
              <a:rPr lang="en-US" u="sng" dirty="0"/>
              <a:t>time-variant</a:t>
            </a:r>
            <a:r>
              <a:rPr lang="en-US" dirty="0"/>
              <a:t> data.</a:t>
            </a:r>
          </a:p>
          <a:p>
            <a:pPr lvl="4"/>
            <a:endParaRPr lang="en-US" sz="1200" dirty="0">
              <a:cs typeface="+mn-cs"/>
            </a:endParaRPr>
          </a:p>
          <a:p>
            <a:r>
              <a:rPr lang="en-US" dirty="0"/>
              <a:t>The purpose of the data warehouse is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retrieval of analytical information</a:t>
            </a:r>
            <a:r>
              <a:rPr lang="en-US" dirty="0"/>
              <a:t>.</a:t>
            </a:r>
          </a:p>
          <a:p>
            <a:pPr lvl="4"/>
            <a:endParaRPr lang="en-US" sz="1200" dirty="0">
              <a:cs typeface="+mn-cs"/>
            </a:endParaRPr>
          </a:p>
          <a:p>
            <a:r>
              <a:rPr lang="en-US" dirty="0"/>
              <a:t>A data warehouse can store both detailed </a:t>
            </a:r>
            <a:br>
              <a:rPr lang="en-US" dirty="0"/>
            </a:br>
            <a:r>
              <a:rPr lang="en-US" dirty="0"/>
              <a:t>and summarized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2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8083-F6C8-064A-935E-D323C415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C874-9FFC-EC46-B319-252871F70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88" y="1295400"/>
            <a:ext cx="8961023" cy="4876770"/>
          </a:xfrm>
        </p:spPr>
        <p:txBody>
          <a:bodyPr/>
          <a:lstStyle/>
          <a:p>
            <a:r>
              <a:rPr lang="en-US" dirty="0"/>
              <a:t>In a </a:t>
            </a:r>
            <a:r>
              <a:rPr lang="en-US" u="sng" dirty="0"/>
              <a:t>sorted</a:t>
            </a:r>
            <a:r>
              <a:rPr lang="en-US" dirty="0"/>
              <a:t> sequence of values, the </a:t>
            </a:r>
            <a:r>
              <a:rPr lang="en-US" dirty="0">
                <a:solidFill>
                  <a:srgbClr val="B23C00"/>
                </a:solidFill>
              </a:rPr>
              <a:t>median</a:t>
            </a:r>
            <a:r>
              <a:rPr lang="en-US" dirty="0"/>
              <a:t> is the value in the </a:t>
            </a:r>
            <a:r>
              <a:rPr lang="en-US" u="sng" dirty="0"/>
              <a:t>middle</a:t>
            </a:r>
            <a:r>
              <a:rPr lang="en-US" dirty="0"/>
              <a:t> of the sequence.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If the sorted values are 2, 6, 6, </a:t>
            </a:r>
            <a:r>
              <a:rPr lang="en-US" dirty="0">
                <a:solidFill>
                  <a:srgbClr val="B23C00"/>
                </a:solidFill>
              </a:rPr>
              <a:t>8</a:t>
            </a:r>
            <a:r>
              <a:rPr lang="en-US" dirty="0"/>
              <a:t>, 13, 15, 20 then the median is 8 because it’s in the middle.</a:t>
            </a:r>
          </a:p>
          <a:p>
            <a:pPr lvl="4"/>
            <a:endParaRPr lang="en-US" dirty="0"/>
          </a:p>
          <a:p>
            <a:r>
              <a:rPr lang="en-US" dirty="0"/>
              <a:t>If the number of sorted values is even, then the median is the </a:t>
            </a:r>
            <a:r>
              <a:rPr lang="en-US" u="sng" dirty="0"/>
              <a:t>average</a:t>
            </a:r>
            <a:r>
              <a:rPr lang="en-US" dirty="0"/>
              <a:t> of the two values in the middle.</a:t>
            </a:r>
          </a:p>
          <a:p>
            <a:pPr lvl="1"/>
            <a:r>
              <a:rPr lang="en-US" dirty="0"/>
              <a:t>So the median might not be a value in the sequence.</a:t>
            </a:r>
          </a:p>
          <a:p>
            <a:pPr lvl="1"/>
            <a:r>
              <a:rPr lang="en-US" dirty="0"/>
              <a:t>Example: If the sorted values are 2, 6, 6, </a:t>
            </a:r>
            <a:r>
              <a:rPr lang="en-US" dirty="0">
                <a:solidFill>
                  <a:srgbClr val="B23C00"/>
                </a:solidFill>
              </a:rPr>
              <a:t>8</a:t>
            </a:r>
            <a:r>
              <a:rPr lang="en-US" dirty="0"/>
              <a:t>, </a:t>
            </a:r>
            <a:r>
              <a:rPr lang="en-US" dirty="0">
                <a:solidFill>
                  <a:srgbClr val="B23C00"/>
                </a:solidFill>
              </a:rPr>
              <a:t>13</a:t>
            </a:r>
            <a:r>
              <a:rPr lang="en-US" dirty="0"/>
              <a:t>, 15, 20, 25, then the median is (8 + 13)/2 = 21/2 = </a:t>
            </a:r>
            <a:r>
              <a:rPr lang="en-US" dirty="0">
                <a:solidFill>
                  <a:srgbClr val="B23C00"/>
                </a:solidFill>
              </a:rPr>
              <a:t>10.5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AD607-1795-8549-A33D-91F8C4F1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0286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5336"/>
            <a:ext cx="8229600" cy="3345590"/>
          </a:xfrm>
        </p:spPr>
        <p:txBody>
          <a:bodyPr/>
          <a:lstStyle/>
          <a:p>
            <a:r>
              <a:rPr lang="en-US" dirty="0"/>
              <a:t>A data warehouse is a database that contains </a:t>
            </a:r>
            <a:r>
              <a:rPr lang="en-US" u="sng" dirty="0"/>
              <a:t>analytically useful information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Any database is a structured repository.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A97D4A-1FE8-007B-1643-1FE6B58A90C1}"/>
              </a:ext>
            </a:extLst>
          </p:cNvPr>
          <p:cNvSpPr txBox="1"/>
          <p:nvPr/>
        </p:nvSpPr>
        <p:spPr>
          <a:xfrm>
            <a:off x="1303881" y="1325903"/>
            <a:ext cx="653623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The data warehouse is a </a:t>
            </a:r>
            <a:r>
              <a:rPr lang="en-US" sz="2400" u="sng" dirty="0">
                <a:solidFill>
                  <a:srgbClr val="0033CC"/>
                </a:solidFill>
              </a:rPr>
              <a:t>structured repository</a:t>
            </a:r>
            <a:r>
              <a:rPr lang="en-US" sz="2400" dirty="0">
                <a:solidFill>
                  <a:srgbClr val="0033CC"/>
                </a:solidFill>
              </a:rPr>
              <a:t> of </a:t>
            </a:r>
            <a:r>
              <a:rPr lang="en-US" sz="2400" u="sng" dirty="0">
                <a:solidFill>
                  <a:srgbClr val="0033CC"/>
                </a:solidFill>
              </a:rPr>
              <a:t>integrated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subject-oriented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enterprise-wide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historical</a:t>
            </a:r>
            <a:r>
              <a:rPr lang="en-US" sz="2400" dirty="0">
                <a:solidFill>
                  <a:srgbClr val="0033CC"/>
                </a:solidFill>
              </a:rPr>
              <a:t>, and </a:t>
            </a:r>
            <a:r>
              <a:rPr lang="en-US" sz="2400" u="sng" dirty="0">
                <a:solidFill>
                  <a:srgbClr val="0033CC"/>
                </a:solidFill>
              </a:rPr>
              <a:t>time-variant</a:t>
            </a:r>
            <a:r>
              <a:rPr lang="en-US" sz="2400" dirty="0">
                <a:solidFill>
                  <a:srgbClr val="0033CC"/>
                </a:solidFill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1938602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5335"/>
            <a:ext cx="8229600" cy="3345590"/>
          </a:xfrm>
        </p:spPr>
        <p:txBody>
          <a:bodyPr/>
          <a:lstStyle/>
          <a:p>
            <a:r>
              <a:rPr lang="en-US" dirty="0"/>
              <a:t>The data warehouse integrates analytically useful data from existing operational databases in the organization.</a:t>
            </a:r>
          </a:p>
          <a:p>
            <a:pPr lvl="4"/>
            <a:endParaRPr lang="en-US" dirty="0"/>
          </a:p>
          <a:p>
            <a:r>
              <a:rPr lang="en-US" dirty="0"/>
              <a:t>Copy the data from the operational databases into the data warehouse.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F9ADB-E6D9-B26E-6BA1-C24B9E7E796D}"/>
              </a:ext>
            </a:extLst>
          </p:cNvPr>
          <p:cNvSpPr txBox="1"/>
          <p:nvPr/>
        </p:nvSpPr>
        <p:spPr>
          <a:xfrm>
            <a:off x="1303881" y="1325903"/>
            <a:ext cx="653623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The data warehouse is a </a:t>
            </a:r>
            <a:r>
              <a:rPr lang="en-US" sz="2400" u="sng" dirty="0">
                <a:solidFill>
                  <a:srgbClr val="0033CC"/>
                </a:solidFill>
              </a:rPr>
              <a:t>structured repository</a:t>
            </a:r>
            <a:r>
              <a:rPr lang="en-US" sz="2400" dirty="0">
                <a:solidFill>
                  <a:srgbClr val="0033CC"/>
                </a:solidFill>
              </a:rPr>
              <a:t> of </a:t>
            </a:r>
            <a:r>
              <a:rPr lang="en-US" sz="2400" u="sng" dirty="0">
                <a:solidFill>
                  <a:srgbClr val="0033CC"/>
                </a:solidFill>
              </a:rPr>
              <a:t>integrated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subject-oriented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enterprise-wide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historical</a:t>
            </a:r>
            <a:r>
              <a:rPr lang="en-US" sz="2400" dirty="0">
                <a:solidFill>
                  <a:srgbClr val="0033CC"/>
                </a:solidFill>
              </a:rPr>
              <a:t>, and </a:t>
            </a:r>
            <a:r>
              <a:rPr lang="en-US" sz="2400" u="sng" dirty="0">
                <a:solidFill>
                  <a:srgbClr val="0033CC"/>
                </a:solidFill>
              </a:rPr>
              <a:t>time-variant</a:t>
            </a:r>
            <a:r>
              <a:rPr lang="en-US" sz="2400" dirty="0">
                <a:solidFill>
                  <a:srgbClr val="0033CC"/>
                </a:solidFill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42388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Subject-Oriented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7488"/>
            <a:ext cx="8229600" cy="3433437"/>
          </a:xfrm>
        </p:spPr>
        <p:txBody>
          <a:bodyPr/>
          <a:lstStyle/>
          <a:p>
            <a:r>
              <a:rPr lang="en-US" dirty="0"/>
              <a:t>Operational database</a:t>
            </a:r>
          </a:p>
          <a:p>
            <a:pPr lvl="1"/>
            <a:r>
              <a:rPr lang="en-US" dirty="0"/>
              <a:t>Support a specific </a:t>
            </a:r>
            <a:r>
              <a:rPr lang="en-US" u="sng" dirty="0"/>
              <a:t>business operation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Data warehouse</a:t>
            </a:r>
          </a:p>
          <a:p>
            <a:pPr lvl="1"/>
            <a:r>
              <a:rPr lang="en-US" dirty="0"/>
              <a:t>Analyze specific </a:t>
            </a:r>
            <a:r>
              <a:rPr lang="en-US" u="sng" dirty="0"/>
              <a:t>business subject areas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21BAA-F98A-01A5-F4C3-96FBA675A072}"/>
              </a:ext>
            </a:extLst>
          </p:cNvPr>
          <p:cNvSpPr txBox="1"/>
          <p:nvPr/>
        </p:nvSpPr>
        <p:spPr>
          <a:xfrm>
            <a:off x="1303881" y="1325903"/>
            <a:ext cx="653623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The data warehouse is a </a:t>
            </a:r>
            <a:r>
              <a:rPr lang="en-US" sz="2400" u="sng" dirty="0">
                <a:solidFill>
                  <a:srgbClr val="0033CC"/>
                </a:solidFill>
              </a:rPr>
              <a:t>structured repository</a:t>
            </a:r>
            <a:r>
              <a:rPr lang="en-US" sz="2400" dirty="0">
                <a:solidFill>
                  <a:srgbClr val="0033CC"/>
                </a:solidFill>
              </a:rPr>
              <a:t> of </a:t>
            </a:r>
            <a:r>
              <a:rPr lang="en-US" sz="2400" u="sng" dirty="0">
                <a:solidFill>
                  <a:srgbClr val="0033CC"/>
                </a:solidFill>
              </a:rPr>
              <a:t>integrated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subject-oriented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enterprise-wide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historical</a:t>
            </a:r>
            <a:r>
              <a:rPr lang="en-US" sz="2400" dirty="0">
                <a:solidFill>
                  <a:srgbClr val="0033CC"/>
                </a:solidFill>
              </a:rPr>
              <a:t>, and </a:t>
            </a:r>
            <a:r>
              <a:rPr lang="en-US" sz="2400" u="sng" dirty="0">
                <a:solidFill>
                  <a:srgbClr val="0033CC"/>
                </a:solidFill>
              </a:rPr>
              <a:t>time-variant</a:t>
            </a:r>
            <a:r>
              <a:rPr lang="en-US" sz="2400" dirty="0">
                <a:solidFill>
                  <a:srgbClr val="0033CC"/>
                </a:solidFill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2609530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Enterprise-Wide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7488"/>
            <a:ext cx="8229600" cy="3433437"/>
          </a:xfrm>
        </p:spPr>
        <p:txBody>
          <a:bodyPr/>
          <a:lstStyle/>
          <a:p>
            <a:r>
              <a:rPr lang="en-US" dirty="0"/>
              <a:t>The data warehouse provides an </a:t>
            </a:r>
            <a:br>
              <a:rPr lang="en-US" dirty="0"/>
            </a:br>
            <a:r>
              <a:rPr lang="en-US" dirty="0"/>
              <a:t>enterprise-wide view of analytical data.</a:t>
            </a:r>
          </a:p>
          <a:p>
            <a:pPr lvl="5"/>
            <a:endParaRPr lang="en-US" dirty="0"/>
          </a:p>
          <a:p>
            <a:r>
              <a:rPr lang="en-US" dirty="0"/>
              <a:t>Example subject: Cost</a:t>
            </a:r>
          </a:p>
          <a:p>
            <a:pPr lvl="1"/>
            <a:r>
              <a:rPr lang="en-US" dirty="0"/>
              <a:t>Bring into the data warehouse all </a:t>
            </a:r>
            <a:br>
              <a:rPr lang="en-US" dirty="0"/>
            </a:br>
            <a:r>
              <a:rPr lang="en-US" dirty="0"/>
              <a:t>analytically useful cost data. </a:t>
            </a:r>
          </a:p>
          <a:p>
            <a:pPr lvl="1"/>
            <a:r>
              <a:rPr lang="en-US" dirty="0"/>
              <a:t>Possibly from individual operational databases at different business locations.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3F06F-B6AA-97D4-A764-D619D406B927}"/>
              </a:ext>
            </a:extLst>
          </p:cNvPr>
          <p:cNvSpPr txBox="1"/>
          <p:nvPr/>
        </p:nvSpPr>
        <p:spPr>
          <a:xfrm>
            <a:off x="1303881" y="1325903"/>
            <a:ext cx="653623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The data warehouse is a </a:t>
            </a:r>
            <a:r>
              <a:rPr lang="en-US" sz="2400" u="sng" dirty="0">
                <a:solidFill>
                  <a:srgbClr val="0033CC"/>
                </a:solidFill>
              </a:rPr>
              <a:t>structured repository</a:t>
            </a:r>
            <a:r>
              <a:rPr lang="en-US" sz="2400" dirty="0">
                <a:solidFill>
                  <a:srgbClr val="0033CC"/>
                </a:solidFill>
              </a:rPr>
              <a:t> of </a:t>
            </a:r>
            <a:r>
              <a:rPr lang="en-US" sz="2400" u="sng" dirty="0">
                <a:solidFill>
                  <a:srgbClr val="0033CC"/>
                </a:solidFill>
              </a:rPr>
              <a:t>integrated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subject-oriented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enterprise-wide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historical</a:t>
            </a:r>
            <a:r>
              <a:rPr lang="en-US" sz="2400" dirty="0">
                <a:solidFill>
                  <a:srgbClr val="0033CC"/>
                </a:solidFill>
              </a:rPr>
              <a:t>, and </a:t>
            </a:r>
            <a:r>
              <a:rPr lang="en-US" sz="2400" u="sng" dirty="0">
                <a:solidFill>
                  <a:srgbClr val="0033CC"/>
                </a:solidFill>
              </a:rPr>
              <a:t>time-variant</a:t>
            </a:r>
            <a:r>
              <a:rPr lang="en-US" sz="2400" dirty="0">
                <a:solidFill>
                  <a:srgbClr val="0033CC"/>
                </a:solidFill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21864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7488"/>
            <a:ext cx="8229600" cy="3433437"/>
          </a:xfrm>
        </p:spPr>
        <p:txBody>
          <a:bodyPr/>
          <a:lstStyle/>
          <a:p>
            <a:r>
              <a:rPr lang="en-US" dirty="0"/>
              <a:t>The data warehouse has a </a:t>
            </a:r>
            <a:r>
              <a:rPr lang="en-US" u="sng" dirty="0"/>
              <a:t>longer time horizon </a:t>
            </a:r>
            <a:r>
              <a:rPr lang="en-US" dirty="0"/>
              <a:t>than in operational databases.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Operational database: typically, 60-90 days</a:t>
            </a:r>
          </a:p>
          <a:p>
            <a:pPr lvl="1"/>
            <a:r>
              <a:rPr lang="en-US" dirty="0"/>
              <a:t>Data warehouse: typically, multiple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766C22-7D33-2CAC-61E3-E7986BAE78A3}"/>
              </a:ext>
            </a:extLst>
          </p:cNvPr>
          <p:cNvSpPr txBox="1"/>
          <p:nvPr/>
        </p:nvSpPr>
        <p:spPr>
          <a:xfrm>
            <a:off x="1303881" y="1325903"/>
            <a:ext cx="653623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The data warehouse is a </a:t>
            </a:r>
            <a:r>
              <a:rPr lang="en-US" sz="2400" u="sng" dirty="0">
                <a:solidFill>
                  <a:srgbClr val="0033CC"/>
                </a:solidFill>
              </a:rPr>
              <a:t>structured repository</a:t>
            </a:r>
            <a:r>
              <a:rPr lang="en-US" sz="2400" dirty="0">
                <a:solidFill>
                  <a:srgbClr val="0033CC"/>
                </a:solidFill>
              </a:rPr>
              <a:t> of </a:t>
            </a:r>
            <a:r>
              <a:rPr lang="en-US" sz="2400" u="sng" dirty="0">
                <a:solidFill>
                  <a:srgbClr val="0033CC"/>
                </a:solidFill>
              </a:rPr>
              <a:t>integrated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subject-oriented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enterprise-wide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historical</a:t>
            </a:r>
            <a:r>
              <a:rPr lang="en-US" sz="2400" dirty="0">
                <a:solidFill>
                  <a:srgbClr val="0033CC"/>
                </a:solidFill>
              </a:rPr>
              <a:t>, and </a:t>
            </a:r>
            <a:r>
              <a:rPr lang="en-US" sz="2400" u="sng" dirty="0">
                <a:solidFill>
                  <a:srgbClr val="0033CC"/>
                </a:solidFill>
              </a:rPr>
              <a:t>time-variant</a:t>
            </a:r>
            <a:r>
              <a:rPr lang="en-US" sz="2400" dirty="0">
                <a:solidFill>
                  <a:srgbClr val="0033CC"/>
                </a:solidFill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1016280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Time-Variant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7488"/>
            <a:ext cx="8229600" cy="3433437"/>
          </a:xfrm>
        </p:spPr>
        <p:txBody>
          <a:bodyPr/>
          <a:lstStyle/>
          <a:p>
            <a:r>
              <a:rPr lang="en-US" dirty="0"/>
              <a:t>The data warehouse contains slices or snapshots of data from </a:t>
            </a:r>
            <a:r>
              <a:rPr lang="en-US" u="sng" dirty="0"/>
              <a:t>different periods of time </a:t>
            </a:r>
            <a:r>
              <a:rPr lang="en-US" dirty="0"/>
              <a:t>across its time horizon.</a:t>
            </a:r>
          </a:p>
          <a:p>
            <a:pPr lvl="4"/>
            <a:endParaRPr lang="en-US" dirty="0"/>
          </a:p>
          <a:p>
            <a:r>
              <a:rPr lang="en-US" dirty="0"/>
              <a:t>Example: Analyze and compare the cost for the first quarter of last year vs. the cost for the first quarter from two years ago.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12725-C8CF-FF1B-B9A0-598A0133A49C}"/>
              </a:ext>
            </a:extLst>
          </p:cNvPr>
          <p:cNvSpPr txBox="1"/>
          <p:nvPr/>
        </p:nvSpPr>
        <p:spPr>
          <a:xfrm>
            <a:off x="1303881" y="1325903"/>
            <a:ext cx="653623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The data warehouse is a </a:t>
            </a:r>
            <a:r>
              <a:rPr lang="en-US" sz="2400" u="sng" dirty="0">
                <a:solidFill>
                  <a:srgbClr val="0033CC"/>
                </a:solidFill>
              </a:rPr>
              <a:t>structured repository</a:t>
            </a:r>
            <a:r>
              <a:rPr lang="en-US" sz="2400" dirty="0">
                <a:solidFill>
                  <a:srgbClr val="0033CC"/>
                </a:solidFill>
              </a:rPr>
              <a:t> of </a:t>
            </a:r>
            <a:r>
              <a:rPr lang="en-US" sz="2400" u="sng" dirty="0">
                <a:solidFill>
                  <a:srgbClr val="0033CC"/>
                </a:solidFill>
              </a:rPr>
              <a:t>integrated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subject-oriented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enterprise-wide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historical</a:t>
            </a:r>
            <a:r>
              <a:rPr lang="en-US" sz="2400" dirty="0">
                <a:solidFill>
                  <a:srgbClr val="0033CC"/>
                </a:solidFill>
              </a:rPr>
              <a:t>, and </a:t>
            </a:r>
            <a:r>
              <a:rPr lang="en-US" sz="2400" u="sng" dirty="0">
                <a:solidFill>
                  <a:srgbClr val="0033CC"/>
                </a:solidFill>
              </a:rPr>
              <a:t>time-variant</a:t>
            </a:r>
            <a:r>
              <a:rPr lang="en-US" sz="2400" dirty="0">
                <a:solidFill>
                  <a:srgbClr val="0033CC"/>
                </a:solidFill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3757785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of Analytical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049"/>
            <a:ext cx="8229600" cy="3524876"/>
          </a:xfrm>
        </p:spPr>
        <p:txBody>
          <a:bodyPr/>
          <a:lstStyle/>
          <a:p>
            <a:r>
              <a:rPr lang="en-US" u="sng" dirty="0"/>
              <a:t>Periodically load data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from the operational databases into the data warehouse.</a:t>
            </a:r>
          </a:p>
          <a:p>
            <a:pPr lvl="1"/>
            <a:r>
              <a:rPr lang="en-US" dirty="0"/>
              <a:t>Automatically </a:t>
            </a:r>
            <a:r>
              <a:rPr lang="en-US" u="sng" dirty="0"/>
              <a:t>append the new data </a:t>
            </a:r>
            <a:br>
              <a:rPr lang="en-US" dirty="0"/>
            </a:br>
            <a:r>
              <a:rPr lang="en-US" dirty="0"/>
              <a:t>to the existing data.</a:t>
            </a:r>
          </a:p>
          <a:p>
            <a:r>
              <a:rPr lang="en-US" dirty="0"/>
              <a:t>Data that has been loaded into the </a:t>
            </a:r>
            <a:br>
              <a:rPr lang="en-US" dirty="0"/>
            </a:br>
            <a:r>
              <a:rPr lang="en-US" dirty="0"/>
              <a:t>data warehouse is </a:t>
            </a:r>
            <a:r>
              <a:rPr lang="en-US" u="sng" dirty="0"/>
              <a:t>not subject to changes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Users can </a:t>
            </a:r>
            <a:r>
              <a:rPr lang="en-US" u="sng" dirty="0"/>
              <a:t>only retrieve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from a data warehouse.</a:t>
            </a:r>
          </a:p>
          <a:p>
            <a:pPr lvl="1"/>
            <a:r>
              <a:rPr lang="en-US" u="sng" dirty="0"/>
              <a:t>Nonvolatile, static, read-only data warehouse.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EB862-AC7E-83D9-C377-A9AEDC926815}"/>
              </a:ext>
            </a:extLst>
          </p:cNvPr>
          <p:cNvSpPr txBox="1"/>
          <p:nvPr/>
        </p:nvSpPr>
        <p:spPr>
          <a:xfrm>
            <a:off x="1303881" y="1325903"/>
            <a:ext cx="653623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The data warehouse is a </a:t>
            </a:r>
            <a:r>
              <a:rPr lang="en-US" sz="2400" u="sng" dirty="0">
                <a:solidFill>
                  <a:srgbClr val="0033CC"/>
                </a:solidFill>
              </a:rPr>
              <a:t>structured repository</a:t>
            </a:r>
            <a:r>
              <a:rPr lang="en-US" sz="2400" dirty="0">
                <a:solidFill>
                  <a:srgbClr val="0033CC"/>
                </a:solidFill>
              </a:rPr>
              <a:t> of </a:t>
            </a:r>
            <a:r>
              <a:rPr lang="en-US" sz="2400" u="sng" dirty="0">
                <a:solidFill>
                  <a:srgbClr val="0033CC"/>
                </a:solidFill>
              </a:rPr>
              <a:t>integrated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subject-oriented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enterprise-wide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u="sng" dirty="0">
                <a:solidFill>
                  <a:srgbClr val="0033CC"/>
                </a:solidFill>
              </a:rPr>
              <a:t>historical</a:t>
            </a:r>
            <a:r>
              <a:rPr lang="en-US" sz="2400" dirty="0">
                <a:solidFill>
                  <a:srgbClr val="0033CC"/>
                </a:solidFill>
              </a:rPr>
              <a:t>, and </a:t>
            </a:r>
            <a:r>
              <a:rPr lang="en-US" sz="2400" u="sng" dirty="0">
                <a:solidFill>
                  <a:srgbClr val="0033CC"/>
                </a:solidFill>
              </a:rPr>
              <a:t>time-variant</a:t>
            </a:r>
            <a:r>
              <a:rPr lang="en-US" sz="2400" dirty="0">
                <a:solidFill>
                  <a:srgbClr val="0033CC"/>
                </a:solidFill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4366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949"/>
            <a:ext cx="8229600" cy="655637"/>
          </a:xfrm>
        </p:spPr>
        <p:txBody>
          <a:bodyPr/>
          <a:lstStyle/>
          <a:p>
            <a:r>
              <a:rPr lang="en-US" dirty="0"/>
              <a:t>Detailed and/or Summarized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Detailed data</a:t>
            </a:r>
          </a:p>
          <a:p>
            <a:pPr lvl="1"/>
            <a:r>
              <a:rPr lang="en-US" dirty="0"/>
              <a:t>AKA atomic data, transaction-level data</a:t>
            </a:r>
          </a:p>
          <a:p>
            <a:pPr lvl="2"/>
            <a:r>
              <a:rPr lang="en-US" dirty="0"/>
              <a:t>Example: An ATM transaction</a:t>
            </a:r>
          </a:p>
          <a:p>
            <a:pPr lvl="6"/>
            <a:endParaRPr lang="en-US" dirty="0"/>
          </a:p>
          <a:p>
            <a:r>
              <a:rPr lang="en-US" dirty="0"/>
              <a:t>Summarized data</a:t>
            </a:r>
          </a:p>
          <a:p>
            <a:pPr lvl="1"/>
            <a:r>
              <a:rPr lang="en-US" dirty="0"/>
              <a:t>Each record represents calculations based on </a:t>
            </a:r>
            <a:r>
              <a:rPr lang="en-US" u="sng" dirty="0"/>
              <a:t>multiple instances</a:t>
            </a:r>
            <a:r>
              <a:rPr lang="en-US" dirty="0"/>
              <a:t> of transaction-level data.</a:t>
            </a:r>
          </a:p>
          <a:p>
            <a:pPr lvl="2"/>
            <a:r>
              <a:rPr lang="en-US" dirty="0"/>
              <a:t>Example: The total amount of ATM withdrawals </a:t>
            </a:r>
            <a:br>
              <a:rPr lang="en-US" dirty="0"/>
            </a:br>
            <a:r>
              <a:rPr lang="en-US" dirty="0"/>
              <a:t>during one month for one account.</a:t>
            </a:r>
          </a:p>
          <a:p>
            <a:pPr lvl="1"/>
            <a:r>
              <a:rPr lang="en-US" u="sng" dirty="0"/>
              <a:t>Coarser level of detail</a:t>
            </a:r>
            <a:r>
              <a:rPr lang="en-US" dirty="0"/>
              <a:t> than transaction data.</a:t>
            </a:r>
          </a:p>
          <a:p>
            <a:pPr lvl="1"/>
            <a:r>
              <a:rPr lang="en-US" dirty="0"/>
              <a:t>A data warehouse that contains the data at the </a:t>
            </a:r>
            <a:br>
              <a:rPr lang="en-US" dirty="0"/>
            </a:br>
            <a:r>
              <a:rPr lang="en-US" dirty="0"/>
              <a:t>finest level of detail is the most powerful.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Warehouse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systems</a:t>
            </a:r>
          </a:p>
          <a:p>
            <a:pPr lvl="4"/>
            <a:endParaRPr lang="en-US" dirty="0"/>
          </a:p>
          <a:p>
            <a:r>
              <a:rPr lang="en-US" dirty="0"/>
              <a:t>Extract-transform-load (ETL) infrastructure</a:t>
            </a:r>
          </a:p>
          <a:p>
            <a:pPr lvl="4"/>
            <a:endParaRPr lang="en-US" dirty="0"/>
          </a:p>
          <a:p>
            <a:r>
              <a:rPr lang="en-US" dirty="0"/>
              <a:t>Data warehouse</a:t>
            </a:r>
          </a:p>
          <a:p>
            <a:pPr lvl="4"/>
            <a:endParaRPr lang="en-US" dirty="0"/>
          </a:p>
          <a:p>
            <a:r>
              <a:rPr lang="en-US" dirty="0"/>
              <a:t>Front-end applications</a:t>
            </a:r>
          </a:p>
          <a:p>
            <a:pPr lvl="1"/>
            <a:r>
              <a:rPr lang="en-US" dirty="0"/>
              <a:t>Business Intelligence (BI)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03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Data Warehouse Components</a:t>
            </a:r>
            <a:r>
              <a:rPr lang="en-US" sz="2800" i="1" dirty="0">
                <a:solidFill>
                  <a:schemeClr val="tx1"/>
                </a:solidFill>
              </a:rPr>
              <a:t>, cont’d</a:t>
            </a: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Example: An organization where users use multiple operational data stores for daily operational purposes.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98" y="2663154"/>
            <a:ext cx="49339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60642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E00C-F198-6F49-A146-FDA2AC5A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EF3E6-20E4-6749-B074-7FF84F23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median value separates the sorted values into two equal-sized partitions containing: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values less than the median</a:t>
            </a:r>
          </a:p>
          <a:p>
            <a:pPr lvl="1"/>
            <a:r>
              <a:rPr lang="en-US" dirty="0"/>
              <a:t>values greater than the median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2, 6, 6, </a:t>
            </a:r>
            <a:r>
              <a:rPr lang="en-US" dirty="0">
                <a:solidFill>
                  <a:srgbClr val="B23C00"/>
                </a:solidFill>
              </a:rPr>
              <a:t>8</a:t>
            </a:r>
            <a:r>
              <a:rPr lang="en-US" dirty="0"/>
              <a:t>, 13, 15, 20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2, 6, 6, 8,         13, 15, 20, 25</a:t>
            </a:r>
            <a:br>
              <a:rPr lang="en-US" dirty="0"/>
            </a:br>
            <a:r>
              <a:rPr lang="en-US" dirty="0"/>
              <a:t>                                </a:t>
            </a:r>
            <a:r>
              <a:rPr lang="en-US" dirty="0">
                <a:solidFill>
                  <a:srgbClr val="B23C00"/>
                </a:solidFill>
              </a:rPr>
              <a:t>10.5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0422-8611-DE40-9C54-25470546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61220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Warehouse Components</a:t>
            </a:r>
            <a:r>
              <a:rPr lang="en-US" i="1" dirty="0">
                <a:solidFill>
                  <a:schemeClr val="tx1"/>
                </a:solidFill>
              </a:rPr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44892"/>
          </a:xfrm>
        </p:spPr>
        <p:txBody>
          <a:bodyPr/>
          <a:lstStyle/>
          <a:p>
            <a:r>
              <a:rPr lang="en-US" dirty="0"/>
              <a:t>Example: A data warehouse with multiple internal and external data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2240293"/>
            <a:ext cx="6427476" cy="45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52571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318341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databases and other operational data repositories that provide analytically useful information for the data warehouse.</a:t>
            </a:r>
          </a:p>
          <a:p>
            <a:pPr lvl="4"/>
            <a:endParaRPr lang="en-US" dirty="0"/>
          </a:p>
          <a:p>
            <a:r>
              <a:rPr lang="en-US" dirty="0"/>
              <a:t>Therefore, each such operational data store </a:t>
            </a:r>
            <a:br>
              <a:rPr lang="en-US" dirty="0"/>
            </a:br>
            <a:r>
              <a:rPr lang="en-US" dirty="0"/>
              <a:t>has two purposes: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The original operational purpose.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A source for the data warehouse.</a:t>
            </a:r>
          </a:p>
          <a:p>
            <a:pPr lvl="5"/>
            <a:endParaRPr lang="en-US" dirty="0"/>
          </a:p>
          <a:p>
            <a:r>
              <a:rPr lang="en-US" dirty="0"/>
              <a:t>Both internal and external data sources.</a:t>
            </a:r>
          </a:p>
          <a:p>
            <a:pPr lvl="1"/>
            <a:r>
              <a:rPr lang="en-US" dirty="0"/>
              <a:t>Example external: third-party market research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Extract-Transform-Load (ETL)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Extract</a:t>
            </a:r>
            <a:r>
              <a:rPr lang="en-US" dirty="0"/>
              <a:t> analytically useful data from the operational data sources.</a:t>
            </a:r>
          </a:p>
          <a:p>
            <a:pPr lvl="4"/>
            <a:endParaRPr lang="en-US" dirty="0"/>
          </a:p>
          <a:p>
            <a:r>
              <a:rPr lang="en-US" u="sng" dirty="0"/>
              <a:t>Transform</a:t>
            </a:r>
            <a:r>
              <a:rPr lang="en-US" dirty="0"/>
              <a:t> the source data</a:t>
            </a:r>
          </a:p>
          <a:p>
            <a:pPr lvl="1"/>
            <a:r>
              <a:rPr lang="en-US" dirty="0"/>
              <a:t>Make it conform to the structure of the </a:t>
            </a:r>
            <a:br>
              <a:rPr lang="en-US" dirty="0"/>
            </a:br>
            <a:r>
              <a:rPr lang="en-US" dirty="0"/>
              <a:t>subject-oriented data warehouse.</a:t>
            </a:r>
          </a:p>
          <a:p>
            <a:pPr lvl="1"/>
            <a:r>
              <a:rPr lang="en-US" dirty="0"/>
              <a:t>Ensure data quality through processes such as </a:t>
            </a:r>
            <a:br>
              <a:rPr lang="en-US" dirty="0"/>
            </a:br>
            <a:r>
              <a:rPr lang="en-US" dirty="0"/>
              <a:t>data cleansing and scrubbing.</a:t>
            </a:r>
          </a:p>
          <a:p>
            <a:pPr lvl="5"/>
            <a:endParaRPr lang="en-US" dirty="0"/>
          </a:p>
          <a:p>
            <a:r>
              <a:rPr lang="en-US" u="sng" dirty="0"/>
              <a:t>Load</a:t>
            </a:r>
            <a:r>
              <a:rPr lang="en-US" dirty="0"/>
              <a:t> the transformed and quality-assured data into the target data warehouse.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Typically, an ETL operation occurs periodically for the target data warehouse.</a:t>
            </a:r>
          </a:p>
          <a:p>
            <a:pPr lvl="1"/>
            <a:r>
              <a:rPr lang="en-US" dirty="0"/>
              <a:t>Common: Perform ETL nightly.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Active data warehouse</a:t>
            </a:r>
            <a:r>
              <a:rPr lang="en-US" dirty="0"/>
              <a:t>: retrieval of data from the operational data sources is continuous.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3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(BI)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25902"/>
            <a:ext cx="8320994" cy="4754829"/>
          </a:xfrm>
        </p:spPr>
        <p:txBody>
          <a:bodyPr/>
          <a:lstStyle/>
          <a:p>
            <a:r>
              <a:rPr lang="en-US" dirty="0"/>
              <a:t>A technology-driven process to analyze data and present </a:t>
            </a:r>
            <a:r>
              <a:rPr lang="en-US" u="sng" dirty="0"/>
              <a:t>actionable knowledge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to help corporate executives, business managers and other end users make more </a:t>
            </a:r>
            <a:r>
              <a:rPr lang="en-US" u="sng" dirty="0"/>
              <a:t>informed business decisions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Tools, applications and methodologies to collect data, prepare it for analysis, query the data, and create reports, dashboards, and other data visualizations.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639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(BI)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34464"/>
            <a:ext cx="8320994" cy="5120584"/>
          </a:xfrm>
        </p:spPr>
        <p:txBody>
          <a:bodyPr/>
          <a:lstStyle/>
          <a:p>
            <a:r>
              <a:rPr lang="en-US" dirty="0"/>
              <a:t>Front-end applications that allow users who are analysts to access the data and functions </a:t>
            </a:r>
            <a:br>
              <a:rPr lang="en-US" dirty="0"/>
            </a:br>
            <a:r>
              <a:rPr lang="en-US" dirty="0"/>
              <a:t>of the data warehouse.</a:t>
            </a:r>
          </a:p>
          <a:p>
            <a:pPr lvl="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5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584966"/>
          </a:xfrm>
        </p:spPr>
        <p:txBody>
          <a:bodyPr/>
          <a:lstStyle/>
          <a:p>
            <a:r>
              <a:rPr lang="en-US" dirty="0"/>
              <a:t>Same principles as a data warehouse.</a:t>
            </a:r>
          </a:p>
          <a:p>
            <a:r>
              <a:rPr lang="en-US" dirty="0"/>
              <a:t>More limited scope: one subject only.</a:t>
            </a:r>
          </a:p>
          <a:p>
            <a:r>
              <a:rPr lang="en-US" dirty="0"/>
              <a:t>Not necessarily an enterprise-wide focus.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78771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0243320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Data Marts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Standalone</a:t>
            </a:r>
          </a:p>
          <a:p>
            <a:r>
              <a:rPr lang="en-US" dirty="0"/>
              <a:t>Created the same way as a data warehouse.</a:t>
            </a:r>
          </a:p>
          <a:p>
            <a:r>
              <a:rPr lang="en-US" dirty="0"/>
              <a:t>Have their own data sources </a:t>
            </a:r>
            <a:br>
              <a:rPr lang="en-US" dirty="0"/>
            </a:br>
            <a:r>
              <a:rPr lang="en-US" dirty="0"/>
              <a:t>and ETL infrastructure.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858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Data Marts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have its own data sources.</a:t>
            </a:r>
          </a:p>
          <a:p>
            <a:r>
              <a:rPr lang="en-US" dirty="0"/>
              <a:t>Data comes from the data warehouse.</a:t>
            </a:r>
          </a:p>
          <a:p>
            <a:pPr lvl="5"/>
            <a:endParaRPr lang="en-US" dirty="0"/>
          </a:p>
          <a:p>
            <a:r>
              <a:rPr lang="en-US" dirty="0"/>
              <a:t>Provide users with a subset of the data.</a:t>
            </a:r>
          </a:p>
          <a:p>
            <a:pPr lvl="1"/>
            <a:r>
              <a:rPr lang="en-US" dirty="0"/>
              <a:t>User get only the data they need or want </a:t>
            </a:r>
            <a:br>
              <a:rPr lang="en-US" dirty="0"/>
            </a:br>
            <a:r>
              <a:rPr lang="en-US" dirty="0"/>
              <a:t>or allowed to have access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32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Create a Data Warehouse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61081"/>
            <a:ext cx="86106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5054" y="5806102"/>
            <a:ext cx="2973891" cy="461665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An iterative process!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4394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28191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886B-22E5-4141-B92F-7E60DFFA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or Median?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828-06C2-E04E-84EB-86EFFA83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mean depends on </a:t>
            </a:r>
            <a:r>
              <a:rPr lang="en-US" u="sng" dirty="0"/>
              <a:t>all</a:t>
            </a:r>
            <a:r>
              <a:rPr lang="en-US" dirty="0"/>
              <a:t> the values </a:t>
            </a:r>
            <a:br>
              <a:rPr lang="en-US" dirty="0"/>
            </a:br>
            <a:r>
              <a:rPr lang="en-US" dirty="0"/>
              <a:t>of a sequence, it is </a:t>
            </a:r>
            <a:r>
              <a:rPr lang="en-US" u="sng" dirty="0"/>
              <a:t>much more sensitive</a:t>
            </a:r>
            <a:r>
              <a:rPr lang="en-US" dirty="0"/>
              <a:t> to the data than the median, which depends only on the values in the middle of the sorted values.</a:t>
            </a:r>
          </a:p>
          <a:p>
            <a:pPr lvl="4"/>
            <a:endParaRPr lang="en-US" dirty="0"/>
          </a:p>
          <a:p>
            <a:r>
              <a:rPr lang="en-US" dirty="0"/>
              <a:t>So is the mean a better measure of </a:t>
            </a:r>
            <a:br>
              <a:rPr lang="en-US" dirty="0"/>
            </a:br>
            <a:r>
              <a:rPr lang="en-US" u="sng" dirty="0"/>
              <a:t>central tendency</a:t>
            </a:r>
            <a:r>
              <a:rPr lang="en-US" dirty="0"/>
              <a:t> than the median?</a:t>
            </a:r>
          </a:p>
          <a:p>
            <a:pPr lvl="4"/>
            <a:endParaRPr lang="en-US" dirty="0"/>
          </a:p>
          <a:p>
            <a:r>
              <a:rPr lang="en-US" dirty="0"/>
              <a:t>The median is a more </a:t>
            </a:r>
            <a:r>
              <a:rPr lang="en-US" u="sng" dirty="0"/>
              <a:t>robust</a:t>
            </a:r>
            <a:r>
              <a:rPr lang="en-US" dirty="0"/>
              <a:t> measure </a:t>
            </a:r>
            <a:br>
              <a:rPr lang="en-US" dirty="0"/>
            </a:br>
            <a:r>
              <a:rPr lang="en-US" dirty="0"/>
              <a:t>when there are changes to the values.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C928C-F28C-4B4A-9289-068B8869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246692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ETL Infrastructure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ETL infrastructure must reconcile all the differences between the multiple operational sources and the target data warehouse.</a:t>
            </a:r>
          </a:p>
          <a:p>
            <a:pPr lvl="4"/>
            <a:endParaRPr lang="en-US" dirty="0"/>
          </a:p>
          <a:p>
            <a:r>
              <a:rPr lang="en-US" dirty="0"/>
              <a:t>Decide how to bring in information without creating misleading duplicates.</a:t>
            </a:r>
          </a:p>
          <a:p>
            <a:pPr lvl="4"/>
            <a:endParaRPr lang="en-US" dirty="0"/>
          </a:p>
          <a:p>
            <a:r>
              <a:rPr lang="en-US" i="1" dirty="0"/>
              <a:t>Creating the ETL infrastructure is often </a:t>
            </a:r>
            <a:br>
              <a:rPr lang="en-US" i="1" dirty="0"/>
            </a:br>
            <a:r>
              <a:rPr lang="en-US" i="1" dirty="0"/>
              <a:t>the most time- and resource-consuming part </a:t>
            </a:r>
            <a:br>
              <a:rPr lang="en-US" i="1" dirty="0"/>
            </a:br>
            <a:r>
              <a:rPr lang="en-US" i="1" dirty="0"/>
              <a:t>of developing a data warehouse.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the BI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Front-end BI applications enable users to analyze the data in the data warehouse.</a:t>
            </a:r>
          </a:p>
          <a:p>
            <a:pPr lvl="4"/>
            <a:endParaRPr lang="en-US" dirty="0"/>
          </a:p>
          <a:p>
            <a:r>
              <a:rPr lang="en-US" dirty="0"/>
              <a:t>Typical </a:t>
            </a:r>
            <a:r>
              <a:rPr lang="en-US" u="sng" dirty="0"/>
              <a:t>business intelligence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functions:</a:t>
            </a:r>
          </a:p>
          <a:p>
            <a:pPr lvl="1"/>
            <a:r>
              <a:rPr lang="en-US" dirty="0"/>
              <a:t>Query the data.</a:t>
            </a:r>
          </a:p>
          <a:p>
            <a:pPr lvl="1"/>
            <a:r>
              <a:rPr lang="en-US" dirty="0"/>
              <a:t>Perform ad hoc analyses on the fly.</a:t>
            </a:r>
          </a:p>
          <a:p>
            <a:pPr lvl="1"/>
            <a:r>
              <a:rPr lang="en-US" dirty="0"/>
              <a:t>Generate reports and graphs.</a:t>
            </a:r>
          </a:p>
          <a:p>
            <a:pPr lvl="1"/>
            <a:r>
              <a:rPr lang="en-US" dirty="0"/>
              <a:t>Control a dashboard, often in real time.</a:t>
            </a:r>
          </a:p>
          <a:p>
            <a:pPr lvl="1"/>
            <a:r>
              <a:rPr lang="en-US" dirty="0"/>
              <a:t>Create data visualizations.</a:t>
            </a:r>
          </a:p>
          <a:p>
            <a:pPr lvl="1"/>
            <a:r>
              <a:rPr lang="en-US" dirty="0"/>
              <a:t>Advanced: data mining.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971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the BI Applications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primary goal of BI is to provide useful </a:t>
            </a:r>
            <a:br>
              <a:rPr lang="en-US" dirty="0"/>
            </a:br>
            <a:r>
              <a:rPr lang="en-US" u="sng" dirty="0"/>
              <a:t>business insights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and </a:t>
            </a:r>
            <a:r>
              <a:rPr lang="en-US" u="sng" dirty="0"/>
              <a:t>actionable knowledge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for the decision makers.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023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145258"/>
          </a:xfrm>
        </p:spPr>
        <p:txBody>
          <a:bodyPr/>
          <a:lstStyle/>
          <a:p>
            <a:r>
              <a:rPr lang="en-US" dirty="0"/>
              <a:t>A type of data model used for data warehouses and data marts.</a:t>
            </a:r>
          </a:p>
          <a:p>
            <a:pPr lvl="1"/>
            <a:r>
              <a:rPr lang="en-US" dirty="0"/>
              <a:t>Subject-oriented analytical databases</a:t>
            </a:r>
          </a:p>
          <a:p>
            <a:pPr lvl="5"/>
            <a:endParaRPr lang="en-US" dirty="0"/>
          </a:p>
          <a:p>
            <a:r>
              <a:rPr lang="en-US" dirty="0"/>
              <a:t>The dimensional model is commonly based on the relational data model.</a:t>
            </a:r>
          </a:p>
          <a:p>
            <a:pPr lvl="4"/>
            <a:endParaRPr lang="en-US" dirty="0"/>
          </a:p>
          <a:p>
            <a:r>
              <a:rPr lang="en-US" dirty="0"/>
              <a:t>Two types of tables:</a:t>
            </a:r>
          </a:p>
          <a:p>
            <a:pPr lvl="1"/>
            <a:r>
              <a:rPr lang="en-US" dirty="0"/>
              <a:t>dimension tables</a:t>
            </a:r>
          </a:p>
          <a:p>
            <a:pPr lvl="1"/>
            <a:r>
              <a:rPr lang="en-US" dirty="0"/>
              <a:t>fact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568AF-EAA7-8B83-1E17-A2EA189A94D2}"/>
              </a:ext>
            </a:extLst>
          </p:cNvPr>
          <p:cNvSpPr txBox="1"/>
          <p:nvPr/>
        </p:nvSpPr>
        <p:spPr>
          <a:xfrm>
            <a:off x="5618450" y="3997871"/>
            <a:ext cx="2103097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</a:rPr>
              <a:t>Ralph Kimball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Data warehousing and dimensional modeling pioneer.</a:t>
            </a:r>
          </a:p>
        </p:txBody>
      </p:sp>
    </p:spTree>
    <p:extLst>
      <p:ext uri="{BB962C8B-B14F-4D97-AF65-F5344CB8AC3E}">
        <p14:creationId xmlns:p14="http://schemas.microsoft.com/office/powerpoint/2010/main" val="30945345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6820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dimensional relational schema</a:t>
            </a:r>
            <a:r>
              <a:rPr lang="en-US" dirty="0"/>
              <a:t> contains dimension tables and fact tables.</a:t>
            </a:r>
          </a:p>
          <a:p>
            <a:pPr lvl="1"/>
            <a:r>
              <a:rPr lang="en-US" dirty="0"/>
              <a:t>Often called a </a:t>
            </a:r>
            <a:r>
              <a:rPr lang="en-US" dirty="0">
                <a:solidFill>
                  <a:srgbClr val="B23C00"/>
                </a:solidFill>
              </a:rPr>
              <a:t>star schema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Each dimension table contains</a:t>
            </a:r>
          </a:p>
          <a:p>
            <a:pPr lvl="1"/>
            <a:r>
              <a:rPr lang="en-US" dirty="0"/>
              <a:t>a primary key</a:t>
            </a:r>
          </a:p>
          <a:p>
            <a:pPr lvl="1"/>
            <a:r>
              <a:rPr lang="en-US" dirty="0"/>
              <a:t>attributes that are used for the analysis </a:t>
            </a:r>
            <a:br>
              <a:rPr lang="en-US" dirty="0"/>
            </a:br>
            <a:r>
              <a:rPr lang="en-US" dirty="0"/>
              <a:t>of the measures in the fact tables</a:t>
            </a:r>
          </a:p>
          <a:p>
            <a:pPr lvl="5"/>
            <a:endParaRPr lang="en-US" dirty="0"/>
          </a:p>
          <a:p>
            <a:r>
              <a:rPr lang="en-US" dirty="0"/>
              <a:t>Each fact table contains</a:t>
            </a:r>
          </a:p>
          <a:p>
            <a:pPr lvl="1"/>
            <a:r>
              <a:rPr lang="en-US" dirty="0"/>
              <a:t>fact-measure attributes</a:t>
            </a:r>
          </a:p>
          <a:p>
            <a:pPr lvl="1"/>
            <a:r>
              <a:rPr lang="en-US" dirty="0"/>
              <a:t>foreign keys to the dimension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79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Schema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417342"/>
            <a:ext cx="77628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7483" y="5308951"/>
            <a:ext cx="302903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A dimensional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9141653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 Model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77938"/>
            <a:ext cx="8115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7476" y="4526268"/>
            <a:ext cx="166904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Dimensional 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62" y="1508781"/>
            <a:ext cx="2970685" cy="523220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Nearly every star schema includes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a date- or time-related dimension.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9437663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3D06-EA73-CA80-6518-7711AA5B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Database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C3AC-072A-981D-83F9-62DE9603D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project team produces:</a:t>
            </a:r>
          </a:p>
          <a:p>
            <a:pPr lvl="1"/>
            <a:r>
              <a:rPr lang="en-US" dirty="0"/>
              <a:t>Operational database </a:t>
            </a:r>
            <a:br>
              <a:rPr lang="en-US" dirty="0"/>
            </a:br>
            <a:r>
              <a:rPr lang="en-US" dirty="0"/>
              <a:t>    + GUI-based Python application</a:t>
            </a:r>
          </a:p>
          <a:p>
            <a:pPr lvl="1"/>
            <a:r>
              <a:rPr lang="en-US" dirty="0"/>
              <a:t>Analytical database </a:t>
            </a:r>
            <a:br>
              <a:rPr lang="en-US" dirty="0"/>
            </a:br>
            <a:r>
              <a:rPr lang="en-US" dirty="0"/>
              <a:t>    + GUI-based Python application</a:t>
            </a:r>
          </a:p>
          <a:p>
            <a:r>
              <a:rPr lang="en-US" dirty="0"/>
              <a:t>Demonstrate how well you can apply what you learned during the semester.</a:t>
            </a:r>
          </a:p>
          <a:p>
            <a:pPr lvl="1"/>
            <a:r>
              <a:rPr lang="en-US" dirty="0"/>
              <a:t>Not all technologies </a:t>
            </a:r>
            <a:br>
              <a:rPr lang="en-US" dirty="0"/>
            </a:br>
            <a:r>
              <a:rPr lang="en-US" dirty="0"/>
              <a:t>have to be used.</a:t>
            </a:r>
          </a:p>
          <a:p>
            <a:r>
              <a:rPr lang="en-US" dirty="0"/>
              <a:t>Live demos</a:t>
            </a:r>
          </a:p>
          <a:p>
            <a:pPr lvl="1"/>
            <a:r>
              <a:rPr lang="en-US" dirty="0"/>
              <a:t>Evaluated by the class via Canvas 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E457B-7D81-D7CA-0013-B308E770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9B074-7205-F59E-DEDE-D1376989F1E3}"/>
              </a:ext>
            </a:extLst>
          </p:cNvPr>
          <p:cNvSpPr txBox="1"/>
          <p:nvPr/>
        </p:nvSpPr>
        <p:spPr>
          <a:xfrm>
            <a:off x="4570414" y="4343390"/>
            <a:ext cx="356612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Oral presentations</a:t>
            </a:r>
          </a:p>
          <a:p>
            <a:pPr algn="ctr"/>
            <a:r>
              <a:rPr lang="en-US" sz="2000" u="sng" dirty="0">
                <a:solidFill>
                  <a:srgbClr val="C00000"/>
                </a:solidFill>
              </a:rPr>
              <a:t>Thursday, May 15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(instead of a final exam,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but must be present in class)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64643-3F3C-F261-4FC7-A593ADF8EB0B}"/>
              </a:ext>
            </a:extLst>
          </p:cNvPr>
          <p:cNvSpPr txBox="1"/>
          <p:nvPr/>
        </p:nvSpPr>
        <p:spPr>
          <a:xfrm>
            <a:off x="2904152" y="6130925"/>
            <a:ext cx="38404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Class evaluations will be worth about 1/3 of the total project score.</a:t>
            </a:r>
          </a:p>
        </p:txBody>
      </p:sp>
    </p:spTree>
    <p:extLst>
      <p:ext uri="{BB962C8B-B14F-4D97-AF65-F5344CB8AC3E}">
        <p14:creationId xmlns:p14="http://schemas.microsoft.com/office/powerpoint/2010/main" val="34059862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3D06-EA73-CA80-6518-7711AA5B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Database Projects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C3AC-072A-981D-83F9-62DE9603D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for the operational database</a:t>
            </a:r>
          </a:p>
          <a:p>
            <a:pPr lvl="1"/>
            <a:r>
              <a:rPr lang="en-US" dirty="0"/>
              <a:t>Actual commerce or experimental data</a:t>
            </a:r>
          </a:p>
          <a:p>
            <a:pPr lvl="1"/>
            <a:r>
              <a:rPr lang="en-US" dirty="0"/>
              <a:t>Dataset(s) downloaded from the web</a:t>
            </a:r>
          </a:p>
          <a:p>
            <a:pPr lvl="1"/>
            <a:r>
              <a:rPr lang="en-US" dirty="0"/>
              <a:t>Artificially generated data (e.g., </a:t>
            </a:r>
            <a:r>
              <a:rPr lang="en-US" dirty="0" err="1">
                <a:solidFill>
                  <a:srgbClr val="0033CC"/>
                </a:solidFill>
              </a:rPr>
              <a:t>mockeroo</a:t>
            </a:r>
            <a:r>
              <a:rPr lang="en-US" dirty="0"/>
              <a:t>)</a:t>
            </a:r>
          </a:p>
          <a:p>
            <a:pPr lvl="4"/>
            <a:endParaRPr lang="en-US" dirty="0"/>
          </a:p>
          <a:p>
            <a:r>
              <a:rPr lang="en-US" dirty="0"/>
              <a:t>The frontend GUI-based Python application for the operational database should demonstrate </a:t>
            </a:r>
            <a:r>
              <a:rPr lang="en-US" u="sng" dirty="0"/>
              <a:t>user queries and updates</a:t>
            </a:r>
            <a:r>
              <a:rPr lang="en-US" dirty="0"/>
              <a:t> and display their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E457B-7D81-D7CA-0013-B308E770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195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1322-62C1-91F6-2BB1-212849E8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Database Projects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97382-AEBB-7893-06D5-E52A1A33D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for the analytical database</a:t>
            </a:r>
          </a:p>
          <a:p>
            <a:pPr lvl="1"/>
            <a:r>
              <a:rPr lang="en-US" dirty="0"/>
              <a:t>Extracted from the operational database.</a:t>
            </a:r>
          </a:p>
          <a:p>
            <a:pPr lvl="1"/>
            <a:r>
              <a:rPr lang="en-US" dirty="0"/>
              <a:t>ETL from external sources.</a:t>
            </a:r>
          </a:p>
          <a:p>
            <a:pPr lvl="4"/>
            <a:endParaRPr lang="en-US" dirty="0"/>
          </a:p>
          <a:p>
            <a:r>
              <a:rPr lang="en-US" dirty="0"/>
              <a:t>The frontend GUI-based Python application for the analytical database should demonstrate </a:t>
            </a:r>
            <a:r>
              <a:rPr lang="en-US" u="sng" dirty="0"/>
              <a:t>analytical operations</a:t>
            </a:r>
            <a:r>
              <a:rPr lang="en-US" dirty="0"/>
              <a:t> and display their results.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25A14-403B-1EB4-19AE-C4103F26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4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A3E3-768F-4F42-95E4-99CB90FA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or Median?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B9B1C-9FE4-B344-8CD8-09C1842E5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Compare typical household incomes in neighborhoods around Lake Washington in Seattle.</a:t>
            </a:r>
          </a:p>
          <a:p>
            <a:pPr lvl="1"/>
            <a:r>
              <a:rPr lang="en-US" dirty="0"/>
              <a:t>Compare the Medina neighborhood to the Windermere neighborhood.</a:t>
            </a:r>
          </a:p>
          <a:p>
            <a:r>
              <a:rPr lang="en-US" u="sng" dirty="0"/>
              <a:t>Use the mean</a:t>
            </a:r>
            <a:r>
              <a:rPr lang="en-US" dirty="0"/>
              <a:t>: Bill Gates lives in Medina.</a:t>
            </a:r>
            <a:br>
              <a:rPr lang="en-US" dirty="0"/>
            </a:br>
            <a:r>
              <a:rPr lang="en-US" dirty="0"/>
              <a:t>Would that fact make for a good comparison </a:t>
            </a:r>
            <a:br>
              <a:rPr lang="en-US" dirty="0"/>
            </a:br>
            <a:r>
              <a:rPr lang="en-US" dirty="0"/>
              <a:t>of means with Windermere?</a:t>
            </a:r>
          </a:p>
          <a:p>
            <a:r>
              <a:rPr lang="en-US" u="sng" dirty="0"/>
              <a:t>Use the median</a:t>
            </a:r>
            <a:r>
              <a:rPr lang="en-US" dirty="0"/>
              <a:t>: Bill Gates’s stock holdings could triple in value, or he could go broke, but the median value of Medina won’t change.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D04CA-D1A4-AD4D-82B4-226AF5F7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6073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Database Projects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code (notebook or standalone)</a:t>
            </a:r>
          </a:p>
          <a:p>
            <a:pPr lvl="1"/>
            <a:r>
              <a:rPr lang="en-US" dirty="0"/>
              <a:t>Use a shared server (provide access)</a:t>
            </a:r>
          </a:p>
          <a:p>
            <a:pPr lvl="4"/>
            <a:endParaRPr lang="en-US" dirty="0"/>
          </a:p>
          <a:p>
            <a:r>
              <a:rPr lang="en-US" dirty="0"/>
              <a:t>Written report (10 – 20 pages)</a:t>
            </a:r>
          </a:p>
          <a:p>
            <a:pPr lvl="1"/>
            <a:r>
              <a:rPr lang="en-US" dirty="0"/>
              <a:t>What is the application?</a:t>
            </a:r>
          </a:p>
          <a:p>
            <a:pPr lvl="1"/>
            <a:r>
              <a:rPr lang="en-US" dirty="0"/>
              <a:t>Describe your operational and analytical databases.</a:t>
            </a:r>
          </a:p>
          <a:p>
            <a:pPr lvl="1"/>
            <a:r>
              <a:rPr lang="en-US" dirty="0"/>
              <a:t>What data did you use, and where did you get it?</a:t>
            </a:r>
          </a:p>
          <a:p>
            <a:pPr lvl="1"/>
            <a:r>
              <a:rPr lang="en-US" dirty="0"/>
              <a:t>Include:</a:t>
            </a:r>
          </a:p>
          <a:p>
            <a:pPr lvl="2"/>
            <a:r>
              <a:rPr lang="en-US" dirty="0"/>
              <a:t>ER diagram</a:t>
            </a:r>
          </a:p>
          <a:p>
            <a:pPr lvl="2"/>
            <a:r>
              <a:rPr lang="en-US" dirty="0"/>
              <a:t>Relational and star schemas</a:t>
            </a:r>
          </a:p>
          <a:p>
            <a:pPr lvl="2"/>
            <a:r>
              <a:rPr lang="en-US" dirty="0"/>
              <a:t>Operational and analytical queries</a:t>
            </a:r>
          </a:p>
          <a:p>
            <a:pPr lvl="2"/>
            <a:r>
              <a:rPr lang="en-US" dirty="0"/>
              <a:t>User scenarios with screen shots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C64C3-262F-7159-BB65-B7C3853769E5}"/>
              </a:ext>
            </a:extLst>
          </p:cNvPr>
          <p:cNvSpPr txBox="1"/>
          <p:nvPr/>
        </p:nvSpPr>
        <p:spPr>
          <a:xfrm>
            <a:off x="6133416" y="5208657"/>
            <a:ext cx="20961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Projects are due</a:t>
            </a:r>
          </a:p>
          <a:p>
            <a:pPr algn="ctr"/>
            <a:r>
              <a:rPr lang="en-US" sz="2000" u="sng" dirty="0">
                <a:solidFill>
                  <a:srgbClr val="C00000"/>
                </a:solidFill>
              </a:rPr>
              <a:t>Friday, May 23</a:t>
            </a:r>
          </a:p>
        </p:txBody>
      </p:sp>
    </p:spTree>
    <p:extLst>
      <p:ext uri="{BB962C8B-B14F-4D97-AF65-F5344CB8AC3E}">
        <p14:creationId xmlns:p14="http://schemas.microsoft.com/office/powerpoint/2010/main" val="111557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C8D3-859D-E8C3-808E-321806B8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the Median in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C7EBD-B9D5-5FB8-AAF1-FCA03FBDA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we’ll do it in Python.</a:t>
            </a:r>
          </a:p>
          <a:p>
            <a:r>
              <a:rPr lang="en-US" dirty="0"/>
              <a:t>Then in SQL.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D2750-0DA9-54F8-D720-275E094A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5BD1A-423E-85B4-9CF9-C6399993AE33}"/>
              </a:ext>
            </a:extLst>
          </p:cNvPr>
          <p:cNvSpPr txBox="1"/>
          <p:nvPr/>
        </p:nvSpPr>
        <p:spPr>
          <a:xfrm>
            <a:off x="5303512" y="1417342"/>
            <a:ext cx="2109873" cy="338554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MedianPython.ipynb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C6368-4B5F-B867-AD6C-553D6F22C1D7}"/>
              </a:ext>
            </a:extLst>
          </p:cNvPr>
          <p:cNvSpPr txBox="1"/>
          <p:nvPr/>
        </p:nvSpPr>
        <p:spPr>
          <a:xfrm>
            <a:off x="5303512" y="1828822"/>
            <a:ext cx="1882247" cy="338554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MedianSQL.ipynb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6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4A24-FEC0-7D4E-B72D-3D34C4FC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Time-Series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0059-6713-E343-B052-0AD2875E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Time-series analysis</a:t>
            </a:r>
            <a:r>
              <a:rPr lang="en-US" dirty="0"/>
              <a:t> is a common application </a:t>
            </a:r>
            <a:br>
              <a:rPr lang="en-US" dirty="0"/>
            </a:br>
            <a:r>
              <a:rPr lang="en-US" dirty="0"/>
              <a:t>of regression.</a:t>
            </a:r>
          </a:p>
          <a:p>
            <a:pPr lvl="1"/>
            <a:r>
              <a:rPr lang="en-US" dirty="0"/>
              <a:t>Use the </a:t>
            </a:r>
            <a:r>
              <a:rPr lang="en-US" u="sng" dirty="0"/>
              <a:t>time</a:t>
            </a:r>
            <a:r>
              <a:rPr lang="en-US" dirty="0"/>
              <a:t> as the independent variable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Record data at </a:t>
            </a:r>
            <a:r>
              <a:rPr lang="en-US" u="sng" dirty="0"/>
              <a:t>regular intervals of time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data values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are a </a:t>
            </a:r>
            <a:r>
              <a:rPr lang="en-US" u="sng" dirty="0"/>
              <a:t>function of the time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Calculate and plot </a:t>
            </a:r>
            <a:r>
              <a:rPr lang="en-US" u="sng" dirty="0"/>
              <a:t>trends</a:t>
            </a:r>
            <a:r>
              <a:rPr lang="en-US" dirty="0"/>
              <a:t> of data values over time.</a:t>
            </a:r>
          </a:p>
          <a:p>
            <a:pPr lvl="4"/>
            <a:endParaRPr lang="en-US" dirty="0"/>
          </a:p>
          <a:p>
            <a:r>
              <a:rPr lang="en-US" dirty="0"/>
              <a:t>Different time-series trends:</a:t>
            </a:r>
          </a:p>
          <a:p>
            <a:pPr lvl="1"/>
            <a:r>
              <a:rPr lang="en-US" dirty="0"/>
              <a:t>Least-squares line</a:t>
            </a:r>
          </a:p>
          <a:p>
            <a:pPr lvl="1"/>
            <a:r>
              <a:rPr lang="en-US" dirty="0"/>
              <a:t>Moving average</a:t>
            </a:r>
          </a:p>
          <a:p>
            <a:pPr lvl="1"/>
            <a:r>
              <a:rPr lang="en-US" dirty="0"/>
              <a:t>Exponentially smoothed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A396-A5CD-424F-A017-1066F80F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72715059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74238</TotalTime>
  <Words>3754</Words>
  <Application>Microsoft Macintosh PowerPoint</Application>
  <PresentationFormat>On-screen Show (4:3)</PresentationFormat>
  <Paragraphs>647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Courier New</vt:lpstr>
      <vt:lpstr>Franklin Gothic Book</vt:lpstr>
      <vt:lpstr>Times New Roman</vt:lpstr>
      <vt:lpstr>Wingdings</vt:lpstr>
      <vt:lpstr>Quadrant</vt:lpstr>
      <vt:lpstr>DATA 201 Database Technologies  for Data Analytics April 17 Class Meeting</vt:lpstr>
      <vt:lpstr>This Evening</vt:lpstr>
      <vt:lpstr>This Evening, cont’d</vt:lpstr>
      <vt:lpstr>Median</vt:lpstr>
      <vt:lpstr>Median, cont’d</vt:lpstr>
      <vt:lpstr>Mean or Median?</vt:lpstr>
      <vt:lpstr>Mean or Median? cont’d</vt:lpstr>
      <vt:lpstr>Calculate the Median in SQL</vt:lpstr>
      <vt:lpstr>Time-Series Analysis</vt:lpstr>
      <vt:lpstr>Linear Trend Over Time</vt:lpstr>
      <vt:lpstr>Moving Averages</vt:lpstr>
      <vt:lpstr>Moving Averages, cont’d</vt:lpstr>
      <vt:lpstr>Moving Averages in Python</vt:lpstr>
      <vt:lpstr>Moving Averages in SQL</vt:lpstr>
      <vt:lpstr>Exponential Smoothing</vt:lpstr>
      <vt:lpstr>Exponential Smoothing, cont’d</vt:lpstr>
      <vt:lpstr>Exponential Smoothing, cont’d</vt:lpstr>
      <vt:lpstr>Exponential Smoothing in Python</vt:lpstr>
      <vt:lpstr>Exponential Smoothing in SQL</vt:lpstr>
      <vt:lpstr>The Sakila Example Database</vt:lpstr>
      <vt:lpstr>The Sakila Sample Database, cont’d</vt:lpstr>
      <vt:lpstr>Break</vt:lpstr>
      <vt:lpstr>The Data Deluge</vt:lpstr>
      <vt:lpstr>A Transformation</vt:lpstr>
      <vt:lpstr>Operational Data</vt:lpstr>
      <vt:lpstr>Analytical Data</vt:lpstr>
      <vt:lpstr>Operational vs. Analytical Data</vt:lpstr>
      <vt:lpstr>Time Horizon</vt:lpstr>
      <vt:lpstr>Level of Data Detail</vt:lpstr>
      <vt:lpstr>Data Time Representation</vt:lpstr>
      <vt:lpstr>Data Amounts and Query Frequency</vt:lpstr>
      <vt:lpstr>Data Updates</vt:lpstr>
      <vt:lpstr>Data Redundancy</vt:lpstr>
      <vt:lpstr>Data Audience</vt:lpstr>
      <vt:lpstr>Data Orientation</vt:lpstr>
      <vt:lpstr>An Application-Oriented Operational Database</vt:lpstr>
      <vt:lpstr>A Subject-Oriented Analytical Database</vt:lpstr>
      <vt:lpstr>Operational vs. Analytical Data, cont’d</vt:lpstr>
      <vt:lpstr>What is a Data Warehouse?</vt:lpstr>
      <vt:lpstr>Structured Repository</vt:lpstr>
      <vt:lpstr>Integrated</vt:lpstr>
      <vt:lpstr>Subject-Oriented</vt:lpstr>
      <vt:lpstr>Enterprise-Wide</vt:lpstr>
      <vt:lpstr>Historical</vt:lpstr>
      <vt:lpstr>Time-Variant</vt:lpstr>
      <vt:lpstr>Retrieval of Analytical Data</vt:lpstr>
      <vt:lpstr>Detailed and/or Summarized Data</vt:lpstr>
      <vt:lpstr>Data Warehouse Components</vt:lpstr>
      <vt:lpstr>Data Warehouse Components, cont’d</vt:lpstr>
      <vt:lpstr>Data Warehouse Components, cont’d</vt:lpstr>
      <vt:lpstr>Source Systems</vt:lpstr>
      <vt:lpstr>Extract-Transform-Load (ETL)</vt:lpstr>
      <vt:lpstr>Data Warehouse</vt:lpstr>
      <vt:lpstr>Business Intelligence (BI)</vt:lpstr>
      <vt:lpstr>Business Intelligence (BI) Applications</vt:lpstr>
      <vt:lpstr>Data Marts</vt:lpstr>
      <vt:lpstr>Independent Data Marts</vt:lpstr>
      <vt:lpstr>Dependent Data Marts</vt:lpstr>
      <vt:lpstr>Steps to Create a Data Warehouse</vt:lpstr>
      <vt:lpstr>Create the ETL Infrastructure</vt:lpstr>
      <vt:lpstr>Develop the BI Applications</vt:lpstr>
      <vt:lpstr>Develop the BI Applications, cont’d</vt:lpstr>
      <vt:lpstr>Dimensional Modeling</vt:lpstr>
      <vt:lpstr>Star Schema</vt:lpstr>
      <vt:lpstr>Star Schema, cont’d</vt:lpstr>
      <vt:lpstr>Dimensional Model Example</vt:lpstr>
      <vt:lpstr>Team Database Projects</vt:lpstr>
      <vt:lpstr>Team Database Projects, cont’d</vt:lpstr>
      <vt:lpstr>Team Database Projects, cont’d</vt:lpstr>
      <vt:lpstr>Team Database Projects, cont’d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761</cp:revision>
  <dcterms:created xsi:type="dcterms:W3CDTF">2008-01-12T03:52:55Z</dcterms:created>
  <dcterms:modified xsi:type="dcterms:W3CDTF">2025-04-17T23:38:56Z</dcterms:modified>
  <cp:category/>
</cp:coreProperties>
</file>