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826" r:id="rId3"/>
    <p:sldId id="835" r:id="rId4"/>
    <p:sldId id="867" r:id="rId5"/>
    <p:sldId id="868" r:id="rId6"/>
    <p:sldId id="854" r:id="rId7"/>
    <p:sldId id="871" r:id="rId8"/>
    <p:sldId id="872" r:id="rId9"/>
    <p:sldId id="873" r:id="rId10"/>
    <p:sldId id="855" r:id="rId11"/>
    <p:sldId id="856" r:id="rId12"/>
    <p:sldId id="857" r:id="rId13"/>
    <p:sldId id="858" r:id="rId14"/>
    <p:sldId id="852" r:id="rId15"/>
    <p:sldId id="859" r:id="rId16"/>
    <p:sldId id="860" r:id="rId17"/>
    <p:sldId id="866" r:id="rId18"/>
    <p:sldId id="836" r:id="rId19"/>
    <p:sldId id="845" r:id="rId20"/>
    <p:sldId id="869" r:id="rId21"/>
    <p:sldId id="870" r:id="rId22"/>
    <p:sldId id="846" r:id="rId23"/>
    <p:sldId id="301" r:id="rId24"/>
    <p:sldId id="303" r:id="rId25"/>
    <p:sldId id="304" r:id="rId26"/>
    <p:sldId id="305" r:id="rId27"/>
    <p:sldId id="257" r:id="rId28"/>
    <p:sldId id="258" r:id="rId29"/>
    <p:sldId id="830" r:id="rId30"/>
    <p:sldId id="862" r:id="rId31"/>
    <p:sldId id="853" r:id="rId32"/>
    <p:sldId id="861" r:id="rId33"/>
    <p:sldId id="848" r:id="rId34"/>
    <p:sldId id="863" r:id="rId35"/>
    <p:sldId id="840" r:id="rId36"/>
    <p:sldId id="841" r:id="rId37"/>
    <p:sldId id="847" r:id="rId38"/>
    <p:sldId id="849" r:id="rId39"/>
    <p:sldId id="864" r:id="rId40"/>
    <p:sldId id="865" r:id="rId41"/>
    <p:sldId id="874" r:id="rId42"/>
    <p:sldId id="875" r:id="rId43"/>
    <p:sldId id="842" r:id="rId44"/>
    <p:sldId id="837" r:id="rId45"/>
    <p:sldId id="850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1F5FF"/>
    <a:srgbClr val="008000"/>
    <a:srgbClr val="B23C00"/>
    <a:srgbClr val="C6DEFF"/>
    <a:srgbClr val="A12A03"/>
    <a:srgbClr val="66CCFF"/>
    <a:srgbClr val="A4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24" autoAdjust="0"/>
    <p:restoredTop sz="96976" autoAdjust="0"/>
  </p:normalViewPr>
  <p:slideViewPr>
    <p:cSldViewPr>
      <p:cViewPr varScale="1">
        <p:scale>
          <a:sx n="205" d="100"/>
          <a:sy n="205" d="100"/>
        </p:scale>
        <p:origin x="184" y="760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-12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3/5/25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0FF702-6DC9-7145-B864-29D84DF36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3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Spring 2025: March 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02237" y="6263609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201: </a:t>
            </a:r>
            <a:r>
              <a:rPr lang="en-US" sz="1000" baseline="0" dirty="0"/>
              <a:t>Database Technologies for Data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sqltutorial.org/mysql-stored-functio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history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build-system.fman.io/qt-designer-download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qt.io/qt-5/qtwidgets-module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201</a:t>
            </a:r>
            <a:br>
              <a:rPr lang="en-US" sz="3200" dirty="0"/>
            </a:br>
            <a:r>
              <a:rPr lang="en-US" dirty="0"/>
              <a:t>Database Technologies </a:t>
            </a:r>
            <a:br>
              <a:rPr lang="en-US" dirty="0"/>
            </a:br>
            <a:r>
              <a:rPr lang="en-US" dirty="0"/>
              <a:t>for Data Analytics</a:t>
            </a:r>
            <a:br>
              <a:rPr lang="en-US" sz="3600" dirty="0"/>
            </a:br>
            <a:r>
              <a:rPr lang="en-US" sz="2400" dirty="0"/>
              <a:t>March 6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2025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831EF-00AA-D3E3-2BA4-21F817E4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45EAC-1840-D22F-5978-C6AD3764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8EAEE-BE6D-3A32-1B06-83EB097553A8}"/>
              </a:ext>
            </a:extLst>
          </p:cNvPr>
          <p:cNvSpPr txBox="1"/>
          <p:nvPr/>
        </p:nvSpPr>
        <p:spPr>
          <a:xfrm>
            <a:off x="712654" y="1234464"/>
            <a:ext cx="7101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Each salesperson has a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Each customer has a name and gender.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Each car has a car identification number (VIN), company, model, year, and price.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Each transaction includes the month when it occurred.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A salesperson creates transactions to sell cars.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A transaction can include many cars, including none.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Each sold car is included in a single transaction.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A transaction belongs to only one customer</a:t>
            </a:r>
            <a:r>
              <a:rPr lang="en-US" sz="1600" dirty="0">
                <a:latin typeface="system-ui"/>
              </a:rPr>
              <a:t> and one salesperson</a:t>
            </a:r>
            <a:r>
              <a:rPr lang="en-US" dirty="0">
                <a:latin typeface="system-u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A customer have many transactions, but at least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A customer can have transactions with different salespeople. </a:t>
            </a:r>
          </a:p>
        </p:txBody>
      </p:sp>
      <p:pic>
        <p:nvPicPr>
          <p:cNvPr id="10" name="Picture 9" descr="A diagram of a company&#10;&#10;AI-generated content may be incorrect.">
            <a:extLst>
              <a:ext uri="{FF2B5EF4-FFF2-40B4-BE49-F238E27FC236}">
                <a16:creationId xmlns:a16="http://schemas.microsoft.com/office/drawing/2014/main" id="{A9E13DCB-1620-6EA9-98DF-20DBEA0BA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92" y="3794756"/>
            <a:ext cx="5486340" cy="23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0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4AD47-C40C-9AF3-2F72-8B1453F9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5A59D-5665-49F7-3E5E-701D4FAEA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457D85B6-8945-3F87-1EC9-BDB681F83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23" y="3681963"/>
            <a:ext cx="6222754" cy="2604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E13270-13B9-1115-9434-08EFB28845F6}"/>
              </a:ext>
            </a:extLst>
          </p:cNvPr>
          <p:cNvSpPr txBox="1"/>
          <p:nvPr/>
        </p:nvSpPr>
        <p:spPr>
          <a:xfrm>
            <a:off x="712654" y="1234464"/>
            <a:ext cx="7101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Each salesperson has a name.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Each customer has a name and gender.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Each car has a car identification number (VIN), company, model, year, and price.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Each transaction includes the month when it occurred.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A salesperson creates transactions to sell cars.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A transaction can include many cars, including none.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Each sold car is included in a single transaction.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A transaction belongs to only one customer.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A customer have many transactions, but at least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ystem-ui"/>
              </a:rPr>
              <a:t>A customer can have transactions with different salespeople. </a:t>
            </a:r>
          </a:p>
        </p:txBody>
      </p:sp>
    </p:spTree>
    <p:extLst>
      <p:ext uri="{BB962C8B-B14F-4D97-AF65-F5344CB8AC3E}">
        <p14:creationId xmlns:p14="http://schemas.microsoft.com/office/powerpoint/2010/main" val="269907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F852-A91A-A435-3EF2-F026B442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B2EB0-37A8-EE6B-206D-31EA38F8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B7455D1F-0941-CD8C-4E3B-13FF4EAB1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367" y="3476111"/>
            <a:ext cx="6222754" cy="2604620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FC04977A-2550-2C25-B247-97A2D5C5E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382" y="1716865"/>
            <a:ext cx="1105081" cy="1522556"/>
          </a:xfrm>
          <a:prstGeom prst="rect">
            <a:avLst/>
          </a:prstGeom>
        </p:spPr>
      </p:pic>
      <p:pic>
        <p:nvPicPr>
          <p:cNvPr id="11" name="Picture 10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05524C3E-8057-2F65-81EE-326DE50BA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80" y="1716865"/>
            <a:ext cx="2385788" cy="3083720"/>
          </a:xfrm>
          <a:prstGeom prst="rect">
            <a:avLst/>
          </a:prstGeom>
        </p:spPr>
      </p:pic>
      <p:pic>
        <p:nvPicPr>
          <p:cNvPr id="13" name="Picture 12" descr="A table with numbers and numbers&#10;&#10;Description automatically generated">
            <a:extLst>
              <a:ext uri="{FF2B5EF4-FFF2-40B4-BE49-F238E27FC236}">
                <a16:creationId xmlns:a16="http://schemas.microsoft.com/office/drawing/2014/main" id="{120934C9-EBEC-76E0-056E-FCFCEA967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90" y="1716865"/>
            <a:ext cx="3404885" cy="29783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0D1D67-D403-1485-085A-FBBFE2F47C84}"/>
              </a:ext>
            </a:extLst>
          </p:cNvPr>
          <p:cNvSpPr txBox="1"/>
          <p:nvPr/>
        </p:nvSpPr>
        <p:spPr>
          <a:xfrm>
            <a:off x="3744665" y="1348427"/>
            <a:ext cx="1010213" cy="276999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salesperson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3254B4-CAF7-8099-931A-A4D20316E806}"/>
              </a:ext>
            </a:extLst>
          </p:cNvPr>
          <p:cNvSpPr txBox="1"/>
          <p:nvPr/>
        </p:nvSpPr>
        <p:spPr>
          <a:xfrm>
            <a:off x="5165594" y="1348427"/>
            <a:ext cx="816249" cy="276999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customer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267978-396E-40B6-3D50-5459F38303CF}"/>
              </a:ext>
            </a:extLst>
          </p:cNvPr>
          <p:cNvSpPr txBox="1"/>
          <p:nvPr/>
        </p:nvSpPr>
        <p:spPr>
          <a:xfrm>
            <a:off x="7215941" y="1348427"/>
            <a:ext cx="934871" cy="276999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transaction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6AD98-47A5-66C3-319E-152E4CC1B85C}"/>
              </a:ext>
            </a:extLst>
          </p:cNvPr>
          <p:cNvSpPr txBox="1"/>
          <p:nvPr/>
        </p:nvSpPr>
        <p:spPr>
          <a:xfrm>
            <a:off x="1642091" y="1348427"/>
            <a:ext cx="397866" cy="276999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car</a:t>
            </a:r>
          </a:p>
        </p:txBody>
      </p:sp>
      <p:pic>
        <p:nvPicPr>
          <p:cNvPr id="18" name="Picture 17" descr="A screenshot of a phone&#10;&#10;AI-generated content may be incorrect.">
            <a:extLst>
              <a:ext uri="{FF2B5EF4-FFF2-40B4-BE49-F238E27FC236}">
                <a16:creationId xmlns:a16="http://schemas.microsoft.com/office/drawing/2014/main" id="{262DB433-2A0D-0F57-74FF-34E30BDDB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505" y="1716865"/>
            <a:ext cx="735934" cy="12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38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F3B6-F5AF-44AD-B1E2-FD7BF531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FBE1-B2BB-A702-E1C5-454D20E7D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Query 1</a:t>
            </a:r>
          </a:p>
          <a:p>
            <a:pPr lvl="1"/>
            <a:r>
              <a:rPr lang="en-US" sz="2200" dirty="0"/>
              <a:t>In the month of September, which salesperson </a:t>
            </a:r>
            <a:br>
              <a:rPr lang="en-US" sz="2200" dirty="0"/>
            </a:br>
            <a:r>
              <a:rPr lang="en-US" sz="2200" dirty="0"/>
              <a:t>sold the </a:t>
            </a:r>
            <a:r>
              <a:rPr lang="en-US" sz="2200" u="sng" dirty="0"/>
              <a:t>most</a:t>
            </a:r>
            <a:r>
              <a:rPr lang="en-US" sz="2200" dirty="0"/>
              <a:t> cars and </a:t>
            </a:r>
            <a:r>
              <a:rPr lang="en-US" sz="2200" u="sng" dirty="0"/>
              <a:t>how many</a:t>
            </a:r>
            <a:r>
              <a:rPr lang="en-US" sz="2200" dirty="0"/>
              <a:t>?</a:t>
            </a:r>
          </a:p>
          <a:p>
            <a:pPr lvl="4"/>
            <a:endParaRPr lang="en-US" sz="1100" dirty="0"/>
          </a:p>
          <a:p>
            <a:r>
              <a:rPr lang="en-US" sz="2400" dirty="0"/>
              <a:t>Query 2</a:t>
            </a:r>
          </a:p>
          <a:p>
            <a:pPr lvl="1"/>
            <a:r>
              <a:rPr lang="en-US" sz="2200" i="0" u="none" strike="noStrike" dirty="0">
                <a:effectLst/>
                <a:latin typeface="system-ui"/>
              </a:rPr>
              <a:t>Which salespersons in September sold </a:t>
            </a:r>
            <a:r>
              <a:rPr lang="en-US" sz="2200" i="0" u="sng" strike="noStrike" dirty="0">
                <a:effectLst/>
                <a:latin typeface="system-ui"/>
              </a:rPr>
              <a:t>fewer than the average</a:t>
            </a:r>
            <a:r>
              <a:rPr lang="en-US" sz="2200" b="1" i="0" u="none" strike="noStrike" dirty="0">
                <a:effectLst/>
                <a:latin typeface="system-ui"/>
              </a:rPr>
              <a:t> </a:t>
            </a:r>
            <a:r>
              <a:rPr lang="en-US" sz="2200" i="0" u="none" strike="noStrike" dirty="0">
                <a:effectLst/>
                <a:latin typeface="system-ui"/>
              </a:rPr>
              <a:t>number of cars in September?</a:t>
            </a:r>
          </a:p>
          <a:p>
            <a:pPr lvl="4"/>
            <a:endParaRPr lang="en-US" sz="1100" dirty="0"/>
          </a:p>
          <a:p>
            <a:r>
              <a:rPr lang="en-US" sz="2400" dirty="0"/>
              <a:t>Query 3</a:t>
            </a:r>
          </a:p>
          <a:p>
            <a:pPr lvl="1"/>
            <a:r>
              <a:rPr lang="en-US" sz="2200" dirty="0">
                <a:latin typeface="system-ui"/>
              </a:rPr>
              <a:t>In September, what is the </a:t>
            </a:r>
            <a:r>
              <a:rPr lang="en-US" sz="2200" u="sng" dirty="0">
                <a:latin typeface="system-ui"/>
              </a:rPr>
              <a:t>number and average price</a:t>
            </a:r>
            <a:r>
              <a:rPr lang="en-US" sz="2200" b="1" dirty="0">
                <a:latin typeface="system-ui"/>
              </a:rPr>
              <a:t> </a:t>
            </a:r>
            <a:r>
              <a:rPr lang="en-US" sz="2200" dirty="0">
                <a:latin typeface="system-ui"/>
              </a:rPr>
              <a:t>of cars sold in each </a:t>
            </a:r>
            <a:r>
              <a:rPr lang="en-US" sz="2200" u="sng" dirty="0">
                <a:latin typeface="system-ui"/>
              </a:rPr>
              <a:t>group</a:t>
            </a:r>
            <a:r>
              <a:rPr lang="en-US" sz="2200" dirty="0">
                <a:latin typeface="system-ui"/>
              </a:rPr>
              <a:t> consisting of a </a:t>
            </a:r>
            <a:r>
              <a:rPr lang="en-US" sz="2200" u="sng" dirty="0">
                <a:latin typeface="system-ui"/>
              </a:rPr>
              <a:t>salesperson</a:t>
            </a:r>
            <a:r>
              <a:rPr lang="en-US" sz="2200" dirty="0">
                <a:latin typeface="system-ui"/>
              </a:rPr>
              <a:t>, a </a:t>
            </a:r>
            <a:r>
              <a:rPr lang="en-US" sz="2200" u="sng" dirty="0">
                <a:latin typeface="system-ui"/>
              </a:rPr>
              <a:t>car company</a:t>
            </a:r>
            <a:r>
              <a:rPr lang="en-US" sz="2200" dirty="0">
                <a:latin typeface="system-ui"/>
              </a:rPr>
              <a:t>, and a </a:t>
            </a:r>
            <a:r>
              <a:rPr lang="en-US" sz="2200" u="sng" dirty="0">
                <a:latin typeface="system-ui"/>
              </a:rPr>
              <a:t>customer gender</a:t>
            </a:r>
            <a:r>
              <a:rPr lang="en-US" sz="2200" dirty="0">
                <a:latin typeface="system-ui"/>
              </a:rPr>
              <a:t>? Only consider salespersons who </a:t>
            </a:r>
            <a:r>
              <a:rPr lang="en-US" sz="2200" u="sng" dirty="0">
                <a:latin typeface="system-ui"/>
              </a:rPr>
              <a:t>sold</a:t>
            </a:r>
            <a:r>
              <a:rPr lang="en-US" sz="2200" b="1" u="sng" dirty="0">
                <a:latin typeface="system-ui"/>
              </a:rPr>
              <a:t> </a:t>
            </a:r>
            <a:r>
              <a:rPr lang="en-US" sz="2200" u="sng" dirty="0">
                <a:latin typeface="system-ui"/>
              </a:rPr>
              <a:t>two or more cars</a:t>
            </a:r>
            <a:r>
              <a:rPr lang="en-US" sz="2200" dirty="0">
                <a:latin typeface="system-ui"/>
              </a:rPr>
              <a:t> in the group.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7C8CC-80F4-2034-EDD7-4DEA7732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C09F-10BF-F4E7-8046-D176D447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Stored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96310-8326-FBAA-85D6-EFAAFB75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Compiled code</a:t>
            </a:r>
            <a:r>
              <a:rPr lang="en-US" dirty="0"/>
              <a:t> stored on the database server</a:t>
            </a:r>
          </a:p>
          <a:p>
            <a:pPr lvl="1"/>
            <a:r>
              <a:rPr lang="en-US" dirty="0"/>
              <a:t>Less network traffic </a:t>
            </a:r>
          </a:p>
          <a:p>
            <a:pPr lvl="1"/>
            <a:r>
              <a:rPr lang="en-US" dirty="0"/>
              <a:t>Faster invocation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/>
              <a:t>, and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INOUT</a:t>
            </a:r>
            <a:r>
              <a:rPr lang="en-US" dirty="0"/>
              <a:t> parameters</a:t>
            </a:r>
          </a:p>
          <a:p>
            <a:pPr lvl="1"/>
            <a:r>
              <a:rPr lang="en-US" dirty="0"/>
              <a:t>Tested and shared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4548-2596-ED4D-C2A9-80C0F6E2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8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E7186-7623-591B-9F01-DE6309CD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Stored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4A841-B496-A453-497F-13C9DDD6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9F3068C-133C-3624-BE6B-C4D1A69A9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39" y="2895575"/>
            <a:ext cx="3516530" cy="3135219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E6179F52-4FDF-9876-FD82-49EB6BD63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191" y="2925701"/>
            <a:ext cx="3516530" cy="2952757"/>
          </a:xfrm>
          <a:prstGeom prst="rect">
            <a:avLst/>
          </a:prstGeom>
        </p:spPr>
      </p:pic>
      <p:pic>
        <p:nvPicPr>
          <p:cNvPr id="16" name="Picture 15" descr="A white screen with red text&#10;&#10;Description automatically generated">
            <a:extLst>
              <a:ext uri="{FF2B5EF4-FFF2-40B4-BE49-F238E27FC236}">
                <a16:creationId xmlns:a16="http://schemas.microsoft.com/office/drawing/2014/main" id="{13CFF289-D106-362B-37BD-00799FF42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1280621"/>
            <a:ext cx="4152900" cy="14160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C4E4F6-9134-E14A-B240-B592A214EF30}"/>
              </a:ext>
            </a:extLst>
          </p:cNvPr>
          <p:cNvSpPr txBox="1"/>
          <p:nvPr/>
        </p:nvSpPr>
        <p:spPr>
          <a:xfrm>
            <a:off x="3108976" y="4907233"/>
            <a:ext cx="146302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Two ways to call the stored procedure.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AFAFB2-8C3E-699C-FDB6-A3E98F34F4FE}"/>
              </a:ext>
            </a:extLst>
          </p:cNvPr>
          <p:cNvSpPr txBox="1"/>
          <p:nvPr/>
        </p:nvSpPr>
        <p:spPr>
          <a:xfrm>
            <a:off x="1554513" y="3203164"/>
            <a:ext cx="1502334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3CC"/>
                </a:solidFill>
              </a:rPr>
              <a:t>SQL </a:t>
            </a:r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1100" dirty="0">
                <a:solidFill>
                  <a:srgbClr val="0033CC"/>
                </a:solidFill>
              </a:rPr>
              <a:t> command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1D7B6D-9195-B44B-F93E-4814BF223715}"/>
              </a:ext>
            </a:extLst>
          </p:cNvPr>
          <p:cNvSpPr txBox="1"/>
          <p:nvPr/>
        </p:nvSpPr>
        <p:spPr>
          <a:xfrm>
            <a:off x="5486390" y="3203164"/>
            <a:ext cx="2004075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3CC"/>
                </a:solidFill>
              </a:rPr>
              <a:t>Cursor method </a:t>
            </a:r>
            <a:r>
              <a:rPr lang="en-US" sz="11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callproc</a:t>
            </a:r>
            <a:r>
              <a:rPr lang="en-US" sz="11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D747BC-B94B-5FF3-1B70-F9DB3352D0BB}"/>
              </a:ext>
            </a:extLst>
          </p:cNvPr>
          <p:cNvSpPr txBox="1"/>
          <p:nvPr/>
        </p:nvSpPr>
        <p:spPr>
          <a:xfrm>
            <a:off x="4480561" y="1205763"/>
            <a:ext cx="1915909" cy="276999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StudentProcsInstall.ipynb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1DF732-298A-4847-377F-144DB30FED22}"/>
              </a:ext>
            </a:extLst>
          </p:cNvPr>
          <p:cNvSpPr txBox="1"/>
          <p:nvPr/>
        </p:nvSpPr>
        <p:spPr>
          <a:xfrm>
            <a:off x="2713579" y="2826713"/>
            <a:ext cx="1778051" cy="276999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FF00"/>
                </a:solidFill>
              </a:rPr>
              <a:t>StudentProcsCall.ipynb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73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5035-0E78-391E-B26F-27BBD24B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Stored Procedures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47004-46F2-003B-8EFB-2923950C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16CF1-FAB2-20CD-A2B2-6545DF93415D}"/>
              </a:ext>
            </a:extLst>
          </p:cNvPr>
          <p:cNvSpPr txBox="1"/>
          <p:nvPr/>
        </p:nvSpPr>
        <p:spPr>
          <a:xfrm>
            <a:off x="365806" y="1234464"/>
            <a:ext cx="4754853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all_students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id_of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class_codes_of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classmates_of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$$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all_students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*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FROM student;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$$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id_of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VARCHAR(32),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IN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VARCHAR(32),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OUT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VARCHAR(5))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id INTO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FROM student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WHERE first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first_name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AND   last 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$$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2EBF7-5C59-3FA8-62B3-9DBBB610B584}"/>
              </a:ext>
            </a:extLst>
          </p:cNvPr>
          <p:cNvSpPr txBox="1"/>
          <p:nvPr/>
        </p:nvSpPr>
        <p:spPr>
          <a:xfrm>
            <a:off x="3017550" y="5726590"/>
            <a:ext cx="2007281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StudentProcsInstall.sql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C4D3C-2CD9-8E1E-D91C-30D9EF6C6C7E}"/>
              </a:ext>
            </a:extLst>
          </p:cNvPr>
          <p:cNvSpPr txBox="1"/>
          <p:nvPr/>
        </p:nvSpPr>
        <p:spPr>
          <a:xfrm>
            <a:off x="5212073" y="2135444"/>
            <a:ext cx="3640463" cy="1384995"/>
          </a:xfrm>
          <a:prstGeom prst="rect">
            <a:avLst/>
          </a:prstGeom>
          <a:solidFill>
            <a:srgbClr val="E1F5FF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mysql -u root -p</a:t>
            </a: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Enter password: </a:t>
            </a: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Welcome to the MySQL monitor.</a:t>
            </a:r>
          </a:p>
          <a:p>
            <a:endParaRPr lang="en-US" sz="12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mysql&gt;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 school</a:t>
            </a: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Database changed</a:t>
            </a:r>
          </a:p>
          <a:p>
            <a:r>
              <a:rPr lang="en-US" sz="12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mysql&gt; </a:t>
            </a:r>
            <a:r>
              <a:rPr lang="en-US" sz="12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source </a:t>
            </a:r>
            <a:r>
              <a:rPr lang="en-US" sz="12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StudentProcsInstall.sql</a:t>
            </a:r>
            <a:endParaRPr lang="en-US" sz="1200" b="1" dirty="0">
              <a:solidFill>
                <a:srgbClr val="C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88C3E-6471-1AF6-A13E-27FF6D1B1A8D}"/>
              </a:ext>
            </a:extLst>
          </p:cNvPr>
          <p:cNvSpPr txBox="1"/>
          <p:nvPr/>
        </p:nvSpPr>
        <p:spPr>
          <a:xfrm>
            <a:off x="5394951" y="1495371"/>
            <a:ext cx="2651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Enter on the command line in a terminal window:</a:t>
            </a:r>
          </a:p>
        </p:txBody>
      </p:sp>
    </p:spTree>
    <p:extLst>
      <p:ext uri="{BB962C8B-B14F-4D97-AF65-F5344CB8AC3E}">
        <p14:creationId xmlns:p14="http://schemas.microsoft.com/office/powerpoint/2010/main" val="317069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F907-5B3B-6875-1B7C-0414505F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Stored Procedure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90E94-9A41-69B6-72F6-609882FD3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25039"/>
          </a:xfrm>
        </p:spPr>
        <p:txBody>
          <a:bodyPr/>
          <a:lstStyle/>
          <a:p>
            <a:r>
              <a:rPr lang="en-US" dirty="0"/>
              <a:t>Local variables</a:t>
            </a:r>
          </a:p>
          <a:p>
            <a:pPr lvl="1"/>
            <a:r>
              <a:rPr lang="en-US" dirty="0"/>
              <a:t>Various datatypes</a:t>
            </a:r>
          </a:p>
          <a:p>
            <a:pPr lvl="4"/>
            <a:endParaRPr lang="en-US" dirty="0"/>
          </a:p>
          <a:p>
            <a:r>
              <a:rPr lang="en-US" dirty="0"/>
              <a:t>Control statements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528D7-C5EC-EE63-64DE-077CCAC1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86448-5DDC-A16D-A643-7FE6F6BD3384}"/>
              </a:ext>
            </a:extLst>
          </p:cNvPr>
          <p:cNvSpPr txBox="1"/>
          <p:nvPr/>
        </p:nvSpPr>
        <p:spPr>
          <a:xfrm>
            <a:off x="3474732" y="3579762"/>
            <a:ext cx="159851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MonthProcs.sql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C9278-994A-FD50-44A0-0838B4870B7A}"/>
              </a:ext>
            </a:extLst>
          </p:cNvPr>
          <p:cNvSpPr txBox="1"/>
          <p:nvPr/>
        </p:nvSpPr>
        <p:spPr>
          <a:xfrm>
            <a:off x="3474732" y="3974745"/>
            <a:ext cx="213391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MonthProcsInstall.sql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4511A-455B-29B0-9CB7-B7801F10B806}"/>
              </a:ext>
            </a:extLst>
          </p:cNvPr>
          <p:cNvSpPr txBox="1"/>
          <p:nvPr/>
        </p:nvSpPr>
        <p:spPr>
          <a:xfrm>
            <a:off x="3474732" y="4389249"/>
            <a:ext cx="194957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MonthProcsCall.sql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07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5CFC-01CA-5A67-51EC-3B549F1E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0853-09DE-D91B-534A-0167FA44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about them here:</a:t>
            </a:r>
            <a:br>
              <a:rPr lang="en-US" dirty="0"/>
            </a:br>
            <a:r>
              <a:rPr lang="en-US" dirty="0">
                <a:hlinkClick r:id="rId2"/>
              </a:rPr>
              <a:t>https://www.mysqltutorial.org/mysql-stored-function/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EF266-A968-161C-473E-5A581CE1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37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7CEC-7CC6-33A2-4D1B-678EC812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A08B5-D7D8-4455-C331-B417A20EA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trigger</a:t>
            </a:r>
            <a:r>
              <a:rPr lang="en-US" dirty="0"/>
              <a:t> is a block of SQL code that </a:t>
            </a:r>
            <a:r>
              <a:rPr lang="en-US" u="sng" dirty="0"/>
              <a:t>automatically fires</a:t>
            </a:r>
            <a:r>
              <a:rPr lang="en-US" dirty="0"/>
              <a:t> (executes) either </a:t>
            </a:r>
            <a:r>
              <a:rPr lang="en-US" u="sng" dirty="0"/>
              <a:t>before</a:t>
            </a:r>
            <a:r>
              <a:rPr lang="en-US" dirty="0"/>
              <a:t> or </a:t>
            </a:r>
            <a:r>
              <a:rPr lang="en-US" u="sng" dirty="0"/>
              <a:t>after</a:t>
            </a:r>
            <a:r>
              <a:rPr lang="en-US" dirty="0"/>
              <a:t> an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en-US" dirty="0"/>
              <a:t>, or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statement is executed on a table.</a:t>
            </a:r>
          </a:p>
          <a:p>
            <a:pPr lvl="4"/>
            <a:endParaRPr lang="en-US" dirty="0"/>
          </a:p>
          <a:p>
            <a:r>
              <a:rPr lang="en-US" dirty="0"/>
              <a:t>Commonly used to enforce data consistency or application-specific business rules, or for logging.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415AB-2790-AB04-FA03-91FF7557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4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B9BC-B2C4-599C-E48B-2E286DCB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5296-113A-1D78-AF19-0D77759D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27" y="1353105"/>
            <a:ext cx="8229600" cy="4754828"/>
          </a:xfrm>
        </p:spPr>
        <p:txBody>
          <a:bodyPr/>
          <a:lstStyle/>
          <a:p>
            <a:r>
              <a:rPr lang="en-US" dirty="0"/>
              <a:t>Database design example</a:t>
            </a:r>
          </a:p>
          <a:p>
            <a:r>
              <a:rPr lang="en-US" dirty="0"/>
              <a:t>Stored procedures</a:t>
            </a:r>
            <a:endParaRPr lang="en-US" i="1" dirty="0"/>
          </a:p>
          <a:p>
            <a:pPr lvl="4"/>
            <a:endParaRPr lang="en-US" i="1" dirty="0"/>
          </a:p>
          <a:p>
            <a:r>
              <a:rPr lang="en-US" i="1" dirty="0"/>
              <a:t>Break</a:t>
            </a:r>
          </a:p>
          <a:p>
            <a:pPr lvl="4"/>
            <a:endParaRPr lang="en-US" i="1" dirty="0"/>
          </a:p>
          <a:p>
            <a:r>
              <a:rPr lang="en-US" dirty="0"/>
              <a:t>GUI programming with Python</a:t>
            </a:r>
          </a:p>
        </p:txBody>
      </p:sp>
    </p:spTree>
    <p:extLst>
      <p:ext uri="{BB962C8B-B14F-4D97-AF65-F5344CB8AC3E}">
        <p14:creationId xmlns:p14="http://schemas.microsoft.com/office/powerpoint/2010/main" val="156775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45A9-7B01-ACE3-406D-BBE72404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1B81-D7CC-C78C-CF2A-DFCC9108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511014"/>
          </a:xfrm>
        </p:spPr>
        <p:txBody>
          <a:bodyPr/>
          <a:lstStyle/>
          <a:p>
            <a:r>
              <a:rPr lang="en-US" dirty="0"/>
              <a:t>When we hire a new employee, we want to automatically set the employee’s salary to $1 above the minimum salary of the current employees.</a:t>
            </a:r>
          </a:p>
          <a:p>
            <a:pPr lvl="1"/>
            <a:r>
              <a:rPr lang="en-US" dirty="0"/>
              <a:t>Automatically calculate the new salary </a:t>
            </a:r>
            <a:r>
              <a:rPr lang="en-US" u="sng" dirty="0"/>
              <a:t>before</a:t>
            </a:r>
            <a:r>
              <a:rPr lang="en-US" dirty="0"/>
              <a:t> inserting the employee record.</a:t>
            </a:r>
          </a:p>
          <a:p>
            <a:pPr lvl="4"/>
            <a:endParaRPr lang="en-US" dirty="0"/>
          </a:p>
          <a:p>
            <a:r>
              <a:rPr lang="en-US" dirty="0"/>
              <a:t>We want to log when the new employee was hired.</a:t>
            </a:r>
          </a:p>
          <a:p>
            <a:pPr lvl="1"/>
            <a:r>
              <a:rPr lang="en-US" dirty="0"/>
              <a:t>Automatically write a log record </a:t>
            </a:r>
            <a:r>
              <a:rPr lang="en-US" u="sng" dirty="0"/>
              <a:t>after</a:t>
            </a:r>
            <a:r>
              <a:rPr lang="en-US" dirty="0"/>
              <a:t> inserting the employee record.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44ADB-7278-F90E-8715-9F9E86E2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394E8-07E6-55BE-EF8F-692EB0070C43}"/>
              </a:ext>
            </a:extLst>
          </p:cNvPr>
          <p:cNvSpPr txBox="1"/>
          <p:nvPr/>
        </p:nvSpPr>
        <p:spPr>
          <a:xfrm>
            <a:off x="3834265" y="5851109"/>
            <a:ext cx="147546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Triggers.ipynb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97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A04E-2309-8E5C-F234-62728ED4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BA9F0-FB04-AE7D-6472-1E0EA803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145258"/>
          </a:xfrm>
        </p:spPr>
        <p:txBody>
          <a:bodyPr/>
          <a:lstStyle/>
          <a:p>
            <a:r>
              <a:rPr lang="en-US" dirty="0"/>
              <a:t>A scheduled </a:t>
            </a:r>
            <a:r>
              <a:rPr lang="en-US" dirty="0">
                <a:solidFill>
                  <a:srgbClr val="C00000"/>
                </a:solidFill>
              </a:rPr>
              <a:t>event</a:t>
            </a:r>
            <a:r>
              <a:rPr lang="en-US" dirty="0"/>
              <a:t> is a block of SQL code that </a:t>
            </a:r>
            <a:r>
              <a:rPr lang="en-US" u="sng" dirty="0"/>
              <a:t>automatically fires (executes)</a:t>
            </a:r>
            <a:r>
              <a:rPr lang="en-US" dirty="0"/>
              <a:t> according to the </a:t>
            </a:r>
            <a:r>
              <a:rPr lang="en-US" dirty="0">
                <a:solidFill>
                  <a:srgbClr val="C00000"/>
                </a:solidFill>
              </a:rPr>
              <a:t>event scheduler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We can schedule the event to fire </a:t>
            </a:r>
            <a:r>
              <a:rPr lang="en-US" u="sng" dirty="0"/>
              <a:t>only once</a:t>
            </a:r>
            <a:r>
              <a:rPr lang="en-US" dirty="0"/>
              <a:t> at a specified time or to fire </a:t>
            </a:r>
            <a:r>
              <a:rPr lang="en-US" u="sng" dirty="0"/>
              <a:t>periodically</a:t>
            </a:r>
            <a:r>
              <a:rPr lang="en-US" dirty="0"/>
              <a:t>, starting at a specified time for specified time intervals.</a:t>
            </a:r>
          </a:p>
          <a:p>
            <a:pPr lvl="4"/>
            <a:endParaRPr lang="en-US" dirty="0"/>
          </a:p>
          <a:p>
            <a:r>
              <a:rPr lang="en-US" dirty="0"/>
              <a:t>Commonly used to monitor the changing contents of a database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2B2B-88D0-2F87-4DC0-EA9AD146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74462-11DD-4D17-F909-3E43A2CBE8A2}"/>
              </a:ext>
            </a:extLst>
          </p:cNvPr>
          <p:cNvSpPr txBox="1"/>
          <p:nvPr/>
        </p:nvSpPr>
        <p:spPr>
          <a:xfrm>
            <a:off x="3892968" y="5499983"/>
            <a:ext cx="135806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Events.ipynb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90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00CE-21D0-8A0D-6485-A277C313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8422A-EE45-2862-ACBD-260F978CE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62F3E-7B83-9695-759E-9C121FE66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08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Model-View-Controller Architecture (MVC)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27" y="1295401"/>
            <a:ext cx="8869583" cy="1493526"/>
          </a:xfrm>
        </p:spPr>
        <p:txBody>
          <a:bodyPr/>
          <a:lstStyle/>
          <a:p>
            <a:r>
              <a:rPr lang="en-US" dirty="0"/>
              <a:t>MVC is a software architecture for GUI applications.</a:t>
            </a:r>
          </a:p>
          <a:p>
            <a:r>
              <a:rPr lang="en-US" dirty="0"/>
              <a:t>Design goal: Identify which application components are </a:t>
            </a:r>
            <a:r>
              <a:rPr lang="en-US" u="sng" dirty="0"/>
              <a:t>model</a:t>
            </a:r>
            <a:r>
              <a:rPr lang="en-US" dirty="0"/>
              <a:t>, </a:t>
            </a:r>
            <a:r>
              <a:rPr lang="en-US" u="sng" dirty="0"/>
              <a:t>view</a:t>
            </a:r>
            <a:r>
              <a:rPr lang="en-US" dirty="0"/>
              <a:t>, or </a:t>
            </a:r>
            <a:r>
              <a:rPr lang="en-US" u="sng" dirty="0"/>
              <a:t>controller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Fig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38" y="2756605"/>
            <a:ext cx="3406124" cy="28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9489" y="5714975"/>
            <a:ext cx="382502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 user </a:t>
            </a:r>
            <a:r>
              <a:rPr lang="en-US" u="sng" dirty="0">
                <a:solidFill>
                  <a:srgbClr val="0033CC"/>
                </a:solidFill>
              </a:rPr>
              <a:t>cannot</a:t>
            </a:r>
            <a:r>
              <a:rPr lang="en-US" dirty="0">
                <a:solidFill>
                  <a:srgbClr val="0033CC"/>
                </a:solidFill>
              </a:rPr>
              <a:t> directly modify the model.</a:t>
            </a:r>
          </a:p>
        </p:txBody>
      </p:sp>
    </p:spTree>
    <p:extLst>
      <p:ext uri="{BB962C8B-B14F-4D97-AF65-F5344CB8AC3E}">
        <p14:creationId xmlns:p14="http://schemas.microsoft.com/office/powerpoint/2010/main" val="1890277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A5B8-BBA8-9744-A005-37EA9C08894B}" type="slidenum">
              <a:rPr lang="en-US"/>
              <a:pPr/>
              <a:t>24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MVC Model Objects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195072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Model objects represent the </a:t>
            </a:r>
            <a:r>
              <a:rPr lang="en-US" sz="2800" u="sng" dirty="0"/>
              <a:t>persistent information</a:t>
            </a:r>
            <a:r>
              <a:rPr lang="en-US" sz="2800" dirty="0"/>
              <a:t> maintained by your application.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/>
              <a:t>The information can be kept in memory,</a:t>
            </a:r>
            <a:br>
              <a:rPr lang="en-US" sz="2800" dirty="0"/>
            </a:br>
            <a:r>
              <a:rPr lang="en-US" sz="2800" dirty="0"/>
              <a:t>in files, or in a database.</a:t>
            </a:r>
          </a:p>
        </p:txBody>
      </p:sp>
      <p:pic>
        <p:nvPicPr>
          <p:cNvPr id="2" name="Picture 1" descr="Figure4">
            <a:extLst>
              <a:ext uri="{FF2B5EF4-FFF2-40B4-BE49-F238E27FC236}">
                <a16:creationId xmlns:a16="http://schemas.microsoft.com/office/drawing/2014/main" id="{BA18725D-2E34-2670-5F2E-97BCE464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87" y="3337561"/>
            <a:ext cx="3027825" cy="256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1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">
            <a:extLst>
              <a:ext uri="{FF2B5EF4-FFF2-40B4-BE49-F238E27FC236}">
                <a16:creationId xmlns:a16="http://schemas.microsoft.com/office/drawing/2014/main" id="{713DDFA9-D61A-F3AB-6915-4F3D4BEE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24" y="2240293"/>
            <a:ext cx="2924280" cy="24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13C4-BE19-F746-8BAB-A4BA1A7DC410}" type="slidenum">
              <a:rPr lang="en-US"/>
              <a:pPr/>
              <a:t>25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MVC View Objects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objects represent </a:t>
            </a:r>
            <a:br>
              <a:rPr lang="en-US" dirty="0"/>
            </a:br>
            <a:r>
              <a:rPr lang="en-US" u="sng" dirty="0"/>
              <a:t>user interface components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Input components such as text fields, </a:t>
            </a:r>
            <a:br>
              <a:rPr lang="en-US" dirty="0"/>
            </a:br>
            <a:r>
              <a:rPr lang="en-US" dirty="0"/>
              <a:t>buttons, menus, checkboxes, and </a:t>
            </a:r>
            <a:br>
              <a:rPr lang="en-US" dirty="0"/>
            </a:br>
            <a:r>
              <a:rPr lang="en-US" dirty="0"/>
              <a:t>radio buttons.</a:t>
            </a:r>
          </a:p>
          <a:p>
            <a:pPr lvl="4"/>
            <a:endParaRPr lang="en-US" dirty="0"/>
          </a:p>
          <a:p>
            <a:r>
              <a:rPr lang="en-US" dirty="0"/>
              <a:t>Users interact with at least one </a:t>
            </a:r>
            <a:br>
              <a:rPr lang="en-US" dirty="0"/>
            </a:br>
            <a:r>
              <a:rPr lang="en-US" dirty="0"/>
              <a:t>view object.</a:t>
            </a:r>
          </a:p>
          <a:p>
            <a:pPr lvl="4"/>
            <a:endParaRPr lang="en-US" dirty="0"/>
          </a:p>
          <a:p>
            <a:r>
              <a:rPr lang="en-US" dirty="0"/>
              <a:t>A view object </a:t>
            </a:r>
            <a:r>
              <a:rPr lang="en-US" u="sng" dirty="0"/>
              <a:t>collects information</a:t>
            </a:r>
            <a:r>
              <a:rPr lang="en-US" dirty="0"/>
              <a:t> from users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in a form that the model and controller objects </a:t>
            </a:r>
            <a:br>
              <a:rPr lang="en-US" dirty="0"/>
            </a:br>
            <a:r>
              <a:rPr lang="en-US" dirty="0"/>
              <a:t>can use.</a:t>
            </a:r>
          </a:p>
        </p:txBody>
      </p:sp>
    </p:spTree>
    <p:extLst>
      <p:ext uri="{BB962C8B-B14F-4D97-AF65-F5344CB8AC3E}">
        <p14:creationId xmlns:p14="http://schemas.microsoft.com/office/powerpoint/2010/main" val="2251648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">
            <a:extLst>
              <a:ext uri="{FF2B5EF4-FFF2-40B4-BE49-F238E27FC236}">
                <a16:creationId xmlns:a16="http://schemas.microsoft.com/office/drawing/2014/main" id="{12116FA3-B0AF-6EA3-ECC6-B91FC476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1" y="3124181"/>
            <a:ext cx="3388307" cy="28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961C-FB84-C245-A13B-BE410715E4B2}" type="slidenum">
              <a:rPr lang="en-US"/>
              <a:pPr/>
              <a:t>26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Controller Objects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11013"/>
          </a:xfrm>
        </p:spPr>
        <p:txBody>
          <a:bodyPr/>
          <a:lstStyle/>
          <a:p>
            <a:r>
              <a:rPr lang="en-US" dirty="0"/>
              <a:t>Controller objects </a:t>
            </a:r>
            <a:r>
              <a:rPr lang="en-US" u="sng" dirty="0"/>
              <a:t>coordinate</a:t>
            </a:r>
            <a:r>
              <a:rPr lang="en-US" dirty="0"/>
              <a:t> the model and view objects.</a:t>
            </a:r>
          </a:p>
          <a:p>
            <a:pPr lvl="4"/>
            <a:endParaRPr lang="en-US" dirty="0"/>
          </a:p>
          <a:p>
            <a:r>
              <a:rPr lang="en-US" dirty="0"/>
              <a:t>Often have no physical counterpart </a:t>
            </a:r>
            <a:br>
              <a:rPr lang="en-US" dirty="0"/>
            </a:br>
            <a:r>
              <a:rPr lang="en-US" dirty="0"/>
              <a:t>in the real world.</a:t>
            </a:r>
          </a:p>
          <a:p>
            <a:pPr lvl="4"/>
            <a:endParaRPr lang="en-US" dirty="0"/>
          </a:p>
          <a:p>
            <a:r>
              <a:rPr lang="en-US" u="sng" dirty="0"/>
              <a:t>Dispatches information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the view objects </a:t>
            </a:r>
            <a:br>
              <a:rPr lang="en-US" dirty="0"/>
            </a:br>
            <a:r>
              <a:rPr lang="en-US" dirty="0"/>
              <a:t>to the model objects.</a:t>
            </a:r>
          </a:p>
          <a:p>
            <a:pPr lvl="1"/>
            <a:r>
              <a:rPr lang="en-US" dirty="0"/>
              <a:t>This is how user-entered data </a:t>
            </a:r>
            <a:br>
              <a:rPr lang="en-US" dirty="0"/>
            </a:br>
            <a:r>
              <a:rPr lang="en-US" dirty="0"/>
              <a:t>can update the model.</a:t>
            </a:r>
          </a:p>
        </p:txBody>
      </p:sp>
    </p:spTree>
    <p:extLst>
      <p:ext uri="{BB962C8B-B14F-4D97-AF65-F5344CB8AC3E}">
        <p14:creationId xmlns:p14="http://schemas.microsoft.com/office/powerpoint/2010/main" val="3638345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67BE1-4008-3C4F-80EC-7688440D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7598-CF18-AF4F-8A05-01DBE50564C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13058" name="Rectangle 2">
            <a:extLst>
              <a:ext uri="{FF2B5EF4-FFF2-40B4-BE49-F238E27FC236}">
                <a16:creationId xmlns:a16="http://schemas.microsoft.com/office/drawing/2014/main" id="{4271AFD7-3F25-D245-8DB8-CC07C46EB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Frameworks</a:t>
            </a:r>
          </a:p>
        </p:txBody>
      </p:sp>
      <p:sp>
        <p:nvSpPr>
          <p:cNvPr id="813059" name="Rectangle 3">
            <a:extLst>
              <a:ext uri="{FF2B5EF4-FFF2-40B4-BE49-F238E27FC236}">
                <a16:creationId xmlns:a16="http://schemas.microsoft.com/office/drawing/2014/main" id="{E3F54C2B-3DCE-4543-B645-6F3DF6448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B23C00"/>
                </a:solidFill>
              </a:rPr>
              <a:t>software framework</a:t>
            </a:r>
            <a:r>
              <a:rPr lang="en-US" altLang="en-US" dirty="0"/>
              <a:t> consists of a set of </a:t>
            </a:r>
            <a:r>
              <a:rPr lang="en-US" altLang="en-US" u="sng" dirty="0"/>
              <a:t>cooperating classes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These classes implement the essential mechanisms </a:t>
            </a:r>
            <a:br>
              <a:rPr lang="en-US" altLang="en-US" dirty="0"/>
            </a:br>
            <a:r>
              <a:rPr lang="en-US" altLang="en-US" dirty="0"/>
              <a:t>for a </a:t>
            </a:r>
            <a:r>
              <a:rPr lang="en-US" altLang="en-US" u="sng" dirty="0"/>
              <a:t>particular problem domain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Example: </a:t>
            </a:r>
            <a:r>
              <a:rPr lang="en-US" altLang="en-US" dirty="0" err="1">
                <a:solidFill>
                  <a:srgbClr val="C00000"/>
                </a:solidFill>
              </a:rPr>
              <a:t>PyQt</a:t>
            </a:r>
            <a:r>
              <a:rPr lang="en-US" altLang="en-US" dirty="0"/>
              <a:t> is a Python software framework </a:t>
            </a:r>
            <a:br>
              <a:rPr lang="en-US" altLang="en-US" dirty="0"/>
            </a:br>
            <a:r>
              <a:rPr lang="en-US" altLang="en-US" dirty="0"/>
              <a:t>for GUI programming.</a:t>
            </a:r>
          </a:p>
          <a:p>
            <a:pPr lvl="4"/>
            <a:endParaRPr lang="en-US" altLang="en-US" dirty="0"/>
          </a:p>
          <a:p>
            <a:r>
              <a:rPr lang="en-US" altLang="en-US" dirty="0"/>
              <a:t>A framework </a:t>
            </a:r>
            <a:r>
              <a:rPr lang="en-US" altLang="en-US" u="sng" dirty="0"/>
              <a:t>imposes a structure</a:t>
            </a:r>
            <a:r>
              <a:rPr lang="en-US" altLang="en-US" dirty="0"/>
              <a:t> on the </a:t>
            </a:r>
            <a:br>
              <a:rPr lang="en-US" altLang="en-US" dirty="0"/>
            </a:br>
            <a:r>
              <a:rPr lang="en-US" altLang="en-US" dirty="0"/>
              <a:t>design and development of applications.</a:t>
            </a:r>
          </a:p>
          <a:p>
            <a:pPr lvl="1"/>
            <a:r>
              <a:rPr lang="en-US" altLang="en-US" dirty="0"/>
              <a:t>It has classes and API that implement the structure.</a:t>
            </a:r>
          </a:p>
          <a:p>
            <a:pPr lvl="1"/>
            <a:r>
              <a:rPr lang="en-US" altLang="en-US" dirty="0"/>
              <a:t>It is more than simply a library.</a:t>
            </a:r>
          </a:p>
        </p:txBody>
      </p:sp>
    </p:spTree>
    <p:extLst>
      <p:ext uri="{BB962C8B-B14F-4D97-AF65-F5344CB8AC3E}">
        <p14:creationId xmlns:p14="http://schemas.microsoft.com/office/powerpoint/2010/main" val="7883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7BD00-EA57-1C44-AEA3-B7267CEA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DD77E-8B8F-EF42-8A47-B79CA638938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14082" name="Rectangle 2">
            <a:extLst>
              <a:ext uri="{FF2B5EF4-FFF2-40B4-BE49-F238E27FC236}">
                <a16:creationId xmlns:a16="http://schemas.microsoft.com/office/drawing/2014/main" id="{164BE1F4-788A-454D-880D-F66929B0F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Software Frameworks</a:t>
            </a:r>
            <a:r>
              <a:rPr lang="en-US" altLang="en-US" i="1" dirty="0"/>
              <a:t>, cont’d</a:t>
            </a:r>
          </a:p>
        </p:txBody>
      </p:sp>
      <p:sp>
        <p:nvSpPr>
          <p:cNvPr id="814083" name="Rectangle 3">
            <a:extLst>
              <a:ext uri="{FF2B5EF4-FFF2-40B4-BE49-F238E27FC236}">
                <a16:creationId xmlns:a16="http://schemas.microsoft.com/office/drawing/2014/main" id="{DCFC6CA8-A96F-964C-8889-F694FB980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programmer builds an application by:</a:t>
            </a:r>
          </a:p>
          <a:p>
            <a:pPr lvl="1"/>
            <a:r>
              <a:rPr lang="en-US" altLang="en-US" u="sng" dirty="0"/>
              <a:t>Subclassing</a:t>
            </a:r>
            <a:r>
              <a:rPr lang="en-US" altLang="en-US" dirty="0"/>
              <a:t> framework classes.</a:t>
            </a:r>
          </a:p>
          <a:p>
            <a:pPr lvl="1"/>
            <a:r>
              <a:rPr lang="en-US" altLang="en-US" dirty="0"/>
              <a:t>Adding </a:t>
            </a:r>
            <a:r>
              <a:rPr lang="en-US" altLang="en-US" u="sng" dirty="0"/>
              <a:t>new classe</a:t>
            </a:r>
            <a:r>
              <a:rPr lang="en-US" altLang="en-US" dirty="0"/>
              <a:t>s that provide </a:t>
            </a:r>
            <a:br>
              <a:rPr lang="en-US" altLang="en-US" dirty="0"/>
            </a:br>
            <a:r>
              <a:rPr lang="en-US" altLang="en-US" dirty="0"/>
              <a:t>custom functionality.</a:t>
            </a:r>
          </a:p>
          <a:p>
            <a:pPr lvl="4"/>
            <a:endParaRPr lang="en-US" altLang="en-US" dirty="0"/>
          </a:p>
          <a:p>
            <a:r>
              <a:rPr lang="en-US" altLang="en-US" dirty="0">
                <a:solidFill>
                  <a:srgbClr val="B23C00"/>
                </a:solidFill>
              </a:rPr>
              <a:t>Inversion of control</a:t>
            </a:r>
          </a:p>
          <a:p>
            <a:pPr lvl="1"/>
            <a:r>
              <a:rPr lang="en-US" altLang="en-US" u="sng" dirty="0"/>
              <a:t>The framework controls the execution flow.</a:t>
            </a:r>
          </a:p>
          <a:p>
            <a:pPr lvl="1"/>
            <a:r>
              <a:rPr lang="en-US" altLang="en-US" dirty="0"/>
              <a:t>The programmer registers </a:t>
            </a:r>
            <a:r>
              <a:rPr lang="en-US" altLang="en-US" dirty="0">
                <a:solidFill>
                  <a:srgbClr val="B23C00"/>
                </a:solidFill>
              </a:rPr>
              <a:t>callback functions</a:t>
            </a:r>
            <a:r>
              <a:rPr lang="en-US" altLang="en-US" dirty="0"/>
              <a:t>, </a:t>
            </a:r>
            <a:br>
              <a:rPr lang="en-US" altLang="en-US" dirty="0"/>
            </a:br>
            <a:r>
              <a:rPr lang="en-US" altLang="en-US" dirty="0"/>
              <a:t>mostly as</a:t>
            </a:r>
            <a:r>
              <a:rPr lang="en-US" altLang="en-US" dirty="0">
                <a:solidFill>
                  <a:srgbClr val="B23C00"/>
                </a:solidFill>
              </a:rPr>
              <a:t> event handlers</a:t>
            </a:r>
            <a:r>
              <a:rPr lang="en-US" altLang="en-US" dirty="0"/>
              <a:t>, with the framework.</a:t>
            </a:r>
          </a:p>
          <a:p>
            <a:pPr lvl="1"/>
            <a:r>
              <a:rPr lang="en-US" altLang="en-US" dirty="0"/>
              <a:t>The framework invokes the callback functions at the appropriate times, such as in response to events.</a:t>
            </a:r>
          </a:p>
          <a:p>
            <a:pPr lvl="2"/>
            <a:r>
              <a:rPr lang="en-US" altLang="en-US" dirty="0"/>
              <a:t>Example event: The user clicks a button.</a:t>
            </a:r>
          </a:p>
        </p:txBody>
      </p:sp>
    </p:spTree>
    <p:extLst>
      <p:ext uri="{BB962C8B-B14F-4D97-AF65-F5344CB8AC3E}">
        <p14:creationId xmlns:p14="http://schemas.microsoft.com/office/powerpoint/2010/main" val="37595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4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F869-4D9C-E92F-FD2D-9F223DD2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</a:t>
            </a:r>
            <a:r>
              <a:rPr lang="en-US" dirty="0" err="1"/>
              <a:t>PyQt</a:t>
            </a:r>
            <a:r>
              <a:rPr lang="en-US" dirty="0"/>
              <a:t> 5 Widgets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4CD82F-8215-06B5-07C1-2CB38D10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69BD0AA-E9C4-3028-15B0-1285DFA9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43" y="1090271"/>
            <a:ext cx="4316713" cy="53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B9-9FAF-744D-8B1B-8631609A80AA}" type="slidenum">
              <a:rPr lang="en-US"/>
              <a:pPr/>
              <a:t>3</a:t>
            </a:fld>
            <a:endParaRPr lang="en-US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968208"/>
          </a:xfrm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Computer History Museum in Mt. View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hlinkClick r:id="rId2"/>
              </a:rPr>
              <a:t>http://www.computerhistory.org/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Provide your own transportation to the museum.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Saturday, March 15, 11:30 AM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Special </a:t>
            </a:r>
            <a:r>
              <a:rPr lang="en-US" u="sng" dirty="0"/>
              <a:t>free admission</a:t>
            </a:r>
            <a:r>
              <a:rPr lang="en-US" dirty="0"/>
              <a:t> for my students.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Meet in the front lobby for your free pass.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Stay as long as you like, until closing 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a self-guided tour of the </a:t>
            </a:r>
            <a:r>
              <a:rPr lang="en-US" dirty="0">
                <a:solidFill>
                  <a:srgbClr val="C00000"/>
                </a:solidFill>
              </a:rPr>
              <a:t>Revolution</a:t>
            </a:r>
            <a:r>
              <a:rPr lang="en-US" dirty="0"/>
              <a:t> exhibit.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Experience a fully restored </a:t>
            </a:r>
            <a:r>
              <a:rPr lang="en-US" dirty="0">
                <a:solidFill>
                  <a:srgbClr val="C00000"/>
                </a:solidFill>
              </a:rPr>
              <a:t>IBM 1401 </a:t>
            </a:r>
            <a:r>
              <a:rPr lang="en-US" dirty="0"/>
              <a:t>mainframe computer from the early 1960s in operation.</a:t>
            </a:r>
          </a:p>
        </p:txBody>
      </p:sp>
    </p:spTree>
    <p:extLst>
      <p:ext uri="{BB962C8B-B14F-4D97-AF65-F5344CB8AC3E}">
        <p14:creationId xmlns:p14="http://schemas.microsoft.com/office/powerpoint/2010/main" val="1368038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A57B-B029-ACFC-E354-050406D2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GUI for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BEDFE-C9D8-EEF4-B3E8-ED6CB72B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Install </a:t>
            </a:r>
            <a:r>
              <a:rPr lang="en-US" dirty="0">
                <a:solidFill>
                  <a:srgbClr val="C00000"/>
                </a:solidFill>
              </a:rPr>
              <a:t>PyQt5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PyQt6 is not compatible with later versions of Python.</a:t>
            </a:r>
          </a:p>
          <a:p>
            <a:pPr lvl="4"/>
            <a:endParaRPr lang="en-US" dirty="0"/>
          </a:p>
          <a:p>
            <a:r>
              <a:rPr lang="en-US" dirty="0"/>
              <a:t>Install and use </a:t>
            </a:r>
            <a:r>
              <a:rPr lang="en-US" dirty="0">
                <a:solidFill>
                  <a:srgbClr val="C00000"/>
                </a:solidFill>
              </a:rPr>
              <a:t>Qt Designer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hlinkClick r:id="rId2"/>
              </a:rPr>
              <a:t>https://build-system.fman.io/qt-designer-download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Create windows and dialogs.</a:t>
            </a:r>
          </a:p>
          <a:p>
            <a:pPr lvl="1"/>
            <a:r>
              <a:rPr lang="en-US" dirty="0"/>
              <a:t>Add interactive input and display components.</a:t>
            </a:r>
          </a:p>
          <a:p>
            <a:pPr lvl="4"/>
            <a:endParaRPr lang="en-US" dirty="0"/>
          </a:p>
          <a:p>
            <a:r>
              <a:rPr lang="en-US" dirty="0"/>
              <a:t>Write </a:t>
            </a:r>
            <a:r>
              <a:rPr lang="en-US" dirty="0">
                <a:solidFill>
                  <a:srgbClr val="C00000"/>
                </a:solidFill>
              </a:rPr>
              <a:t>event-driven </a:t>
            </a:r>
            <a:r>
              <a:rPr lang="en-US" dirty="0"/>
              <a:t>Python code that reacts to </a:t>
            </a:r>
            <a:r>
              <a:rPr lang="en-US" u="sng" dirty="0"/>
              <a:t>user interactions</a:t>
            </a:r>
            <a:r>
              <a:rPr lang="en-US" dirty="0"/>
              <a:t> (button clicks, menu selections, etc.) with the GUI components.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C5881-4AB9-6D8D-D02D-EC60C5721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BDD97-FF0C-2159-B148-BDAECB90EC0B}"/>
              </a:ext>
            </a:extLst>
          </p:cNvPr>
          <p:cNvSpPr txBox="1"/>
          <p:nvPr/>
        </p:nvSpPr>
        <p:spPr>
          <a:xfrm>
            <a:off x="3414483" y="1691659"/>
            <a:ext cx="2406428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pip3 install PyQt5</a:t>
            </a:r>
          </a:p>
        </p:txBody>
      </p:sp>
    </p:spTree>
    <p:extLst>
      <p:ext uri="{BB962C8B-B14F-4D97-AF65-F5344CB8AC3E}">
        <p14:creationId xmlns:p14="http://schemas.microsoft.com/office/powerpoint/2010/main" val="1608410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00EA3-3048-000C-57A3-D0F0A9AE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GUI for Python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0ED2-97BB-38C1-15A1-07AB9B019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320994" cy="450515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Qt Designer</a:t>
            </a:r>
            <a:r>
              <a:rPr lang="en-US" dirty="0"/>
              <a:t> creates an XML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</a:t>
            </a:r>
            <a:r>
              <a:rPr lang="en-US" dirty="0"/>
              <a:t> file for each window and dialog box that you lay out.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Your Python program will </a:t>
            </a:r>
            <a:r>
              <a:rPr lang="en-US" u="sng" dirty="0"/>
              <a:t>load and render</a:t>
            </a:r>
            <a:r>
              <a:rPr lang="en-US" dirty="0"/>
              <a:t> the 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F1B38-262D-3D4B-E3BA-2A50AFB1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8251A08-4092-E407-25AB-33044FFDA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7" y="1965976"/>
            <a:ext cx="3057982" cy="3782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04DD3B-44A3-FF36-B3CF-479C6C3FFAFA}"/>
              </a:ext>
            </a:extLst>
          </p:cNvPr>
          <p:cNvSpPr txBox="1"/>
          <p:nvPr/>
        </p:nvSpPr>
        <p:spPr>
          <a:xfrm>
            <a:off x="3415596" y="2422821"/>
            <a:ext cx="5339923" cy="2677656"/>
          </a:xfrm>
          <a:prstGeom prst="rect">
            <a:avLst/>
          </a:prstGeom>
          <a:solidFill>
            <a:srgbClr val="E1F5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 encoding="UTF-8"?&gt;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version="4.0"&gt;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&lt;class&gt;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main_window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&lt;/class&gt;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&lt;widget class="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QMainWindow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name="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main_window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&lt;property name="geometry"&gt;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&lt;x&gt;0&lt;/x&gt;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&lt;y&gt;0&lt;/y&gt;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&lt;width&gt;323&lt;/width&gt;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&lt;height&gt;398&lt;/height&gt;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8DDF7-4589-A467-D2AF-A585D547F4FB}"/>
              </a:ext>
            </a:extLst>
          </p:cNvPr>
          <p:cNvSpPr txBox="1"/>
          <p:nvPr/>
        </p:nvSpPr>
        <p:spPr>
          <a:xfrm>
            <a:off x="6707400" y="4643282"/>
            <a:ext cx="1906035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demo_app_window.ui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5927735-6AF7-733E-439D-543DDC4A6419}"/>
              </a:ext>
            </a:extLst>
          </p:cNvPr>
          <p:cNvSpPr/>
          <p:nvPr/>
        </p:nvSpPr>
        <p:spPr bwMode="auto">
          <a:xfrm>
            <a:off x="2834659" y="3337211"/>
            <a:ext cx="731512" cy="457195"/>
          </a:xfrm>
          <a:prstGeom prst="rightArrow">
            <a:avLst/>
          </a:prstGeom>
          <a:solidFill>
            <a:srgbClr val="00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FBD1D4-F07D-A333-ACB3-7312523FB1AE}"/>
              </a:ext>
            </a:extLst>
          </p:cNvPr>
          <p:cNvSpPr txBox="1"/>
          <p:nvPr/>
        </p:nvSpPr>
        <p:spPr>
          <a:xfrm>
            <a:off x="1933308" y="5806414"/>
            <a:ext cx="536877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self.ui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uic.loadUi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demo_app_window.ui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319384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screenshot of a computer&#10;&#10;Description automatically generated">
            <a:extLst>
              <a:ext uri="{FF2B5EF4-FFF2-40B4-BE49-F238E27FC236}">
                <a16:creationId xmlns:a16="http://schemas.microsoft.com/office/drawing/2014/main" id="{5317B89B-8A17-03F5-9801-767300326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10" y="1783098"/>
            <a:ext cx="3554020" cy="5029145"/>
          </a:xfrm>
          <a:prstGeom prst="rect">
            <a:avLst/>
          </a:prstGeom>
        </p:spPr>
      </p:pic>
      <p:pic>
        <p:nvPicPr>
          <p:cNvPr id="32" name="Picture 31" descr="A screenshot of a computer&#10;&#10;Description automatically generated">
            <a:extLst>
              <a:ext uri="{FF2B5EF4-FFF2-40B4-BE49-F238E27FC236}">
                <a16:creationId xmlns:a16="http://schemas.microsoft.com/office/drawing/2014/main" id="{6CA89259-77B6-BD44-FFAA-208923613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236" y="2918259"/>
            <a:ext cx="2962911" cy="2710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578203-B343-34B2-B301-7729106F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GUI for Python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EFFD7DBD-31C3-4522-7480-C1AC43B0C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77" y="1234464"/>
            <a:ext cx="8229600" cy="846178"/>
          </a:xfrm>
        </p:spPr>
        <p:txBody>
          <a:bodyPr/>
          <a:lstStyle/>
          <a:p>
            <a:r>
              <a:rPr lang="en-US" sz="2000" u="sng" dirty="0"/>
              <a:t>Remember the names</a:t>
            </a:r>
            <a:r>
              <a:rPr lang="en-US" sz="2000" dirty="0"/>
              <a:t> you give to the components.</a:t>
            </a:r>
          </a:p>
          <a:p>
            <a:pPr lvl="1"/>
            <a:r>
              <a:rPr lang="en-US" sz="1800" dirty="0"/>
              <a:t>You will refer to them in your Python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AFCEA-BFD6-AC84-744B-C12B62B6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B702A4E-9669-CFB4-5519-7E8DAB15F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0" y="1996449"/>
            <a:ext cx="3142186" cy="425195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1BC7C88-DC63-0311-0ECA-A163560AB2E5}"/>
              </a:ext>
            </a:extLst>
          </p:cNvPr>
          <p:cNvGrpSpPr/>
          <p:nvPr/>
        </p:nvGrpSpPr>
        <p:grpSpPr>
          <a:xfrm>
            <a:off x="3383291" y="2684007"/>
            <a:ext cx="4389074" cy="1107486"/>
            <a:chOff x="3383291" y="2684007"/>
            <a:chExt cx="4389074" cy="110748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281DCF3-A0D7-CD2C-7017-0B5151D4F506}"/>
                </a:ext>
              </a:extLst>
            </p:cNvPr>
            <p:cNvSpPr/>
            <p:nvPr/>
          </p:nvSpPr>
          <p:spPr bwMode="auto">
            <a:xfrm>
              <a:off x="7040853" y="2684007"/>
              <a:ext cx="731512" cy="273136"/>
            </a:xfrm>
            <a:prstGeom prst="ellipse">
              <a:avLst/>
            </a:prstGeom>
            <a:noFill/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27A497A9-ED0D-ABC7-50FE-161A3950A720}"/>
                </a:ext>
              </a:extLst>
            </p:cNvPr>
            <p:cNvCxnSpPr>
              <a:cxnSpLocks/>
              <a:stCxn id="16" idx="6"/>
              <a:endCxn id="18" idx="2"/>
            </p:cNvCxnSpPr>
            <p:nvPr/>
          </p:nvCxnSpPr>
          <p:spPr bwMode="auto">
            <a:xfrm flipV="1">
              <a:off x="4663438" y="2820575"/>
              <a:ext cx="2377415" cy="788040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3C21F8D-254C-3B3C-B237-A4C93946C02B}"/>
                </a:ext>
              </a:extLst>
            </p:cNvPr>
            <p:cNvSpPr/>
            <p:nvPr/>
          </p:nvSpPr>
          <p:spPr bwMode="auto">
            <a:xfrm>
              <a:off x="3383291" y="3425737"/>
              <a:ext cx="1280147" cy="365756"/>
            </a:xfrm>
            <a:prstGeom prst="ellipse">
              <a:avLst/>
            </a:prstGeom>
            <a:noFill/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A153E3F-EA98-3DA3-306D-70DFF9ACEF03}"/>
              </a:ext>
            </a:extLst>
          </p:cNvPr>
          <p:cNvSpPr txBox="1"/>
          <p:nvPr/>
        </p:nvSpPr>
        <p:spPr>
          <a:xfrm>
            <a:off x="3644891" y="2710333"/>
            <a:ext cx="1537600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student_dialog.ui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1F3C-193C-5185-27E0-A4BA259C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GUI for Python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6D42E-AA63-1097-60F8-45DDCD9D7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02087"/>
          </a:xfrm>
        </p:spPr>
        <p:txBody>
          <a:bodyPr/>
          <a:lstStyle/>
          <a:p>
            <a:r>
              <a:rPr lang="en-US" dirty="0"/>
              <a:t>Set the items of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student_menu</a:t>
            </a:r>
            <a:r>
              <a:rPr lang="en-US" dirty="0"/>
              <a:t> to the student’s </a:t>
            </a:r>
            <a:br>
              <a:rPr lang="en-US" dirty="0"/>
            </a:br>
            <a:r>
              <a:rPr lang="en-US" dirty="0"/>
              <a:t>names.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869C0-7CE1-03B6-0106-F7B53789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52B05-2029-A8C6-FD1A-9B0AFD235BA8}"/>
              </a:ext>
            </a:extLst>
          </p:cNvPr>
          <p:cNvSpPr txBox="1"/>
          <p:nvPr/>
        </p:nvSpPr>
        <p:spPr>
          <a:xfrm>
            <a:off x="2926098" y="1922869"/>
            <a:ext cx="5769528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initialize_student_menu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conn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db_connection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config_file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school.ini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cursor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conn.cursor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SELECT first, last FROM student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ORDER BY last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cursor.execute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rows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cursor.fetchall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cursor.close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conn.close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Set the menu items to the students' names.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row in rows: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name = row[0] + ' ' + row[1]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self.ui.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student_menu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.addItem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row)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77C28-FEA4-8E39-0CFB-9A441F0556AA}"/>
              </a:ext>
            </a:extLst>
          </p:cNvPr>
          <p:cNvSpPr txBox="1"/>
          <p:nvPr/>
        </p:nvSpPr>
        <p:spPr>
          <a:xfrm>
            <a:off x="7190900" y="1768980"/>
            <a:ext cx="1587294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student_dialog.py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050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46EC-FBE6-55BD-E819-D484AE70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59D95-696D-8D76-5631-A4CAE7687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419575"/>
          </a:xfrm>
        </p:spPr>
        <p:txBody>
          <a:bodyPr/>
          <a:lstStyle/>
          <a:p>
            <a:r>
              <a:rPr lang="en-US" dirty="0"/>
              <a:t>Connect a Python method to a GUI event.</a:t>
            </a:r>
          </a:p>
          <a:p>
            <a:pPr lvl="1"/>
            <a:r>
              <a:rPr lang="en-US" dirty="0"/>
              <a:t>Menu selection change.</a:t>
            </a:r>
          </a:p>
          <a:p>
            <a:pPr lvl="1"/>
            <a:r>
              <a:rPr lang="en-US" dirty="0"/>
              <a:t>Button click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 Python methods are event handlers.</a:t>
            </a:r>
          </a:p>
          <a:p>
            <a:pPr lvl="1"/>
            <a:r>
              <a:rPr lang="en-US" dirty="0"/>
              <a:t>Method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initialize_table</a:t>
            </a:r>
            <a:r>
              <a:rPr lang="en-US" dirty="0"/>
              <a:t> will execute whenever the user selects a menu item.</a:t>
            </a:r>
          </a:p>
          <a:p>
            <a:pPr lvl="1"/>
            <a:r>
              <a:rPr lang="en-US" dirty="0"/>
              <a:t>Method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enter_class_data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will execute </a:t>
            </a:r>
            <a:br>
              <a:rPr lang="en-US" dirty="0"/>
            </a:br>
            <a:r>
              <a:rPr lang="en-US" dirty="0"/>
              <a:t>whenever the user clicks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query_button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E7430-789E-F335-0098-EFD79508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EBDFB-7EF2-9C97-D228-239028BFE95D}"/>
              </a:ext>
            </a:extLst>
          </p:cNvPr>
          <p:cNvSpPr txBox="1"/>
          <p:nvPr/>
        </p:nvSpPr>
        <p:spPr>
          <a:xfrm>
            <a:off x="309603" y="2752911"/>
            <a:ext cx="791755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Student menu and query button event handlers.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self.ui.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student_menu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currentIndexChanged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.connect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self._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initialize_table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self.ui.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query_button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clicked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.connect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self._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enter_class_data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19350-C6A6-1602-702C-E76850484E2D}"/>
              </a:ext>
            </a:extLst>
          </p:cNvPr>
          <p:cNvSpPr txBox="1"/>
          <p:nvPr/>
        </p:nvSpPr>
        <p:spPr>
          <a:xfrm>
            <a:off x="6492219" y="2606049"/>
            <a:ext cx="1587294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student_dialog.py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8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1254DC-F7B3-157C-27BE-4E4472D79252}"/>
              </a:ext>
            </a:extLst>
          </p:cNvPr>
          <p:cNvSpPr txBox="1"/>
          <p:nvPr/>
        </p:nvSpPr>
        <p:spPr>
          <a:xfrm>
            <a:off x="4297683" y="1220863"/>
            <a:ext cx="4352474" cy="5424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050" b="1" dirty="0">
                <a:solidFill>
                  <a:srgbClr val="B23C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1050" b="1" dirty="0" err="1">
                <a:solidFill>
                  <a:srgbClr val="B23C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enter_class_data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(self):    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Enter class data from the query into 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the student and takes tables.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"""    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b="1" dirty="0">
                <a:solidFill>
                  <a:srgbClr val="B23C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1050" b="1" dirty="0" err="1">
                <a:solidFill>
                  <a:srgbClr val="B23C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self.ui.student_menu.currentData</a:t>
            </a:r>
            <a:r>
              <a:rPr lang="en-US" sz="1050" b="1" dirty="0">
                <a:solidFill>
                  <a:srgbClr val="B23C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b="1" dirty="0" err="1">
                <a:solidFill>
                  <a:srgbClr val="B23C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first_name</a:t>
            </a:r>
            <a:r>
              <a:rPr lang="en-US" sz="1050" b="1" dirty="0">
                <a:solidFill>
                  <a:srgbClr val="B23C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name[0]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b="1" dirty="0" err="1">
                <a:solidFill>
                  <a:srgbClr val="B23C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sz="1050" b="1" dirty="0">
                <a:solidFill>
                  <a:srgbClr val="B23C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name[1]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conn =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db_connection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config_file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school.ini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cursor =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conn.cursor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( 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f"""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SELECT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class.code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class.subject</a:t>
            </a: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FROM student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JOIN takes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ON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takes.student_id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student.id</a:t>
            </a: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JOIN class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ON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class.code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takes.class_code</a:t>
            </a: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WHERE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student.last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'{</a:t>
            </a:r>
            <a:r>
              <a:rPr lang="en-US" sz="1050" b="1" dirty="0" err="1">
                <a:solidFill>
                  <a:srgbClr val="B23C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}'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AND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student.first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'{</a:t>
            </a:r>
            <a:r>
              <a:rPr lang="en-US" sz="1050" b="1" dirty="0" err="1">
                <a:solidFill>
                  <a:srgbClr val="B23C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first_name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}'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ORDER BY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class.code</a:t>
            </a: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""" 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)    </a:t>
            </a:r>
          </a:p>
          <a:p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cursor.execute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rows =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cursor.fetchall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cursor.close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conn.close</a:t>
            </a:r>
            <a:r>
              <a:rPr lang="en-US" sz="105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en-US" sz="105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D87F38C-2701-C2F4-D0B1-B94C586F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  <a:r>
              <a:rPr lang="en-US" i="1" dirty="0"/>
              <a:t>, cont’d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3CB6DD-B4BF-9EF2-D0AB-324A710D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95400"/>
            <a:ext cx="3678976" cy="4785331"/>
          </a:xfrm>
        </p:spPr>
        <p:txBody>
          <a:bodyPr/>
          <a:lstStyle/>
          <a:p>
            <a:r>
              <a:rPr lang="en-US" dirty="0"/>
              <a:t>Get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first_name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values from the current selection of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student_menu</a:t>
            </a:r>
            <a:r>
              <a:rPr lang="en-US" dirty="0"/>
              <a:t> and use them to do the query.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53D93-D42F-D763-D88B-79A32CDD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A5C5B-1C3E-CBCF-45CB-68294265BB80}"/>
              </a:ext>
            </a:extLst>
          </p:cNvPr>
          <p:cNvSpPr txBox="1"/>
          <p:nvPr/>
        </p:nvSpPr>
        <p:spPr>
          <a:xfrm>
            <a:off x="2926098" y="6198296"/>
            <a:ext cx="1587294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student_dialog.py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20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5A900F-8D35-FF4A-3057-E6842CF4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917294-E4D1-0592-A83C-F91D5336E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05313"/>
          </a:xfrm>
        </p:spPr>
        <p:txBody>
          <a:bodyPr/>
          <a:lstStyle/>
          <a:p>
            <a:r>
              <a:rPr lang="en-US" dirty="0"/>
              <a:t>Enter the query results into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class_table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one cell at a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109F1-9FAE-3A43-FC16-6ADBDF3D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2D625-DB5F-4680-4DA8-2643ED7D5257}"/>
              </a:ext>
            </a:extLst>
          </p:cNvPr>
          <p:cNvSpPr txBox="1"/>
          <p:nvPr/>
        </p:nvSpPr>
        <p:spPr>
          <a:xfrm>
            <a:off x="182878" y="2331731"/>
            <a:ext cx="8778194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...</a:t>
            </a:r>
          </a:p>
          <a:p>
            <a:endParaRPr lang="en-US" sz="16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Set the class data into the table cells.</a:t>
            </a:r>
          </a:p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row_index</a:t>
            </a:r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for row in rows:</a:t>
            </a:r>
          </a:p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column_index</a:t>
            </a:r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for data in row:</a:t>
            </a:r>
          </a:p>
          <a:p>
            <a:r>
              <a:rPr lang="en-US" sz="16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item = </a:t>
            </a:r>
            <a:r>
              <a:rPr lang="en-US" sz="16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QTableWidgetItem</a:t>
            </a:r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(str(data))</a:t>
            </a:r>
          </a:p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6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self.ui.</a:t>
            </a:r>
            <a:r>
              <a:rPr lang="en-US" sz="16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class_table</a:t>
            </a:r>
            <a:r>
              <a:rPr lang="en-US" sz="16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b="1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setItem</a:t>
            </a:r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row_index</a:t>
            </a:r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column_index</a:t>
            </a:r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item)</a:t>
            </a:r>
          </a:p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6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column_index</a:t>
            </a:r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+= 1</a:t>
            </a:r>
          </a:p>
          <a:p>
            <a:endParaRPr lang="en-US" sz="16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row_index</a:t>
            </a:r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+= 1</a:t>
            </a:r>
          </a:p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       </a:t>
            </a:r>
          </a:p>
          <a:p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self._</a:t>
            </a:r>
            <a:r>
              <a:rPr lang="en-US" sz="16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adjust_column_widths</a:t>
            </a:r>
            <a:r>
              <a:rPr lang="en-US" sz="16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7F4FBF-A60A-9F98-4B0C-5A9C64C0F7FD}"/>
              </a:ext>
            </a:extLst>
          </p:cNvPr>
          <p:cNvSpPr txBox="1"/>
          <p:nvPr/>
        </p:nvSpPr>
        <p:spPr>
          <a:xfrm>
            <a:off x="7223731" y="2177842"/>
            <a:ext cx="1587294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student_dialog.py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74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3889-66EE-D768-AACC-DB4EDA39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8277-1EDF-F5C1-2241-FD109F382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SQL commands in a GUI will be issued often.</a:t>
            </a:r>
          </a:p>
          <a:p>
            <a:r>
              <a:rPr lang="en-US" dirty="0"/>
              <a:t>A good situation for stored procedures!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46496-5CE1-633B-0E55-F391FE82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4F594-AEB4-099F-8E89-8D375B4CF296}"/>
              </a:ext>
            </a:extLst>
          </p:cNvPr>
          <p:cNvSpPr txBox="1"/>
          <p:nvPr/>
        </p:nvSpPr>
        <p:spPr>
          <a:xfrm>
            <a:off x="291348" y="2606049"/>
            <a:ext cx="343876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teachers_names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first, last FROM teacher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ORDER BY last;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AE812-20FA-7E82-D894-1F4081B7EFDE}"/>
              </a:ext>
            </a:extLst>
          </p:cNvPr>
          <p:cNvSpPr txBox="1"/>
          <p:nvPr/>
        </p:nvSpPr>
        <p:spPr>
          <a:xfrm>
            <a:off x="3108976" y="3429000"/>
            <a:ext cx="5019323" cy="32316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students_of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 first VARCHAR(32),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IN last VARCHAR(32))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SELECT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student.id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student.first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student.last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class.subject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FROM student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JOIN takes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ON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takes.student_id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student.id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JOIN class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ON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class.code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takes.class_code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JOIN teacher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ON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teacher.id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class.teacher_id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WHERE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teacher.first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first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AND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teacher.last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last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ORDER BY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class.subject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student.last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C9B3A-C36C-87AB-08DD-4A468E85F47D}"/>
              </a:ext>
            </a:extLst>
          </p:cNvPr>
          <p:cNvSpPr txBox="1"/>
          <p:nvPr/>
        </p:nvSpPr>
        <p:spPr>
          <a:xfrm>
            <a:off x="3566171" y="3264125"/>
            <a:ext cx="2224648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TeacherProcsInstall.ipynb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56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A90D7-9F1C-7286-20C3-8A708F7F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E9BD2-F299-F5C3-C758-3C2782E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2FAFC-9218-B5BC-92B8-574E02C228B1}"/>
              </a:ext>
            </a:extLst>
          </p:cNvPr>
          <p:cNvSpPr txBox="1"/>
          <p:nvPr/>
        </p:nvSpPr>
        <p:spPr>
          <a:xfrm>
            <a:off x="774325" y="1396637"/>
            <a:ext cx="7595349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initialize_teacher_menu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Initialize the teacher menu with teacher names from the database.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conn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db_connection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config_file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school.ini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cursor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conn.cursor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'CALL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teachers_names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generator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cursor.execute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multi=True)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result in generator: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rows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cursor.fetchall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Set the menu items to the teachers' names.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row in rows: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name = row[0] + ' ' + row[1]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self.ui.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teacher_menu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addItem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row)     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cursor.close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conn.close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75B11-6E27-D7DB-8D4D-CFA1F8BB6C85}"/>
              </a:ext>
            </a:extLst>
          </p:cNvPr>
          <p:cNvSpPr txBox="1"/>
          <p:nvPr/>
        </p:nvSpPr>
        <p:spPr>
          <a:xfrm>
            <a:off x="6632648" y="1240359"/>
            <a:ext cx="1596912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teacher_dialog.py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8B5F81-3526-73B8-157C-595CE95A3847}"/>
              </a:ext>
            </a:extLst>
          </p:cNvPr>
          <p:cNvSpPr txBox="1"/>
          <p:nvPr/>
        </p:nvSpPr>
        <p:spPr>
          <a:xfrm>
            <a:off x="6003908" y="2851344"/>
            <a:ext cx="195133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Call stored procedure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teacher_names</a:t>
            </a:r>
            <a:r>
              <a:rPr lang="en-US" sz="1400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469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DABAE-14F4-3AB8-FBBD-65F8E65BF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D8C3B-7F7C-C690-B8BE-1E1D5625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F374C-9972-26C8-30F9-A8D96C99CC1B}"/>
              </a:ext>
            </a:extLst>
          </p:cNvPr>
          <p:cNvSpPr txBox="1"/>
          <p:nvPr/>
        </p:nvSpPr>
        <p:spPr>
          <a:xfrm>
            <a:off x="457200" y="1287766"/>
            <a:ext cx="813235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Teacher menu event handler.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self.ui.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teacher_menu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currentIndexChanged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.connect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._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enter_student_data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6EDE5-F0F9-927C-3A33-179C499D14AC}"/>
              </a:ext>
            </a:extLst>
          </p:cNvPr>
          <p:cNvSpPr txBox="1"/>
          <p:nvPr/>
        </p:nvSpPr>
        <p:spPr>
          <a:xfrm>
            <a:off x="463061" y="1965976"/>
            <a:ext cx="7058343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enter_student_data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(self):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Enter student data from the query into the student table.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"""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self.ui.student_table.clear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col = ['  ID  ', '   First   ', '   Last   ', 'Subject']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self.ui.student_table.setHorizontalHeaderLabels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(col)        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name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self.ui.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teacher_menu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currentData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first_name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name[0]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name[1]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conn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db_connection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config_file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school.ini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cursor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conn.cursor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f"CALL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students_of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('{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first_name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}', '{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last_name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}')"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generator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cursor.execute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multi=True)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2FD34-4EB1-80CC-B6E4-7330F3063C39}"/>
              </a:ext>
            </a:extLst>
          </p:cNvPr>
          <p:cNvSpPr txBox="1"/>
          <p:nvPr/>
        </p:nvSpPr>
        <p:spPr>
          <a:xfrm>
            <a:off x="6857975" y="1133877"/>
            <a:ext cx="1596912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teacher_dialog.py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26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19-8D3C-2B4A-A32F-5D47B5E98049}" type="slidenum">
              <a:rPr lang="en-US"/>
              <a:pPr/>
              <a:t>4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extensive </a:t>
            </a:r>
            <a:r>
              <a:rPr lang="en-US" dirty="0">
                <a:solidFill>
                  <a:srgbClr val="B23C00"/>
                </a:solidFill>
              </a:rPr>
              <a:t>Revolution </a:t>
            </a:r>
            <a:r>
              <a:rPr lang="en-US" dirty="0"/>
              <a:t>exhibit!</a:t>
            </a:r>
          </a:p>
          <a:p>
            <a:pPr lvl="1"/>
            <a:r>
              <a:rPr lang="en-US" sz="2000" dirty="0"/>
              <a:t>Walk through a timeline of the </a:t>
            </a:r>
            <a:br>
              <a:rPr lang="en-US" sz="2000" dirty="0"/>
            </a:br>
            <a:r>
              <a:rPr lang="en-US" sz="2000" dirty="0"/>
              <a:t>First 2000 Years of Computing History.</a:t>
            </a:r>
          </a:p>
          <a:p>
            <a:pPr lvl="1"/>
            <a:r>
              <a:rPr lang="en-US" sz="2000" dirty="0"/>
              <a:t>Historic computer systems, data processing equipment, </a:t>
            </a:r>
            <a:br>
              <a:rPr lang="en-US" sz="2000" dirty="0"/>
            </a:br>
            <a:r>
              <a:rPr lang="en-US" sz="2000" dirty="0"/>
              <a:t>and other artifacts.</a:t>
            </a:r>
          </a:p>
          <a:p>
            <a:pPr lvl="1"/>
            <a:r>
              <a:rPr lang="en-US" sz="2000" dirty="0"/>
              <a:t>Small theater presentations.</a:t>
            </a:r>
          </a:p>
        </p:txBody>
      </p:sp>
      <p:pic>
        <p:nvPicPr>
          <p:cNvPr id="635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154363"/>
            <a:ext cx="3946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5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9650"/>
            <a:ext cx="3535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7589838" y="5500688"/>
            <a:ext cx="109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Atanasoff-Berry </a:t>
            </a:r>
          </a:p>
          <a:p>
            <a:r>
              <a:rPr lang="en-US" sz="1000"/>
              <a:t>Computer </a:t>
            </a: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731838" y="5349875"/>
            <a:ext cx="6619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/>
              <a:t>Hollerith</a:t>
            </a:r>
          </a:p>
          <a:p>
            <a:pPr algn="r"/>
            <a:r>
              <a:rPr lang="en-US" sz="1000"/>
              <a:t>Census</a:t>
            </a:r>
          </a:p>
          <a:p>
            <a:pPr algn="r"/>
            <a:r>
              <a:rPr lang="en-US" sz="1000"/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27952926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E3543-9153-6BD5-4EF4-CCB85137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Event-Driven Programming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0F09F-2C0F-5967-230D-0D618DED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DA1B2-31DC-82BC-3717-9945210260A7}"/>
              </a:ext>
            </a:extLst>
          </p:cNvPr>
          <p:cNvSpPr txBox="1"/>
          <p:nvPr/>
        </p:nvSpPr>
        <p:spPr>
          <a:xfrm>
            <a:off x="398421" y="1417342"/>
            <a:ext cx="8347157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 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for result in generator: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rows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cursor.fetchall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# Set the student data into the table cells.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row_index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row in rows: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column_index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for data in row: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item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QTableWidgetItem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(str(data))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self.ui.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student_table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setItem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row_index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column_index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item)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column_index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1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row_index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+= 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self._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adjust_column_widths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cursor.close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conn.close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3D304-2EF4-6AAF-E035-D74F7288E1DF}"/>
              </a:ext>
            </a:extLst>
          </p:cNvPr>
          <p:cNvSpPr txBox="1"/>
          <p:nvPr/>
        </p:nvSpPr>
        <p:spPr>
          <a:xfrm>
            <a:off x="6949414" y="1263453"/>
            <a:ext cx="1596912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00"/>
                </a:solidFill>
              </a:rPr>
              <a:t>teacher_dialog.py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107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010C-1629-9C80-C861-3779A7645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PyQt</a:t>
            </a:r>
            <a:r>
              <a:rPr lang="en-US" dirty="0"/>
              <a:t>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70C4B-4E98-106E-27B2-6CACC2663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GUI component has an API (application programming interface) consisting of methods for your Python code to call.</a:t>
            </a:r>
          </a:p>
          <a:p>
            <a:pPr lvl="4"/>
            <a:endParaRPr lang="en-US" dirty="0"/>
          </a:p>
          <a:p>
            <a:r>
              <a:rPr lang="en-US" dirty="0"/>
              <a:t>Reference material is written for C++, but it’s easy to convert the method calls to Python: </a:t>
            </a:r>
            <a:r>
              <a:rPr lang="en-US" dirty="0">
                <a:hlinkClick r:id="rId2"/>
              </a:rPr>
              <a:t>https://doc.qt.io/qt-5/qtwidgets-module.html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E7033-C091-E6AE-0993-38B4A344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89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A58C-F504-0A50-B9B1-942EE94B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PyQt</a:t>
            </a:r>
            <a:r>
              <a:rPr lang="en-US" dirty="0"/>
              <a:t> Components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5C9CC-F6F8-A75F-3417-8B57486E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dirty="0"/>
              <a:t>Your Python program will </a:t>
            </a:r>
            <a:r>
              <a:rPr lang="en-US" u="sng" dirty="0"/>
              <a:t>load and render</a:t>
            </a:r>
            <a:r>
              <a:rPr lang="en-US" dirty="0"/>
              <a:t>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file directly to display its components.</a:t>
            </a:r>
          </a:p>
          <a:p>
            <a:pPr lvl="4"/>
            <a:endParaRPr lang="en-US" dirty="0"/>
          </a:p>
          <a:p>
            <a:r>
              <a:rPr lang="en-US" dirty="0"/>
              <a:t>Call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uic.loadIUi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which returns a UI object,</a:t>
            </a:r>
            <a:br>
              <a:rPr lang="en-US" dirty="0"/>
            </a:br>
            <a:r>
              <a:rPr lang="en-US" dirty="0"/>
              <a:t>and then call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show()</a:t>
            </a:r>
            <a:r>
              <a:rPr lang="en-US" dirty="0"/>
              <a:t> on the object.</a:t>
            </a:r>
          </a:p>
          <a:p>
            <a:pPr lvl="1"/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1A496-A63E-8474-341D-30664CA05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3DF734-F744-F345-C88E-86FF1867645C}"/>
              </a:ext>
            </a:extLst>
          </p:cNvPr>
          <p:cNvSpPr txBox="1"/>
          <p:nvPr/>
        </p:nvSpPr>
        <p:spPr>
          <a:xfrm>
            <a:off x="1584643" y="3984088"/>
            <a:ext cx="597471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self.ui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uic.loadUi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demo_app_window.ui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self.ui.</a:t>
            </a:r>
            <a:r>
              <a:rPr lang="en-US" sz="1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726743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70F1-24C0-FBC8-A374-FF35793C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vs. Dialog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2C51-DD5C-897B-0CA6-D23AA7320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u="sng" dirty="0"/>
              <a:t>application</a:t>
            </a:r>
            <a:r>
              <a:rPr lang="en-US" dirty="0"/>
              <a:t> consists of one or more windows (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QWindow</a:t>
            </a:r>
            <a:r>
              <a:rPr lang="en-US" dirty="0"/>
              <a:t> object) .</a:t>
            </a:r>
          </a:p>
          <a:p>
            <a:pPr lvl="4"/>
            <a:endParaRPr lang="en-US" dirty="0"/>
          </a:p>
          <a:p>
            <a:r>
              <a:rPr lang="en-US" dirty="0"/>
              <a:t>A </a:t>
            </a:r>
            <a:r>
              <a:rPr lang="en-US" u="sng" dirty="0"/>
              <a:t>dialog box</a:t>
            </a:r>
            <a:r>
              <a:rPr lang="en-US" dirty="0"/>
              <a:t> (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QDialog</a:t>
            </a:r>
            <a:r>
              <a:rPr lang="en-US" dirty="0"/>
              <a:t> object) can pop up to accept user input, often in response to an event such as a mouse click or a menu item choice.</a:t>
            </a:r>
          </a:p>
          <a:p>
            <a:pPr lvl="1"/>
            <a:r>
              <a:rPr lang="en-US" dirty="0"/>
              <a:t>Should have OK and CANCEL buttons.</a:t>
            </a:r>
          </a:p>
          <a:p>
            <a:pPr lvl="1"/>
            <a:r>
              <a:rPr lang="en-US" dirty="0"/>
              <a:t>Disappear after the user has OK’d or </a:t>
            </a:r>
            <a:r>
              <a:rPr lang="en-US" dirty="0" err="1"/>
              <a:t>CANCEL’d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04CCF-45BF-4467-3CFD-4465CD2B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0579-C452-63D1-47C6-82125E16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#7a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83B4-4506-1472-7AA8-83E619158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Team</a:t>
            </a:r>
            <a:r>
              <a:rPr lang="en-US" dirty="0"/>
              <a:t> assignment.</a:t>
            </a:r>
          </a:p>
          <a:p>
            <a:pPr lvl="4"/>
            <a:endParaRPr lang="en-US" dirty="0"/>
          </a:p>
          <a:p>
            <a:r>
              <a:rPr lang="en-US" dirty="0"/>
              <a:t>Create a Python GUI-based database application.</a:t>
            </a:r>
          </a:p>
          <a:p>
            <a:pPr lvl="1"/>
            <a:r>
              <a:rPr lang="en-US" dirty="0"/>
              <a:t>You can choose to use stored procedures.</a:t>
            </a:r>
          </a:p>
          <a:p>
            <a:pPr lvl="1"/>
            <a:r>
              <a:rPr lang="en-US" dirty="0"/>
              <a:t>The </a:t>
            </a:r>
            <a:r>
              <a:rPr lang="en-US" u="sng" dirty="0"/>
              <a:t>prototype</a:t>
            </a:r>
            <a:r>
              <a:rPr lang="en-US" dirty="0"/>
              <a:t> for your team semester project.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A47B9-9CB9-685D-22F5-46A317A1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6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8ADD-120B-917A-0BE9-DCC1E2BF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#7b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CD0BB-27FA-7780-E597-318F95B77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Individual</a:t>
            </a:r>
            <a:r>
              <a:rPr lang="en-US" dirty="0"/>
              <a:t> assignment.</a:t>
            </a:r>
          </a:p>
          <a:p>
            <a:pPr lvl="4"/>
            <a:endParaRPr lang="en-US" dirty="0"/>
          </a:p>
          <a:p>
            <a:r>
              <a:rPr lang="en-US" dirty="0"/>
              <a:t>Practice creating stored procedures for </a:t>
            </a:r>
            <a:br>
              <a:rPr lang="en-US" dirty="0"/>
            </a:br>
            <a:r>
              <a:rPr lang="en-US" dirty="0"/>
              <a:t>the Car Dealership database.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1B71E-EFCB-F076-C4D7-36D057B7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1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41E-849C-5E4C-9426-22969953EBEB}" type="slidenum">
              <a:rPr lang="en-US"/>
              <a:pPr/>
              <a:t>5</a:t>
            </a:fld>
            <a:endParaRPr 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079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23C00"/>
                </a:solidFill>
              </a:rPr>
              <a:t>IBM 1401 computer</a:t>
            </a:r>
            <a:r>
              <a:rPr lang="en-US" sz="2400" dirty="0"/>
              <a:t>, </a:t>
            </a:r>
            <a:r>
              <a:rPr lang="en-US" sz="2400" u="sng" dirty="0"/>
              <a:t>fully restored and operational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small transistor-based mainframe computer.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Extremely popular with small businesses </a:t>
            </a:r>
            <a:br>
              <a:rPr lang="en-US" sz="2000" dirty="0"/>
            </a:br>
            <a:r>
              <a:rPr lang="en-US" sz="2000" dirty="0"/>
              <a:t>in the late 1950s through the mid 1960s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Maximum of 16K bytes of memory.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800 card/minute card reader (wire brushes).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600 line/minute line printer (impact).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 magnetic tape drives, no disk drives.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637956" name="Picture 4" descr="IBM1401_TapeSystem_M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3604546"/>
            <a:ext cx="658495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0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A510-0CD9-DF2D-7A7D-3C5E4D1A0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69D7-E0A3-7BE7-CE51-91BE02B44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64" y="1272721"/>
            <a:ext cx="8503872" cy="4835525"/>
          </a:xfrm>
        </p:spPr>
        <p:txBody>
          <a:bodyPr/>
          <a:lstStyle/>
          <a:p>
            <a:r>
              <a:rPr lang="en-US" dirty="0"/>
              <a:t>Requirements</a:t>
            </a:r>
          </a:p>
          <a:p>
            <a:pPr lvl="1"/>
            <a:r>
              <a:rPr lang="en-US" sz="2200" dirty="0">
                <a:latin typeface="system-ui"/>
              </a:rPr>
              <a:t>Each salesperson has a name.</a:t>
            </a:r>
          </a:p>
          <a:p>
            <a:pPr lvl="1"/>
            <a:r>
              <a:rPr lang="en-US" sz="2200" dirty="0">
                <a:latin typeface="system-ui"/>
              </a:rPr>
              <a:t>Each customer has a name and gender.</a:t>
            </a:r>
          </a:p>
          <a:p>
            <a:pPr lvl="1"/>
            <a:r>
              <a:rPr lang="en-US" sz="2200" dirty="0">
                <a:latin typeface="system-ui"/>
              </a:rPr>
              <a:t>Each car has a car identification number (VIN), company, model, year, and price.</a:t>
            </a:r>
          </a:p>
          <a:p>
            <a:pPr lvl="1"/>
            <a:r>
              <a:rPr lang="en-US" sz="2200" dirty="0">
                <a:latin typeface="system-ui"/>
              </a:rPr>
              <a:t>Each transaction includes the month when it occurred.</a:t>
            </a:r>
          </a:p>
          <a:p>
            <a:pPr lvl="1"/>
            <a:r>
              <a:rPr lang="en-US" sz="2200" dirty="0">
                <a:latin typeface="system-ui"/>
              </a:rPr>
              <a:t>A salesperson creates transactions to sell cars.</a:t>
            </a:r>
          </a:p>
          <a:p>
            <a:pPr lvl="1"/>
            <a:r>
              <a:rPr lang="en-US" sz="2200" dirty="0">
                <a:latin typeface="system-ui"/>
              </a:rPr>
              <a:t>A transaction can include many cars, including none.</a:t>
            </a:r>
          </a:p>
          <a:p>
            <a:pPr lvl="1"/>
            <a:r>
              <a:rPr lang="en-US" sz="2200" dirty="0">
                <a:latin typeface="system-ui"/>
              </a:rPr>
              <a:t>Each sold car is included in a single transaction.</a:t>
            </a:r>
          </a:p>
          <a:p>
            <a:pPr lvl="1"/>
            <a:r>
              <a:rPr lang="en-US" sz="2200" dirty="0">
                <a:latin typeface="system-ui"/>
              </a:rPr>
              <a:t>A transaction belongs to only one customer and one salesperson.</a:t>
            </a:r>
          </a:p>
          <a:p>
            <a:pPr lvl="1"/>
            <a:r>
              <a:rPr lang="en-US" sz="2200" dirty="0">
                <a:latin typeface="system-ui"/>
              </a:rPr>
              <a:t>A customer have many transactions, but at least one.</a:t>
            </a:r>
          </a:p>
          <a:p>
            <a:pPr lvl="1"/>
            <a:r>
              <a:rPr lang="en-US" sz="2200" dirty="0">
                <a:latin typeface="system-ui"/>
              </a:rPr>
              <a:t>A customer can have transactions with different salespeople.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1C522-F5B0-AA91-C3AD-4569BF6A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0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diagram of a diagram&#10;&#10;AI-generated content may be incorrect.">
            <a:extLst>
              <a:ext uri="{FF2B5EF4-FFF2-40B4-BE49-F238E27FC236}">
                <a16:creationId xmlns:a16="http://schemas.microsoft.com/office/drawing/2014/main" id="{46D52EBD-D458-460D-562F-279CBCD18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232" y="4690336"/>
            <a:ext cx="1504950" cy="933200"/>
          </a:xfrm>
          <a:prstGeom prst="rect">
            <a:avLst/>
          </a:prstGeom>
        </p:spPr>
      </p:pic>
      <p:pic>
        <p:nvPicPr>
          <p:cNvPr id="6" name="Picture 5" descr="A diagram of a company&#10;&#10;AI-generated content may be incorrect.">
            <a:extLst>
              <a:ext uri="{FF2B5EF4-FFF2-40B4-BE49-F238E27FC236}">
                <a16:creationId xmlns:a16="http://schemas.microsoft.com/office/drawing/2014/main" id="{9E80E0CC-9234-D83E-9729-764CD52A3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5" y="1351293"/>
            <a:ext cx="1504950" cy="889000"/>
          </a:xfrm>
          <a:prstGeom prst="rect">
            <a:avLst/>
          </a:prstGeom>
        </p:spPr>
      </p:pic>
      <p:pic>
        <p:nvPicPr>
          <p:cNvPr id="10" name="Picture 9" descr="A diagram of a customer&#10;&#10;AI-generated content may be incorrect.">
            <a:extLst>
              <a:ext uri="{FF2B5EF4-FFF2-40B4-BE49-F238E27FC236}">
                <a16:creationId xmlns:a16="http://schemas.microsoft.com/office/drawing/2014/main" id="{36A548CC-7B2D-3D2E-1C46-60744488B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41" y="2019791"/>
            <a:ext cx="2263104" cy="929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7D675-11A8-03B4-BF36-CEABC51B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CE6D5-3941-C9AC-24DC-8E07A9C8F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687" y="1691659"/>
            <a:ext cx="8229600" cy="3931877"/>
          </a:xfrm>
        </p:spPr>
        <p:txBody>
          <a:bodyPr/>
          <a:lstStyle/>
          <a:p>
            <a:r>
              <a:rPr lang="en-US" sz="2800" dirty="0">
                <a:latin typeface="system-ui"/>
              </a:rPr>
              <a:t>Each salesperson has a name.</a:t>
            </a:r>
          </a:p>
          <a:p>
            <a:pPr lvl="4"/>
            <a:endParaRPr lang="en-US" dirty="0">
              <a:latin typeface="system-ui"/>
            </a:endParaRPr>
          </a:p>
          <a:p>
            <a:r>
              <a:rPr lang="en-US" sz="2800" dirty="0">
                <a:latin typeface="system-ui"/>
              </a:rPr>
              <a:t>Each customer has a name and gender.</a:t>
            </a:r>
          </a:p>
          <a:p>
            <a:pPr lvl="4"/>
            <a:endParaRPr lang="en-US" dirty="0">
              <a:latin typeface="system-ui"/>
            </a:endParaRPr>
          </a:p>
          <a:p>
            <a:r>
              <a:rPr lang="en-US" sz="2800" dirty="0">
                <a:latin typeface="system-ui"/>
              </a:rPr>
              <a:t>Each car has a </a:t>
            </a:r>
            <a:r>
              <a:rPr lang="en-US" sz="2800" dirty="0" err="1">
                <a:latin typeface="system-ui"/>
              </a:rPr>
              <a:t>vehical</a:t>
            </a:r>
            <a:r>
              <a:rPr lang="en-US" sz="2800" dirty="0">
                <a:latin typeface="system-ui"/>
              </a:rPr>
              <a:t> identification </a:t>
            </a:r>
            <a:br>
              <a:rPr lang="en-US" sz="2800" dirty="0">
                <a:latin typeface="system-ui"/>
              </a:rPr>
            </a:br>
            <a:r>
              <a:rPr lang="en-US" sz="2800" dirty="0">
                <a:latin typeface="system-ui"/>
              </a:rPr>
              <a:t>number (VIN), company, model, </a:t>
            </a:r>
            <a:br>
              <a:rPr lang="en-US" sz="2800" dirty="0">
                <a:latin typeface="system-ui"/>
              </a:rPr>
            </a:br>
            <a:r>
              <a:rPr lang="en-US" sz="2800" dirty="0">
                <a:latin typeface="system-ui"/>
              </a:rPr>
              <a:t>year, and price.</a:t>
            </a:r>
          </a:p>
          <a:p>
            <a:pPr lvl="4"/>
            <a:endParaRPr lang="en-US" dirty="0">
              <a:latin typeface="system-ui"/>
            </a:endParaRPr>
          </a:p>
          <a:p>
            <a:r>
              <a:rPr lang="en-US" sz="2800" dirty="0">
                <a:latin typeface="system-ui"/>
              </a:rPr>
              <a:t>Each transaction includes </a:t>
            </a:r>
            <a:br>
              <a:rPr lang="en-US" sz="2800" dirty="0">
                <a:latin typeface="system-ui"/>
              </a:rPr>
            </a:br>
            <a:r>
              <a:rPr lang="en-US" sz="2800" dirty="0">
                <a:latin typeface="system-ui"/>
              </a:rPr>
              <a:t>the month when it occurred.</a:t>
            </a:r>
          </a:p>
          <a:p>
            <a:endParaRPr lang="en-US" sz="2800" dirty="0">
              <a:latin typeface="system-ui"/>
            </a:endParaRPr>
          </a:p>
          <a:p>
            <a:endParaRPr lang="en-US" sz="2800" dirty="0">
              <a:latin typeface="system-u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59F0E-F06F-5C0D-8900-979A39284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6" name="Picture 15" descr="A diagram of a car model&#10;&#10;AI-generated content may be incorrect.">
            <a:extLst>
              <a:ext uri="{FF2B5EF4-FFF2-40B4-BE49-F238E27FC236}">
                <a16:creationId xmlns:a16="http://schemas.microsoft.com/office/drawing/2014/main" id="{055AB58F-4913-0112-3D24-C2801E5B4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421" y="3231022"/>
            <a:ext cx="2392943" cy="92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company&#10;&#10;AI-generated content may be incorrect.">
            <a:extLst>
              <a:ext uri="{FF2B5EF4-FFF2-40B4-BE49-F238E27FC236}">
                <a16:creationId xmlns:a16="http://schemas.microsoft.com/office/drawing/2014/main" id="{7CDE1255-3BC9-D3B1-7C9B-21034F04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569" y="2971805"/>
            <a:ext cx="4561869" cy="30519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E2EC1-627C-7111-0276-B2176C02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661A8-AB55-B87E-A5C7-806484577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88063"/>
          </a:xfrm>
        </p:spPr>
        <p:txBody>
          <a:bodyPr/>
          <a:lstStyle/>
          <a:p>
            <a:r>
              <a:rPr lang="en-US" sz="3200" dirty="0">
                <a:latin typeface="system-ui"/>
              </a:rPr>
              <a:t>A salesperson creates transactions </a:t>
            </a:r>
            <a:br>
              <a:rPr lang="en-US" sz="3200" dirty="0">
                <a:latin typeface="system-ui"/>
              </a:rPr>
            </a:br>
            <a:r>
              <a:rPr lang="en-US" sz="3200" dirty="0">
                <a:latin typeface="system-ui"/>
              </a:rPr>
              <a:t>to sell cars.</a:t>
            </a:r>
          </a:p>
          <a:p>
            <a:r>
              <a:rPr lang="en-US" sz="3200" dirty="0">
                <a:latin typeface="system-ui"/>
              </a:rPr>
              <a:t>A transaction can include many cars, </a:t>
            </a:r>
            <a:br>
              <a:rPr lang="en-US" sz="3200" dirty="0">
                <a:latin typeface="system-ui"/>
              </a:rPr>
            </a:br>
            <a:r>
              <a:rPr lang="en-US" sz="3200" dirty="0">
                <a:latin typeface="system-ui"/>
              </a:rPr>
              <a:t>including none.</a:t>
            </a:r>
          </a:p>
          <a:p>
            <a:r>
              <a:rPr lang="en-US" sz="3200" dirty="0">
                <a:latin typeface="system-ui"/>
              </a:rPr>
              <a:t>Each sold car </a:t>
            </a:r>
            <a:br>
              <a:rPr lang="en-US" sz="3200" dirty="0">
                <a:latin typeface="system-ui"/>
              </a:rPr>
            </a:br>
            <a:r>
              <a:rPr lang="en-US" sz="3200" dirty="0">
                <a:latin typeface="system-ui"/>
              </a:rPr>
              <a:t>is included in a </a:t>
            </a:r>
            <a:br>
              <a:rPr lang="en-US" sz="3200" dirty="0">
                <a:latin typeface="system-ui"/>
              </a:rPr>
            </a:br>
            <a:r>
              <a:rPr lang="en-US" sz="3200" dirty="0">
                <a:latin typeface="system-ui"/>
              </a:rPr>
              <a:t>single transaction.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D638F-D9AC-0F1F-D267-93196ADA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1E2A-FE71-FC29-5827-26EFD257B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36E09-0309-A752-66F5-A73855A8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230868"/>
          </a:xfrm>
        </p:spPr>
        <p:txBody>
          <a:bodyPr/>
          <a:lstStyle/>
          <a:p>
            <a:r>
              <a:rPr lang="en-US" sz="3200" dirty="0">
                <a:latin typeface="system-ui"/>
              </a:rPr>
              <a:t>A transaction belongs to only one customer and one salesperson.</a:t>
            </a:r>
          </a:p>
          <a:p>
            <a:r>
              <a:rPr lang="en-US" sz="3200" dirty="0">
                <a:latin typeface="system-ui"/>
              </a:rPr>
              <a:t>A customer have many transactions, </a:t>
            </a:r>
            <a:br>
              <a:rPr lang="en-US" sz="3200" dirty="0">
                <a:latin typeface="system-ui"/>
              </a:rPr>
            </a:br>
            <a:r>
              <a:rPr lang="en-US" sz="3200" dirty="0">
                <a:latin typeface="system-ui"/>
              </a:rPr>
              <a:t>but at least one.</a:t>
            </a:r>
          </a:p>
          <a:p>
            <a:r>
              <a:rPr lang="en-US" sz="3200" dirty="0">
                <a:latin typeface="system-ui"/>
              </a:rPr>
              <a:t>A customer can have transactions </a:t>
            </a:r>
            <a:br>
              <a:rPr lang="en-US" sz="3200" dirty="0">
                <a:latin typeface="system-ui"/>
              </a:rPr>
            </a:br>
            <a:r>
              <a:rPr lang="en-US" sz="3200" dirty="0">
                <a:latin typeface="system-ui"/>
              </a:rPr>
              <a:t>with different salespeople.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B1CE-CCB7-481F-416B-1AD24A986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A diagram of a flowchart&#10;&#10;AI-generated content may be incorrect.">
            <a:extLst>
              <a:ext uri="{FF2B5EF4-FFF2-40B4-BE49-F238E27FC236}">
                <a16:creationId xmlns:a16="http://schemas.microsoft.com/office/drawing/2014/main" id="{D0F2ECE0-131C-DF2D-C882-889073201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98" y="4709146"/>
            <a:ext cx="7334003" cy="128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27156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65441</TotalTime>
  <Words>3291</Words>
  <Application>Microsoft Macintosh PowerPoint</Application>
  <PresentationFormat>On-screen Show (4:3)</PresentationFormat>
  <Paragraphs>520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Courier New</vt:lpstr>
      <vt:lpstr>system-ui</vt:lpstr>
      <vt:lpstr>Times New Roman</vt:lpstr>
      <vt:lpstr>Wingdings</vt:lpstr>
      <vt:lpstr>Quadrant</vt:lpstr>
      <vt:lpstr>DATA 201 Database Technologies  for Data Analytics March 6 Class Meeting</vt:lpstr>
      <vt:lpstr>This Evening</vt:lpstr>
      <vt:lpstr>Unofficial Field Trip</vt:lpstr>
      <vt:lpstr>Unofficial Field Trip, cont’d</vt:lpstr>
      <vt:lpstr>Unofficial Field Trip, cont’d</vt:lpstr>
      <vt:lpstr>Database Design Example</vt:lpstr>
      <vt:lpstr>Database Design Example, cont’d</vt:lpstr>
      <vt:lpstr>Database Design Example, cont’d</vt:lpstr>
      <vt:lpstr>Database Design Example, cont’d</vt:lpstr>
      <vt:lpstr>Database Design Example, cont’d</vt:lpstr>
      <vt:lpstr>Database Design Example, cont’d</vt:lpstr>
      <vt:lpstr>Database Design Example, cont’d</vt:lpstr>
      <vt:lpstr>Database Design Example, cont’d</vt:lpstr>
      <vt:lpstr>Advantages of Stored Procedures</vt:lpstr>
      <vt:lpstr>Student Stored Procedures</vt:lpstr>
      <vt:lpstr>Student Stored Procedures, cont’d</vt:lpstr>
      <vt:lpstr>More Stored Procedure Features</vt:lpstr>
      <vt:lpstr>Stored Functions</vt:lpstr>
      <vt:lpstr>Triggers</vt:lpstr>
      <vt:lpstr>Trigger Examples</vt:lpstr>
      <vt:lpstr>Events</vt:lpstr>
      <vt:lpstr>Break</vt:lpstr>
      <vt:lpstr>Model-View-Controller Architecture (MVC)</vt:lpstr>
      <vt:lpstr>MVC Model Objects</vt:lpstr>
      <vt:lpstr>MVC View Objects</vt:lpstr>
      <vt:lpstr>MVC Controller Objects</vt:lpstr>
      <vt:lpstr>Software Frameworks</vt:lpstr>
      <vt:lpstr>Software Frameworks, cont’d</vt:lpstr>
      <vt:lpstr>Demo PyQt 5 Widgets Application</vt:lpstr>
      <vt:lpstr>Creating a GUI for Python</vt:lpstr>
      <vt:lpstr>Creating a GUI for Python, cont’d</vt:lpstr>
      <vt:lpstr>Creating a GUI for Python, cont’d</vt:lpstr>
      <vt:lpstr>Creating a GUI for Python, cont’d</vt:lpstr>
      <vt:lpstr>Event-Driven Programming</vt:lpstr>
      <vt:lpstr>Event-Driven Programming, cont’d</vt:lpstr>
      <vt:lpstr>Event-Driven Programming, cont’d</vt:lpstr>
      <vt:lpstr>Event-Driven Programming, cont’d</vt:lpstr>
      <vt:lpstr>Event-Driven Programming, cont’d</vt:lpstr>
      <vt:lpstr>Event-Driven Programming, cont’d</vt:lpstr>
      <vt:lpstr>Event-Driven Programming, cont’d</vt:lpstr>
      <vt:lpstr>PyQt Components</vt:lpstr>
      <vt:lpstr>PyQt Components, cont’d</vt:lpstr>
      <vt:lpstr>Window vs. Dialog</vt:lpstr>
      <vt:lpstr>Assignment #7a</vt:lpstr>
      <vt:lpstr>Assignment #7b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662</cp:revision>
  <dcterms:created xsi:type="dcterms:W3CDTF">2008-01-12T03:52:55Z</dcterms:created>
  <dcterms:modified xsi:type="dcterms:W3CDTF">2025-03-09T00:38:22Z</dcterms:modified>
  <cp:category/>
</cp:coreProperties>
</file>