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53"/>
  </p:notesMasterIdLst>
  <p:handoutMasterIdLst>
    <p:handoutMasterId r:id="rId54"/>
  </p:handoutMasterIdLst>
  <p:sldIdLst>
    <p:sldId id="256" r:id="rId2"/>
    <p:sldId id="826" r:id="rId3"/>
    <p:sldId id="844" r:id="rId4"/>
    <p:sldId id="311" r:id="rId5"/>
    <p:sldId id="310" r:id="rId6"/>
    <p:sldId id="312" r:id="rId7"/>
    <p:sldId id="327" r:id="rId8"/>
    <p:sldId id="331" r:id="rId9"/>
    <p:sldId id="332" r:id="rId10"/>
    <p:sldId id="328" r:id="rId11"/>
    <p:sldId id="333" r:id="rId12"/>
    <p:sldId id="845" r:id="rId13"/>
    <p:sldId id="317" r:id="rId14"/>
    <p:sldId id="318" r:id="rId15"/>
    <p:sldId id="319" r:id="rId16"/>
    <p:sldId id="834" r:id="rId17"/>
    <p:sldId id="835" r:id="rId18"/>
    <p:sldId id="836" r:id="rId19"/>
    <p:sldId id="837" r:id="rId20"/>
    <p:sldId id="838" r:id="rId21"/>
    <p:sldId id="839" r:id="rId22"/>
    <p:sldId id="301" r:id="rId23"/>
    <p:sldId id="302" r:id="rId24"/>
    <p:sldId id="303" r:id="rId25"/>
    <p:sldId id="304" r:id="rId26"/>
    <p:sldId id="306" r:id="rId27"/>
    <p:sldId id="307" r:id="rId28"/>
    <p:sldId id="308" r:id="rId29"/>
    <p:sldId id="309" r:id="rId30"/>
    <p:sldId id="840" r:id="rId31"/>
    <p:sldId id="841" r:id="rId32"/>
    <p:sldId id="842" r:id="rId33"/>
    <p:sldId id="273" r:id="rId34"/>
    <p:sldId id="274" r:id="rId35"/>
    <p:sldId id="846" r:id="rId36"/>
    <p:sldId id="847" r:id="rId37"/>
    <p:sldId id="843" r:id="rId38"/>
    <p:sldId id="351" r:id="rId39"/>
    <p:sldId id="352" r:id="rId40"/>
    <p:sldId id="353" r:id="rId41"/>
    <p:sldId id="354" r:id="rId42"/>
    <p:sldId id="355" r:id="rId43"/>
    <p:sldId id="848" r:id="rId44"/>
    <p:sldId id="849" r:id="rId45"/>
    <p:sldId id="850" r:id="rId46"/>
    <p:sldId id="851" r:id="rId47"/>
    <p:sldId id="852" r:id="rId48"/>
    <p:sldId id="329" r:id="rId49"/>
    <p:sldId id="334" r:id="rId50"/>
    <p:sldId id="335" r:id="rId51"/>
    <p:sldId id="336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B23C00"/>
    <a:srgbClr val="E1F5FF"/>
    <a:srgbClr val="C6DEFF"/>
    <a:srgbClr val="A12A03"/>
    <a:srgbClr val="66CCFF"/>
    <a:srgbClr val="A40000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96" autoAdjust="0"/>
    <p:restoredTop sz="96976" autoAdjust="0"/>
  </p:normalViewPr>
  <p:slideViewPr>
    <p:cSldViewPr>
      <p:cViewPr varScale="1">
        <p:scale>
          <a:sx n="149" d="100"/>
          <a:sy n="149" d="100"/>
        </p:scale>
        <p:origin x="768" y="184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-12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2/26/25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4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1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00435" y="6263609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Applied Data Science </a:t>
            </a:r>
            <a:r>
              <a:rPr lang="en-US" sz="1000" baseline="0" dirty="0"/>
              <a:t>Dept.</a:t>
            </a:r>
          </a:p>
          <a:p>
            <a:r>
              <a:rPr lang="en-US" sz="1000" baseline="0" dirty="0"/>
              <a:t>Spring 2025: February 27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102237" y="6263609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DATA 201: </a:t>
            </a:r>
            <a:r>
              <a:rPr lang="en-US" sz="1000" baseline="0" dirty="0"/>
              <a:t>Database Technologies for Data Analytics</a:t>
            </a:r>
            <a:br>
              <a:rPr lang="en-US" sz="1000" baseline="0" dirty="0"/>
            </a:br>
            <a:r>
              <a:rPr lang="en-US" sz="1000" baseline="0" dirty="0"/>
              <a:t>© Ronald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sqltutorial.org/mysql-index/mysql-create-index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DATA 201</a:t>
            </a:r>
            <a:br>
              <a:rPr lang="en-US" sz="3200" dirty="0"/>
            </a:br>
            <a:r>
              <a:rPr lang="en-US" dirty="0"/>
              <a:t>Database Technologies </a:t>
            </a:r>
            <a:br>
              <a:rPr lang="en-US" dirty="0"/>
            </a:br>
            <a:r>
              <a:rPr lang="en-US" dirty="0"/>
              <a:t>for Data Analytics</a:t>
            </a:r>
            <a:br>
              <a:rPr lang="en-US" sz="3600" dirty="0"/>
            </a:br>
            <a:r>
              <a:rPr lang="en-US" sz="2400" dirty="0"/>
              <a:t>February 27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Applied Data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2025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29A7643-0D99-37CC-DA97-13489E8FB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097" y="4783963"/>
            <a:ext cx="1828780" cy="646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234464"/>
            <a:ext cx="6556678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3"/>
            <a:r>
              <a:rPr lang="en-US" sz="1800" b="1" dirty="0">
                <a:latin typeface="Courier New" charset="0"/>
                <a:cs typeface="Courier New" charset="0"/>
              </a:rPr>
              <a:t>CREATE TABLE employee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(   </a:t>
            </a:r>
            <a:r>
              <a:rPr lang="en-US" sz="1800" b="1" dirty="0" err="1">
                <a:latin typeface="Courier New" charset="0"/>
                <a:cs typeface="Courier New" charset="0"/>
              </a:rPr>
              <a:t>empid</a:t>
            </a:r>
            <a:r>
              <a:rPr lang="en-US" sz="1800" b="1" dirty="0">
                <a:latin typeface="Courier New" charset="0"/>
                <a:cs typeface="Courier New" charset="0"/>
              </a:rPr>
              <a:t> CHAR(4),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empname</a:t>
            </a:r>
            <a:r>
              <a:rPr lang="en-US" sz="1800" b="1" dirty="0">
                <a:latin typeface="Courier New" charset="0"/>
                <a:cs typeface="Courier New" charset="0"/>
              </a:rPr>
              <a:t> CHAR(20),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deptid</a:t>
            </a:r>
            <a:r>
              <a:rPr lang="en-US" sz="1800" b="1" dirty="0">
                <a:latin typeface="Courier New" charset="0"/>
                <a:cs typeface="Courier New" charset="0"/>
              </a:rPr>
              <a:t> CHAR(2),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PRIMARY 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empid</a:t>
            </a:r>
            <a:r>
              <a:rPr lang="en-US" sz="1800" b="1" dirty="0">
                <a:latin typeface="Courier New" charset="0"/>
                <a:cs typeface="Courier New" charset="0"/>
              </a:rPr>
              <a:t>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FOREIGN 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deptid</a:t>
            </a:r>
            <a:r>
              <a:rPr lang="en-US" sz="1800" b="1" dirty="0">
                <a:latin typeface="Courier New" charset="0"/>
                <a:cs typeface="Courier New" charset="0"/>
              </a:rPr>
              <a:t>) REFERENCES department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          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ON UPDATE CASCADE</a:t>
            </a:r>
          </a:p>
          <a:p>
            <a:pPr marL="0" lvl="3"/>
            <a:r>
              <a:rPr lang="en-US" sz="1800" b="1" dirty="0">
                <a:latin typeface="Courier New" charset="0"/>
                <a:cs typeface="Courier New" charset="0"/>
              </a:rPr>
              <a:t>);</a:t>
            </a:r>
            <a:endParaRPr lang="en-US" b="1" dirty="0">
              <a:latin typeface="Franklin Gothic Book" charset="0"/>
              <a:ea typeface="MS PGothic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42" y="3246122"/>
            <a:ext cx="4645561" cy="356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7981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491785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234464"/>
            <a:ext cx="6556678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3"/>
            <a:r>
              <a:rPr lang="en-US" sz="1800" b="1" dirty="0">
                <a:latin typeface="Courier New" charset="0"/>
                <a:cs typeface="Courier New" charset="0"/>
              </a:rPr>
              <a:t>CREATE TABLE employee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(   </a:t>
            </a:r>
            <a:r>
              <a:rPr lang="en-US" sz="1800" b="1" dirty="0" err="1">
                <a:latin typeface="Courier New" charset="0"/>
                <a:cs typeface="Courier New" charset="0"/>
              </a:rPr>
              <a:t>empid</a:t>
            </a:r>
            <a:r>
              <a:rPr lang="en-US" sz="1800" b="1" dirty="0">
                <a:latin typeface="Courier New" charset="0"/>
                <a:cs typeface="Courier New" charset="0"/>
              </a:rPr>
              <a:t> CHAR(4),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empname</a:t>
            </a:r>
            <a:r>
              <a:rPr lang="en-US" sz="1800" b="1" dirty="0">
                <a:latin typeface="Courier New" charset="0"/>
                <a:cs typeface="Courier New" charset="0"/>
              </a:rPr>
              <a:t> CHAR(20),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deptid</a:t>
            </a:r>
            <a:r>
              <a:rPr lang="en-US" sz="1800" b="1" dirty="0">
                <a:latin typeface="Courier New" charset="0"/>
                <a:cs typeface="Courier New" charset="0"/>
              </a:rPr>
              <a:t> CHAR(2),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PRIMARY 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empid</a:t>
            </a:r>
            <a:r>
              <a:rPr lang="en-US" sz="1800" b="1" dirty="0">
                <a:latin typeface="Courier New" charset="0"/>
                <a:cs typeface="Courier New" charset="0"/>
              </a:rPr>
              <a:t>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FOREIGN 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deptid</a:t>
            </a:r>
            <a:r>
              <a:rPr lang="en-US" sz="1800" b="1" dirty="0">
                <a:latin typeface="Courier New" charset="0"/>
                <a:cs typeface="Courier New" charset="0"/>
              </a:rPr>
              <a:t>) REFERENCES department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          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ON UPDATE SET NULL</a:t>
            </a:r>
          </a:p>
          <a:p>
            <a:pPr marL="0" lvl="3"/>
            <a:r>
              <a:rPr lang="en-US" sz="1800" b="1" dirty="0">
                <a:latin typeface="Courier New" charset="0"/>
                <a:cs typeface="Courier New" charset="0"/>
              </a:rPr>
              <a:t>);</a:t>
            </a:r>
            <a:endParaRPr lang="en-US" b="1" dirty="0">
              <a:latin typeface="Franklin Gothic Book" charset="0"/>
              <a:ea typeface="MS PGothic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73" y="3246122"/>
            <a:ext cx="4658587" cy="356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7981" y="534921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84538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2EC8-099C-E2F0-B9D2-D77E5369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C4198-14CA-522E-D214-A8D1846FC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CC064-384A-0FD3-9875-6C189BC4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66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802B-7EF3-E81F-7A40-63DC93F6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Window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DA8C1-B2B2-D7E3-57EF-1F914B583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555555"/>
                </a:solidFill>
              </a:rPr>
              <a:t>In a </a:t>
            </a:r>
            <a:r>
              <a:rPr lang="en-US" b="1" dirty="0">
                <a:solidFill>
                  <a:srgbClr val="55555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solidFill>
                  <a:srgbClr val="555555"/>
                </a:solidFill>
              </a:rPr>
              <a:t> statement, a result field can p</a:t>
            </a:r>
            <a:r>
              <a:rPr lang="en-US" b="0" i="0" u="none" strike="noStrike" dirty="0">
                <a:solidFill>
                  <a:srgbClr val="555555"/>
                </a:solidFill>
                <a:effectLst/>
              </a:rPr>
              <a:t>erform an </a:t>
            </a:r>
            <a:r>
              <a:rPr lang="en-US" b="0" i="0" u="sng" strike="noStrike" dirty="0">
                <a:solidFill>
                  <a:srgbClr val="555555"/>
                </a:solidFill>
                <a:effectLst/>
              </a:rPr>
              <a:t>aggregate-type operation</a:t>
            </a:r>
            <a:r>
              <a:rPr lang="en-US" b="0" i="0" u="none" strike="noStrike" dirty="0">
                <a:solidFill>
                  <a:srgbClr val="555555"/>
                </a:solidFill>
                <a:effectLst/>
              </a:rPr>
              <a:t> </a:t>
            </a:r>
            <a:br>
              <a:rPr lang="en-US" b="0" i="0" u="none" strike="noStrike" dirty="0">
                <a:solidFill>
                  <a:srgbClr val="555555"/>
                </a:solidFill>
                <a:effectLst/>
              </a:rPr>
            </a:br>
            <a:r>
              <a:rPr lang="en-US" b="0" i="0" u="none" strike="noStrike" dirty="0">
                <a:solidFill>
                  <a:srgbClr val="555555"/>
                </a:solidFill>
                <a:effectLst/>
              </a:rPr>
              <a:t>on a </a:t>
            </a:r>
            <a:r>
              <a:rPr lang="en-US" b="0" i="0" u="sng" strike="noStrike" dirty="0">
                <a:solidFill>
                  <a:srgbClr val="555555"/>
                </a:solidFill>
                <a:effectLst/>
              </a:rPr>
              <a:t>set of rows</a:t>
            </a:r>
            <a:r>
              <a:rPr lang="en-US" b="0" i="0" u="none" strike="noStrike" dirty="0">
                <a:solidFill>
                  <a:srgbClr val="555555"/>
                </a:solidFill>
                <a:effectLst/>
              </a:rPr>
              <a:t> related to the current row.</a:t>
            </a:r>
          </a:p>
          <a:p>
            <a:pPr lvl="4"/>
            <a:endParaRPr lang="en-US" b="0" i="0" u="none" strike="noStrike" dirty="0">
              <a:solidFill>
                <a:srgbClr val="555555"/>
              </a:solidFill>
              <a:effectLst/>
            </a:endParaRPr>
          </a:p>
          <a:p>
            <a:r>
              <a:rPr lang="en-US" dirty="0">
                <a:solidFill>
                  <a:srgbClr val="555555"/>
                </a:solidFill>
              </a:rPr>
              <a:t>The aggregate result appears in </a:t>
            </a:r>
            <a:br>
              <a:rPr lang="en-US" dirty="0">
                <a:solidFill>
                  <a:srgbClr val="555555"/>
                </a:solidFill>
              </a:rPr>
            </a:br>
            <a:r>
              <a:rPr lang="en-US" u="sng" dirty="0">
                <a:solidFill>
                  <a:srgbClr val="555555"/>
                </a:solidFill>
              </a:rPr>
              <a:t>each result row</a:t>
            </a:r>
            <a:r>
              <a:rPr lang="en-US" dirty="0">
                <a:solidFill>
                  <a:srgbClr val="555555"/>
                </a:solidFill>
              </a:rPr>
              <a:t> of the </a:t>
            </a:r>
            <a:r>
              <a:rPr lang="en-US" b="1" dirty="0">
                <a:solidFill>
                  <a:srgbClr val="55555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solidFill>
                  <a:srgbClr val="555555"/>
                </a:solidFill>
              </a:rPr>
              <a:t>.</a:t>
            </a:r>
          </a:p>
          <a:p>
            <a:pPr lvl="4"/>
            <a:endParaRPr lang="en-US" dirty="0">
              <a:solidFill>
                <a:srgbClr val="555555"/>
              </a:solidFill>
            </a:endParaRPr>
          </a:p>
          <a:p>
            <a:r>
              <a:rPr lang="en-US" dirty="0">
                <a:solidFill>
                  <a:srgbClr val="555555"/>
                </a:solidFill>
              </a:rPr>
              <a:t>The windowing function has many options.</a:t>
            </a:r>
          </a:p>
          <a:p>
            <a:pPr lvl="1"/>
            <a:r>
              <a:rPr lang="en-US" dirty="0">
                <a:solidFill>
                  <a:srgbClr val="555555"/>
                </a:solidFill>
              </a:rPr>
              <a:t>We’ll look some basic options for now.</a:t>
            </a:r>
          </a:p>
          <a:p>
            <a:pPr lvl="1"/>
            <a:r>
              <a:rPr lang="en-US" dirty="0">
                <a:solidFill>
                  <a:srgbClr val="555555"/>
                </a:solidFill>
              </a:rPr>
              <a:t>More options later with more advanced SQL analytics.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CB4BB-0A8D-1B29-AFFA-4B8AF0FB9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6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39C32-5582-AF40-7634-69FCB79F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Function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B9ECD-D1FA-F45B-FE17-47FBEF5E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35282-8261-294B-D3FA-B049A4FCAE65}"/>
              </a:ext>
            </a:extLst>
          </p:cNvPr>
          <p:cNvSpPr txBox="1"/>
          <p:nvPr/>
        </p:nvSpPr>
        <p:spPr>
          <a:xfrm>
            <a:off x="3528081" y="5315759"/>
            <a:ext cx="1539204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Windowing.ipynb</a:t>
            </a: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FD9482A2-A639-A778-9EE0-3F947450B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79" y="1416009"/>
            <a:ext cx="2859807" cy="3120668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0B558DF-2218-9708-F314-E5E4DB5B0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3" y="1399427"/>
            <a:ext cx="3612042" cy="374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02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44946F0-F110-579F-7E48-C44BE03B99F1}"/>
              </a:ext>
            </a:extLst>
          </p:cNvPr>
          <p:cNvSpPr txBox="1"/>
          <p:nvPr/>
        </p:nvSpPr>
        <p:spPr>
          <a:xfrm>
            <a:off x="185339" y="1296975"/>
            <a:ext cx="8824852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df_query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(conn,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SELECT name, age,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passenger_class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avg(age) OVER(PARTITION BY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passenger_class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AS "Class avg",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avg(age) OVER() AS "Overall avg"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FROM passengers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WHERE age &gt; 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ORDER BY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passenger_class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544ABE-BFC2-33CF-3EBF-8F8D6B42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Function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FB863-3773-C12E-51FB-A33AF58C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1F1B8-0452-8881-D2B9-76147160A043}"/>
              </a:ext>
            </a:extLst>
          </p:cNvPr>
          <p:cNvGrpSpPr/>
          <p:nvPr/>
        </p:nvGrpSpPr>
        <p:grpSpPr>
          <a:xfrm>
            <a:off x="1148070" y="4343390"/>
            <a:ext cx="1912565" cy="1494983"/>
            <a:chOff x="756072" y="4434829"/>
            <a:chExt cx="2103097" cy="1586422"/>
          </a:xfrm>
        </p:grpSpPr>
        <p:pic>
          <p:nvPicPr>
            <p:cNvPr id="12" name="Picture 11" descr="Table&#10;&#10;Description automatically generated">
              <a:extLst>
                <a:ext uri="{FF2B5EF4-FFF2-40B4-BE49-F238E27FC236}">
                  <a16:creationId xmlns:a16="http://schemas.microsoft.com/office/drawing/2014/main" id="{D19B729F-D629-A8BE-F7DA-F9BFA1230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7511" y="4983463"/>
              <a:ext cx="1920219" cy="1037788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DF3C3891-BD24-B370-5AFA-97DEFC781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950" y="4434829"/>
              <a:ext cx="822951" cy="42649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D5E010-3AD7-BCAB-F77B-3E2642C3239F}"/>
                </a:ext>
              </a:extLst>
            </p:cNvPr>
            <p:cNvSpPr/>
            <p:nvPr/>
          </p:nvSpPr>
          <p:spPr bwMode="auto">
            <a:xfrm>
              <a:off x="756072" y="4434829"/>
              <a:ext cx="2103097" cy="1586422"/>
            </a:xfrm>
            <a:prstGeom prst="rect">
              <a:avLst/>
            </a:prstGeom>
            <a:solidFill>
              <a:schemeClr val="bg1">
                <a:lumMod val="85000"/>
                <a:alpha val="30234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91B615C-73AD-9C72-3081-82A40466E4DC}"/>
              </a:ext>
            </a:extLst>
          </p:cNvPr>
          <p:cNvSpPr txBox="1"/>
          <p:nvPr/>
        </p:nvSpPr>
        <p:spPr>
          <a:xfrm>
            <a:off x="565149" y="3697631"/>
            <a:ext cx="1539204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Windowing.ipynb</a:t>
            </a: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13" name="Picture 12" descr="A screenshot of a table&#10;&#10;AI-generated content may be incorrect.">
            <a:extLst>
              <a:ext uri="{FF2B5EF4-FFF2-40B4-BE49-F238E27FC236}">
                <a16:creationId xmlns:a16="http://schemas.microsoft.com/office/drawing/2014/main" id="{69B6978D-ACD0-A9C5-0CB5-EAF549F5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8" y="2697489"/>
            <a:ext cx="5028914" cy="3371566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208132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Text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4343391"/>
            <a:ext cx="8229555" cy="1371584"/>
          </a:xfrm>
        </p:spPr>
        <p:txBody>
          <a:bodyPr/>
          <a:lstStyle/>
          <a:p>
            <a:r>
              <a:rPr lang="en-US" dirty="0"/>
              <a:t>Also: </a:t>
            </a:r>
          </a:p>
          <a:p>
            <a:pPr lvl="1"/>
            <a:r>
              <a:rPr lang="en-US" dirty="0"/>
              <a:t>One-way encryption </a:t>
            </a:r>
          </a:p>
          <a:p>
            <a:pPr lvl="1"/>
            <a:r>
              <a:rPr lang="en-US" dirty="0"/>
              <a:t>Returns a 40-character string.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96" y="1291213"/>
            <a:ext cx="6583608" cy="2860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0269" y="4400475"/>
            <a:ext cx="1749347" cy="400110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SHA1(</a:t>
            </a:r>
            <a:r>
              <a:rPr lang="en-US" sz="2000" b="1" i="1" dirty="0">
                <a:latin typeface="Times New Roman"/>
                <a:cs typeface="Times New Roman"/>
              </a:rPr>
              <a:t>string</a:t>
            </a:r>
            <a:r>
              <a:rPr lang="en-US" sz="2000" b="1" dirty="0">
                <a:latin typeface="Courier New"/>
                <a:cs typeface="Courier New"/>
              </a:rPr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5097" y="5989292"/>
            <a:ext cx="14845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PHP and MySQL for</a:t>
            </a:r>
            <a:br>
              <a:rPr lang="en-US" sz="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Dynamic Web Sites,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Larry Ullman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Peachpit Press, 2012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978-0-321-78407-0</a:t>
            </a:r>
          </a:p>
        </p:txBody>
      </p:sp>
    </p:spTree>
    <p:extLst>
      <p:ext uri="{BB962C8B-B14F-4D97-AF65-F5344CB8AC3E}">
        <p14:creationId xmlns:p14="http://schemas.microsoft.com/office/powerpoint/2010/main" val="2531695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Text Functions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773F1-027E-2D59-1E6D-3CF5E01B02F2}"/>
              </a:ext>
            </a:extLst>
          </p:cNvPr>
          <p:cNvSpPr txBox="1"/>
          <p:nvPr/>
        </p:nvSpPr>
        <p:spPr>
          <a:xfrm>
            <a:off x="457245" y="1325903"/>
            <a:ext cx="1697901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StringConcat.ipynb</a:t>
            </a: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842F2A5-28EA-8E37-C7CF-2D95CB21E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59" y="1263266"/>
            <a:ext cx="4592387" cy="518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10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Numeric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7" y="1234464"/>
            <a:ext cx="3578861" cy="5547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3366" y="1319476"/>
            <a:ext cx="501772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Courier New"/>
                <a:cs typeface="Courier New"/>
              </a:rPr>
              <a:t>SELECT CONCAT('$', FORMAT(5639.6, 2)) AS </a:t>
            </a:r>
            <a:r>
              <a:rPr lang="fr-FR" sz="1400" b="1" dirty="0" err="1">
                <a:latin typeface="Courier New"/>
                <a:cs typeface="Courier New"/>
              </a:rPr>
              <a:t>cost</a:t>
            </a:r>
            <a:endParaRPr lang="en-US" sz="1400" b="1" dirty="0">
              <a:latin typeface="Courier New"/>
              <a:cs typeface="Courier Ne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1" y="1778826"/>
            <a:ext cx="4318000" cy="215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75097" y="5989292"/>
            <a:ext cx="14845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PHP and MySQL for</a:t>
            </a:r>
            <a:br>
              <a:rPr lang="en-US" sz="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Dynamic Web Sites,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Larry Ullman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Peachpit Press, 2012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978-0-321-78407-0</a:t>
            </a:r>
          </a:p>
        </p:txBody>
      </p:sp>
    </p:spTree>
    <p:extLst>
      <p:ext uri="{BB962C8B-B14F-4D97-AF65-F5344CB8AC3E}">
        <p14:creationId xmlns:p14="http://schemas.microsoft.com/office/powerpoint/2010/main" val="5714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Date and Time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84" y="1417342"/>
            <a:ext cx="6985000" cy="4394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5806" y="3886195"/>
            <a:ext cx="8571190" cy="822951"/>
            <a:chOff x="365806" y="3886195"/>
            <a:chExt cx="8571190" cy="822951"/>
          </a:xfrm>
        </p:grpSpPr>
        <p:sp>
          <p:nvSpPr>
            <p:cNvPr id="6" name="Rectangle 5"/>
            <p:cNvSpPr/>
            <p:nvPr/>
          </p:nvSpPr>
          <p:spPr bwMode="auto">
            <a:xfrm>
              <a:off x="365806" y="3886195"/>
              <a:ext cx="7315120" cy="822951"/>
            </a:xfrm>
            <a:prstGeom prst="rect">
              <a:avLst/>
            </a:prstGeom>
            <a:noFill/>
            <a:ln w="2857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06609" y="4096275"/>
              <a:ext cx="1530387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No arguments.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675097" y="5989292"/>
            <a:ext cx="14845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PHP and MySQL for</a:t>
            </a:r>
            <a:br>
              <a:rPr lang="en-US" sz="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Dynamic Web Sites,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Larry Ullman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Peachpit Press, 2012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978-0-321-78407-0</a:t>
            </a:r>
          </a:p>
        </p:txBody>
      </p:sp>
    </p:spTree>
    <p:extLst>
      <p:ext uri="{BB962C8B-B14F-4D97-AF65-F5344CB8AC3E}">
        <p14:creationId xmlns:p14="http://schemas.microsoft.com/office/powerpoint/2010/main" val="354930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B9BC-B2C4-599C-E48B-2E286DCB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5296-113A-1D78-AF19-0D77759D5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754828"/>
          </a:xfrm>
        </p:spPr>
        <p:txBody>
          <a:bodyPr/>
          <a:lstStyle/>
          <a:p>
            <a:r>
              <a:rPr lang="en-US" dirty="0"/>
              <a:t>Go over solutions to Checkpoint Exam #1</a:t>
            </a:r>
          </a:p>
          <a:p>
            <a:r>
              <a:rPr lang="en-US" dirty="0"/>
              <a:t>Go over solutions to Assignment #5</a:t>
            </a:r>
          </a:p>
          <a:p>
            <a:pPr lvl="4"/>
            <a:endParaRPr lang="en-US" dirty="0"/>
          </a:p>
          <a:p>
            <a:r>
              <a:rPr lang="en-US" dirty="0"/>
              <a:t>More about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ALTER TABLE</a:t>
            </a:r>
            <a:r>
              <a:rPr lang="en-US" dirty="0"/>
              <a:t> command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/>
              <a:t> commands</a:t>
            </a:r>
          </a:p>
          <a:p>
            <a:r>
              <a:rPr lang="en-US" dirty="0"/>
              <a:t>Cascading deletes and updates</a:t>
            </a:r>
          </a:p>
          <a:p>
            <a:pPr lvl="4"/>
            <a:endParaRPr lang="en-US" dirty="0"/>
          </a:p>
          <a:p>
            <a:r>
              <a:rPr lang="en-US" i="1" dirty="0"/>
              <a:t>Break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52422-BA28-B681-3508-C2F3C60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56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Date and Time Functions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9441" y="6248400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76405"/>
          </a:xfrm>
        </p:spPr>
        <p:txBody>
          <a:bodyPr/>
          <a:lstStyle/>
          <a:p>
            <a:r>
              <a:rPr lang="en-US" sz="2400" dirty="0"/>
              <a:t>Data types that store both a date and time:</a:t>
            </a:r>
            <a:br>
              <a:rPr lang="en-US" sz="2400" dirty="0"/>
            </a:br>
            <a:r>
              <a:rPr lang="en-US" sz="2400" b="1" dirty="0">
                <a:solidFill>
                  <a:srgbClr val="0033CC"/>
                </a:solidFill>
                <a:latin typeface="Courier New"/>
                <a:cs typeface="Courier New"/>
              </a:rPr>
              <a:t>DATETIME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0033CC"/>
                </a:solidFill>
                <a:latin typeface="Courier New"/>
                <a:cs typeface="Courier New"/>
              </a:rPr>
              <a:t>TIMESTAMP</a:t>
            </a:r>
          </a:p>
          <a:p>
            <a:r>
              <a:rPr lang="en-US" sz="2400" dirty="0"/>
              <a:t>Data type that stores just the date: </a:t>
            </a:r>
            <a:r>
              <a:rPr lang="en-US" sz="2400" b="1" dirty="0">
                <a:solidFill>
                  <a:srgbClr val="0033CC"/>
                </a:solidFill>
                <a:latin typeface="Courier New"/>
                <a:cs typeface="Courier New"/>
              </a:rPr>
              <a:t>DATE</a:t>
            </a:r>
          </a:p>
          <a:p>
            <a:r>
              <a:rPr lang="en-US" sz="2400" dirty="0"/>
              <a:t>Data type that stores just the year: </a:t>
            </a:r>
            <a:r>
              <a:rPr lang="en-US" sz="2400" b="1" dirty="0">
                <a:solidFill>
                  <a:srgbClr val="0033CC"/>
                </a:solidFill>
                <a:latin typeface="Courier New"/>
                <a:cs typeface="Courier New"/>
              </a:rPr>
              <a:t>YEAR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806" y="3154683"/>
            <a:ext cx="3717684" cy="830997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/>
                <a:cs typeface="Courier New"/>
              </a:rPr>
              <a:t>SELECT </a:t>
            </a:r>
            <a:r>
              <a:rPr lang="en-US" sz="1200" b="1" dirty="0">
                <a:solidFill>
                  <a:srgbClr val="C00000"/>
                </a:solidFill>
                <a:latin typeface="Courier New"/>
                <a:cs typeface="Courier New"/>
              </a:rPr>
              <a:t>DATE(</a:t>
            </a:r>
            <a:r>
              <a:rPr lang="en-US" sz="1200" b="1" dirty="0" err="1">
                <a:solidFill>
                  <a:srgbClr val="C00000"/>
                </a:solidFill>
                <a:latin typeface="Courier New"/>
                <a:cs typeface="Courier New"/>
              </a:rPr>
              <a:t>registration_date</a:t>
            </a:r>
            <a:r>
              <a:rPr lang="en-US" sz="1200" b="1" dirty="0">
                <a:solidFill>
                  <a:srgbClr val="C00000"/>
                </a:solidFill>
                <a:latin typeface="Courier New"/>
                <a:cs typeface="Courier New"/>
              </a:rPr>
              <a:t>) </a:t>
            </a:r>
            <a:r>
              <a:rPr lang="en-US" sz="1200" b="1" dirty="0">
                <a:latin typeface="Courier New"/>
                <a:cs typeface="Courier New"/>
              </a:rPr>
              <a:t>AS Date</a:t>
            </a:r>
          </a:p>
          <a:p>
            <a:r>
              <a:rPr lang="en-US" sz="1200" b="1" dirty="0">
                <a:latin typeface="Courier New"/>
                <a:cs typeface="Courier New"/>
              </a:rPr>
              <a:t>FROM users </a:t>
            </a:r>
          </a:p>
          <a:p>
            <a:r>
              <a:rPr lang="en-US" sz="1200" b="1" dirty="0">
                <a:latin typeface="Courier New"/>
                <a:cs typeface="Courier New"/>
              </a:rPr>
              <a:t>ORDER BY </a:t>
            </a:r>
            <a:r>
              <a:rPr lang="en-US" sz="1200" b="1" dirty="0" err="1">
                <a:latin typeface="Courier New"/>
                <a:cs typeface="Courier New"/>
              </a:rPr>
              <a:t>registration_date</a:t>
            </a:r>
            <a:r>
              <a:rPr lang="en-US" sz="1200" b="1" dirty="0">
                <a:latin typeface="Courier New"/>
                <a:cs typeface="Courier New"/>
              </a:rPr>
              <a:t> DESC </a:t>
            </a:r>
          </a:p>
          <a:p>
            <a:r>
              <a:rPr lang="en-US" sz="1200" b="1" dirty="0">
                <a:latin typeface="Courier New"/>
                <a:cs typeface="Courier New"/>
              </a:rPr>
              <a:t>LIMIT 1;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46" y="4110327"/>
            <a:ext cx="3291804" cy="18987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3154683"/>
            <a:ext cx="4297633" cy="830997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/>
                <a:cs typeface="Courier New"/>
              </a:rPr>
              <a:t>SELECT </a:t>
            </a:r>
            <a:r>
              <a:rPr lang="en-US" sz="1200" b="1" dirty="0">
                <a:solidFill>
                  <a:srgbClr val="C00000"/>
                </a:solidFill>
                <a:latin typeface="Courier New"/>
                <a:cs typeface="Courier New"/>
              </a:rPr>
              <a:t>DAYNAME(</a:t>
            </a:r>
            <a:r>
              <a:rPr lang="en-US" sz="1200" b="1" dirty="0" err="1">
                <a:solidFill>
                  <a:srgbClr val="C00000"/>
                </a:solidFill>
                <a:latin typeface="Courier New"/>
                <a:cs typeface="Courier New"/>
              </a:rPr>
              <a:t>registration_date</a:t>
            </a:r>
            <a:r>
              <a:rPr lang="en-US" sz="1200" b="1" dirty="0">
                <a:solidFill>
                  <a:srgbClr val="C00000"/>
                </a:solidFill>
                <a:latin typeface="Courier New"/>
                <a:cs typeface="Courier New"/>
              </a:rPr>
              <a:t>) </a:t>
            </a:r>
            <a:r>
              <a:rPr lang="en-US" sz="1200" b="1" dirty="0">
                <a:latin typeface="Courier New"/>
                <a:cs typeface="Courier New"/>
              </a:rPr>
              <a:t>AS Weekday </a:t>
            </a:r>
          </a:p>
          <a:p>
            <a:r>
              <a:rPr lang="en-US" sz="1200" b="1" dirty="0">
                <a:latin typeface="Courier New"/>
                <a:cs typeface="Courier New"/>
              </a:rPr>
              <a:t>FROM users </a:t>
            </a:r>
          </a:p>
          <a:p>
            <a:r>
              <a:rPr lang="en-US" sz="1200" b="1" dirty="0">
                <a:latin typeface="Courier New"/>
                <a:cs typeface="Courier New"/>
              </a:rPr>
              <a:t>ORDER BY </a:t>
            </a:r>
            <a:r>
              <a:rPr lang="en-US" sz="1200" b="1" dirty="0" err="1">
                <a:latin typeface="Courier New"/>
                <a:cs typeface="Courier New"/>
              </a:rPr>
              <a:t>registration_date</a:t>
            </a:r>
            <a:r>
              <a:rPr lang="en-US" sz="1200" b="1" dirty="0">
                <a:latin typeface="Courier New"/>
                <a:cs typeface="Courier New"/>
              </a:rPr>
              <a:t> ASC </a:t>
            </a:r>
          </a:p>
          <a:p>
            <a:r>
              <a:rPr lang="en-US" sz="1200" b="1" dirty="0">
                <a:latin typeface="Courier New"/>
                <a:cs typeface="Courier New"/>
              </a:rPr>
              <a:t>LIMIT 1;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400" y="4114847"/>
            <a:ext cx="3548728" cy="19608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98048" y="1783098"/>
            <a:ext cx="14845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PHP and MySQL for</a:t>
            </a:r>
            <a:br>
              <a:rPr lang="en-US" sz="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Dynamic Web Sites,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Larry Ullman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Peachpit Press, 2012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978-0-321-78407-0</a:t>
            </a:r>
          </a:p>
        </p:txBody>
      </p:sp>
    </p:spTree>
    <p:extLst>
      <p:ext uri="{BB962C8B-B14F-4D97-AF65-F5344CB8AC3E}">
        <p14:creationId xmlns:p14="http://schemas.microsoft.com/office/powerpoint/2010/main" val="1000163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Formatting the Date and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9" y="411513"/>
            <a:ext cx="2836745" cy="634561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017537" y="1234464"/>
            <a:ext cx="6034974" cy="1838834"/>
            <a:chOff x="3017537" y="1234464"/>
            <a:chExt cx="6034974" cy="1838834"/>
          </a:xfrm>
        </p:grpSpPr>
        <p:sp>
          <p:nvSpPr>
            <p:cNvPr id="6" name="TextBox 5"/>
            <p:cNvSpPr txBox="1"/>
            <p:nvPr/>
          </p:nvSpPr>
          <p:spPr>
            <a:xfrm>
              <a:off x="3017537" y="1234464"/>
              <a:ext cx="6034974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Return the current date and time as </a:t>
              </a:r>
              <a:r>
                <a:rPr lang="en-US" i="1" dirty="0">
                  <a:solidFill>
                    <a:srgbClr val="0033CC"/>
                  </a:solidFill>
                </a:rPr>
                <a:t>Month DD, YYYY - HH:MM</a:t>
              </a:r>
              <a:r>
                <a:rPr lang="en-US" dirty="0">
                  <a:solidFill>
                    <a:srgbClr val="0033CC"/>
                  </a:solidFill>
                </a:rPr>
                <a:t> :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9049" y="1691659"/>
              <a:ext cx="3383243" cy="138163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017538" y="3246122"/>
            <a:ext cx="5177462" cy="3474682"/>
            <a:chOff x="3017538" y="3246122"/>
            <a:chExt cx="5177462" cy="3474682"/>
          </a:xfrm>
        </p:grpSpPr>
        <p:sp>
          <p:nvSpPr>
            <p:cNvPr id="8" name="TextBox 7"/>
            <p:cNvSpPr txBox="1"/>
            <p:nvPr/>
          </p:nvSpPr>
          <p:spPr>
            <a:xfrm>
              <a:off x="3017538" y="3246122"/>
              <a:ext cx="5177462" cy="10772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Select the email address and date registered, </a:t>
              </a:r>
              <a:br>
                <a:rPr lang="en-US" dirty="0">
                  <a:solidFill>
                    <a:srgbClr val="0033CC"/>
                  </a:solidFill>
                </a:rPr>
              </a:br>
              <a:r>
                <a:rPr lang="en-US" dirty="0">
                  <a:solidFill>
                    <a:srgbClr val="0033CC"/>
                  </a:solidFill>
                </a:rPr>
                <a:t>ordered by date registered, formatting the date as </a:t>
              </a:r>
            </a:p>
            <a:p>
              <a:r>
                <a:rPr lang="en-US" i="1" dirty="0">
                  <a:solidFill>
                    <a:srgbClr val="0033CC"/>
                  </a:solidFill>
                </a:rPr>
                <a:t>Weekday (abbreviated) Month (abbreviated) Day Year</a:t>
              </a:r>
              <a:r>
                <a:rPr lang="en-US" dirty="0">
                  <a:solidFill>
                    <a:srgbClr val="0033CC"/>
                  </a:solidFill>
                </a:rPr>
                <a:t>, </a:t>
              </a:r>
            </a:p>
            <a:p>
              <a:r>
                <a:rPr lang="en-US" dirty="0">
                  <a:solidFill>
                    <a:srgbClr val="0033CC"/>
                  </a:solidFill>
                </a:rPr>
                <a:t>for the last five registered users :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3293" y="4434829"/>
              <a:ext cx="4445950" cy="228597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498048" y="2148854"/>
            <a:ext cx="14845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PHP and MySQL for</a:t>
            </a:r>
            <a:br>
              <a:rPr lang="en-US" sz="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Dynamic Web Sites,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Larry Ullman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Peachpit Press, 2012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978-0-321-78407-0</a:t>
            </a:r>
          </a:p>
        </p:txBody>
      </p:sp>
    </p:spTree>
    <p:extLst>
      <p:ext uri="{BB962C8B-B14F-4D97-AF65-F5344CB8AC3E}">
        <p14:creationId xmlns:p14="http://schemas.microsoft.com/office/powerpoint/2010/main" val="318358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mathematical theory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behind </a:t>
            </a:r>
            <a:br>
              <a:rPr lang="en-US" dirty="0"/>
            </a:br>
            <a:r>
              <a:rPr lang="en-US" dirty="0"/>
              <a:t>database operations: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project</a:t>
            </a:r>
          </a:p>
          <a:p>
            <a:pPr lvl="2"/>
            <a:r>
              <a:rPr lang="en-US" dirty="0"/>
              <a:t>which columns?</a:t>
            </a:r>
          </a:p>
          <a:p>
            <a:pPr lvl="2"/>
            <a:r>
              <a:rPr lang="en-US" dirty="0"/>
              <a:t>listed after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/>
              <a:t> keyword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select</a:t>
            </a:r>
          </a:p>
          <a:p>
            <a:pPr lvl="2"/>
            <a:r>
              <a:rPr lang="en-US" dirty="0"/>
              <a:t>which rows?</a:t>
            </a:r>
          </a:p>
          <a:p>
            <a:pPr lvl="2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dirty="0"/>
              <a:t> clauses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join</a:t>
            </a:r>
          </a:p>
          <a:p>
            <a:pPr lvl="2"/>
            <a:r>
              <a:rPr lang="en-US" dirty="0"/>
              <a:t>Query multiple tables at the same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4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39" y="4111538"/>
            <a:ext cx="4118993" cy="210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57" y="3255734"/>
            <a:ext cx="8229600" cy="1130442"/>
          </a:xfrm>
        </p:spPr>
        <p:txBody>
          <a:bodyPr/>
          <a:lstStyle/>
          <a:p>
            <a:r>
              <a:rPr lang="en-US" dirty="0"/>
              <a:t>What is the id, product name, vendor name, and price of each product?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1325904"/>
            <a:ext cx="4663389" cy="1994858"/>
          </a:xfrm>
          <a:prstGeom prst="rect">
            <a:avLst/>
          </a:prstGeom>
        </p:spPr>
      </p:pic>
      <p:pic>
        <p:nvPicPr>
          <p:cNvPr id="6" name="Picture 5" descr="vend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22" y="1325903"/>
            <a:ext cx="2429782" cy="1211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89" y="4329086"/>
            <a:ext cx="4257897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cs typeface="Courier New" charset="0"/>
              </a:rPr>
              <a:t>SELECT </a:t>
            </a:r>
            <a:r>
              <a:rPr lang="en-US" b="1" dirty="0" err="1">
                <a:latin typeface="Courier New" charset="0"/>
                <a:cs typeface="Courier New" charset="0"/>
              </a:rPr>
              <a:t>product_id</a:t>
            </a:r>
            <a:r>
              <a:rPr lang="en-US" b="1" dirty="0">
                <a:latin typeface="Courier New" charset="0"/>
                <a:cs typeface="Courier New" charset="0"/>
              </a:rPr>
              <a:t>, </a:t>
            </a:r>
            <a:r>
              <a:rPr lang="en-US" b="1" dirty="0" err="1">
                <a:latin typeface="Courier New" charset="0"/>
                <a:cs typeface="Courier New" charset="0"/>
              </a:rPr>
              <a:t>product_name</a:t>
            </a:r>
            <a:r>
              <a:rPr lang="en-US" b="1" dirty="0">
                <a:latin typeface="Courier New" charset="0"/>
                <a:cs typeface="Courier New" charset="0"/>
              </a:rPr>
              <a:t>, </a:t>
            </a:r>
          </a:p>
          <a:p>
            <a:r>
              <a:rPr lang="en-US" b="1" dirty="0">
                <a:latin typeface="Courier New" charset="0"/>
                <a:cs typeface="Courier New" charset="0"/>
              </a:rPr>
              <a:t>       </a:t>
            </a:r>
            <a:r>
              <a:rPr lang="en-US" b="1" dirty="0" err="1">
                <a:latin typeface="Courier New" charset="0"/>
                <a:cs typeface="Courier New" charset="0"/>
              </a:rPr>
              <a:t>vendor_name</a:t>
            </a:r>
            <a:r>
              <a:rPr lang="en-US" b="1" dirty="0">
                <a:latin typeface="Courier New" charset="0"/>
                <a:cs typeface="Courier New" charset="0"/>
              </a:rPr>
              <a:t>, </a:t>
            </a:r>
            <a:r>
              <a:rPr lang="en-US" b="1" dirty="0" err="1">
                <a:latin typeface="Courier New" charset="0"/>
                <a:cs typeface="Courier New" charset="0"/>
              </a:rPr>
              <a:t>product_price</a:t>
            </a:r>
            <a:endParaRPr lang="en-US" b="1" dirty="0">
              <a:latin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cs typeface="Courier New" charset="0"/>
              </a:rPr>
              <a:t>FROM product</a:t>
            </a:r>
          </a:p>
          <a:p>
            <a:r>
              <a:rPr lang="en-US" b="1" dirty="0">
                <a:latin typeface="Courier New" charset="0"/>
                <a:cs typeface="Courier New" charset="0"/>
              </a:rPr>
              <a:t>JOIN vendor</a:t>
            </a:r>
          </a:p>
          <a:p>
            <a:r>
              <a:rPr lang="en-US" b="1" dirty="0">
                <a:latin typeface="Courier New" charset="0"/>
                <a:cs typeface="Courier New" charset="0"/>
              </a:rPr>
              <a:t>  ON </a:t>
            </a:r>
            <a:r>
              <a:rPr lang="en-US" b="1" dirty="0" err="1">
                <a:latin typeface="Courier New" charset="0"/>
                <a:cs typeface="Courier New" charset="0"/>
              </a:rPr>
              <a:t>product.vendor_id</a:t>
            </a:r>
            <a:r>
              <a:rPr lang="en-US" b="1" dirty="0">
                <a:latin typeface="Courier New" charset="0"/>
                <a:cs typeface="Courier New" charset="0"/>
              </a:rPr>
              <a:t> </a:t>
            </a:r>
          </a:p>
          <a:p>
            <a:r>
              <a:rPr lang="en-US" b="1" dirty="0">
                <a:latin typeface="Courier New" charset="0"/>
                <a:cs typeface="Courier New" charset="0"/>
              </a:rPr>
              <a:t>           = </a:t>
            </a:r>
            <a:r>
              <a:rPr lang="en-US" b="1" dirty="0" err="1">
                <a:latin typeface="Courier New" charset="0"/>
                <a:cs typeface="Courier New" charset="0"/>
              </a:rPr>
              <a:t>vendor.vendor_id</a:t>
            </a:r>
            <a:endParaRPr lang="en-US" sz="1800" b="1" i="1" dirty="0">
              <a:latin typeface="Franklin Gothic Boo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6581" y="5850545"/>
            <a:ext cx="185267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Qualified names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70E243-BA87-6E5F-47B5-284978A52564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672625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Without a join condition or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/>
              <a:t> clause, </a:t>
            </a:r>
            <a:br>
              <a:rPr lang="en-US" dirty="0"/>
            </a:br>
            <a:r>
              <a:rPr lang="en-US" dirty="0"/>
              <a:t>you get a </a:t>
            </a:r>
            <a:r>
              <a:rPr lang="en-US" dirty="0">
                <a:solidFill>
                  <a:srgbClr val="B23C00"/>
                </a:solidFill>
              </a:rPr>
              <a:t>Cartesian product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Each record of one table matched </a:t>
            </a:r>
            <a:br>
              <a:rPr lang="en-US" dirty="0"/>
            </a:br>
            <a:r>
              <a:rPr lang="en-US" dirty="0"/>
              <a:t>with </a:t>
            </a:r>
            <a:r>
              <a:rPr lang="en-US" u="sng" dirty="0"/>
              <a:t>every</a:t>
            </a:r>
            <a:r>
              <a:rPr lang="en-US" dirty="0"/>
              <a:t> record from the other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07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1325904"/>
            <a:ext cx="4663389" cy="1994858"/>
          </a:xfrm>
          <a:prstGeom prst="rect">
            <a:avLst/>
          </a:prstGeom>
        </p:spPr>
      </p:pic>
      <p:pic>
        <p:nvPicPr>
          <p:cNvPr id="6" name="Picture 5" descr="vend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22" y="1325903"/>
            <a:ext cx="2429782" cy="121115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5" y="3391231"/>
            <a:ext cx="5760657" cy="33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40853" y="5532097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7059" y="2697488"/>
            <a:ext cx="2869696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charset="0"/>
                <a:cs typeface="Courier New" charset="0"/>
              </a:rPr>
              <a:t>SELECT *</a:t>
            </a:r>
          </a:p>
          <a:p>
            <a:r>
              <a:rPr lang="en-US" sz="1400" b="1" dirty="0">
                <a:latin typeface="Courier New" charset="0"/>
                <a:cs typeface="Courier New" charset="0"/>
              </a:rPr>
              <a:t>FROM product</a:t>
            </a:r>
          </a:p>
          <a:p>
            <a:r>
              <a:rPr lang="en-US" sz="1400" b="1" dirty="0">
                <a:latin typeface="Courier New" charset="0"/>
                <a:cs typeface="Courier New" charset="0"/>
              </a:rPr>
              <a:t>JOIN vendor</a:t>
            </a:r>
          </a:p>
          <a:p>
            <a:r>
              <a:rPr lang="en-US" sz="1400" b="1" dirty="0">
                <a:latin typeface="Courier New" charset="0"/>
                <a:cs typeface="Courier New" charset="0"/>
              </a:rPr>
              <a:t>ORDER BY </a:t>
            </a:r>
            <a:r>
              <a:rPr lang="en-US" sz="1400" b="1" dirty="0" err="1">
                <a:latin typeface="Courier New" charset="0"/>
                <a:cs typeface="Courier New" charset="0"/>
              </a:rPr>
              <a:t>vendor_name</a:t>
            </a:r>
            <a:r>
              <a:rPr lang="en-US" sz="1400" b="1" dirty="0">
                <a:latin typeface="Courier New" charset="0"/>
                <a:cs typeface="Courier New" charset="0"/>
              </a:rPr>
              <a:t> DESC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33916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2926093" cy="1036332"/>
          </a:xfrm>
        </p:spPr>
        <p:txBody>
          <a:bodyPr/>
          <a:lstStyle/>
          <a:p>
            <a:r>
              <a:rPr lang="en-US" dirty="0"/>
              <a:t>Include the join condition.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7" y="2423171"/>
            <a:ext cx="6492170" cy="431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5AC44B-F5B8-0BC2-F7FA-4BDE7FDA1BFD}"/>
              </a:ext>
            </a:extLst>
          </p:cNvPr>
          <p:cNvSpPr txBox="1"/>
          <p:nvPr/>
        </p:nvSpPr>
        <p:spPr>
          <a:xfrm>
            <a:off x="3383293" y="1222006"/>
            <a:ext cx="4373313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charset="0"/>
                <a:cs typeface="Courier New" charset="0"/>
              </a:rPr>
              <a:t>SELECT *</a:t>
            </a:r>
          </a:p>
          <a:p>
            <a:r>
              <a:rPr lang="en-US" sz="1400" b="1" dirty="0">
                <a:latin typeface="Courier New" charset="0"/>
                <a:cs typeface="Courier New" charset="0"/>
              </a:rPr>
              <a:t>FROM product</a:t>
            </a:r>
          </a:p>
          <a:p>
            <a:r>
              <a:rPr lang="en-US" sz="1400" b="1" dirty="0">
                <a:latin typeface="Courier New" charset="0"/>
                <a:cs typeface="Courier New" charset="0"/>
              </a:rPr>
              <a:t>JOIN vendor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ON </a:t>
            </a:r>
            <a:r>
              <a:rPr lang="en-US" sz="14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product.vendor_id</a:t>
            </a:r>
            <a:r>
              <a:rPr lang="en-US" sz="14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 = </a:t>
            </a:r>
            <a:r>
              <a:rPr lang="en-US" sz="14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vendor.vendor_id</a:t>
            </a:r>
            <a:endParaRPr lang="en-US" sz="1400" b="1" dirty="0">
              <a:solidFill>
                <a:srgbClr val="C00000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cs typeface="Courier New" charset="0"/>
              </a:rPr>
              <a:t>ORDER BY </a:t>
            </a:r>
            <a:r>
              <a:rPr lang="en-US" sz="1400" b="1" dirty="0" err="1">
                <a:latin typeface="Courier New" charset="0"/>
                <a:cs typeface="Courier New" charset="0"/>
              </a:rPr>
              <a:t>vendor_name</a:t>
            </a:r>
            <a:r>
              <a:rPr lang="en-US" sz="1400" b="1" dirty="0">
                <a:latin typeface="Courier New" charset="0"/>
                <a:cs typeface="Courier New" charset="0"/>
              </a:rPr>
              <a:t> DESC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77372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Alias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59283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>
                <a:solidFill>
                  <a:srgbClr val="B23C00"/>
                </a:solidFill>
              </a:rPr>
              <a:t>aliases</a:t>
            </a:r>
            <a:r>
              <a:rPr lang="en-US" dirty="0"/>
              <a:t> anywhere within a query instead of the full table name.</a:t>
            </a:r>
          </a:p>
          <a:p>
            <a:pPr lvl="1"/>
            <a:r>
              <a:rPr lang="en-US" dirty="0"/>
              <a:t>No effect on the query itself.</a:t>
            </a:r>
          </a:p>
          <a:p>
            <a:pPr lvl="1"/>
            <a:r>
              <a:rPr lang="en-US" dirty="0"/>
              <a:t>Improve legibility.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30259" y="3160515"/>
            <a:ext cx="4588115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charset="0"/>
                <a:cs typeface="Courier New" charset="0"/>
              </a:rPr>
              <a:t>SELECT </a:t>
            </a:r>
            <a:r>
              <a:rPr lang="en-US" sz="1400" b="1" dirty="0" err="1">
                <a:latin typeface="Courier New" charset="0"/>
                <a:cs typeface="Courier New" charset="0"/>
              </a:rPr>
              <a:t>product_id</a:t>
            </a:r>
            <a:r>
              <a:rPr lang="en-US" sz="1400" b="1" dirty="0">
                <a:latin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cs typeface="Courier New" charset="0"/>
              </a:rPr>
              <a:t>product_name</a:t>
            </a:r>
            <a:r>
              <a:rPr lang="en-US" sz="1400" b="1" dirty="0">
                <a:latin typeface="Courier New" charset="0"/>
                <a:cs typeface="Courier New" charset="0"/>
              </a:rPr>
              <a:t>, </a:t>
            </a:r>
          </a:p>
          <a:p>
            <a:r>
              <a:rPr lang="en-US" sz="1400" b="1" dirty="0">
                <a:latin typeface="Courier New" charset="0"/>
                <a:cs typeface="Courier New" charset="0"/>
              </a:rPr>
              <a:t>       </a:t>
            </a:r>
            <a:r>
              <a:rPr lang="en-US" sz="1400" b="1" dirty="0" err="1">
                <a:latin typeface="Courier New" charset="0"/>
                <a:cs typeface="Courier New" charset="0"/>
              </a:rPr>
              <a:t>vendor_name</a:t>
            </a:r>
            <a:r>
              <a:rPr lang="en-US" sz="1400" b="1" dirty="0">
                <a:latin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cs typeface="Courier New" charset="0"/>
              </a:rPr>
              <a:t>product_price</a:t>
            </a:r>
            <a:endParaRPr lang="en-US" sz="1400" b="1" dirty="0">
              <a:latin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cs typeface="Courier New" charset="0"/>
              </a:rPr>
              <a:t>FROM product</a:t>
            </a:r>
          </a:p>
          <a:p>
            <a:r>
              <a:rPr lang="en-US" sz="1400" b="1" dirty="0">
                <a:latin typeface="Courier New" charset="0"/>
                <a:cs typeface="Courier New" charset="0"/>
              </a:rPr>
              <a:t>JOIN vendor</a:t>
            </a:r>
          </a:p>
          <a:p>
            <a:r>
              <a:rPr lang="en-US" sz="1400" b="1" dirty="0">
                <a:latin typeface="Courier New" charset="0"/>
                <a:cs typeface="Courier New" charset="0"/>
              </a:rPr>
              <a:t>  ON </a:t>
            </a:r>
            <a:r>
              <a:rPr lang="en-US" sz="1400" b="1" dirty="0" err="1">
                <a:latin typeface="Courier New" charset="0"/>
                <a:cs typeface="Courier New" charset="0"/>
              </a:rPr>
              <a:t>product.vendor_id</a:t>
            </a:r>
            <a:r>
              <a:rPr lang="en-US" sz="1400" b="1" dirty="0">
                <a:latin typeface="Courier New" charset="0"/>
                <a:cs typeface="Courier New" charset="0"/>
              </a:rPr>
              <a:t> = </a:t>
            </a:r>
            <a:r>
              <a:rPr lang="en-US" sz="1400" b="1" dirty="0" err="1">
                <a:latin typeface="Courier New" charset="0"/>
                <a:cs typeface="Courier New" charset="0"/>
              </a:rPr>
              <a:t>vendor.vendor_id</a:t>
            </a:r>
            <a:endParaRPr lang="en-US" b="1" i="1" dirty="0">
              <a:latin typeface="Franklin Gothic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805" y="4538775"/>
            <a:ext cx="4158511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charset="0"/>
                <a:cs typeface="Courier New" charset="0"/>
              </a:rPr>
              <a:t>SELECT </a:t>
            </a:r>
            <a:r>
              <a:rPr lang="en-US" sz="14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p</a:t>
            </a:r>
            <a:r>
              <a:rPr lang="en-US" sz="1400" b="1" dirty="0" err="1">
                <a:latin typeface="Courier New" charset="0"/>
                <a:cs typeface="Courier New" charset="0"/>
              </a:rPr>
              <a:t>.product_id</a:t>
            </a:r>
            <a:r>
              <a:rPr lang="en-US" sz="1400" b="1" dirty="0">
                <a:latin typeface="Courier New" charset="0"/>
                <a:cs typeface="Courier New" charset="0"/>
              </a:rPr>
              <a:t>, </a:t>
            </a:r>
            <a:r>
              <a:rPr lang="en-US" sz="14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p</a:t>
            </a:r>
            <a:r>
              <a:rPr lang="en-US" sz="1400" b="1" dirty="0" err="1">
                <a:latin typeface="Courier New" charset="0"/>
                <a:cs typeface="Courier New" charset="0"/>
              </a:rPr>
              <a:t>.product_name</a:t>
            </a:r>
            <a:r>
              <a:rPr lang="en-US" sz="1400" b="1" dirty="0">
                <a:latin typeface="Courier New" charset="0"/>
                <a:cs typeface="Courier New" charset="0"/>
              </a:rPr>
              <a:t>, </a:t>
            </a:r>
          </a:p>
          <a:p>
            <a:r>
              <a:rPr lang="en-US" sz="1400" b="1" dirty="0">
                <a:latin typeface="Courier New" charset="0"/>
                <a:cs typeface="Courier New" charset="0"/>
              </a:rPr>
              <a:t>       </a:t>
            </a:r>
            <a:r>
              <a:rPr lang="en-US" sz="14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v</a:t>
            </a:r>
            <a:r>
              <a:rPr lang="en-US" sz="1400" b="1" dirty="0" err="1">
                <a:latin typeface="Courier New" charset="0"/>
                <a:cs typeface="Courier New" charset="0"/>
              </a:rPr>
              <a:t>.vendor_name</a:t>
            </a:r>
            <a:r>
              <a:rPr lang="en-US" sz="1400" b="1" dirty="0">
                <a:latin typeface="Courier New" charset="0"/>
                <a:cs typeface="Courier New" charset="0"/>
              </a:rPr>
              <a:t>, </a:t>
            </a:r>
            <a:r>
              <a:rPr lang="en-US" sz="14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p</a:t>
            </a:r>
            <a:r>
              <a:rPr lang="en-US" sz="1400" b="1" dirty="0" err="1">
                <a:latin typeface="Courier New" charset="0"/>
                <a:cs typeface="Courier New" charset="0"/>
              </a:rPr>
              <a:t>.product_price</a:t>
            </a:r>
            <a:endParaRPr lang="en-US" sz="1400" b="1" dirty="0">
              <a:latin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cs typeface="Courier New" charset="0"/>
              </a:rPr>
              <a:t>FROM product</a:t>
            </a:r>
            <a:r>
              <a:rPr lang="en-US" sz="14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 p</a:t>
            </a:r>
          </a:p>
          <a:p>
            <a:r>
              <a:rPr lang="en-US" sz="1400" b="1" dirty="0">
                <a:latin typeface="Courier New" charset="0"/>
                <a:cs typeface="Courier New" charset="0"/>
              </a:rPr>
              <a:t>JOIN vendor </a:t>
            </a:r>
            <a:r>
              <a:rPr lang="en-US" sz="14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v</a:t>
            </a:r>
          </a:p>
          <a:p>
            <a:r>
              <a:rPr lang="en-US" sz="1400" b="1" dirty="0">
                <a:latin typeface="Courier New" charset="0"/>
                <a:cs typeface="Courier New" charset="0"/>
              </a:rPr>
              <a:t>  ON </a:t>
            </a:r>
            <a:r>
              <a:rPr lang="en-US" sz="14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p</a:t>
            </a:r>
            <a:r>
              <a:rPr lang="en-US" sz="1400" b="1" dirty="0" err="1">
                <a:latin typeface="Courier New" charset="0"/>
                <a:cs typeface="Courier New" charset="0"/>
              </a:rPr>
              <a:t>.vendor_id</a:t>
            </a:r>
            <a:r>
              <a:rPr lang="en-US" sz="1400" b="1" dirty="0">
                <a:latin typeface="Courier New" charset="0"/>
                <a:cs typeface="Courier New" charset="0"/>
              </a:rPr>
              <a:t> = </a:t>
            </a:r>
            <a:r>
              <a:rPr lang="en-US" sz="14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v</a:t>
            </a:r>
            <a:r>
              <a:rPr lang="en-US" sz="1400" b="1" dirty="0" err="1">
                <a:latin typeface="Courier New" charset="0"/>
                <a:cs typeface="Courier New" charset="0"/>
              </a:rPr>
              <a:t>.vendor_id</a:t>
            </a:r>
            <a:endParaRPr lang="en-US" sz="1400" b="1" dirty="0">
              <a:latin typeface="Courier New" charset="0"/>
              <a:cs typeface="Courier New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2595FA-2A42-8D8C-BCC8-E7906D96C9A9}"/>
              </a:ext>
            </a:extLst>
          </p:cNvPr>
          <p:cNvSpPr txBox="1"/>
          <p:nvPr/>
        </p:nvSpPr>
        <p:spPr>
          <a:xfrm>
            <a:off x="4739118" y="4538775"/>
            <a:ext cx="4158511" cy="95410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charset="0"/>
                <a:cs typeface="Courier New" charset="0"/>
              </a:rPr>
              <a:t>SELECT </a:t>
            </a:r>
            <a:r>
              <a:rPr lang="en-US" sz="14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p</a:t>
            </a:r>
            <a:r>
              <a:rPr lang="en-US" sz="1400" b="1" dirty="0" err="1">
                <a:latin typeface="Courier New" charset="0"/>
                <a:cs typeface="Courier New" charset="0"/>
              </a:rPr>
              <a:t>.product_id</a:t>
            </a:r>
            <a:r>
              <a:rPr lang="en-US" sz="1400" b="1" dirty="0">
                <a:latin typeface="Courier New" charset="0"/>
                <a:cs typeface="Courier New" charset="0"/>
              </a:rPr>
              <a:t>, </a:t>
            </a:r>
            <a:r>
              <a:rPr lang="en-US" sz="14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p</a:t>
            </a:r>
            <a:r>
              <a:rPr lang="en-US" sz="1400" b="1" dirty="0" err="1">
                <a:latin typeface="Courier New" charset="0"/>
                <a:cs typeface="Courier New" charset="0"/>
              </a:rPr>
              <a:t>.product_name</a:t>
            </a:r>
            <a:r>
              <a:rPr lang="en-US" sz="1400" b="1" dirty="0">
                <a:latin typeface="Courier New" charset="0"/>
                <a:cs typeface="Courier New" charset="0"/>
              </a:rPr>
              <a:t>, </a:t>
            </a:r>
          </a:p>
          <a:p>
            <a:r>
              <a:rPr lang="en-US" sz="1400" b="1" dirty="0">
                <a:latin typeface="Courier New" charset="0"/>
                <a:cs typeface="Courier New" charset="0"/>
              </a:rPr>
              <a:t>       </a:t>
            </a:r>
            <a:r>
              <a:rPr lang="en-US" sz="14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v</a:t>
            </a:r>
            <a:r>
              <a:rPr lang="en-US" sz="1400" b="1" dirty="0" err="1">
                <a:latin typeface="Courier New" charset="0"/>
                <a:cs typeface="Courier New" charset="0"/>
              </a:rPr>
              <a:t>.vendor_name</a:t>
            </a:r>
            <a:r>
              <a:rPr lang="en-US" sz="1400" b="1" dirty="0">
                <a:latin typeface="Courier New" charset="0"/>
                <a:cs typeface="Courier New" charset="0"/>
              </a:rPr>
              <a:t>, </a:t>
            </a:r>
            <a:r>
              <a:rPr lang="en-US" sz="14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p</a:t>
            </a:r>
            <a:r>
              <a:rPr lang="en-US" sz="1400" b="1" dirty="0" err="1">
                <a:latin typeface="Courier New" charset="0"/>
                <a:cs typeface="Courier New" charset="0"/>
              </a:rPr>
              <a:t>.product_price</a:t>
            </a:r>
            <a:endParaRPr lang="en-US" sz="1400" b="1" dirty="0">
              <a:latin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cs typeface="Courier New" charset="0"/>
              </a:rPr>
              <a:t>FROM product</a:t>
            </a:r>
            <a:r>
              <a:rPr lang="en-US" sz="14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 p</a:t>
            </a:r>
          </a:p>
          <a:p>
            <a:r>
              <a:rPr lang="en-US" sz="1400" b="1" dirty="0">
                <a:latin typeface="Courier New" charset="0"/>
                <a:cs typeface="Courier New" charset="0"/>
              </a:rPr>
              <a:t>JOIN vendor </a:t>
            </a:r>
            <a:r>
              <a:rPr lang="en-US" sz="14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v </a:t>
            </a:r>
            <a:r>
              <a:rPr lang="en-US" sz="1400" b="1" dirty="0">
                <a:latin typeface="Courier New" charset="0"/>
                <a:cs typeface="Courier New" charset="0"/>
              </a:rPr>
              <a:t>USING (</a:t>
            </a:r>
            <a:r>
              <a:rPr lang="en-US" sz="1400" b="1" dirty="0" err="1">
                <a:latin typeface="Courier New" charset="0"/>
                <a:cs typeface="Courier New" charset="0"/>
              </a:rPr>
              <a:t>vendor_id</a:t>
            </a:r>
            <a:r>
              <a:rPr lang="en-US" sz="1400" b="1" dirty="0">
                <a:latin typeface="Courier New" charset="0"/>
                <a:cs typeface="Courier New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885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Alias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7562"/>
            <a:ext cx="8320994" cy="548634"/>
          </a:xfrm>
        </p:spPr>
        <p:txBody>
          <a:bodyPr/>
          <a:lstStyle/>
          <a:p>
            <a:r>
              <a:rPr lang="en-US" dirty="0"/>
              <a:t>Use aliases to rename columns in query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1325904"/>
            <a:ext cx="4663389" cy="1994858"/>
          </a:xfrm>
          <a:prstGeom prst="rect">
            <a:avLst/>
          </a:prstGeom>
        </p:spPr>
      </p:pic>
      <p:pic>
        <p:nvPicPr>
          <p:cNvPr id="6" name="Picture 5" descr="vend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022" y="1325903"/>
            <a:ext cx="2429782" cy="1211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67" y="3886195"/>
            <a:ext cx="4011034" cy="156966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cs typeface="Courier New" charset="0"/>
              </a:rPr>
              <a:t>SELECT </a:t>
            </a:r>
            <a:r>
              <a:rPr lang="en-US" b="1" dirty="0" err="1">
                <a:latin typeface="Courier New" charset="0"/>
                <a:cs typeface="Courier New" charset="0"/>
              </a:rPr>
              <a:t>p.product_id</a:t>
            </a:r>
            <a:r>
              <a:rPr lang="en-US" b="1" dirty="0">
                <a:latin typeface="Courier New" charset="0"/>
                <a:cs typeface="Courier New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pid</a:t>
            </a:r>
            <a:r>
              <a:rPr lang="en-US" b="1" dirty="0">
                <a:latin typeface="Courier New" charset="0"/>
                <a:cs typeface="Courier New" charset="0"/>
              </a:rPr>
              <a:t>,</a:t>
            </a:r>
          </a:p>
          <a:p>
            <a:r>
              <a:rPr lang="en-US" b="1" dirty="0">
                <a:latin typeface="Courier New" charset="0"/>
                <a:cs typeface="Courier New" charset="0"/>
              </a:rPr>
              <a:t>       </a:t>
            </a:r>
            <a:r>
              <a:rPr lang="en-US" b="1" dirty="0" err="1">
                <a:latin typeface="Courier New" charset="0"/>
                <a:cs typeface="Courier New" charset="0"/>
              </a:rPr>
              <a:t>p.product_name</a:t>
            </a:r>
            <a:r>
              <a:rPr lang="en-US" b="1" dirty="0">
                <a:latin typeface="Courier New" charset="0"/>
                <a:cs typeface="Courier New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pname</a:t>
            </a:r>
            <a:r>
              <a:rPr lang="en-US" b="1" dirty="0">
                <a:latin typeface="Courier New" charset="0"/>
                <a:cs typeface="Courier New" charset="0"/>
              </a:rPr>
              <a:t>,</a:t>
            </a:r>
          </a:p>
          <a:p>
            <a:r>
              <a:rPr lang="en-US" b="1" dirty="0">
                <a:latin typeface="Courier New" charset="0"/>
                <a:cs typeface="Courier New" charset="0"/>
              </a:rPr>
              <a:t>	   </a:t>
            </a:r>
            <a:r>
              <a:rPr lang="en-US" b="1" dirty="0" err="1">
                <a:latin typeface="Courier New" charset="0"/>
                <a:cs typeface="Courier New" charset="0"/>
              </a:rPr>
              <a:t>v.vendor_name</a:t>
            </a:r>
            <a:r>
              <a:rPr lang="en-US" b="1" dirty="0">
                <a:latin typeface="Courier New" charset="0"/>
                <a:cs typeface="Courier New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vname</a:t>
            </a:r>
            <a:r>
              <a:rPr lang="en-US" b="1" dirty="0">
                <a:latin typeface="Courier New" charset="0"/>
                <a:cs typeface="Courier New" charset="0"/>
              </a:rPr>
              <a:t>,</a:t>
            </a:r>
          </a:p>
          <a:p>
            <a:r>
              <a:rPr lang="en-US" b="1" dirty="0">
                <a:latin typeface="Courier New" charset="0"/>
                <a:cs typeface="Courier New" charset="0"/>
              </a:rPr>
              <a:t>       </a:t>
            </a:r>
            <a:r>
              <a:rPr lang="en-US" b="1" dirty="0" err="1">
                <a:latin typeface="Courier New" charset="0"/>
                <a:cs typeface="Courier New" charset="0"/>
              </a:rPr>
              <a:t>p.product_price</a:t>
            </a:r>
            <a:r>
              <a:rPr lang="en-US" b="1" dirty="0">
                <a:latin typeface="Courier New" charset="0"/>
                <a:cs typeface="Courier New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pprice</a:t>
            </a:r>
            <a:endParaRPr lang="en-US" b="1" dirty="0">
              <a:solidFill>
                <a:srgbClr val="C00000"/>
              </a:solidFill>
              <a:latin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cs typeface="Courier New" charset="0"/>
              </a:rPr>
              <a:t>FROM product p</a:t>
            </a:r>
          </a:p>
          <a:p>
            <a:r>
              <a:rPr lang="en-US" b="1" dirty="0">
                <a:latin typeface="Courier New" charset="0"/>
                <a:cs typeface="Courier New" charset="0"/>
              </a:rPr>
              <a:t>JOIN vendor v USING (</a:t>
            </a:r>
            <a:r>
              <a:rPr lang="en-US" b="1" dirty="0" err="1">
                <a:latin typeface="Courier New" charset="0"/>
                <a:cs typeface="Courier New" charset="0"/>
              </a:rPr>
              <a:t>vendor_id</a:t>
            </a:r>
            <a:r>
              <a:rPr lang="en-US" b="1" dirty="0">
                <a:latin typeface="Courier New" charset="0"/>
                <a:cs typeface="Courier New" charset="0"/>
              </a:rPr>
              <a:t>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72" y="3886195"/>
            <a:ext cx="40386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097" y="5532096"/>
            <a:ext cx="337157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You cannot use aliased column</a:t>
            </a:r>
          </a:p>
          <a:p>
            <a:r>
              <a:rPr lang="en-US" sz="1800" dirty="0">
                <a:solidFill>
                  <a:srgbClr val="0033CC"/>
                </a:solidFill>
              </a:rPr>
              <a:t>names in the WHERE clause.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D5C894-16E0-5712-BFAB-5E007E0D5923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23829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Multiple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" y="1234465"/>
            <a:ext cx="3420118" cy="1463024"/>
          </a:xfrm>
          <a:prstGeom prst="rect">
            <a:avLst/>
          </a:prstGeom>
        </p:spPr>
      </p:pic>
      <p:pic>
        <p:nvPicPr>
          <p:cNvPr id="6" name="Picture 5" descr="salestransa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98" y="1234465"/>
            <a:ext cx="2425960" cy="1463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928" y="2788928"/>
            <a:ext cx="6306535" cy="160043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charset="0"/>
                <a:cs typeface="Courier New" charset="0"/>
              </a:rPr>
              <a:t>SELECT </a:t>
            </a:r>
            <a:r>
              <a:rPr lang="en-US" sz="1400" b="1" dirty="0" err="1">
                <a:latin typeface="Courier New" charset="0"/>
                <a:cs typeface="Courier New" charset="0"/>
              </a:rPr>
              <a:t>t.tid</a:t>
            </a:r>
            <a:r>
              <a:rPr lang="en-US" sz="1400" b="1" dirty="0">
                <a:latin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cs typeface="Courier New" charset="0"/>
              </a:rPr>
              <a:t>t.tdate</a:t>
            </a:r>
            <a:r>
              <a:rPr lang="en-US" sz="1400" b="1" dirty="0">
                <a:latin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cs typeface="Courier New" charset="0"/>
              </a:rPr>
              <a:t>p.product_name</a:t>
            </a:r>
            <a:r>
              <a:rPr lang="en-US" sz="1400" b="1" dirty="0">
                <a:latin typeface="Courier New" charset="0"/>
                <a:cs typeface="Courier New" charset="0"/>
              </a:rPr>
              <a:t>,</a:t>
            </a:r>
          </a:p>
          <a:p>
            <a:r>
              <a:rPr lang="en-US" sz="1400" b="1" dirty="0">
                <a:latin typeface="Courier New" charset="0"/>
                <a:cs typeface="Courier New" charset="0"/>
              </a:rPr>
              <a:t>       </a:t>
            </a:r>
            <a:r>
              <a:rPr lang="en-US" sz="1400" b="1" dirty="0" err="1">
                <a:latin typeface="Courier New" charset="0"/>
                <a:cs typeface="Courier New" charset="0"/>
              </a:rPr>
              <a:t>sv.no_of_items</a:t>
            </a:r>
            <a:r>
              <a:rPr lang="en-US" sz="1400" b="1" dirty="0">
                <a:latin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AS</a:t>
            </a:r>
            <a:r>
              <a:rPr lang="en-US" sz="1400" b="1" dirty="0">
                <a:latin typeface="Courier New" charset="0"/>
                <a:cs typeface="Courier New" charset="0"/>
              </a:rPr>
              <a:t> quantity,</a:t>
            </a:r>
          </a:p>
          <a:p>
            <a:r>
              <a:rPr lang="en-US" sz="1400" b="1" dirty="0">
                <a:latin typeface="Courier New" charset="0"/>
                <a:cs typeface="Courier New" charset="0"/>
              </a:rPr>
              <a:t>       (</a:t>
            </a:r>
            <a:r>
              <a:rPr lang="en-US" sz="1400" b="1" dirty="0" err="1">
                <a:latin typeface="Courier New" charset="0"/>
                <a:cs typeface="Courier New" charset="0"/>
              </a:rPr>
              <a:t>sv.no_of_items</a:t>
            </a:r>
            <a:r>
              <a:rPr lang="en-US" sz="1400" b="1" dirty="0">
                <a:latin typeface="Courier New" charset="0"/>
                <a:cs typeface="Courier New" charset="0"/>
              </a:rPr>
              <a:t>*</a:t>
            </a:r>
            <a:r>
              <a:rPr lang="en-US" sz="1400" b="1" dirty="0" err="1">
                <a:latin typeface="Courier New" charset="0"/>
                <a:cs typeface="Courier New" charset="0"/>
              </a:rPr>
              <a:t>p.product_price</a:t>
            </a:r>
            <a:r>
              <a:rPr lang="en-US" sz="1400" b="1" dirty="0">
                <a:latin typeface="Courier New" charset="0"/>
                <a:cs typeface="Courier New" charset="0"/>
              </a:rPr>
              <a:t>) </a:t>
            </a:r>
            <a:r>
              <a:rPr lang="en-US" sz="14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AS</a:t>
            </a:r>
            <a:r>
              <a:rPr lang="en-US" sz="1400" b="1" dirty="0">
                <a:latin typeface="Courier New" charset="0"/>
                <a:cs typeface="Courier New" charset="0"/>
              </a:rPr>
              <a:t> 'total amount'</a:t>
            </a:r>
          </a:p>
          <a:p>
            <a:r>
              <a:rPr lang="en-US" sz="1400" b="1" dirty="0">
                <a:latin typeface="Courier New" charset="0"/>
                <a:cs typeface="Courier New" charset="0"/>
              </a:rPr>
              <a:t>FROM product </a:t>
            </a:r>
            <a:r>
              <a:rPr lang="en-US" sz="14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AS</a:t>
            </a:r>
            <a:r>
              <a:rPr lang="en-US" sz="1400" b="1" dirty="0">
                <a:latin typeface="Courier New" charset="0"/>
                <a:cs typeface="Courier New" charset="0"/>
              </a:rPr>
              <a:t> p</a:t>
            </a:r>
          </a:p>
          <a:p>
            <a:r>
              <a:rPr lang="en-US" sz="1400" b="1" dirty="0">
                <a:latin typeface="Courier New" charset="0"/>
                <a:cs typeface="Courier New" charset="0"/>
              </a:rPr>
              <a:t>JOIN </a:t>
            </a:r>
            <a:r>
              <a:rPr lang="en-US" sz="1400" b="1" dirty="0" err="1">
                <a:latin typeface="Courier New" charset="0"/>
                <a:cs typeface="Courier New" charset="0"/>
              </a:rPr>
              <a:t>sold_via</a:t>
            </a:r>
            <a:r>
              <a:rPr lang="en-US" sz="1400" b="1" dirty="0">
                <a:latin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AS</a:t>
            </a:r>
            <a:r>
              <a:rPr lang="en-US" sz="1400" b="1" dirty="0">
                <a:latin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cs typeface="Courier New" charset="0"/>
              </a:rPr>
              <a:t>sv</a:t>
            </a:r>
            <a:r>
              <a:rPr lang="en-US" sz="1400" b="1" dirty="0">
                <a:latin typeface="Courier New" charset="0"/>
                <a:cs typeface="Courier New" charset="0"/>
              </a:rPr>
              <a:t> USING (</a:t>
            </a:r>
            <a:r>
              <a:rPr lang="en-US" sz="1400" b="1" dirty="0" err="1">
                <a:latin typeface="Courier New" charset="0"/>
                <a:cs typeface="Courier New" charset="0"/>
              </a:rPr>
              <a:t>product_id</a:t>
            </a:r>
            <a:r>
              <a:rPr lang="en-US" sz="1400" b="1" dirty="0"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cs typeface="Courier New" charset="0"/>
              </a:rPr>
              <a:t>JOIN </a:t>
            </a:r>
            <a:r>
              <a:rPr lang="en-US" sz="1400" b="1" dirty="0" err="1">
                <a:latin typeface="Courier New" charset="0"/>
                <a:cs typeface="Courier New" charset="0"/>
              </a:rPr>
              <a:t>sales_transaction</a:t>
            </a:r>
            <a:r>
              <a:rPr lang="en-US" sz="1400" b="1" dirty="0">
                <a:latin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AS</a:t>
            </a:r>
            <a:r>
              <a:rPr lang="en-US" sz="1400" b="1" dirty="0">
                <a:latin typeface="Courier New" charset="0"/>
                <a:cs typeface="Courier New" charset="0"/>
              </a:rPr>
              <a:t> t USING (</a:t>
            </a:r>
            <a:r>
              <a:rPr lang="en-US" sz="1400" b="1" dirty="0" err="1">
                <a:latin typeface="Courier New" charset="0"/>
                <a:cs typeface="Courier New" charset="0"/>
              </a:rPr>
              <a:t>tid</a:t>
            </a:r>
            <a:r>
              <a:rPr lang="en-US" sz="1400" b="1" dirty="0"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cs typeface="Courier New" charset="0"/>
              </a:rPr>
              <a:t>ORDER BY </a:t>
            </a:r>
            <a:r>
              <a:rPr lang="en-US" sz="1400" b="1" dirty="0" err="1">
                <a:latin typeface="Courier New" charset="0"/>
                <a:cs typeface="Courier New" charset="0"/>
              </a:rPr>
              <a:t>t.tid</a:t>
            </a:r>
            <a:endParaRPr lang="en-US" sz="1400" b="1" dirty="0">
              <a:latin typeface="Courier New" charset="0"/>
              <a:cs typeface="Courier New" charset="0"/>
            </a:endParaRPr>
          </a:p>
        </p:txBody>
      </p:sp>
      <p:pic>
        <p:nvPicPr>
          <p:cNvPr id="7" name="Picture 6" descr="soldvi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53" y="1234464"/>
            <a:ext cx="1645902" cy="19569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56091" y="6178607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2A1E29-C4D5-793B-237B-3517DF9692A7}"/>
              </a:ext>
            </a:extLst>
          </p:cNvPr>
          <p:cNvSpPr txBox="1"/>
          <p:nvPr/>
        </p:nvSpPr>
        <p:spPr>
          <a:xfrm>
            <a:off x="1472905" y="4612295"/>
            <a:ext cx="2138717" cy="1231106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You can use </a:t>
            </a:r>
            <a:r>
              <a:rPr lang="en-US" b="1" dirty="0">
                <a:solidFill>
                  <a:srgbClr val="C00000"/>
                </a:solidFill>
                <a:latin typeface="Courier New"/>
                <a:cs typeface="Courier New"/>
              </a:rPr>
              <a:t>AS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srgbClr val="0033CC"/>
                </a:solidFill>
              </a:rPr>
              <a:t>to introduce an alias.</a:t>
            </a:r>
          </a:p>
          <a:p>
            <a:endParaRPr lang="en-US" sz="1000" dirty="0">
              <a:solidFill>
                <a:srgbClr val="0033CC"/>
              </a:solidFill>
            </a:endParaRPr>
          </a:p>
          <a:p>
            <a:r>
              <a:rPr lang="en-US" dirty="0">
                <a:solidFill>
                  <a:srgbClr val="0033CC"/>
                </a:solidFill>
              </a:rPr>
              <a:t>Oracle does </a:t>
            </a:r>
            <a:r>
              <a:rPr lang="en-US" u="sng" dirty="0">
                <a:solidFill>
                  <a:srgbClr val="0033CC"/>
                </a:solidFill>
              </a:rPr>
              <a:t>not</a:t>
            </a:r>
            <a:r>
              <a:rPr lang="en-US" dirty="0">
                <a:solidFill>
                  <a:srgbClr val="0033CC"/>
                </a:solidFill>
              </a:rPr>
              <a:t> allow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AS </a:t>
            </a:r>
            <a:r>
              <a:rPr lang="en-US" dirty="0">
                <a:solidFill>
                  <a:srgbClr val="0033CC"/>
                </a:solidFill>
              </a:rPr>
              <a:t>for table aliases.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F762A7-CD2F-F04E-1915-F78D792A62B3}"/>
              </a:ext>
            </a:extLst>
          </p:cNvPr>
          <p:cNvSpPr txBox="1"/>
          <p:nvPr/>
        </p:nvSpPr>
        <p:spPr>
          <a:xfrm>
            <a:off x="5577829" y="2861619"/>
            <a:ext cx="1080745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Joins.ipynb</a:t>
            </a: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14" name="Picture 13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9AE493A7-2376-FEE5-7A20-DC204D6D1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037" y="3631303"/>
            <a:ext cx="3239767" cy="2435028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183527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0A803-09D6-0A55-2614-F2F08DA77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1BE10-7E3F-F661-7070-5ED1468FD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Windowing functions</a:t>
            </a:r>
          </a:p>
          <a:p>
            <a:r>
              <a:rPr lang="en-US" dirty="0"/>
              <a:t>MYSQL functions</a:t>
            </a:r>
          </a:p>
          <a:p>
            <a:r>
              <a:rPr lang="en-US" dirty="0"/>
              <a:t>Relational algebra</a:t>
            </a:r>
          </a:p>
          <a:p>
            <a:r>
              <a:rPr lang="en-US" dirty="0"/>
              <a:t>Joins: self, inner, and outer</a:t>
            </a:r>
          </a:p>
          <a:p>
            <a:r>
              <a:rPr lang="en-US" dirty="0"/>
              <a:t>Views and common table expressions (CTE)</a:t>
            </a:r>
          </a:p>
          <a:p>
            <a:r>
              <a:rPr lang="en-US" dirty="0"/>
              <a:t>Indexing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EXPLAIN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87C85-D95E-D806-B605-CAF00B74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81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Join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3887603" cy="1645902"/>
          </a:xfrm>
        </p:spPr>
        <p:txBody>
          <a:bodyPr/>
          <a:lstStyle/>
          <a:p>
            <a:r>
              <a:rPr lang="en-US" dirty="0"/>
              <a:t>Which corporate clients were referred by other corporate clients?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Screen Shot 2015-09-26 at 9.3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1234464"/>
            <a:ext cx="6009494" cy="1737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3977" y="3063244"/>
            <a:ext cx="3887603" cy="160043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cs typeface="Courier New" charset="0"/>
              </a:rPr>
              <a:t>SELECT </a:t>
            </a:r>
            <a:r>
              <a:rPr lang="en-US" b="1" dirty="0" err="1">
                <a:latin typeface="Courier New" charset="0"/>
                <a:cs typeface="Courier New" charset="0"/>
              </a:rPr>
              <a:t>c.ccname</a:t>
            </a:r>
            <a:r>
              <a:rPr lang="en-US" b="1" dirty="0">
                <a:latin typeface="Courier New" charset="0"/>
                <a:cs typeface="Courier New" charset="0"/>
              </a:rPr>
              <a:t> AS client, </a:t>
            </a:r>
          </a:p>
          <a:p>
            <a:r>
              <a:rPr lang="en-US" b="1" dirty="0">
                <a:latin typeface="Courier New" charset="0"/>
                <a:cs typeface="Courier New" charset="0"/>
              </a:rPr>
              <a:t>       </a:t>
            </a:r>
            <a:r>
              <a:rPr lang="en-US" b="1" dirty="0" err="1">
                <a:latin typeface="Courier New" charset="0"/>
                <a:cs typeface="Courier New" charset="0"/>
              </a:rPr>
              <a:t>r.ccname</a:t>
            </a:r>
            <a:r>
              <a:rPr lang="en-US" b="1" dirty="0">
                <a:latin typeface="Courier New" charset="0"/>
                <a:cs typeface="Courier New" charset="0"/>
              </a:rPr>
              <a:t> AS recommender</a:t>
            </a:r>
          </a:p>
          <a:p>
            <a:r>
              <a:rPr lang="en-US" b="1" dirty="0">
                <a:latin typeface="Courier New" charset="0"/>
                <a:cs typeface="Courier New" charset="0"/>
              </a:rPr>
              <a:t>FROM </a:t>
            </a:r>
            <a:r>
              <a:rPr lang="en-US" b="1" dirty="0" err="1">
                <a:latin typeface="Courier New" charset="0"/>
                <a:cs typeface="Courier New" charset="0"/>
              </a:rPr>
              <a:t>corpclient</a:t>
            </a:r>
            <a:r>
              <a:rPr lang="en-US" b="1" dirty="0">
                <a:latin typeface="Courier New" charset="0"/>
                <a:cs typeface="Courier New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c</a:t>
            </a:r>
          </a:p>
          <a:p>
            <a:r>
              <a:rPr lang="en-US" b="1" dirty="0">
                <a:latin typeface="Courier New" charset="0"/>
                <a:cs typeface="Courier New" charset="0"/>
              </a:rPr>
              <a:t>JOIN </a:t>
            </a:r>
            <a:r>
              <a:rPr lang="en-US" b="1" dirty="0" err="1">
                <a:latin typeface="Courier New" charset="0"/>
                <a:cs typeface="Courier New" charset="0"/>
              </a:rPr>
              <a:t>corpclient</a:t>
            </a:r>
            <a:r>
              <a:rPr lang="en-US" b="1" dirty="0">
                <a:latin typeface="Courier New" charset="0"/>
                <a:cs typeface="Courier New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r</a:t>
            </a:r>
          </a:p>
          <a:p>
            <a:r>
              <a:rPr lang="en-US" b="1" dirty="0">
                <a:latin typeface="Courier New" charset="0"/>
                <a:cs typeface="Courier New" charset="0"/>
              </a:rPr>
              <a:t>  ON </a:t>
            </a:r>
            <a:r>
              <a:rPr lang="en-US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r</a:t>
            </a:r>
            <a:r>
              <a:rPr lang="en-US" b="1" dirty="0" err="1">
                <a:latin typeface="Courier New" charset="0"/>
                <a:cs typeface="Courier New" charset="0"/>
              </a:rPr>
              <a:t>.ccid</a:t>
            </a:r>
            <a:r>
              <a:rPr lang="en-US" b="1" dirty="0">
                <a:latin typeface="Courier New" charset="0"/>
                <a:cs typeface="Courier New" charset="0"/>
              </a:rPr>
              <a:t> = </a:t>
            </a:r>
            <a:r>
              <a:rPr lang="en-US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c</a:t>
            </a:r>
            <a:r>
              <a:rPr lang="en-US" b="1" dirty="0" err="1">
                <a:latin typeface="Courier New" charset="0"/>
                <a:cs typeface="Courier New" charset="0"/>
              </a:rPr>
              <a:t>.ccidreferredby</a:t>
            </a:r>
            <a:endParaRPr lang="en-US" b="1" dirty="0">
              <a:latin typeface="Courier New" charset="0"/>
              <a:cs typeface="Courier New" charset="0"/>
            </a:endParaRPr>
          </a:p>
          <a:p>
            <a:endParaRPr lang="en-US" sz="1800" b="1" i="1" dirty="0">
              <a:latin typeface="Franklin Gothic Book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4571129"/>
            <a:ext cx="2579372" cy="168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4960" y="4999508"/>
            <a:ext cx="243368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use of aliases is </a:t>
            </a:r>
          </a:p>
          <a:p>
            <a:r>
              <a:rPr lang="en-US" u="sng" dirty="0">
                <a:solidFill>
                  <a:srgbClr val="0033CC"/>
                </a:solidFill>
              </a:rPr>
              <a:t>mandatory</a:t>
            </a:r>
            <a:r>
              <a:rPr lang="en-US" dirty="0">
                <a:solidFill>
                  <a:srgbClr val="0033CC"/>
                </a:solidFill>
              </a:rPr>
              <a:t> for a self join.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928" y="525778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35F60-E3A9-B44A-B8CB-7FAB1A555B00}"/>
              </a:ext>
            </a:extLst>
          </p:cNvPr>
          <p:cNvSpPr txBox="1"/>
          <p:nvPr/>
        </p:nvSpPr>
        <p:spPr>
          <a:xfrm>
            <a:off x="7315170" y="4492808"/>
            <a:ext cx="1080745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Joins.ipynb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5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and Outer Joins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Inner join</a:t>
            </a:r>
          </a:p>
          <a:p>
            <a:pPr lvl="1"/>
            <a:r>
              <a:rPr lang="en-US" dirty="0"/>
              <a:t>What we’ve been doing so far.</a:t>
            </a:r>
          </a:p>
          <a:p>
            <a:pPr lvl="5"/>
            <a:endParaRPr lang="en-US" dirty="0"/>
          </a:p>
          <a:p>
            <a:r>
              <a:rPr lang="en-US" dirty="0"/>
              <a:t>Outer join</a:t>
            </a:r>
          </a:p>
          <a:p>
            <a:pPr lvl="1"/>
            <a:r>
              <a:rPr lang="en-US" dirty="0"/>
              <a:t>left outer join</a:t>
            </a:r>
          </a:p>
          <a:p>
            <a:pPr lvl="1"/>
            <a:r>
              <a:rPr lang="en-US" dirty="0"/>
              <a:t>right outer join</a:t>
            </a:r>
          </a:p>
          <a:p>
            <a:pPr lvl="1"/>
            <a:r>
              <a:rPr lang="en-US" dirty="0"/>
              <a:t>full outer join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3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55" y="3154683"/>
            <a:ext cx="5394991" cy="1056023"/>
          </a:xfrm>
        </p:spPr>
        <p:txBody>
          <a:bodyPr/>
          <a:lstStyle/>
          <a:p>
            <a:r>
              <a:rPr lang="en-US" dirty="0"/>
              <a:t>Which apartments are rented </a:t>
            </a:r>
            <a:br>
              <a:rPr lang="en-US" dirty="0"/>
            </a:br>
            <a:r>
              <a:rPr lang="en-US" dirty="0"/>
              <a:t>by which corporate clients?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apart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3732327" cy="1808743"/>
          </a:xfrm>
          <a:prstGeom prst="rect">
            <a:avLst/>
          </a:prstGeom>
        </p:spPr>
      </p:pic>
      <p:pic>
        <p:nvPicPr>
          <p:cNvPr id="6" name="Picture 5" descr="corpcl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48" y="1234463"/>
            <a:ext cx="4744336" cy="1371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958" y="4155322"/>
            <a:ext cx="4381328" cy="107721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b="1" dirty="0">
                <a:latin typeface="Courier New" charset="0"/>
                <a:cs typeface="Courier New" charset="0"/>
              </a:rPr>
              <a:t>SELECT </a:t>
            </a:r>
            <a:r>
              <a:rPr lang="en-US" b="1" dirty="0" err="1">
                <a:latin typeface="Courier New" charset="0"/>
                <a:cs typeface="Courier New" charset="0"/>
              </a:rPr>
              <a:t>buildingid</a:t>
            </a:r>
            <a:r>
              <a:rPr lang="en-US" b="1" dirty="0">
                <a:latin typeface="Courier New" charset="0"/>
                <a:cs typeface="Courier New" charset="0"/>
              </a:rPr>
              <a:t>, </a:t>
            </a:r>
            <a:r>
              <a:rPr lang="en-US" b="1" dirty="0" err="1">
                <a:latin typeface="Courier New" charset="0"/>
                <a:cs typeface="Courier New" charset="0"/>
              </a:rPr>
              <a:t>aptno</a:t>
            </a:r>
            <a:r>
              <a:rPr lang="en-US" b="1" dirty="0">
                <a:latin typeface="Courier New" charset="0"/>
                <a:cs typeface="Courier New" charset="0"/>
              </a:rPr>
              <a:t>, </a:t>
            </a:r>
            <a:r>
              <a:rPr lang="en-US" b="1" dirty="0" err="1">
                <a:latin typeface="Courier New" charset="0"/>
                <a:cs typeface="Courier New" charset="0"/>
              </a:rPr>
              <a:t>ccname</a:t>
            </a:r>
            <a:endParaRPr lang="en-US" b="1" dirty="0">
              <a:latin typeface="Courier New" charset="0"/>
              <a:cs typeface="Courier New" charset="0"/>
            </a:endParaRPr>
          </a:p>
          <a:p>
            <a:pPr marL="0" indent="0" eaLnBrk="1" hangingPunct="1">
              <a:buFont typeface="Wingdings" charset="0"/>
              <a:buNone/>
            </a:pPr>
            <a:r>
              <a:rPr lang="en-US" b="1" dirty="0">
                <a:latin typeface="Courier New" charset="0"/>
                <a:cs typeface="Courier New" charset="0"/>
              </a:rPr>
              <a:t>FROM apartment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INNER JOIN</a:t>
            </a:r>
            <a:r>
              <a:rPr lang="en-US" b="1" dirty="0">
                <a:latin typeface="Courier New" charset="0"/>
                <a:cs typeface="Courier New" charset="0"/>
              </a:rPr>
              <a:t> </a:t>
            </a:r>
            <a:r>
              <a:rPr lang="en-US" b="1" dirty="0" err="1">
                <a:latin typeface="Courier New" charset="0"/>
                <a:cs typeface="Courier New" charset="0"/>
              </a:rPr>
              <a:t>corpclient</a:t>
            </a:r>
            <a:r>
              <a:rPr lang="en-US" b="1" dirty="0">
                <a:latin typeface="Courier New" charset="0"/>
                <a:cs typeface="Courier New" charset="0"/>
              </a:rPr>
              <a:t> USING (</a:t>
            </a:r>
            <a:r>
              <a:rPr lang="en-US" b="1" dirty="0" err="1">
                <a:latin typeface="Courier New" charset="0"/>
                <a:cs typeface="Courier New" charset="0"/>
              </a:rPr>
              <a:t>ccid</a:t>
            </a:r>
            <a:r>
              <a:rPr lang="en-US" b="1" dirty="0">
                <a:latin typeface="Courier New" charset="0"/>
                <a:cs typeface="Courier New" charset="0"/>
              </a:rPr>
              <a:t>)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b="1" dirty="0">
                <a:latin typeface="Courier New" charset="0"/>
                <a:cs typeface="Courier New" charset="0"/>
              </a:rPr>
              <a:t>ORDER BY </a:t>
            </a:r>
            <a:r>
              <a:rPr lang="en-US" b="1" dirty="0" err="1">
                <a:latin typeface="Courier New" charset="0"/>
                <a:cs typeface="Courier New" charset="0"/>
              </a:rPr>
              <a:t>buildingid</a:t>
            </a:r>
            <a:endParaRPr lang="en-US" b="1" dirty="0">
              <a:latin typeface="Courier New" charset="0"/>
              <a:cs typeface="Courier New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92" y="4044746"/>
            <a:ext cx="3291804" cy="201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7958" y="5386428"/>
            <a:ext cx="178125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Retrieve only the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rows that match.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33094-4B34-BAB8-6BC3-243831048507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A04419-7B62-CD1F-ED69-D7908C0C30CB}"/>
              </a:ext>
            </a:extLst>
          </p:cNvPr>
          <p:cNvSpPr txBox="1"/>
          <p:nvPr/>
        </p:nvSpPr>
        <p:spPr>
          <a:xfrm>
            <a:off x="3765572" y="5078651"/>
            <a:ext cx="1080745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Joins.ipynb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CD65AE-21F0-1484-C90A-F272ACA86611}"/>
              </a:ext>
            </a:extLst>
          </p:cNvPr>
          <p:cNvSpPr txBox="1"/>
          <p:nvPr/>
        </p:nvSpPr>
        <p:spPr>
          <a:xfrm>
            <a:off x="5906906" y="3324818"/>
            <a:ext cx="281115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An </a:t>
            </a:r>
            <a:r>
              <a:rPr lang="en-US" u="sng" dirty="0">
                <a:solidFill>
                  <a:srgbClr val="0033CC"/>
                </a:solidFill>
              </a:rPr>
              <a:t>inner join</a:t>
            </a:r>
            <a:r>
              <a:rPr lang="en-US" dirty="0">
                <a:solidFill>
                  <a:srgbClr val="0033CC"/>
                </a:solidFill>
              </a:rPr>
              <a:t> is the default so you can simply write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89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Outer Join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apart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3732327" cy="1808743"/>
          </a:xfrm>
          <a:prstGeom prst="rect">
            <a:avLst/>
          </a:prstGeom>
        </p:spPr>
      </p:pic>
      <p:pic>
        <p:nvPicPr>
          <p:cNvPr id="6" name="Picture 5" descr="corpcl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48" y="1234463"/>
            <a:ext cx="4744336" cy="13715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67" y="3111390"/>
            <a:ext cx="499848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cs typeface="Courier New" charset="0"/>
              </a:rPr>
              <a:t>SELECT </a:t>
            </a:r>
            <a:r>
              <a:rPr lang="en-US" b="1" dirty="0" err="1">
                <a:latin typeface="Courier New" charset="0"/>
                <a:cs typeface="Courier New" charset="0"/>
              </a:rPr>
              <a:t>buildingid</a:t>
            </a:r>
            <a:r>
              <a:rPr lang="en-US" b="1" dirty="0">
                <a:latin typeface="Courier New" charset="0"/>
                <a:cs typeface="Courier New" charset="0"/>
              </a:rPr>
              <a:t>, </a:t>
            </a:r>
            <a:r>
              <a:rPr lang="en-US" b="1" dirty="0" err="1">
                <a:latin typeface="Courier New" charset="0"/>
                <a:cs typeface="Courier New" charset="0"/>
              </a:rPr>
              <a:t>aptno</a:t>
            </a:r>
            <a:r>
              <a:rPr lang="en-US" b="1" dirty="0">
                <a:latin typeface="Courier New" charset="0"/>
                <a:cs typeface="Courier New" charset="0"/>
              </a:rPr>
              <a:t>, </a:t>
            </a:r>
            <a:r>
              <a:rPr lang="en-US" b="1" dirty="0" err="1">
                <a:latin typeface="Courier New" charset="0"/>
                <a:cs typeface="Courier New" charset="0"/>
              </a:rPr>
              <a:t>ccname</a:t>
            </a:r>
            <a:endParaRPr lang="en-US" b="1" dirty="0">
              <a:latin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cs typeface="Courier New" charset="0"/>
              </a:rPr>
              <a:t>FROM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apartment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LEFT OUTER JOIN </a:t>
            </a:r>
            <a:r>
              <a:rPr lang="en-US" b="1" dirty="0" err="1">
                <a:latin typeface="Courier New" charset="0"/>
                <a:cs typeface="Courier New" charset="0"/>
              </a:rPr>
              <a:t>corpclient</a:t>
            </a:r>
            <a:r>
              <a:rPr lang="en-US" b="1" dirty="0">
                <a:latin typeface="Courier New" charset="0"/>
                <a:cs typeface="Courier New" charset="0"/>
              </a:rPr>
              <a:t> USING (</a:t>
            </a:r>
            <a:r>
              <a:rPr lang="en-US" b="1" dirty="0" err="1">
                <a:latin typeface="Courier New" charset="0"/>
                <a:cs typeface="Courier New" charset="0"/>
              </a:rPr>
              <a:t>ccid</a:t>
            </a:r>
            <a:r>
              <a:rPr lang="en-US" b="1" dirty="0">
                <a:latin typeface="Courier New" charset="0"/>
                <a:cs typeface="Courier New" charset="0"/>
              </a:rPr>
              <a:t>)</a:t>
            </a:r>
          </a:p>
          <a:p>
            <a:r>
              <a:rPr lang="en-US" b="1" dirty="0">
                <a:latin typeface="Courier New" charset="0"/>
                <a:cs typeface="Courier New" charset="0"/>
              </a:rPr>
              <a:t>ORDER BY </a:t>
            </a:r>
            <a:r>
              <a:rPr lang="en-US" b="1" dirty="0" err="1">
                <a:latin typeface="Courier New" charset="0"/>
                <a:cs typeface="Courier New" charset="0"/>
              </a:rPr>
              <a:t>buildingid</a:t>
            </a:r>
            <a:endParaRPr lang="en-US" b="1" dirty="0">
              <a:latin typeface="Courier New" charset="0"/>
              <a:cs typeface="Courier New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2931" y="3290128"/>
            <a:ext cx="334327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Include </a:t>
            </a:r>
            <a:r>
              <a:rPr lang="en-US" sz="1400" u="sng" dirty="0">
                <a:solidFill>
                  <a:srgbClr val="0033CC"/>
                </a:solidFill>
              </a:rPr>
              <a:t>all the rows </a:t>
            </a:r>
            <a:r>
              <a:rPr lang="en-US" sz="1400" dirty="0">
                <a:solidFill>
                  <a:srgbClr val="0033CC"/>
                </a:solidFill>
              </a:rPr>
              <a:t>on the </a:t>
            </a:r>
            <a:r>
              <a:rPr lang="en-US" sz="1400" u="sng" dirty="0">
                <a:solidFill>
                  <a:srgbClr val="0033CC"/>
                </a:solidFill>
              </a:rPr>
              <a:t>left part</a:t>
            </a:r>
            <a:r>
              <a:rPr lang="en-US" sz="1400" dirty="0">
                <a:solidFill>
                  <a:srgbClr val="0033CC"/>
                </a:solidFill>
              </a:rPr>
              <a:t> of the relation (</a:t>
            </a:r>
            <a:r>
              <a:rPr lang="en-US" sz="1400" b="1" dirty="0">
                <a:solidFill>
                  <a:srgbClr val="008000"/>
                </a:solidFill>
              </a:rPr>
              <a:t>apartment </a:t>
            </a:r>
            <a:r>
              <a:rPr lang="en-US" sz="1400" dirty="0">
                <a:solidFill>
                  <a:srgbClr val="0033CC"/>
                </a:solidFill>
              </a:rPr>
              <a:t>joins </a:t>
            </a:r>
            <a:r>
              <a:rPr lang="en-US" sz="1400" dirty="0" err="1">
                <a:solidFill>
                  <a:srgbClr val="0033CC"/>
                </a:solidFill>
              </a:rPr>
              <a:t>corpclient</a:t>
            </a:r>
            <a:r>
              <a:rPr lang="en-US" sz="1400" dirty="0">
                <a:solidFill>
                  <a:srgbClr val="0033CC"/>
                </a:solidFill>
              </a:rPr>
              <a:t>)</a:t>
            </a:r>
          </a:p>
          <a:p>
            <a:r>
              <a:rPr lang="en-US" sz="1400" dirty="0">
                <a:solidFill>
                  <a:srgbClr val="0033CC"/>
                </a:solidFill>
              </a:rPr>
              <a:t>whether or not there is a match.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6B6B6F-0D80-C038-9A92-11A57E4DC798}"/>
              </a:ext>
            </a:extLst>
          </p:cNvPr>
          <p:cNvGrpSpPr/>
          <p:nvPr/>
        </p:nvGrpSpPr>
        <p:grpSpPr>
          <a:xfrm>
            <a:off x="2834659" y="4383368"/>
            <a:ext cx="5264553" cy="2428875"/>
            <a:chOff x="2834659" y="4343390"/>
            <a:chExt cx="5264553" cy="24288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659" y="4343390"/>
              <a:ext cx="3343275" cy="242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5760707" y="5440658"/>
              <a:ext cx="2338505" cy="369332"/>
              <a:chOff x="5760707" y="5440658"/>
              <a:chExt cx="2338505" cy="36933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618819" y="5440658"/>
                <a:ext cx="1480393" cy="369332"/>
              </a:xfrm>
              <a:prstGeom prst="rect">
                <a:avLst/>
              </a:prstGeom>
              <a:solidFill>
                <a:srgbClr val="FFFFC2"/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0033CC"/>
                    </a:solidFill>
                  </a:rPr>
                  <a:t>No matches.</a:t>
                </a:r>
              </a:p>
            </p:txBody>
          </p:sp>
          <p:cxnSp>
            <p:nvCxnSpPr>
              <p:cNvPr id="19" name="Elbow Connector 18"/>
              <p:cNvCxnSpPr>
                <a:stCxn id="10" idx="1"/>
              </p:cNvCxnSpPr>
              <p:nvPr/>
            </p:nvCxnSpPr>
            <p:spPr bwMode="auto">
              <a:xfrm rot="10800000">
                <a:off x="5760707" y="5440658"/>
                <a:ext cx="858112" cy="184666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Elbow Connector 20"/>
              <p:cNvCxnSpPr>
                <a:stCxn id="10" idx="1"/>
              </p:cNvCxnSpPr>
              <p:nvPr/>
            </p:nvCxnSpPr>
            <p:spPr bwMode="auto">
              <a:xfrm rot="10800000" flipV="1">
                <a:off x="5760707" y="5625324"/>
                <a:ext cx="858112" cy="181090"/>
              </a:xfrm>
              <a:prstGeom prst="bent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" name="TextBox 12"/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0D4D2-66FC-40BC-F7EB-0C87AD3AA8EA}"/>
              </a:ext>
            </a:extLst>
          </p:cNvPr>
          <p:cNvSpPr txBox="1"/>
          <p:nvPr/>
        </p:nvSpPr>
        <p:spPr>
          <a:xfrm>
            <a:off x="4023366" y="4019331"/>
            <a:ext cx="1080745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Joins.ipynb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79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Outer Join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corpcli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48" y="1234463"/>
            <a:ext cx="4744336" cy="1371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67" y="3154683"/>
            <a:ext cx="512191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charset="0"/>
                <a:cs typeface="Courier New" charset="0"/>
              </a:rPr>
              <a:t>SELECT </a:t>
            </a:r>
            <a:r>
              <a:rPr lang="en-US" b="1" dirty="0" err="1">
                <a:latin typeface="Courier New" charset="0"/>
                <a:cs typeface="Courier New" charset="0"/>
              </a:rPr>
              <a:t>buildingid</a:t>
            </a:r>
            <a:r>
              <a:rPr lang="en-US" b="1" dirty="0">
                <a:latin typeface="Courier New" charset="0"/>
                <a:cs typeface="Courier New" charset="0"/>
              </a:rPr>
              <a:t>, </a:t>
            </a:r>
            <a:r>
              <a:rPr lang="en-US" b="1" dirty="0" err="1">
                <a:latin typeface="Courier New" charset="0"/>
                <a:cs typeface="Courier New" charset="0"/>
              </a:rPr>
              <a:t>aptno</a:t>
            </a:r>
            <a:r>
              <a:rPr lang="en-US" b="1" dirty="0">
                <a:latin typeface="Courier New" charset="0"/>
                <a:cs typeface="Courier New" charset="0"/>
              </a:rPr>
              <a:t>, </a:t>
            </a:r>
            <a:r>
              <a:rPr lang="en-US" b="1" dirty="0" err="1">
                <a:latin typeface="Courier New" charset="0"/>
                <a:cs typeface="Courier New" charset="0"/>
              </a:rPr>
              <a:t>ccname</a:t>
            </a:r>
            <a:endParaRPr lang="en-US" b="1" dirty="0">
              <a:latin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cs typeface="Courier New" charset="0"/>
              </a:rPr>
              <a:t>FROM apartment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RIGHT OUTER JOIN 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cs typeface="Courier New" charset="0"/>
              </a:rPr>
              <a:t>corpclient</a:t>
            </a:r>
            <a:r>
              <a:rPr lang="en-US" b="1" dirty="0">
                <a:latin typeface="Courier New" charset="0"/>
                <a:cs typeface="Courier New" charset="0"/>
              </a:rPr>
              <a:t> USING (</a:t>
            </a:r>
            <a:r>
              <a:rPr lang="en-US" b="1" dirty="0" err="1">
                <a:latin typeface="Courier New" charset="0"/>
                <a:cs typeface="Courier New" charset="0"/>
              </a:rPr>
              <a:t>ccid</a:t>
            </a:r>
            <a:r>
              <a:rPr lang="en-US" b="1" dirty="0">
                <a:latin typeface="Courier New" charset="0"/>
                <a:cs typeface="Courier New" charset="0"/>
              </a:rPr>
              <a:t>)</a:t>
            </a:r>
          </a:p>
          <a:p>
            <a:r>
              <a:rPr lang="en-US" b="1" dirty="0">
                <a:latin typeface="Courier New" charset="0"/>
                <a:cs typeface="Courier New" charset="0"/>
              </a:rPr>
              <a:t>ORDER BY </a:t>
            </a:r>
            <a:r>
              <a:rPr lang="en-US" b="1" dirty="0" err="1">
                <a:latin typeface="Courier New" charset="0"/>
                <a:cs typeface="Courier New" charset="0"/>
              </a:rPr>
              <a:t>buildingid</a:t>
            </a:r>
            <a:endParaRPr lang="en-US" b="1" dirty="0">
              <a:latin typeface="Courier New" charset="0"/>
              <a:cs typeface="Courier New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6B37A1-9E76-DDD6-BAD8-AD398E2698F3}"/>
              </a:ext>
            </a:extLst>
          </p:cNvPr>
          <p:cNvGrpSpPr/>
          <p:nvPr/>
        </p:nvGrpSpPr>
        <p:grpSpPr>
          <a:xfrm>
            <a:off x="3177965" y="4539579"/>
            <a:ext cx="4777278" cy="2181225"/>
            <a:chOff x="2926098" y="4448140"/>
            <a:chExt cx="4777278" cy="218122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098" y="4448140"/>
              <a:ext cx="3333750" cy="218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5943585" y="5989292"/>
              <a:ext cx="1759791" cy="338554"/>
              <a:chOff x="5943585" y="5989292"/>
              <a:chExt cx="1759791" cy="33855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583658" y="5989292"/>
                <a:ext cx="1119718" cy="338554"/>
              </a:xfrm>
              <a:prstGeom prst="rect">
                <a:avLst/>
              </a:prstGeom>
              <a:solidFill>
                <a:srgbClr val="FFFFC2"/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33CC"/>
                    </a:solidFill>
                  </a:rPr>
                  <a:t>No match.</a:t>
                </a:r>
              </a:p>
            </p:txBody>
          </p:sp>
          <p:cxnSp>
            <p:nvCxnSpPr>
              <p:cNvPr id="11" name="Straight Arrow Connector 10"/>
              <p:cNvCxnSpPr>
                <a:stCxn id="9" idx="1"/>
              </p:cNvCxnSpPr>
              <p:nvPr/>
            </p:nvCxnSpPr>
            <p:spPr bwMode="auto">
              <a:xfrm flipH="1">
                <a:off x="5943585" y="6158569"/>
                <a:ext cx="640073" cy="1360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13" name="Picture 12" descr="apartm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3732327" cy="18087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23731" y="4709146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2AD02C-1349-A68B-E5E2-1A24B0FBC086}"/>
              </a:ext>
            </a:extLst>
          </p:cNvPr>
          <p:cNvSpPr txBox="1"/>
          <p:nvPr/>
        </p:nvSpPr>
        <p:spPr>
          <a:xfrm>
            <a:off x="4125348" y="4077963"/>
            <a:ext cx="1080745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Joins.ipynb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37B40-A21B-7EA3-D0E6-58184DB1A6AC}"/>
              </a:ext>
            </a:extLst>
          </p:cNvPr>
          <p:cNvSpPr txBox="1"/>
          <p:nvPr/>
        </p:nvSpPr>
        <p:spPr>
          <a:xfrm>
            <a:off x="5557317" y="3265882"/>
            <a:ext cx="340375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Include </a:t>
            </a:r>
            <a:r>
              <a:rPr lang="en-US" sz="1400" u="sng" dirty="0">
                <a:solidFill>
                  <a:srgbClr val="0033CC"/>
                </a:solidFill>
              </a:rPr>
              <a:t>all the rows </a:t>
            </a:r>
            <a:r>
              <a:rPr lang="en-US" sz="1400" dirty="0">
                <a:solidFill>
                  <a:srgbClr val="0033CC"/>
                </a:solidFill>
              </a:rPr>
              <a:t>on the </a:t>
            </a:r>
            <a:r>
              <a:rPr lang="en-US" sz="1400" u="sng" dirty="0">
                <a:solidFill>
                  <a:srgbClr val="0033CC"/>
                </a:solidFill>
              </a:rPr>
              <a:t>right part</a:t>
            </a:r>
            <a:r>
              <a:rPr lang="en-US" sz="1400" dirty="0">
                <a:solidFill>
                  <a:srgbClr val="0033CC"/>
                </a:solidFill>
              </a:rPr>
              <a:t> of the relation (apartment</a:t>
            </a:r>
            <a:r>
              <a:rPr lang="en-US" sz="1400" b="1" dirty="0">
                <a:solidFill>
                  <a:srgbClr val="008000"/>
                </a:solidFill>
              </a:rPr>
              <a:t> </a:t>
            </a:r>
            <a:r>
              <a:rPr lang="en-US" sz="1400" dirty="0">
                <a:solidFill>
                  <a:srgbClr val="0033CC"/>
                </a:solidFill>
              </a:rPr>
              <a:t>joins </a:t>
            </a:r>
            <a:r>
              <a:rPr lang="en-US" sz="1400" b="1" dirty="0" err="1">
                <a:solidFill>
                  <a:srgbClr val="008000"/>
                </a:solidFill>
              </a:rPr>
              <a:t>corpclient</a:t>
            </a:r>
            <a:r>
              <a:rPr lang="en-US" sz="1400" dirty="0">
                <a:solidFill>
                  <a:srgbClr val="0033CC"/>
                </a:solidFill>
              </a:rPr>
              <a:t>)</a:t>
            </a:r>
          </a:p>
          <a:p>
            <a:r>
              <a:rPr lang="en-US" sz="1400" dirty="0">
                <a:solidFill>
                  <a:srgbClr val="0033CC"/>
                </a:solidFill>
              </a:rPr>
              <a:t>whether or not there is a match.</a:t>
            </a:r>
          </a:p>
        </p:txBody>
      </p:sp>
    </p:spTree>
    <p:extLst>
      <p:ext uri="{BB962C8B-B14F-4D97-AF65-F5344CB8AC3E}">
        <p14:creationId xmlns:p14="http://schemas.microsoft.com/office/powerpoint/2010/main" val="3815897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Outer Join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 descr="corpcli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48" y="1234463"/>
            <a:ext cx="4744336" cy="1371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394" y="3123018"/>
            <a:ext cx="499848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cs typeface="Courier New" charset="0"/>
              </a:rPr>
              <a:t>SELECT </a:t>
            </a:r>
            <a:r>
              <a:rPr lang="en-US" b="1" dirty="0" err="1">
                <a:latin typeface="Courier New" charset="0"/>
                <a:cs typeface="Courier New" charset="0"/>
              </a:rPr>
              <a:t>buildingid</a:t>
            </a:r>
            <a:r>
              <a:rPr lang="en-US" b="1" dirty="0">
                <a:latin typeface="Courier New" charset="0"/>
                <a:cs typeface="Courier New" charset="0"/>
              </a:rPr>
              <a:t>, </a:t>
            </a:r>
            <a:r>
              <a:rPr lang="en-US" b="1" dirty="0" err="1">
                <a:latin typeface="Courier New" charset="0"/>
                <a:cs typeface="Courier New" charset="0"/>
              </a:rPr>
              <a:t>aptno</a:t>
            </a:r>
            <a:r>
              <a:rPr lang="en-US" b="1" dirty="0">
                <a:latin typeface="Courier New" charset="0"/>
                <a:cs typeface="Courier New" charset="0"/>
              </a:rPr>
              <a:t>, </a:t>
            </a:r>
            <a:r>
              <a:rPr lang="en-US" b="1" dirty="0" err="1">
                <a:latin typeface="Courier New" charset="0"/>
                <a:cs typeface="Courier New" charset="0"/>
              </a:rPr>
              <a:t>ccname</a:t>
            </a:r>
            <a:endParaRPr lang="en-US" b="1" dirty="0">
              <a:latin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cs typeface="Courier New" charset="0"/>
              </a:rPr>
              <a:t>FROM 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apartment</a:t>
            </a:r>
            <a:endParaRPr lang="en-US" b="1" dirty="0">
              <a:latin typeface="Courier New" charset="0"/>
              <a:cs typeface="Courier New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FULL OUTER JOIN 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cs typeface="Courier New" charset="0"/>
              </a:rPr>
              <a:t>corpclient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 </a:t>
            </a:r>
            <a:r>
              <a:rPr lang="en-US" b="1" dirty="0">
                <a:latin typeface="Courier New" charset="0"/>
                <a:cs typeface="Courier New" charset="0"/>
              </a:rPr>
              <a:t>USING (</a:t>
            </a:r>
            <a:r>
              <a:rPr lang="en-US" b="1" dirty="0" err="1">
                <a:latin typeface="Courier New" charset="0"/>
                <a:cs typeface="Courier New" charset="0"/>
              </a:rPr>
              <a:t>ccid</a:t>
            </a:r>
            <a:r>
              <a:rPr lang="en-US" b="1" dirty="0">
                <a:latin typeface="Courier New" charset="0"/>
                <a:cs typeface="Courier New" charset="0"/>
              </a:rPr>
              <a:t>)</a:t>
            </a:r>
          </a:p>
          <a:p>
            <a:r>
              <a:rPr lang="en-US" b="1" dirty="0">
                <a:latin typeface="Courier New" charset="0"/>
                <a:cs typeface="Courier New" charset="0"/>
              </a:rPr>
              <a:t>ORDER BY </a:t>
            </a:r>
            <a:r>
              <a:rPr lang="en-US" b="1" dirty="0" err="1">
                <a:latin typeface="Courier New" charset="0"/>
                <a:cs typeface="Courier New" charset="0"/>
              </a:rPr>
              <a:t>buildingid</a:t>
            </a:r>
            <a:endParaRPr lang="en-US" sz="1800" b="1" i="1" dirty="0">
              <a:latin typeface="Franklin Gothic Book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4951" y="3369239"/>
            <a:ext cx="368477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Include </a:t>
            </a:r>
            <a:r>
              <a:rPr lang="en-US" u="sng" dirty="0">
                <a:solidFill>
                  <a:srgbClr val="0033CC"/>
                </a:solidFill>
              </a:rPr>
              <a:t>all the rows </a:t>
            </a:r>
            <a:r>
              <a:rPr lang="en-US" dirty="0">
                <a:solidFill>
                  <a:srgbClr val="0033CC"/>
                </a:solidFill>
              </a:rPr>
              <a:t>from </a:t>
            </a:r>
            <a:r>
              <a:rPr lang="en-US" u="sng" dirty="0">
                <a:solidFill>
                  <a:srgbClr val="0033CC"/>
                </a:solidFill>
              </a:rPr>
              <a:t>both relations </a:t>
            </a:r>
            <a:r>
              <a:rPr lang="en-US" dirty="0">
                <a:solidFill>
                  <a:srgbClr val="0033CC"/>
                </a:solidFill>
              </a:rPr>
              <a:t>whether or not there is a match.</a:t>
            </a:r>
          </a:p>
        </p:txBody>
      </p:sp>
      <p:pic>
        <p:nvPicPr>
          <p:cNvPr id="8" name="Picture 7" descr="apartm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3732327" cy="1808743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482" y="4206194"/>
            <a:ext cx="3341298" cy="260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61294" y="4526268"/>
            <a:ext cx="2316900" cy="923330"/>
          </a:xfrm>
          <a:prstGeom prst="rect">
            <a:avLst/>
          </a:prstGeom>
          <a:solidFill>
            <a:srgbClr val="FFFFC2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Courier New"/>
                <a:cs typeface="Courier New"/>
              </a:rPr>
              <a:t>FULL OUTER JOIN</a:t>
            </a:r>
          </a:p>
          <a:p>
            <a:r>
              <a:rPr lang="en-US" sz="1800" dirty="0">
                <a:solidFill>
                  <a:srgbClr val="C00000"/>
                </a:solidFill>
              </a:rPr>
              <a:t>is </a:t>
            </a:r>
            <a:r>
              <a:rPr lang="en-US" sz="1800" u="sng" dirty="0">
                <a:solidFill>
                  <a:srgbClr val="C00000"/>
                </a:solidFill>
              </a:rPr>
              <a:t>not available</a:t>
            </a:r>
            <a:r>
              <a:rPr lang="en-US" sz="1800" dirty="0">
                <a:solidFill>
                  <a:srgbClr val="C00000"/>
                </a:solidFill>
              </a:rPr>
              <a:t> with</a:t>
            </a:r>
          </a:p>
          <a:p>
            <a:r>
              <a:rPr lang="en-US" sz="1800" dirty="0">
                <a:solidFill>
                  <a:srgbClr val="C00000"/>
                </a:solidFill>
              </a:rPr>
              <a:t>MySQL.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1516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231193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Outer Join (MySQL)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 descr="corpcli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48" y="1234463"/>
            <a:ext cx="4744336" cy="1371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67" y="3315213"/>
            <a:ext cx="5121915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SELECT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buildingid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,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aptno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,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ccname</a:t>
            </a:r>
            <a:endParaRPr lang="en-US" b="1" dirty="0">
              <a:solidFill>
                <a:srgbClr val="0033CC"/>
              </a:solidFill>
              <a:latin typeface="Courier New" charset="0"/>
              <a:cs typeface="Courier New" charset="0"/>
            </a:endParaRP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FROM apartment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LEFT OUTER JOIN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corpclient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 USING (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ccid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UNION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SELECT 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cs typeface="Courier New" charset="0"/>
              </a:rPr>
              <a:t>buildingid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cs typeface="Courier New" charset="0"/>
              </a:rPr>
              <a:t>aptno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cs typeface="Courier New" charset="0"/>
              </a:rPr>
              <a:t>ccname</a:t>
            </a:r>
            <a:endParaRPr lang="en-US" b="1" dirty="0">
              <a:solidFill>
                <a:srgbClr val="008000"/>
              </a:solidFill>
              <a:latin typeface="Courier New" charset="0"/>
              <a:cs typeface="Courier New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FROM apartment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RIGHT OUTER JOIN 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cs typeface="Courier New" charset="0"/>
              </a:rPr>
              <a:t>corpclient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 USING (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  <a:cs typeface="Courier New" charset="0"/>
              </a:rPr>
              <a:t>ccid</a:t>
            </a:r>
            <a:r>
              <a:rPr lang="en-US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b="1" dirty="0">
                <a:latin typeface="Courier New" charset="0"/>
                <a:cs typeface="Courier New" charset="0"/>
              </a:rPr>
              <a:t>ORDER BY </a:t>
            </a:r>
            <a:r>
              <a:rPr lang="en-US" b="1" dirty="0" err="1">
                <a:latin typeface="Courier New" charset="0"/>
                <a:cs typeface="Courier New" charset="0"/>
              </a:rPr>
              <a:t>buildingid</a:t>
            </a:r>
            <a:endParaRPr lang="en-US" b="1" dirty="0">
              <a:latin typeface="Courier New" charset="0"/>
              <a:cs typeface="Courier New" charset="0"/>
            </a:endParaRPr>
          </a:p>
        </p:txBody>
      </p:sp>
      <p:pic>
        <p:nvPicPr>
          <p:cNvPr id="8" name="Picture 7" descr="apartm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3732327" cy="1808743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08" y="3043207"/>
            <a:ext cx="3141269" cy="245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91516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3486D-BA06-ADF0-D303-00C98DCF219C}"/>
              </a:ext>
            </a:extLst>
          </p:cNvPr>
          <p:cNvSpPr txBox="1"/>
          <p:nvPr/>
        </p:nvSpPr>
        <p:spPr>
          <a:xfrm>
            <a:off x="4412850" y="3161324"/>
            <a:ext cx="1080745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Joins.ipynb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61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Outer Join (MySQL), </a:t>
            </a:r>
            <a:r>
              <a:rPr lang="en-US" i="1" dirty="0"/>
              <a:t>cont’d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849F37-C9D5-D088-56AA-63BD40A7E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50537"/>
          </a:xfrm>
        </p:spPr>
        <p:txBody>
          <a:bodyPr/>
          <a:lstStyle/>
          <a:p>
            <a:r>
              <a:rPr lang="en-US" dirty="0"/>
              <a:t>To use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</a:t>
            </a:r>
            <a:r>
              <a:rPr lang="en-US" dirty="0"/>
              <a:t> and/or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LIMIT</a:t>
            </a:r>
            <a:r>
              <a:rPr lang="en-US" dirty="0"/>
              <a:t> with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/>
              <a:t>, parenthesize the individual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/>
              <a:t> clauses and put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dirty="0"/>
              <a:t>and/or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LIMIT</a:t>
            </a:r>
            <a:r>
              <a:rPr lang="en-US" dirty="0"/>
              <a:t> inside the parentheses.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45" y="3160175"/>
            <a:ext cx="4695516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( SELECT 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buildingid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aptno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ccname</a:t>
            </a:r>
            <a:endParaRPr lang="en-US" sz="1400" b="1" dirty="0">
              <a:solidFill>
                <a:srgbClr val="0033CC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  FROM apartment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  LEFT OUTER JOIN 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corpclient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 USING (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ccid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  ORDER BY </a:t>
            </a:r>
            <a:r>
              <a:rPr lang="en-US" sz="14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buildingid</a:t>
            </a:r>
            <a:endParaRPr lang="en-US" sz="1400" b="1" dirty="0">
              <a:solidFill>
                <a:srgbClr val="C00000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UNION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( SELECT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cs typeface="Courier New" charset="0"/>
              </a:rPr>
              <a:t>buildingid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cs typeface="Courier New" charset="0"/>
              </a:rPr>
              <a:t>aptno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,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cs typeface="Courier New" charset="0"/>
              </a:rPr>
              <a:t>ccname</a:t>
            </a:r>
            <a:endParaRPr lang="en-US" sz="1400" b="1" dirty="0">
              <a:solidFill>
                <a:srgbClr val="008000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  FROM apartment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  RIGHT OUTER JOIN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cs typeface="Courier New" charset="0"/>
              </a:rPr>
              <a:t>corpclient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 USING (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cs typeface="Courier New" charset="0"/>
              </a:rPr>
              <a:t>ccid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  ORDER BY </a:t>
            </a:r>
            <a:r>
              <a:rPr lang="en-US" sz="1400" b="1" dirty="0" err="1">
                <a:solidFill>
                  <a:srgbClr val="C00000"/>
                </a:solidFill>
                <a:latin typeface="Courier New" charset="0"/>
                <a:cs typeface="Courier New" charset="0"/>
              </a:rPr>
              <a:t>buildingid</a:t>
            </a:r>
            <a:endParaRPr lang="en-US" sz="1400" b="1" dirty="0">
              <a:solidFill>
                <a:srgbClr val="C00000"/>
              </a:solidFill>
              <a:latin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cs typeface="Courier New" charset="0"/>
              </a:rPr>
              <a:t>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3486D-BA06-ADF0-D303-00C98DCF219C}"/>
              </a:ext>
            </a:extLst>
          </p:cNvPr>
          <p:cNvSpPr txBox="1"/>
          <p:nvPr/>
        </p:nvSpPr>
        <p:spPr>
          <a:xfrm>
            <a:off x="3934058" y="5480202"/>
            <a:ext cx="1080745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Joins.ipynb</a:t>
            </a: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EEC7FFB-4D2F-ED03-B733-A39D372A0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707" y="3171877"/>
            <a:ext cx="2476185" cy="24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21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rgbClr val="B23C00"/>
                </a:solidFill>
              </a:rPr>
              <a:t>view</a:t>
            </a:r>
            <a:r>
              <a:rPr lang="en-US" sz="2400" dirty="0"/>
              <a:t> allows the </a:t>
            </a:r>
            <a:r>
              <a:rPr lang="en-US" sz="2400" u="sng" dirty="0"/>
              <a:t>structure of a query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to be </a:t>
            </a:r>
            <a:r>
              <a:rPr lang="en-US" sz="2400" u="sng" dirty="0"/>
              <a:t>saved</a:t>
            </a:r>
            <a:r>
              <a:rPr lang="en-US" sz="2400" dirty="0"/>
              <a:t> in the database.</a:t>
            </a:r>
          </a:p>
          <a:p>
            <a:pPr lvl="1"/>
            <a:r>
              <a:rPr lang="en-US" sz="2000" dirty="0"/>
              <a:t>AKA </a:t>
            </a:r>
            <a:r>
              <a:rPr lang="en-US" sz="2000" dirty="0">
                <a:solidFill>
                  <a:srgbClr val="B23C00"/>
                </a:solidFill>
              </a:rPr>
              <a:t>virtual table</a:t>
            </a:r>
          </a:p>
          <a:p>
            <a:pPr lvl="6"/>
            <a:endParaRPr lang="en-US" sz="1100" dirty="0"/>
          </a:p>
          <a:p>
            <a:r>
              <a:rPr lang="en-US" sz="2400" u="sng" dirty="0"/>
              <a:t>Not an actual table</a:t>
            </a:r>
            <a:r>
              <a:rPr lang="en-US" sz="2400" dirty="0"/>
              <a:t> – no data is saved.</a:t>
            </a:r>
          </a:p>
          <a:p>
            <a:pPr lvl="5"/>
            <a:endParaRPr lang="en-US" sz="1100" dirty="0"/>
          </a:p>
          <a:p>
            <a:r>
              <a:rPr lang="en-US" sz="2400" dirty="0"/>
              <a:t>Use a view like a table.</a:t>
            </a:r>
          </a:p>
          <a:p>
            <a:pPr lvl="1"/>
            <a:r>
              <a:rPr lang="en-US" sz="2000" dirty="0"/>
              <a:t>Views can join with each other.</a:t>
            </a:r>
          </a:p>
          <a:p>
            <a:pPr lvl="1"/>
            <a:r>
              <a:rPr lang="en-US" sz="2000" dirty="0"/>
              <a:t>Test and debug each view separately.</a:t>
            </a:r>
          </a:p>
          <a:p>
            <a:pPr lvl="5"/>
            <a:endParaRPr lang="en-US" sz="1100" dirty="0"/>
          </a:p>
          <a:p>
            <a:r>
              <a:rPr lang="en-US" sz="2400" dirty="0"/>
              <a:t>Whenever a view is joined, it executes its query to retrieve a result set.</a:t>
            </a:r>
          </a:p>
          <a:p>
            <a:pPr lvl="1"/>
            <a:r>
              <a:rPr lang="en-US" sz="2000" dirty="0"/>
              <a:t>A view is analogous to a procedure</a:t>
            </a:r>
            <a:br>
              <a:rPr lang="en-US" sz="2000" dirty="0"/>
            </a:br>
            <a:r>
              <a:rPr lang="en-US" sz="2000" dirty="0"/>
              <a:t>in a programming language.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9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  <a:r>
              <a:rPr lang="en-US" i="1" dirty="0"/>
              <a:t>, cont’d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8229600" cy="914390"/>
          </a:xfrm>
        </p:spPr>
        <p:txBody>
          <a:bodyPr/>
          <a:lstStyle/>
          <a:p>
            <a:r>
              <a:rPr lang="en-US" dirty="0"/>
              <a:t>Which products have more than 3 </a:t>
            </a:r>
            <a:br>
              <a:rPr lang="en-US" dirty="0"/>
            </a:br>
            <a:r>
              <a:rPr lang="en-US" dirty="0"/>
              <a:t>items sold in all sales transactions?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1" name="Picture 10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4663389" cy="1994857"/>
          </a:xfrm>
          <a:prstGeom prst="rect">
            <a:avLst/>
          </a:prstGeom>
        </p:spPr>
      </p:pic>
      <p:pic>
        <p:nvPicPr>
          <p:cNvPr id="12" name="Picture 11" descr="soldv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64" y="1234464"/>
            <a:ext cx="2230308" cy="2651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6705F6-7BBD-8B0E-9806-107A86480EF8}"/>
              </a:ext>
            </a:extLst>
          </p:cNvPr>
          <p:cNvSpPr txBox="1"/>
          <p:nvPr/>
        </p:nvSpPr>
        <p:spPr>
          <a:xfrm>
            <a:off x="457200" y="4259467"/>
            <a:ext cx="6766486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CREATE VIEW</a:t>
            </a:r>
            <a:r>
              <a:rPr lang="en-US" b="1" dirty="0">
                <a:latin typeface="Courier New" charset="0"/>
                <a:cs typeface="Courier New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products_more_than_3_sold</a:t>
            </a:r>
            <a:r>
              <a:rPr lang="en-US" b="1" dirty="0">
                <a:latin typeface="Courier New" charset="0"/>
                <a:cs typeface="Courier New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AS</a:t>
            </a:r>
          </a:p>
          <a:p>
            <a:r>
              <a:rPr lang="en-US" b="1" dirty="0">
                <a:latin typeface="Courier New" charset="0"/>
                <a:cs typeface="Courier New" charset="0"/>
              </a:rPr>
              <a:t>SELECT </a:t>
            </a:r>
            <a:r>
              <a:rPr lang="en-US" b="1" dirty="0" err="1">
                <a:latin typeface="Courier New" charset="0"/>
                <a:cs typeface="Courier New" charset="0"/>
              </a:rPr>
              <a:t>product_id</a:t>
            </a:r>
            <a:r>
              <a:rPr lang="en-US" b="1" dirty="0">
                <a:latin typeface="Courier New" charset="0"/>
                <a:cs typeface="Courier New" charset="0"/>
              </a:rPr>
              <a:t>, </a:t>
            </a:r>
            <a:r>
              <a:rPr lang="en-US" b="1" dirty="0" err="1">
                <a:latin typeface="Courier New" charset="0"/>
                <a:cs typeface="Courier New" charset="0"/>
              </a:rPr>
              <a:t>product_name</a:t>
            </a:r>
            <a:r>
              <a:rPr lang="en-US" b="1" dirty="0">
                <a:latin typeface="Courier New" charset="0"/>
                <a:cs typeface="Courier New" charset="0"/>
              </a:rPr>
              <a:t>, </a:t>
            </a:r>
            <a:r>
              <a:rPr lang="en-US" b="1" dirty="0" err="1">
                <a:latin typeface="Courier New" charset="0"/>
                <a:cs typeface="Courier New" charset="0"/>
              </a:rPr>
              <a:t>product_price</a:t>
            </a:r>
            <a:endParaRPr lang="en-US" b="1" dirty="0">
              <a:latin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cs typeface="Courier New" charset="0"/>
              </a:rPr>
              <a:t>FROM product</a:t>
            </a:r>
          </a:p>
          <a:p>
            <a:r>
              <a:rPr lang="en-US" b="1" dirty="0">
                <a:latin typeface="Courier New" charset="0"/>
                <a:cs typeface="Courier New" charset="0"/>
              </a:rPr>
              <a:t>WHERE </a:t>
            </a:r>
            <a:r>
              <a:rPr lang="en-US" b="1" dirty="0" err="1">
                <a:latin typeface="Courier New" charset="0"/>
                <a:cs typeface="Courier New" charset="0"/>
              </a:rPr>
              <a:t>product_id</a:t>
            </a:r>
            <a:r>
              <a:rPr lang="en-US" b="1" dirty="0">
                <a:latin typeface="Courier New" charset="0"/>
                <a:cs typeface="Courier New" charset="0"/>
              </a:rPr>
              <a:t> IN (SELECT </a:t>
            </a:r>
            <a:r>
              <a:rPr lang="en-US" b="1" dirty="0" err="1">
                <a:latin typeface="Courier New" charset="0"/>
                <a:cs typeface="Courier New" charset="0"/>
              </a:rPr>
              <a:t>product_id</a:t>
            </a:r>
            <a:endParaRPr lang="en-US" b="1" dirty="0">
              <a:latin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cs typeface="Courier New" charset="0"/>
              </a:rPr>
              <a:t>                     FROM </a:t>
            </a:r>
            <a:r>
              <a:rPr lang="en-US" b="1" dirty="0" err="1">
                <a:latin typeface="Courier New" charset="0"/>
                <a:cs typeface="Courier New" charset="0"/>
              </a:rPr>
              <a:t>sold_via</a:t>
            </a:r>
            <a:endParaRPr lang="en-US" b="1" dirty="0">
              <a:latin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cs typeface="Courier New" charset="0"/>
              </a:rPr>
              <a:t>                     GROUP BY </a:t>
            </a:r>
            <a:r>
              <a:rPr lang="en-US" b="1" dirty="0" err="1">
                <a:latin typeface="Courier New" charset="0"/>
                <a:cs typeface="Courier New" charset="0"/>
              </a:rPr>
              <a:t>product_id</a:t>
            </a:r>
            <a:endParaRPr lang="en-US" b="1" dirty="0">
              <a:latin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cs typeface="Courier New" charset="0"/>
              </a:rPr>
              <a:t>                     HAVING   SUM(</a:t>
            </a:r>
            <a:r>
              <a:rPr lang="en-US" b="1" dirty="0" err="1">
                <a:latin typeface="Courier New" charset="0"/>
                <a:cs typeface="Courier New" charset="0"/>
              </a:rPr>
              <a:t>no_of_items</a:t>
            </a:r>
            <a:r>
              <a:rPr lang="en-US" b="1" dirty="0">
                <a:latin typeface="Courier New" charset="0"/>
                <a:cs typeface="Courier New" charset="0"/>
              </a:rPr>
              <a:t>) &gt; 3)</a:t>
            </a:r>
            <a:endParaRPr lang="en-US" sz="1800" b="1" i="1" dirty="0">
              <a:latin typeface="Franklin Gothic Book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5E389-C538-7DAD-042B-238202402A59}"/>
              </a:ext>
            </a:extLst>
          </p:cNvPr>
          <p:cNvSpPr txBox="1"/>
          <p:nvPr/>
        </p:nvSpPr>
        <p:spPr>
          <a:xfrm>
            <a:off x="5852146" y="4090190"/>
            <a:ext cx="12725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Views.ipynb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9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ALTER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864682"/>
          </a:xfrm>
        </p:spPr>
        <p:txBody>
          <a:bodyPr/>
          <a:lstStyle/>
          <a:p>
            <a:r>
              <a:rPr lang="en-US" u="sng" dirty="0"/>
              <a:t>Change the structure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of </a:t>
            </a:r>
            <a:br>
              <a:rPr lang="en-US" dirty="0"/>
            </a:br>
            <a:r>
              <a:rPr lang="en-US" dirty="0"/>
              <a:t>an existing table.</a:t>
            </a:r>
          </a:p>
          <a:p>
            <a:pPr lvl="4"/>
            <a:endParaRPr lang="en-US" dirty="0"/>
          </a:p>
          <a:p>
            <a:r>
              <a:rPr lang="en-US" dirty="0"/>
              <a:t>Add a new column.</a:t>
            </a:r>
          </a:p>
          <a:p>
            <a:pPr lvl="1"/>
            <a:r>
              <a:rPr lang="en-US" dirty="0"/>
              <a:t>Example: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Drop a column.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3074" y="3426784"/>
            <a:ext cx="542328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ALTER TABLE vendor 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ADD COLUMN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cs typeface="Courier New" charset="0"/>
              </a:rPr>
              <a:t>vendorphonenumber</a:t>
            </a:r>
            <a:r>
              <a:rPr lang="en-US" sz="1800" b="1" dirty="0">
                <a:latin typeface="Courier New" charset="0"/>
                <a:cs typeface="Courier New" charset="0"/>
              </a:rPr>
              <a:t> CHAR(11);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074" y="5160083"/>
            <a:ext cx="432041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ALTER TABLE vendor 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DROP COLUMN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cs typeface="Courier New" charset="0"/>
              </a:rPr>
              <a:t>vendorphonenumber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</a:p>
        </p:txBody>
      </p:sp>
      <p:pic>
        <p:nvPicPr>
          <p:cNvPr id="7" name="Picture 6" descr="vend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51" y="1325903"/>
            <a:ext cx="2938743" cy="1464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3463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123" y="1419230"/>
            <a:ext cx="6766486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CREATE VIEW</a:t>
            </a:r>
            <a:r>
              <a:rPr lang="en-US" b="1" dirty="0">
                <a:latin typeface="Courier New" charset="0"/>
                <a:cs typeface="Courier New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products_more_than_3_sold</a:t>
            </a:r>
            <a:r>
              <a:rPr lang="en-US" b="1" dirty="0">
                <a:latin typeface="Courier New" charset="0"/>
                <a:cs typeface="Courier New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AS</a:t>
            </a:r>
          </a:p>
          <a:p>
            <a:r>
              <a:rPr lang="en-US" b="1" dirty="0">
                <a:latin typeface="Courier New" charset="0"/>
                <a:cs typeface="Courier New" charset="0"/>
              </a:rPr>
              <a:t>SELECT </a:t>
            </a:r>
            <a:r>
              <a:rPr lang="en-US" b="1" dirty="0" err="1">
                <a:latin typeface="Courier New" charset="0"/>
                <a:cs typeface="Courier New" charset="0"/>
              </a:rPr>
              <a:t>product_id</a:t>
            </a:r>
            <a:r>
              <a:rPr lang="en-US" b="1" dirty="0">
                <a:latin typeface="Courier New" charset="0"/>
                <a:cs typeface="Courier New" charset="0"/>
              </a:rPr>
              <a:t>, </a:t>
            </a:r>
            <a:r>
              <a:rPr lang="en-US" b="1" dirty="0" err="1">
                <a:latin typeface="Courier New" charset="0"/>
                <a:cs typeface="Courier New" charset="0"/>
              </a:rPr>
              <a:t>product_name</a:t>
            </a:r>
            <a:r>
              <a:rPr lang="en-US" b="1" dirty="0">
                <a:latin typeface="Courier New" charset="0"/>
                <a:cs typeface="Courier New" charset="0"/>
              </a:rPr>
              <a:t>, </a:t>
            </a:r>
            <a:r>
              <a:rPr lang="en-US" b="1" dirty="0" err="1">
                <a:latin typeface="Courier New" charset="0"/>
                <a:cs typeface="Courier New" charset="0"/>
              </a:rPr>
              <a:t>product_price</a:t>
            </a:r>
            <a:endParaRPr lang="en-US" b="1" dirty="0">
              <a:latin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cs typeface="Courier New" charset="0"/>
              </a:rPr>
              <a:t>FROM product</a:t>
            </a:r>
          </a:p>
          <a:p>
            <a:r>
              <a:rPr lang="en-US" b="1" dirty="0">
                <a:latin typeface="Courier New" charset="0"/>
                <a:cs typeface="Courier New" charset="0"/>
              </a:rPr>
              <a:t>WHERE </a:t>
            </a:r>
            <a:r>
              <a:rPr lang="en-US" b="1" dirty="0" err="1">
                <a:latin typeface="Courier New" charset="0"/>
                <a:cs typeface="Courier New" charset="0"/>
              </a:rPr>
              <a:t>product_id</a:t>
            </a:r>
            <a:r>
              <a:rPr lang="en-US" b="1" dirty="0">
                <a:latin typeface="Courier New" charset="0"/>
                <a:cs typeface="Courier New" charset="0"/>
              </a:rPr>
              <a:t> IN (SELECT </a:t>
            </a:r>
            <a:r>
              <a:rPr lang="en-US" b="1" dirty="0" err="1">
                <a:latin typeface="Courier New" charset="0"/>
                <a:cs typeface="Courier New" charset="0"/>
              </a:rPr>
              <a:t>product_id</a:t>
            </a:r>
            <a:endParaRPr lang="en-US" b="1" dirty="0">
              <a:latin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cs typeface="Courier New" charset="0"/>
              </a:rPr>
              <a:t>                     FROM </a:t>
            </a:r>
            <a:r>
              <a:rPr lang="en-US" b="1" dirty="0" err="1">
                <a:latin typeface="Courier New" charset="0"/>
                <a:cs typeface="Courier New" charset="0"/>
              </a:rPr>
              <a:t>sold_via</a:t>
            </a:r>
            <a:endParaRPr lang="en-US" b="1" dirty="0">
              <a:latin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cs typeface="Courier New" charset="0"/>
              </a:rPr>
              <a:t>                     GROUP BY </a:t>
            </a:r>
            <a:r>
              <a:rPr lang="en-US" b="1" dirty="0" err="1">
                <a:latin typeface="Courier New" charset="0"/>
                <a:cs typeface="Courier New" charset="0"/>
              </a:rPr>
              <a:t>product_id</a:t>
            </a:r>
            <a:endParaRPr lang="en-US" b="1" dirty="0">
              <a:latin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cs typeface="Courier New" charset="0"/>
              </a:rPr>
              <a:t>                     HAVING   SUM(</a:t>
            </a:r>
            <a:r>
              <a:rPr lang="en-US" b="1" dirty="0" err="1">
                <a:latin typeface="Courier New" charset="0"/>
                <a:cs typeface="Courier New" charset="0"/>
              </a:rPr>
              <a:t>no_of_items</a:t>
            </a:r>
            <a:r>
              <a:rPr lang="en-US" b="1" dirty="0">
                <a:latin typeface="Courier New" charset="0"/>
                <a:cs typeface="Courier New" charset="0"/>
              </a:rPr>
              <a:t>) &gt; 3)</a:t>
            </a:r>
            <a:endParaRPr lang="en-US" sz="1800" b="1" i="1" dirty="0">
              <a:latin typeface="Franklin Gothic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123" y="3429000"/>
            <a:ext cx="4011034" cy="58477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cs typeface="Courier New" charset="0"/>
              </a:rPr>
              <a:t>SELECT *</a:t>
            </a:r>
            <a:br>
              <a:rPr lang="en-US" b="1" dirty="0">
                <a:latin typeface="Courier New" charset="0"/>
                <a:cs typeface="Courier New" charset="0"/>
              </a:rPr>
            </a:br>
            <a:r>
              <a:rPr lang="en-US" b="1" dirty="0">
                <a:latin typeface="Courier New" charset="0"/>
                <a:cs typeface="Courier New" charset="0"/>
              </a:rPr>
              <a:t>FROM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products_more_than_3_sold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26" y="4160512"/>
            <a:ext cx="3705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DEA849-A104-535D-B7CA-434076F019BA}"/>
              </a:ext>
            </a:extLst>
          </p:cNvPr>
          <p:cNvSpPr txBox="1"/>
          <p:nvPr/>
        </p:nvSpPr>
        <p:spPr>
          <a:xfrm>
            <a:off x="5943585" y="1249953"/>
            <a:ext cx="12725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Views.ipynb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A70359-4A00-885C-6A38-AD6845DA74E7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529150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6" y="1352402"/>
            <a:ext cx="4663389" cy="1994857"/>
          </a:xfrm>
          <a:prstGeom prst="rect">
            <a:avLst/>
          </a:prstGeom>
        </p:spPr>
      </p:pic>
      <p:pic>
        <p:nvPicPr>
          <p:cNvPr id="6" name="Picture 5" descr="soldv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586" y="1325903"/>
            <a:ext cx="2230308" cy="2651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823" y="3638377"/>
            <a:ext cx="5862502" cy="181588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CREATE VIEW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products_in_multiple_trnsc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cs typeface="Courier New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charset="0"/>
                <a:cs typeface="Courier New" charset="0"/>
              </a:rPr>
              <a:t>AS</a:t>
            </a:r>
            <a:br>
              <a:rPr lang="en-US" b="1" dirty="0">
                <a:latin typeface="Courier New" charset="0"/>
                <a:cs typeface="Courier New" charset="0"/>
              </a:rPr>
            </a:br>
            <a:r>
              <a:rPr lang="en-US" b="1" dirty="0">
                <a:latin typeface="Courier New" charset="0"/>
                <a:cs typeface="Courier New" charset="0"/>
              </a:rPr>
              <a:t>SELECT </a:t>
            </a:r>
            <a:r>
              <a:rPr lang="en-US" b="1" dirty="0" err="1">
                <a:latin typeface="Courier New" charset="0"/>
                <a:cs typeface="Courier New" charset="0"/>
              </a:rPr>
              <a:t>product_id</a:t>
            </a:r>
            <a:r>
              <a:rPr lang="en-US" b="1" dirty="0">
                <a:latin typeface="Courier New" charset="0"/>
                <a:cs typeface="Courier New" charset="0"/>
              </a:rPr>
              <a:t>, </a:t>
            </a:r>
            <a:r>
              <a:rPr lang="en-US" b="1" dirty="0" err="1">
                <a:latin typeface="Courier New" charset="0"/>
                <a:cs typeface="Courier New" charset="0"/>
              </a:rPr>
              <a:t>product_name</a:t>
            </a:r>
            <a:r>
              <a:rPr lang="en-US" b="1" dirty="0">
                <a:latin typeface="Courier New" charset="0"/>
                <a:cs typeface="Courier New" charset="0"/>
              </a:rPr>
              <a:t>, </a:t>
            </a:r>
            <a:r>
              <a:rPr lang="en-US" b="1" dirty="0" err="1">
                <a:latin typeface="Courier New" charset="0"/>
                <a:cs typeface="Courier New" charset="0"/>
              </a:rPr>
              <a:t>product_price</a:t>
            </a:r>
            <a:endParaRPr lang="en-US" b="1" dirty="0">
              <a:latin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cs typeface="Courier New" charset="0"/>
              </a:rPr>
              <a:t>FROM product</a:t>
            </a:r>
          </a:p>
          <a:p>
            <a:r>
              <a:rPr lang="en-US" b="1" dirty="0">
                <a:latin typeface="Courier New" charset="0"/>
                <a:cs typeface="Courier New" charset="0"/>
              </a:rPr>
              <a:t>WHERE </a:t>
            </a:r>
            <a:r>
              <a:rPr lang="en-US" b="1" dirty="0" err="1">
                <a:latin typeface="Courier New" charset="0"/>
                <a:cs typeface="Courier New" charset="0"/>
              </a:rPr>
              <a:t>product_id</a:t>
            </a:r>
            <a:r>
              <a:rPr lang="en-US" b="1" dirty="0">
                <a:latin typeface="Courier New" charset="0"/>
                <a:cs typeface="Courier New" charset="0"/>
              </a:rPr>
              <a:t> IN (SELECT </a:t>
            </a:r>
            <a:r>
              <a:rPr lang="en-US" b="1" dirty="0" err="1">
                <a:latin typeface="Courier New" charset="0"/>
                <a:cs typeface="Courier New" charset="0"/>
              </a:rPr>
              <a:t>product_id</a:t>
            </a:r>
            <a:endParaRPr lang="en-US" b="1" dirty="0">
              <a:latin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cs typeface="Courier New" charset="0"/>
              </a:rPr>
              <a:t>                     FROM </a:t>
            </a:r>
            <a:r>
              <a:rPr lang="en-US" b="1" dirty="0" err="1">
                <a:latin typeface="Courier New" charset="0"/>
                <a:cs typeface="Courier New" charset="0"/>
              </a:rPr>
              <a:t>sold_via</a:t>
            </a:r>
            <a:endParaRPr lang="en-US" b="1" dirty="0">
              <a:latin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cs typeface="Courier New" charset="0"/>
              </a:rPr>
              <a:t>                     GROUP BY </a:t>
            </a:r>
            <a:r>
              <a:rPr lang="en-US" b="1" dirty="0" err="1">
                <a:latin typeface="Courier New" charset="0"/>
                <a:cs typeface="Courier New" charset="0"/>
              </a:rPr>
              <a:t>product_id</a:t>
            </a:r>
            <a:endParaRPr lang="en-US" b="1" dirty="0">
              <a:latin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cs typeface="Courier New" charset="0"/>
              </a:rPr>
              <a:t>                     HAVING COUNT(*) &gt; 1)</a:t>
            </a:r>
            <a:endParaRPr lang="en-US" b="1" i="1" dirty="0">
              <a:latin typeface="Courier New" charset="0"/>
              <a:cs typeface="Courier New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A0B93C-B5C1-0309-6107-916774A8B005}"/>
              </a:ext>
            </a:extLst>
          </p:cNvPr>
          <p:cNvSpPr txBox="1"/>
          <p:nvPr/>
        </p:nvSpPr>
        <p:spPr>
          <a:xfrm>
            <a:off x="688709" y="5284982"/>
            <a:ext cx="12725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Views.ipynb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954791-07BB-EE3B-4BB8-0ED7F148A5BF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4978011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98876" y="1466325"/>
            <a:ext cx="4011034" cy="58477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charset="0"/>
                <a:cs typeface="Courier New" charset="0"/>
              </a:rPr>
              <a:t>SELECT *</a:t>
            </a:r>
            <a:br>
              <a:rPr lang="en-US" b="1" dirty="0">
                <a:latin typeface="Courier New" charset="0"/>
                <a:cs typeface="Courier New" charset="0"/>
              </a:rPr>
            </a:br>
            <a:r>
              <a:rPr lang="en-US" b="1" dirty="0">
                <a:latin typeface="Courier New" charset="0"/>
                <a:cs typeface="Courier New" charset="0"/>
              </a:rPr>
              <a:t>FROM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cs typeface="Courier New" charset="0"/>
              </a:rPr>
              <a:t>products_in_multiple_trnsc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81" y="2240293"/>
            <a:ext cx="37052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309311"/>
            <a:ext cx="8229600" cy="1749957"/>
          </a:xfrm>
        </p:spPr>
        <p:txBody>
          <a:bodyPr/>
          <a:lstStyle/>
          <a:p>
            <a:r>
              <a:rPr lang="en-US" dirty="0"/>
              <a:t>Dropping views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2678" y="4910515"/>
            <a:ext cx="4751622" cy="33855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DROP VIEW </a:t>
            </a:r>
            <a:r>
              <a:rPr lang="en-US" b="1" dirty="0" err="1">
                <a:latin typeface="Courier New" charset="0"/>
                <a:cs typeface="Courier New" charset="0"/>
              </a:rPr>
              <a:t>products_in_multiple_trnsc</a:t>
            </a:r>
            <a:r>
              <a:rPr lang="en-US" b="1" dirty="0">
                <a:latin typeface="Courier New"/>
                <a:cs typeface="Courier New"/>
              </a:rPr>
              <a:t>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94533-EA0E-4DEB-E1E2-EDCBFC3EC77F}"/>
              </a:ext>
            </a:extLst>
          </p:cNvPr>
          <p:cNvSpPr txBox="1"/>
          <p:nvPr/>
        </p:nvSpPr>
        <p:spPr>
          <a:xfrm>
            <a:off x="5084414" y="1277132"/>
            <a:ext cx="12725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Views.ipynb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898522-4C7E-AF7C-0D0B-FFDCB1AA3D99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74056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1F690-5D84-AD75-A6EC-76C569435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5D4F8-B0F6-36F7-3972-165FCA4DF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Who are the classmates of John Novak?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814A6-C820-B7E3-8B56-6A522B266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DD22E0AA-206B-E57E-8E5F-2C74B68C4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220" y="1794876"/>
            <a:ext cx="4881559" cy="4280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1E6F80-D009-9EC4-DD7B-EBAAFFA10F87}"/>
              </a:ext>
            </a:extLst>
          </p:cNvPr>
          <p:cNvSpPr txBox="1"/>
          <p:nvPr/>
        </p:nvSpPr>
        <p:spPr>
          <a:xfrm>
            <a:off x="5833236" y="4983464"/>
            <a:ext cx="1138389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Views.ipynb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45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461B3-8310-E4D5-99CC-B9846072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C8A97-4A6F-C429-DD56-7DAAC59E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BD7EBC22-7CE6-6866-A43C-B7DB39AE7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558" y="1417342"/>
            <a:ext cx="4904883" cy="35644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7AF297-721E-899D-EDA4-0A159D1B8248}"/>
              </a:ext>
            </a:extLst>
          </p:cNvPr>
          <p:cNvSpPr txBox="1"/>
          <p:nvPr/>
        </p:nvSpPr>
        <p:spPr>
          <a:xfrm>
            <a:off x="5852146" y="4069073"/>
            <a:ext cx="1138389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Views.ipynb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386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83572-61DD-FD1A-9776-3EDB6750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Table Expressions (CTE)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3F4EE-6C7A-6036-B637-B95867216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Views are useful because they are stored in the database and the views can be used by multiple queries.</a:t>
            </a:r>
          </a:p>
          <a:p>
            <a:pPr lvl="4"/>
            <a:endParaRPr lang="en-US" dirty="0"/>
          </a:p>
          <a:p>
            <a:r>
              <a:rPr lang="en-US" dirty="0"/>
              <a:t>But if a view’s query is only used by one other query, use a common table expression (CTE) instead.</a:t>
            </a:r>
          </a:p>
          <a:p>
            <a:pPr lvl="1"/>
            <a:r>
              <a:rPr lang="en-US" dirty="0"/>
              <a:t>A CTE is not stored in the database.</a:t>
            </a:r>
          </a:p>
          <a:p>
            <a:pPr lvl="1"/>
            <a:r>
              <a:rPr lang="en-US" dirty="0"/>
              <a:t>It is part of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/>
              <a:t> command.</a:t>
            </a:r>
          </a:p>
          <a:p>
            <a:pPr lvl="1"/>
            <a:r>
              <a:rPr lang="en-US" dirty="0"/>
              <a:t>It is “local” only to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/>
              <a:t> command that uses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28ACE-911F-49DE-C728-D60A1A43B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893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10AE7-63D2-F6A8-DD4C-6171059E8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3DDDE-5E03-DC32-AD65-DF9C5A31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EA6EA-8B2E-D392-EB95-8C86BE70B42D}"/>
              </a:ext>
            </a:extLst>
          </p:cNvPr>
          <p:cNvSpPr txBox="1"/>
          <p:nvPr/>
        </p:nvSpPr>
        <p:spPr>
          <a:xfrm>
            <a:off x="4610611" y="1460710"/>
            <a:ext cx="4373313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 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tim_novak_class_codes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SELECT code 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FROM student, class, takes 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WHERE last = 'Novak' 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AND first = 'Tim' 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AND id =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student_id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AND code =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class_code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DISTINCT id, first, last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student, class, takes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id = </a:t>
            </a:r>
            <a:r>
              <a:rPr lang="en-US" sz="14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student_id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AND code = </a:t>
            </a:r>
            <a:r>
              <a:rPr lang="en-US" sz="14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class_code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AND last != 'Novak' 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AND first != 'Tim' 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AND </a:t>
            </a:r>
            <a:r>
              <a:rPr lang="en-US" sz="14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class_code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(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SELECT * FROM </a:t>
            </a:r>
            <a:r>
              <a:rPr lang="en-US" sz="14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tim_novak_class_codes</a:t>
            </a:r>
            <a:endParaRPr lang="en-US" sz="1400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 BY last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A7AD24-7FDC-8119-8D37-678069B29855}"/>
              </a:ext>
            </a:extLst>
          </p:cNvPr>
          <p:cNvSpPr txBox="1"/>
          <p:nvPr/>
        </p:nvSpPr>
        <p:spPr>
          <a:xfrm>
            <a:off x="91489" y="3833962"/>
            <a:ext cx="4373313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DISTINCT id, first, last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student, class, takes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id = </a:t>
            </a:r>
            <a:r>
              <a:rPr lang="en-US" sz="14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student_id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AND code = </a:t>
            </a:r>
            <a:r>
              <a:rPr lang="en-US" sz="14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class_code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AND last != 'Novak' 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AND first != 'Tim' 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AND </a:t>
            </a:r>
            <a:r>
              <a:rPr lang="en-US" sz="14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class_code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(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SELECT * FROM </a:t>
            </a:r>
            <a:r>
              <a:rPr lang="en-US" sz="14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tim_novak_class_codes</a:t>
            </a:r>
            <a:endParaRPr lang="en-US" sz="1400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 BY last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662C1-1E97-2568-EBAA-83A0F47F9CA3}"/>
              </a:ext>
            </a:extLst>
          </p:cNvPr>
          <p:cNvSpPr txBox="1"/>
          <p:nvPr/>
        </p:nvSpPr>
        <p:spPr>
          <a:xfrm>
            <a:off x="8107496" y="2740215"/>
            <a:ext cx="59343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CTE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25735-29A4-6E0E-A557-BD211726CDBB}"/>
              </a:ext>
            </a:extLst>
          </p:cNvPr>
          <p:cNvSpPr txBox="1"/>
          <p:nvPr/>
        </p:nvSpPr>
        <p:spPr>
          <a:xfrm>
            <a:off x="7863804" y="1306821"/>
            <a:ext cx="1021433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CTE.ipynb</a:t>
            </a: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11" name="Picture 10" descr="A screenshot of a phone&#10;&#10;AI-generated content may be incorrect.">
            <a:extLst>
              <a:ext uri="{FF2B5EF4-FFF2-40B4-BE49-F238E27FC236}">
                <a16:creationId xmlns:a16="http://schemas.microsoft.com/office/drawing/2014/main" id="{1EF87CD6-C5A2-7BB4-3AC0-1E941CD4F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876" y="5728447"/>
            <a:ext cx="1511257" cy="989328"/>
          </a:xfrm>
          <a:prstGeom prst="rect">
            <a:avLst/>
          </a:prstGeom>
          <a:ln>
            <a:solidFill>
              <a:srgbClr val="0033CC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77C8AC-6671-191F-A6CA-915F3F1BDE8F}"/>
              </a:ext>
            </a:extLst>
          </p:cNvPr>
          <p:cNvSpPr txBox="1"/>
          <p:nvPr/>
        </p:nvSpPr>
        <p:spPr>
          <a:xfrm>
            <a:off x="413693" y="1889967"/>
            <a:ext cx="4051109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VIEW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tim_novak_class_codes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code 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student, class, takes 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last = 'Novak' 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AND first = 'Tim' 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AND id =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student_id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AND code =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class_code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715C4E-800E-DC2F-B838-CEB9428F9B7D}"/>
              </a:ext>
            </a:extLst>
          </p:cNvPr>
          <p:cNvSpPr txBox="1"/>
          <p:nvPr/>
        </p:nvSpPr>
        <p:spPr>
          <a:xfrm>
            <a:off x="7195855" y="4709146"/>
            <a:ext cx="18566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dirty="0">
                <a:solidFill>
                  <a:srgbClr val="0033CC"/>
                </a:solidFill>
              </a:rPr>
              <a:t> ...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solidFill>
                  <a:srgbClr val="0033CC"/>
                </a:solidFill>
              </a:rPr>
              <a:t> is one statement.</a:t>
            </a:r>
          </a:p>
        </p:txBody>
      </p:sp>
    </p:spTree>
    <p:extLst>
      <p:ext uri="{BB962C8B-B14F-4D97-AF65-F5344CB8AC3E}">
        <p14:creationId xmlns:p14="http://schemas.microsoft.com/office/powerpoint/2010/main" val="29830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8554-794B-982F-6AD6-A823940F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E44F7-904C-F578-E9F4-D062D53A8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/>
              <a:t> can be preceded by multiple CTEs, separated by commas.</a:t>
            </a:r>
          </a:p>
          <a:p>
            <a:pPr lvl="1"/>
            <a:r>
              <a:rPr lang="en-US" dirty="0"/>
              <a:t>Example: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Like views, CTEs can join with each other.</a:t>
            </a:r>
          </a:p>
          <a:p>
            <a:pPr lvl="1"/>
            <a:r>
              <a:rPr lang="en-US" dirty="0"/>
              <a:t>Test and debug each CTE as you add them </a:t>
            </a:r>
            <a:br>
              <a:rPr lang="en-US" dirty="0"/>
            </a:br>
            <a:r>
              <a:rPr lang="en-US" dirty="0"/>
              <a:t>one at a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7ED8D-34F0-BD80-4777-B59825DD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B58D541F-6176-1F06-4BFE-760A432A5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69" y="2697488"/>
            <a:ext cx="4889500" cy="1892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CC859D-43CC-FF7D-02AD-3A241F94D687}"/>
              </a:ext>
            </a:extLst>
          </p:cNvPr>
          <p:cNvSpPr txBox="1"/>
          <p:nvPr/>
        </p:nvSpPr>
        <p:spPr>
          <a:xfrm>
            <a:off x="6353048" y="3272567"/>
            <a:ext cx="174136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This is a single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dirty="0">
                <a:solidFill>
                  <a:srgbClr val="0033CC"/>
                </a:solidFill>
              </a:rPr>
              <a:t> ...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solidFill>
                  <a:srgbClr val="0033CC"/>
                </a:solidFill>
              </a:rPr>
              <a:t> statement.</a:t>
            </a:r>
          </a:p>
        </p:txBody>
      </p:sp>
    </p:spTree>
    <p:extLst>
      <p:ext uri="{BB962C8B-B14F-4D97-AF65-F5344CB8AC3E}">
        <p14:creationId xmlns:p14="http://schemas.microsoft.com/office/powerpoint/2010/main" val="17784912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24" y="2240293"/>
            <a:ext cx="49149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709525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Indexing</a:t>
            </a:r>
            <a:r>
              <a:rPr lang="en-US" dirty="0"/>
              <a:t> increases the speed of retrieving table rows based on an </a:t>
            </a:r>
            <a:r>
              <a:rPr lang="en-US" u="sng" dirty="0"/>
              <a:t>unsorted</a:t>
            </a:r>
            <a:r>
              <a:rPr lang="en-US" dirty="0"/>
              <a:t> column.</a:t>
            </a:r>
          </a:p>
          <a:p>
            <a:pPr lvl="1"/>
            <a:r>
              <a:rPr lang="en-US" dirty="0"/>
              <a:t>The database </a:t>
            </a:r>
            <a:br>
              <a:rPr lang="en-US" dirty="0"/>
            </a:br>
            <a:r>
              <a:rPr lang="en-US" dirty="0"/>
              <a:t>server automatically </a:t>
            </a:r>
            <a:br>
              <a:rPr lang="en-US" dirty="0"/>
            </a:br>
            <a:r>
              <a:rPr lang="en-US" dirty="0"/>
              <a:t>indexes the primary </a:t>
            </a:r>
            <a:br>
              <a:rPr lang="en-US" dirty="0"/>
            </a:br>
            <a:r>
              <a:rPr lang="en-US" dirty="0"/>
              <a:t>key of </a:t>
            </a:r>
            <a:r>
              <a:rPr lang="en-US" dirty="0" err="1"/>
              <a:t>eah</a:t>
            </a:r>
            <a:r>
              <a:rPr lang="en-US" dirty="0"/>
              <a:t> table.</a:t>
            </a:r>
          </a:p>
          <a:p>
            <a:pPr lvl="1"/>
            <a:r>
              <a:rPr lang="en-US" dirty="0"/>
              <a:t>Use a </a:t>
            </a:r>
            <a:r>
              <a:rPr lang="en-US" u="sng" dirty="0"/>
              <a:t>binary search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instead of a linear </a:t>
            </a:r>
            <a:br>
              <a:rPr lang="en-US" dirty="0"/>
            </a:br>
            <a:r>
              <a:rPr lang="en-US" dirty="0"/>
              <a:t>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04316" y="5264811"/>
            <a:ext cx="158248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Linear search</a:t>
            </a:r>
          </a:p>
          <a:p>
            <a:r>
              <a:rPr lang="en-US" sz="1800" dirty="0">
                <a:solidFill>
                  <a:srgbClr val="0033CC"/>
                </a:solidFill>
              </a:rPr>
              <a:t>for “Steve”.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123" y="525778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57019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(Conceptual View)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5879" y="1417342"/>
            <a:ext cx="7110765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00" b="1" dirty="0">
                <a:latin typeface="Courier New" charset="0"/>
                <a:cs typeface="Courier New" charset="0"/>
              </a:rPr>
              <a:t>CREATE INDEX </a:t>
            </a:r>
            <a:r>
              <a:rPr lang="en-US" sz="1800" b="1" dirty="0" err="1">
                <a:latin typeface="Courier New" charset="0"/>
                <a:cs typeface="Courier New" charset="0"/>
              </a:rPr>
              <a:t>custname_index</a:t>
            </a:r>
            <a:r>
              <a:rPr lang="en-US" sz="1800" b="1" dirty="0">
                <a:latin typeface="Courier New" charset="0"/>
                <a:cs typeface="Courier New" charset="0"/>
              </a:rPr>
              <a:t> ON customer(</a:t>
            </a:r>
            <a:r>
              <a:rPr lang="en-US" sz="1800" b="1" dirty="0" err="1">
                <a:latin typeface="Courier New" charset="0"/>
                <a:cs typeface="Courier New" charset="0"/>
              </a:rPr>
              <a:t>custname</a:t>
            </a:r>
            <a:r>
              <a:rPr lang="en-US" sz="1800" b="1" dirty="0">
                <a:latin typeface="Courier New" charset="0"/>
                <a:cs typeface="Courier New" charset="0"/>
              </a:rPr>
              <a:t>);</a:t>
            </a:r>
            <a:endParaRPr lang="en-US" sz="1800" b="1" dirty="0">
              <a:latin typeface="Franklin Gothic Book" charset="0"/>
              <a:ea typeface="MS PGothic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74" y="1965976"/>
            <a:ext cx="61436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EF8382-807F-D957-1999-3536770A44DC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85865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49" y="3429000"/>
            <a:ext cx="8229600" cy="1005829"/>
          </a:xfrm>
        </p:spPr>
        <p:txBody>
          <a:bodyPr/>
          <a:lstStyle/>
          <a:p>
            <a:r>
              <a:rPr lang="en-US" dirty="0"/>
              <a:t>Modify data in a table.</a:t>
            </a:r>
          </a:p>
          <a:p>
            <a:pPr lvl="1"/>
            <a:r>
              <a:rPr lang="en-US" dirty="0"/>
              <a:t>Examples: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8975" y="4069073"/>
            <a:ext cx="3840439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UPDATE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SET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product_price</a:t>
            </a:r>
            <a:r>
              <a:rPr lang="en-US" sz="1800" b="1" dirty="0">
                <a:latin typeface="Courier New" charset="0"/>
                <a:cs typeface="Courier New" charset="0"/>
              </a:rPr>
              <a:t> = 100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product_id</a:t>
            </a:r>
            <a:r>
              <a:rPr lang="en-US" sz="1800" b="1" dirty="0">
                <a:latin typeface="Courier New" charset="0"/>
                <a:cs typeface="Courier New" charset="0"/>
              </a:rPr>
              <a:t> = '4×4'</a:t>
            </a:r>
          </a:p>
        </p:txBody>
      </p:sp>
      <p:pic>
        <p:nvPicPr>
          <p:cNvPr id="7" name="Picture 6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86" y="1325904"/>
            <a:ext cx="4663389" cy="19948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8695" y="5147513"/>
            <a:ext cx="7449557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ALTER TABLE product ADD COLUMN discount NUMERIC(3,2);</a:t>
            </a:r>
          </a:p>
          <a:p>
            <a:r>
              <a:rPr lang="en-US" sz="1800" b="1" dirty="0">
                <a:latin typeface="Courier New" charset="0"/>
                <a:cs typeface="Courier New" charset="0"/>
              </a:rPr>
              <a:t>UPDATE product SET discount = 0.2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30" y="5866627"/>
            <a:ext cx="642996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Set the value of the new </a:t>
            </a:r>
            <a:r>
              <a:rPr lang="en-US" sz="1800" b="1" dirty="0">
                <a:solidFill>
                  <a:srgbClr val="0033CC"/>
                </a:solidFill>
                <a:latin typeface="Courier New"/>
                <a:cs typeface="Courier New"/>
              </a:rPr>
              <a:t>discount</a:t>
            </a:r>
            <a:r>
              <a:rPr lang="en-US" sz="1800" dirty="0">
                <a:solidFill>
                  <a:srgbClr val="0033CC"/>
                </a:solidFill>
              </a:rPr>
              <a:t> column in </a:t>
            </a:r>
            <a:r>
              <a:rPr lang="en-US" sz="1800" u="sng" dirty="0">
                <a:solidFill>
                  <a:srgbClr val="0033CC"/>
                </a:solidFill>
              </a:rPr>
              <a:t>all</a:t>
            </a:r>
            <a:r>
              <a:rPr lang="en-US" sz="1800" dirty="0">
                <a:solidFill>
                  <a:srgbClr val="0033CC"/>
                </a:solidFill>
              </a:rPr>
              <a:t> rows to 0.2.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3731" y="260604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83392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(Conceptual View)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9" y="1325903"/>
            <a:ext cx="71818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99149" y="5060387"/>
            <a:ext cx="159530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Binary search</a:t>
            </a:r>
          </a:p>
          <a:p>
            <a:r>
              <a:rPr lang="en-US" sz="1800" dirty="0">
                <a:solidFill>
                  <a:srgbClr val="0033CC"/>
                </a:solidFill>
              </a:rPr>
              <a:t>for “Steve”.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FFEE16-B303-2855-B20D-599EC8596411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9018741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320994" cy="4785330"/>
          </a:xfrm>
        </p:spPr>
        <p:txBody>
          <a:bodyPr/>
          <a:lstStyle/>
          <a:p>
            <a:r>
              <a:rPr lang="en-US" dirty="0"/>
              <a:t>In an actual RDBMS, the index column can contain physical disk addresses.</a:t>
            </a:r>
          </a:p>
          <a:p>
            <a:pPr lvl="4"/>
            <a:endParaRPr lang="en-US" dirty="0"/>
          </a:p>
          <a:p>
            <a:r>
              <a:rPr lang="en-US" u="sng" dirty="0"/>
              <a:t>Indexing speeds record retrieval, but it will slow record insertion, deletion, and modification.</a:t>
            </a:r>
          </a:p>
          <a:p>
            <a:endParaRPr lang="en-US" u="sng" dirty="0"/>
          </a:p>
          <a:p>
            <a:pPr lvl="4"/>
            <a:endParaRPr lang="en-US" u="sng" dirty="0"/>
          </a:p>
          <a:p>
            <a:r>
              <a:rPr lang="en-US" dirty="0"/>
              <a:t>To drop an index: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Unfortunately, there is </a:t>
            </a:r>
            <a:r>
              <a:rPr lang="en-US" u="sng" dirty="0"/>
              <a:t>no</a:t>
            </a:r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 INDEX IF EXISTS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so you must first test for existence.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29289" y="4659854"/>
            <a:ext cx="5285421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00" b="1" dirty="0">
                <a:latin typeface="Courier New" charset="0"/>
                <a:cs typeface="Courier New" charset="0"/>
              </a:rPr>
              <a:t>DROP INDEX </a:t>
            </a:r>
            <a:r>
              <a:rPr lang="en-US" sz="1800" b="1" dirty="0" err="1">
                <a:latin typeface="Courier New" charset="0"/>
                <a:cs typeface="Courier New" charset="0"/>
              </a:rPr>
              <a:t>custname_index</a:t>
            </a:r>
            <a:r>
              <a:rPr lang="en-US" sz="1800" b="1" dirty="0">
                <a:latin typeface="Courier New" charset="0"/>
                <a:cs typeface="Courier New" charset="0"/>
              </a:rPr>
              <a:t> ON customer</a:t>
            </a:r>
            <a:endParaRPr lang="en-US" sz="1800" b="1" dirty="0">
              <a:latin typeface="Franklin Gothic Book" charset="0"/>
              <a:ea typeface="MS PGothic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AB8EA-2BA4-C2DD-D354-53609CE0E3BB}"/>
              </a:ext>
            </a:extLst>
          </p:cNvPr>
          <p:cNvSpPr txBox="1"/>
          <p:nvPr/>
        </p:nvSpPr>
        <p:spPr>
          <a:xfrm>
            <a:off x="1413601" y="3520439"/>
            <a:ext cx="621824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See </a:t>
            </a:r>
            <a:r>
              <a:rPr lang="en-US" dirty="0">
                <a:solidFill>
                  <a:srgbClr val="0033C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https://www.mysqltutorial.org/mysql-index/mysql-create-index/</a:t>
            </a:r>
            <a:r>
              <a:rPr lang="en-US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F9BB2-7525-BC6D-693E-9895E71B98B0}"/>
              </a:ext>
            </a:extLst>
          </p:cNvPr>
          <p:cNvSpPr txBox="1"/>
          <p:nvPr/>
        </p:nvSpPr>
        <p:spPr>
          <a:xfrm>
            <a:off x="6857975" y="5590076"/>
            <a:ext cx="1279517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indexes.ipynb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3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DELETE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0270"/>
            <a:ext cx="8229600" cy="2630388"/>
          </a:xfrm>
        </p:spPr>
        <p:txBody>
          <a:bodyPr/>
          <a:lstStyle/>
          <a:p>
            <a:r>
              <a:rPr lang="en-US" dirty="0"/>
              <a:t>Delete rows from a table.</a:t>
            </a:r>
          </a:p>
          <a:p>
            <a:pPr lvl="1"/>
            <a:r>
              <a:rPr lang="en-US" dirty="0"/>
              <a:t>Example:</a:t>
            </a:r>
          </a:p>
          <a:p>
            <a:pPr lvl="3"/>
            <a:endParaRPr lang="en-US" dirty="0"/>
          </a:p>
          <a:p>
            <a:r>
              <a:rPr lang="en-US" dirty="0"/>
              <a:t>Without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/>
              <a:t> clause, </a:t>
            </a:r>
            <a:r>
              <a:rPr lang="en-US" u="sng" dirty="0"/>
              <a:t>all</a:t>
            </a:r>
            <a:r>
              <a:rPr lang="en-US" dirty="0"/>
              <a:t> the table rows </a:t>
            </a:r>
            <a:br>
              <a:rPr lang="en-US" dirty="0"/>
            </a:br>
            <a:r>
              <a:rPr lang="en-US" dirty="0"/>
              <a:t>will be deleted, resulting in an empty table.</a:t>
            </a:r>
          </a:p>
          <a:p>
            <a:pPr lvl="1"/>
            <a:r>
              <a:rPr lang="en-US" dirty="0"/>
              <a:t>First disable “safe mode” in order to delete all rows.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87" y="1325904"/>
            <a:ext cx="3291804" cy="1408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6098" y="3337561"/>
            <a:ext cx="372890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DELETE FROM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product_id</a:t>
            </a:r>
            <a:r>
              <a:rPr lang="en-US" sz="1800" b="1" dirty="0">
                <a:latin typeface="Courier New" charset="0"/>
                <a:cs typeface="Courier New" charset="0"/>
              </a:rPr>
              <a:t> = '4×4’;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753A5-6A41-317B-7156-105ED4EED178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95450-DE53-C053-BBEE-A1B1BECBAF47}"/>
              </a:ext>
            </a:extLst>
          </p:cNvPr>
          <p:cNvSpPr txBox="1"/>
          <p:nvPr/>
        </p:nvSpPr>
        <p:spPr>
          <a:xfrm>
            <a:off x="2974990" y="5445860"/>
            <a:ext cx="363112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sql_safe_updates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DELETE FROM product</a:t>
            </a:r>
          </a:p>
        </p:txBody>
      </p:sp>
    </p:spTree>
    <p:extLst>
      <p:ext uri="{BB962C8B-B14F-4D97-AF65-F5344CB8AC3E}">
        <p14:creationId xmlns:p14="http://schemas.microsoft.com/office/powerpoint/2010/main" val="191784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Deletes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93526"/>
          </a:xfrm>
        </p:spPr>
        <p:txBody>
          <a:bodyPr/>
          <a:lstStyle/>
          <a:p>
            <a:r>
              <a:rPr lang="en-US" dirty="0"/>
              <a:t>Normally, the referential integrity constraint </a:t>
            </a:r>
            <a:r>
              <a:rPr lang="en-US" u="sng" dirty="0"/>
              <a:t>prevents</a:t>
            </a:r>
            <a:r>
              <a:rPr lang="en-US" dirty="0"/>
              <a:t> you from deleting a row from a table if it is referred to by a row in another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2971805"/>
            <a:ext cx="65817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C76DFD-C4A2-4075-D99C-7E18FA152099}"/>
              </a:ext>
            </a:extLst>
          </p:cNvPr>
          <p:cNvSpPr txBox="1"/>
          <p:nvPr/>
        </p:nvSpPr>
        <p:spPr>
          <a:xfrm>
            <a:off x="6308638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82832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Deletes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234464"/>
            <a:ext cx="6556678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3"/>
            <a:r>
              <a:rPr lang="en-US" sz="1800" b="1" dirty="0">
                <a:latin typeface="Courier New" charset="0"/>
                <a:cs typeface="Courier New" charset="0"/>
              </a:rPr>
              <a:t>CREATE TABLE employee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(   </a:t>
            </a:r>
            <a:r>
              <a:rPr lang="en-US" sz="1800" b="1" dirty="0" err="1">
                <a:latin typeface="Courier New" charset="0"/>
                <a:cs typeface="Courier New" charset="0"/>
              </a:rPr>
              <a:t>emp_id</a:t>
            </a:r>
            <a:r>
              <a:rPr lang="en-US" sz="1800" b="1" dirty="0">
                <a:latin typeface="Courier New" charset="0"/>
                <a:cs typeface="Courier New" charset="0"/>
              </a:rPr>
              <a:t> CHAR(4),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emp_name</a:t>
            </a:r>
            <a:r>
              <a:rPr lang="en-US" sz="1800" b="1" dirty="0">
                <a:latin typeface="Courier New" charset="0"/>
                <a:cs typeface="Courier New" charset="0"/>
              </a:rPr>
              <a:t> CHAR(20),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deptid</a:t>
            </a:r>
            <a:r>
              <a:rPr lang="en-US" sz="1800" b="1" dirty="0">
                <a:latin typeface="Courier New" charset="0"/>
                <a:cs typeface="Courier New" charset="0"/>
              </a:rPr>
              <a:t> CHAR(2),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PRIMARY KEY (empid),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FOREIGN 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deptid</a:t>
            </a:r>
            <a:r>
              <a:rPr lang="en-US" sz="1800" b="1" dirty="0">
                <a:latin typeface="Courier New" charset="0"/>
                <a:cs typeface="Courier New" charset="0"/>
              </a:rPr>
              <a:t>) REFERENCES department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          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ON DELETE CASCADE</a:t>
            </a:r>
          </a:p>
          <a:p>
            <a:pPr marL="0" lvl="3"/>
            <a:r>
              <a:rPr lang="en-US" sz="1800" b="1" dirty="0">
                <a:latin typeface="Courier New" charset="0"/>
                <a:cs typeface="Courier New" charset="0"/>
              </a:rPr>
              <a:t>);</a:t>
            </a:r>
            <a:endParaRPr lang="en-US" b="1" dirty="0">
              <a:latin typeface="Franklin Gothic Book" charset="0"/>
              <a:ea typeface="MS PGothic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98" y="3287998"/>
            <a:ext cx="5012062" cy="343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806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32433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Deletes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234464"/>
            <a:ext cx="6556678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3"/>
            <a:r>
              <a:rPr lang="en-US" sz="1800" b="1" dirty="0">
                <a:latin typeface="Courier New" charset="0"/>
                <a:cs typeface="Courier New" charset="0"/>
              </a:rPr>
              <a:t>CREATE TABLE employee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(   </a:t>
            </a:r>
            <a:r>
              <a:rPr lang="en-US" sz="1800" b="1" dirty="0" err="1">
                <a:latin typeface="Courier New" charset="0"/>
                <a:cs typeface="Courier New" charset="0"/>
              </a:rPr>
              <a:t>empid</a:t>
            </a:r>
            <a:r>
              <a:rPr lang="en-US" sz="1800" b="1" dirty="0">
                <a:latin typeface="Courier New" charset="0"/>
                <a:cs typeface="Courier New" charset="0"/>
              </a:rPr>
              <a:t> CHAR(4),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empname</a:t>
            </a:r>
            <a:r>
              <a:rPr lang="en-US" sz="1800" b="1" dirty="0">
                <a:latin typeface="Courier New" charset="0"/>
                <a:cs typeface="Courier New" charset="0"/>
              </a:rPr>
              <a:t> CHAR(20),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deptid</a:t>
            </a:r>
            <a:r>
              <a:rPr lang="en-US" sz="1800" b="1" dirty="0">
                <a:latin typeface="Courier New" charset="0"/>
                <a:cs typeface="Courier New" charset="0"/>
              </a:rPr>
              <a:t> CHAR(2),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PRIMARY 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empid</a:t>
            </a:r>
            <a:r>
              <a:rPr lang="en-US" sz="1800" b="1" dirty="0">
                <a:latin typeface="Courier New" charset="0"/>
                <a:cs typeface="Courier New" charset="0"/>
              </a:rPr>
              <a:t>),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FOREIGN KEY (</a:t>
            </a:r>
            <a:r>
              <a:rPr lang="en-US" sz="1800" b="1" dirty="0" err="1">
                <a:latin typeface="Courier New" charset="0"/>
                <a:cs typeface="Courier New" charset="0"/>
              </a:rPr>
              <a:t>deptid</a:t>
            </a:r>
            <a:r>
              <a:rPr lang="en-US" sz="1800" b="1" dirty="0">
                <a:latin typeface="Courier New" charset="0"/>
                <a:cs typeface="Courier New" charset="0"/>
              </a:rPr>
              <a:t>) REFERENCES department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          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ON DELETE SET NULL</a:t>
            </a:r>
          </a:p>
          <a:p>
            <a:pPr marL="0" lvl="3"/>
            <a:r>
              <a:rPr lang="en-US" sz="1800" b="1" dirty="0">
                <a:latin typeface="Courier New" charset="0"/>
                <a:cs typeface="Courier New" charset="0"/>
              </a:rPr>
              <a:t>);</a:t>
            </a:r>
            <a:endParaRPr lang="en-US" b="1" dirty="0">
              <a:latin typeface="Franklin Gothic Book" charset="0"/>
              <a:ea typeface="MS PGothic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93" y="3246122"/>
            <a:ext cx="4676624" cy="356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806" y="534921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819656819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51767</TotalTime>
  <Words>3056</Words>
  <Application>Microsoft Macintosh PowerPoint</Application>
  <PresentationFormat>On-screen Show (4:3)</PresentationFormat>
  <Paragraphs>571</Paragraphs>
  <Slides>51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Courier New</vt:lpstr>
      <vt:lpstr>Franklin Gothic Book</vt:lpstr>
      <vt:lpstr>Times New Roman</vt:lpstr>
      <vt:lpstr>Wingdings</vt:lpstr>
      <vt:lpstr>Quadrant</vt:lpstr>
      <vt:lpstr>DATA 201 Database Technologies  for Data Analytics February 27 Class Meeting</vt:lpstr>
      <vt:lpstr>This Evening</vt:lpstr>
      <vt:lpstr>This Evening, cont’d</vt:lpstr>
      <vt:lpstr>ALTER TABLE</vt:lpstr>
      <vt:lpstr>UPDATE</vt:lpstr>
      <vt:lpstr>DELETE</vt:lpstr>
      <vt:lpstr>Cascading Deletes</vt:lpstr>
      <vt:lpstr>Cascading Deletes, cont’d</vt:lpstr>
      <vt:lpstr>Cascading Deletes, cont’d</vt:lpstr>
      <vt:lpstr>Cascading Updates</vt:lpstr>
      <vt:lpstr>Cascading Updates</vt:lpstr>
      <vt:lpstr>Break</vt:lpstr>
      <vt:lpstr>SQL Window Function</vt:lpstr>
      <vt:lpstr>Window Function Example</vt:lpstr>
      <vt:lpstr>Window Function Example, cont’d</vt:lpstr>
      <vt:lpstr>MySQL Text Functions</vt:lpstr>
      <vt:lpstr>MySQL Text Functions, cont’d</vt:lpstr>
      <vt:lpstr>MySQL Numeric Functions</vt:lpstr>
      <vt:lpstr>MySQL Date and Time Functions</vt:lpstr>
      <vt:lpstr>MySQL Date and Time Functions, cont’d</vt:lpstr>
      <vt:lpstr>Formatting the Date and Time</vt:lpstr>
      <vt:lpstr>Relational Algebra</vt:lpstr>
      <vt:lpstr>Joins</vt:lpstr>
      <vt:lpstr>Joins, cont’d</vt:lpstr>
      <vt:lpstr>Joins, cont’d</vt:lpstr>
      <vt:lpstr>Joins, cont’d</vt:lpstr>
      <vt:lpstr>Join Alias</vt:lpstr>
      <vt:lpstr>Join Alias, cont’d</vt:lpstr>
      <vt:lpstr>Joining Multiple Tables</vt:lpstr>
      <vt:lpstr>Self Join</vt:lpstr>
      <vt:lpstr>Inner and Outer Joins</vt:lpstr>
      <vt:lpstr>Inner Join</vt:lpstr>
      <vt:lpstr>Left Outer Join</vt:lpstr>
      <vt:lpstr>Right Outer Join</vt:lpstr>
      <vt:lpstr>Full Outer Join</vt:lpstr>
      <vt:lpstr>Full Outer Join (MySQL)</vt:lpstr>
      <vt:lpstr>Full Outer Join (MySQL), cont’d</vt:lpstr>
      <vt:lpstr>Views</vt:lpstr>
      <vt:lpstr>Views, cont’d</vt:lpstr>
      <vt:lpstr>Views, cont’d</vt:lpstr>
      <vt:lpstr>Views, cont’d</vt:lpstr>
      <vt:lpstr>Views, cont’d</vt:lpstr>
      <vt:lpstr>Views, cont’d</vt:lpstr>
      <vt:lpstr>Views, cont’d</vt:lpstr>
      <vt:lpstr>Common Table Expressions (CTE)</vt:lpstr>
      <vt:lpstr>CTE, cont’d</vt:lpstr>
      <vt:lpstr>CTE, cont’d</vt:lpstr>
      <vt:lpstr>Indexing</vt:lpstr>
      <vt:lpstr>Indexing (Conceptual View)</vt:lpstr>
      <vt:lpstr>Indexing (Conceptual View), cont’d</vt:lpstr>
      <vt:lpstr>Indexing, cont’d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645</cp:revision>
  <dcterms:created xsi:type="dcterms:W3CDTF">2008-01-12T03:52:55Z</dcterms:created>
  <dcterms:modified xsi:type="dcterms:W3CDTF">2025-02-27T22:28:46Z</dcterms:modified>
  <cp:category/>
</cp:coreProperties>
</file>