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826" r:id="rId3"/>
    <p:sldId id="275" r:id="rId4"/>
    <p:sldId id="276" r:id="rId5"/>
    <p:sldId id="277" r:id="rId6"/>
    <p:sldId id="278" r:id="rId7"/>
    <p:sldId id="846" r:id="rId8"/>
    <p:sldId id="279" r:id="rId9"/>
    <p:sldId id="280" r:id="rId10"/>
    <p:sldId id="345" r:id="rId11"/>
    <p:sldId id="281" r:id="rId12"/>
    <p:sldId id="282" r:id="rId13"/>
    <p:sldId id="283" r:id="rId14"/>
    <p:sldId id="350" r:id="rId15"/>
    <p:sldId id="847" r:id="rId16"/>
    <p:sldId id="284" r:id="rId17"/>
    <p:sldId id="346" r:id="rId18"/>
    <p:sldId id="285" r:id="rId19"/>
    <p:sldId id="286" r:id="rId20"/>
    <p:sldId id="287" r:id="rId21"/>
    <p:sldId id="288" r:id="rId22"/>
    <p:sldId id="845" r:id="rId23"/>
    <p:sldId id="289" r:id="rId24"/>
    <p:sldId id="290" r:id="rId25"/>
    <p:sldId id="291" r:id="rId26"/>
    <p:sldId id="292" r:id="rId27"/>
    <p:sldId id="294" r:id="rId28"/>
    <p:sldId id="296" r:id="rId29"/>
    <p:sldId id="295" r:id="rId30"/>
    <p:sldId id="297" r:id="rId31"/>
    <p:sldId id="298" r:id="rId32"/>
    <p:sldId id="848" r:id="rId33"/>
    <p:sldId id="299" r:id="rId34"/>
    <p:sldId id="300" r:id="rId35"/>
    <p:sldId id="827" r:id="rId36"/>
    <p:sldId id="828" r:id="rId37"/>
    <p:sldId id="829" r:id="rId38"/>
    <p:sldId id="830" r:id="rId39"/>
    <p:sldId id="831" r:id="rId40"/>
    <p:sldId id="832" r:id="rId41"/>
    <p:sldId id="84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08000"/>
    <a:srgbClr val="B23C00"/>
    <a:srgbClr val="E1F5FF"/>
    <a:srgbClr val="C6DEFF"/>
    <a:srgbClr val="A12A03"/>
    <a:srgbClr val="66CCFF"/>
    <a:srgbClr val="A4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3" autoAdjust="0"/>
    <p:restoredTop sz="96976" autoAdjust="0"/>
  </p:normalViewPr>
  <p:slideViewPr>
    <p:cSldViewPr>
      <p:cViewPr varScale="1">
        <p:scale>
          <a:sx n="208" d="100"/>
          <a:sy n="208" d="100"/>
        </p:scale>
        <p:origin x="200" y="18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February 20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9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ev.mysql.com/doc/refman/8.0/en/aggregate-function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February 20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Conditional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7" y="1234464"/>
            <a:ext cx="3108926" cy="5505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110286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548634"/>
          </a:xfrm>
        </p:spPr>
        <p:txBody>
          <a:bodyPr/>
          <a:lstStyle/>
          <a:p>
            <a:r>
              <a:rPr lang="en-US" u="sng" dirty="0"/>
              <a:t>Sort</a:t>
            </a:r>
            <a:r>
              <a:rPr lang="en-US" dirty="0"/>
              <a:t> products by product price in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054769"/>
            <a:ext cx="473398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 = 'FW'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;	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5" y="3977634"/>
            <a:ext cx="4114755" cy="15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72FD2-8F69-C44C-403B-BD082EA408DB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4801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914389"/>
          </a:xfrm>
        </p:spPr>
        <p:txBody>
          <a:bodyPr/>
          <a:lstStyle/>
          <a:p>
            <a:r>
              <a:rPr lang="en-US" dirty="0"/>
              <a:t>Sort products by product price 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descending</a:t>
            </a:r>
            <a:r>
              <a:rPr lang="en-US" dirty="0"/>
              <a:t>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34829"/>
            <a:ext cx="473398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 = 'FW'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 DESC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5" y="4434829"/>
            <a:ext cx="4033808" cy="154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316798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1E3C1-EE79-AD5B-2E47-7A055233D978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5BF4F-2B20-2978-BD8D-11492A8B90AF}"/>
              </a:ext>
            </a:extLst>
          </p:cNvPr>
          <p:cNvSpPr txBox="1"/>
          <p:nvPr/>
        </p:nvSpPr>
        <p:spPr>
          <a:xfrm>
            <a:off x="3468406" y="5855234"/>
            <a:ext cx="5549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</a:p>
        </p:txBody>
      </p:sp>
    </p:spTree>
    <p:extLst>
      <p:ext uri="{BB962C8B-B14F-4D97-AF65-F5344CB8AC3E}">
        <p14:creationId xmlns:p14="http://schemas.microsoft.com/office/powerpoint/2010/main" val="39887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914389"/>
          </a:xfrm>
        </p:spPr>
        <p:txBody>
          <a:bodyPr/>
          <a:lstStyle/>
          <a:p>
            <a:r>
              <a:rPr lang="en-US" dirty="0"/>
              <a:t>Sort products first by category ID</a:t>
            </a:r>
            <a:br>
              <a:rPr lang="en-US" dirty="0"/>
            </a:br>
            <a:r>
              <a:rPr lang="en-US" dirty="0"/>
              <a:t>and then by product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251951"/>
            <a:ext cx="4733988" cy="1477328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18" y="4160512"/>
            <a:ext cx="3740425" cy="20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2292" y="333756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11311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Query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7"/>
            <a:ext cx="8229600" cy="3433437"/>
          </a:xfrm>
        </p:spPr>
        <p:txBody>
          <a:bodyPr/>
          <a:lstStyle/>
          <a:p>
            <a:r>
              <a:rPr lang="en-US" dirty="0"/>
              <a:t>Also: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Return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records starting</a:t>
            </a:r>
            <a:br>
              <a:rPr lang="en-US" dirty="0"/>
            </a:br>
            <a:r>
              <a:rPr lang="en-US" dirty="0"/>
              <a:t>with the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baseline="30000" dirty="0" err="1"/>
              <a:t>th</a:t>
            </a:r>
            <a:r>
              <a:rPr lang="en-US" dirty="0"/>
              <a:t>  record.</a:t>
            </a:r>
          </a:p>
          <a:p>
            <a:pPr lvl="1"/>
            <a:r>
              <a:rPr lang="en-US" dirty="0"/>
              <a:t>Does not improve the query execution speed,</a:t>
            </a:r>
            <a:br>
              <a:rPr lang="en-US" dirty="0"/>
            </a:br>
            <a:r>
              <a:rPr lang="en-US" dirty="0"/>
              <a:t>since MySQL still must match all the records.</a:t>
            </a:r>
          </a:p>
          <a:p>
            <a:pPr lvl="1"/>
            <a:r>
              <a:rPr lang="en-US" dirty="0"/>
              <a:t>Reduces the number of returned records.</a:t>
            </a:r>
          </a:p>
          <a:p>
            <a:pPr lvl="1"/>
            <a:r>
              <a:rPr lang="en-US" dirty="0"/>
              <a:t>Useful for “paging”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398203"/>
            <a:ext cx="2194536" cy="1015663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SELECT * </a:t>
            </a:r>
          </a:p>
          <a:p>
            <a:r>
              <a:rPr lang="en-US" sz="2000" b="1" dirty="0">
                <a:latin typeface="Courier New"/>
                <a:cs typeface="Courier New"/>
              </a:rPr>
              <a:t>FROM product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/>
                <a:cs typeface="Courier New"/>
              </a:rPr>
              <a:t>LIMIT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6251" y="3028890"/>
            <a:ext cx="1682798" cy="40011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LIMIT </a:t>
            </a:r>
            <a:r>
              <a:rPr lang="en-US" sz="2000" b="1" i="1" dirty="0" err="1">
                <a:latin typeface="Times New Roman"/>
                <a:cs typeface="Times New Roman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, </a:t>
            </a:r>
            <a:r>
              <a:rPr lang="en-US" sz="2000" b="1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E96BBE-45CC-58D8-8785-154247AD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22" y="1342618"/>
            <a:ext cx="4599959" cy="1189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1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536C-E9A8-E954-28AB-768D78D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Query Results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9A2B-6DFC-C840-B215-DD5FAE07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55638"/>
          </a:xfrm>
        </p:spPr>
        <p:txBody>
          <a:bodyPr/>
          <a:lstStyle/>
          <a:p>
            <a:r>
              <a:rPr lang="en-US" dirty="0"/>
              <a:t>Which product was </a:t>
            </a:r>
            <a:r>
              <a:rPr lang="en-US" u="sng" dirty="0"/>
              <a:t>most expensive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20AF8-8DF0-8C9C-4CB3-4F649F84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873F9-130B-77D1-88D5-0DC74201E07E}"/>
              </a:ext>
            </a:extLst>
          </p:cNvPr>
          <p:cNvSpPr txBox="1"/>
          <p:nvPr/>
        </p:nvSpPr>
        <p:spPr>
          <a:xfrm>
            <a:off x="457200" y="2115457"/>
            <a:ext cx="35173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107F5F-7CA0-EADD-AE69-9683E9C3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4" y="2006712"/>
            <a:ext cx="4693937" cy="18794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A1B50-A3A7-F959-E865-B3AAB739B438}"/>
              </a:ext>
            </a:extLst>
          </p:cNvPr>
          <p:cNvSpPr txBox="1"/>
          <p:nvPr/>
        </p:nvSpPr>
        <p:spPr>
          <a:xfrm>
            <a:off x="457200" y="4526268"/>
            <a:ext cx="351731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 1</a:t>
            </a:r>
          </a:p>
        </p:txBody>
      </p:sp>
      <p:pic>
        <p:nvPicPr>
          <p:cNvPr id="10" name="Picture 9" descr="A screenshot of a product price&#10;&#10;AI-generated content may be incorrect.">
            <a:extLst>
              <a:ext uri="{FF2B5EF4-FFF2-40B4-BE49-F238E27FC236}">
                <a16:creationId xmlns:a16="http://schemas.microsoft.com/office/drawing/2014/main" id="{E4BA4ABF-AA89-679B-A2CC-9E4CD8F6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3" y="4658579"/>
            <a:ext cx="4693937" cy="8125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C028E573-480F-07FC-4BDC-F07A89A729CA}"/>
              </a:ext>
            </a:extLst>
          </p:cNvPr>
          <p:cNvSpPr/>
          <p:nvPr/>
        </p:nvSpPr>
        <p:spPr bwMode="auto">
          <a:xfrm>
            <a:off x="6507483" y="4027912"/>
            <a:ext cx="548634" cy="457195"/>
          </a:xfrm>
          <a:prstGeom prst="downArrow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/>
              <a:t>Which products have “Boot” in their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3794756"/>
            <a:ext cx="475482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LIKE '%Boot%'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585"/>
            <a:ext cx="5372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6456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LIKE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String comparisons using </a:t>
            </a:r>
            <a:r>
              <a:rPr lang="en-US" u="sng" dirty="0"/>
              <a:t>wildcard characters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_</a:t>
            </a:r>
            <a:r>
              <a:rPr lang="en-US" dirty="0"/>
              <a:t> matches any </a:t>
            </a:r>
            <a:r>
              <a:rPr lang="en-US" u="sng" dirty="0"/>
              <a:t>single</a:t>
            </a:r>
            <a:r>
              <a:rPr lang="en-US" dirty="0"/>
              <a:t> character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%</a:t>
            </a:r>
            <a:r>
              <a:rPr lang="en-US" dirty="0"/>
              <a:t> matches any </a:t>
            </a:r>
            <a:r>
              <a:rPr lang="en-US" u="sng" dirty="0"/>
              <a:t>zero or more</a:t>
            </a:r>
            <a:r>
              <a:rPr lang="en-US" dirty="0"/>
              <a:t>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9142" y="2750487"/>
            <a:ext cx="4353150" cy="3970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s-ES_tradnl" sz="1200" b="1" dirty="0">
                <a:latin typeface="Courier New"/>
                <a:cs typeface="Courier New"/>
              </a:rPr>
              <a:t>| 101 | Charles | Jones   | M      | 100000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 | Adams   | F      | 150000 |</a:t>
            </a:r>
          </a:p>
          <a:p>
            <a:r>
              <a:rPr lang="tr-TR" sz="1200" b="1" dirty="0">
                <a:latin typeface="Courier New"/>
                <a:cs typeface="Courier New"/>
              </a:rPr>
              <a:t>| 105 | Susan   | Miller  | F      |  50000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110 | Roger   | Brown   | M      |  75000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5 rows in set (0.00 sec)</a:t>
            </a:r>
          </a:p>
          <a:p>
            <a:endParaRPr lang="en-US" sz="1200" b="1" dirty="0">
              <a:latin typeface="Courier New"/>
              <a:cs typeface="Courier New"/>
            </a:endParaRPr>
          </a:p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</a:t>
            </a:r>
          </a:p>
          <a:p>
            <a:r>
              <a:rPr lang="en-US" sz="1200" b="1" dirty="0">
                <a:latin typeface="Courier New"/>
                <a:cs typeface="Courier New"/>
              </a:rPr>
              <a:t>    -&gt; where last 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like 'Adam%'</a:t>
            </a:r>
            <a:r>
              <a:rPr lang="en-US" sz="1200" b="1" dirty="0">
                <a:latin typeface="Courier New"/>
                <a:cs typeface="Courier New"/>
              </a:rPr>
              <a:t>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| Adams   | F      | 150000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2 rows in set (0.02 sec)</a:t>
            </a:r>
          </a:p>
        </p:txBody>
      </p:sp>
    </p:spTree>
    <p:extLst>
      <p:ext uri="{BB962C8B-B14F-4D97-AF65-F5344CB8AC3E}">
        <p14:creationId xmlns:p14="http://schemas.microsoft.com/office/powerpoint/2010/main" val="197455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u="sng" dirty="0"/>
              <a:t>average price</a:t>
            </a:r>
            <a:r>
              <a:rPr lang="en-US" dirty="0"/>
              <a:t> of </a:t>
            </a:r>
            <a:r>
              <a:rPr lang="en-US" u="sng" dirty="0"/>
              <a:t>all</a:t>
            </a:r>
            <a:r>
              <a:rPr lang="en-US" dirty="0"/>
              <a:t>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7019" y="3889041"/>
            <a:ext cx="3748999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32" y="4709146"/>
            <a:ext cx="22383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2A985-D245-1825-D88C-315C4F396DFC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53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u="sng" dirty="0"/>
              <a:t>How many</a:t>
            </a:r>
            <a:r>
              <a:rPr lang="en-US" dirty="0"/>
              <a:t> products are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4733" y="3879937"/>
            <a:ext cx="228597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4722467"/>
            <a:ext cx="16287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DC4C5-4B55-E72C-D9AB-91037192085F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729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Checkpoint exam #1</a:t>
            </a:r>
          </a:p>
          <a:p>
            <a:pPr lvl="4"/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/>
              <a:t>Break</a:t>
            </a:r>
            <a:endParaRPr lang="en-US" b="1" i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command</a:t>
            </a:r>
          </a:p>
          <a:p>
            <a:r>
              <a:rPr lang="en-US" dirty="0"/>
              <a:t>Aggregate functions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/>
              <a:t>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</a:p>
          <a:p>
            <a:r>
              <a:rPr lang="en-US" dirty="0"/>
              <a:t>Nested queries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IN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SELECT</a:t>
            </a:r>
          </a:p>
          <a:p>
            <a:r>
              <a:rPr lang="en-US" dirty="0"/>
              <a:t>Cloning a table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4" y="3246122"/>
            <a:ext cx="8320949" cy="548634"/>
          </a:xfrm>
        </p:spPr>
        <p:txBody>
          <a:bodyPr/>
          <a:lstStyle/>
          <a:p>
            <a:r>
              <a:rPr lang="en-US" u="sng" dirty="0"/>
              <a:t>How many unique</a:t>
            </a:r>
            <a:r>
              <a:rPr lang="en-US" dirty="0"/>
              <a:t> vendors supply the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124" y="3889041"/>
            <a:ext cx="4571950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4709146"/>
            <a:ext cx="2905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9DDC4-51D3-585D-F910-5EFC664250A9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857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246122"/>
            <a:ext cx="8412389" cy="548634"/>
          </a:xfrm>
        </p:spPr>
        <p:txBody>
          <a:bodyPr/>
          <a:lstStyle/>
          <a:p>
            <a:r>
              <a:rPr lang="en-US" u="sng" dirty="0"/>
              <a:t>Aggregate functions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COUNT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SUM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AVG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MIN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7975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7397" y="3777323"/>
            <a:ext cx="6403555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(*),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),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MIN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),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MAX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 = 'CP'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3" y="4983463"/>
            <a:ext cx="60293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7391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68E4-64A3-E02A-939A-20A2EB55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F231-9908-BD8E-0635-D164FDEC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E981-4F9D-FDA8-6C90-E1070830F193}"/>
              </a:ext>
            </a:extLst>
          </p:cNvPr>
          <p:cNvSpPr txBox="1"/>
          <p:nvPr/>
        </p:nvSpPr>
        <p:spPr>
          <a:xfrm>
            <a:off x="1267665" y="1261666"/>
            <a:ext cx="66086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See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https://dev.mysql.com/doc/refman/8.0/en/aggregate-functions.html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E74C073-2063-6F83-D20B-5F0F6670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79" y="1686019"/>
            <a:ext cx="3840439" cy="45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34464"/>
            <a:ext cx="8229510" cy="548634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u="sng" dirty="0"/>
              <a:t>average price</a:t>
            </a:r>
            <a:r>
              <a:rPr lang="en-US" dirty="0"/>
              <a:t> for </a:t>
            </a:r>
            <a:r>
              <a:rPr lang="en-US" u="sng" dirty="0"/>
              <a:t>each vendor</a:t>
            </a:r>
            <a:r>
              <a:rPr lang="en-US" dirty="0"/>
              <a:t>?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7" y="3968694"/>
            <a:ext cx="676648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vendor_id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55" y="4940013"/>
            <a:ext cx="3308991" cy="132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4" y="1874537"/>
            <a:ext cx="4061391" cy="1737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888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When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SELECT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has aggregate functions, </a:t>
            </a:r>
            <a:br>
              <a:rPr lang="en-US" dirty="0"/>
            </a:br>
            <a:r>
              <a:rPr lang="en-US" dirty="0"/>
              <a:t>it cannot have individual columns unless </a:t>
            </a:r>
            <a:br>
              <a:rPr lang="en-US" dirty="0"/>
            </a:br>
            <a:r>
              <a:rPr lang="en-US" dirty="0"/>
              <a:t>the columns are in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GROUP BY </a:t>
            </a:r>
            <a:r>
              <a:rPr lang="en-US" dirty="0"/>
              <a:t>clause.</a:t>
            </a:r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is OK: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vendor_id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vendor_name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0196" y="2788927"/>
            <a:ext cx="676648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68903" y="2788927"/>
            <a:ext cx="1463024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68903" y="3342348"/>
            <a:ext cx="1463024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A48AF-24E1-5393-E688-8D66C32CE87C}"/>
              </a:ext>
            </a:extLst>
          </p:cNvPr>
          <p:cNvSpPr txBox="1"/>
          <p:nvPr/>
        </p:nvSpPr>
        <p:spPr>
          <a:xfrm>
            <a:off x="715014" y="4526268"/>
            <a:ext cx="771397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vendor_id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vendor_name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COUNT(*), AVG(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    product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     vendor USING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vendor_id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vendor_id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6F533-E2EA-063B-70DD-D584278F7B2D}"/>
              </a:ext>
            </a:extLst>
          </p:cNvPr>
          <p:cNvSpPr txBox="1"/>
          <p:nvPr/>
        </p:nvSpPr>
        <p:spPr>
          <a:xfrm>
            <a:off x="3383293" y="5434209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Why?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912DBE-C657-9BA9-2C7F-928211A9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5" y="4892024"/>
            <a:ext cx="3898469" cy="8783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54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34464"/>
            <a:ext cx="8229510" cy="2560292"/>
          </a:xfrm>
        </p:spPr>
        <p:txBody>
          <a:bodyPr/>
          <a:lstStyle/>
          <a:p>
            <a:r>
              <a:rPr lang="en-US" dirty="0"/>
              <a:t>You can group by </a:t>
            </a:r>
            <a:r>
              <a:rPr lang="en-US" u="sng" dirty="0"/>
              <a:t>multiple columns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Group by vendor and then by category.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3794756"/>
            <a:ext cx="859526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4892024"/>
            <a:ext cx="4297633" cy="177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7318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6" name="Picture 5" descr="product.png">
            <a:extLst>
              <a:ext uri="{FF2B5EF4-FFF2-40B4-BE49-F238E27FC236}">
                <a16:creationId xmlns:a16="http://schemas.microsoft.com/office/drawing/2014/main" id="{A9258F48-996B-A3CA-68E8-25C27A72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29" y="1770019"/>
            <a:ext cx="3680612" cy="15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337561"/>
            <a:ext cx="8503827" cy="1005829"/>
          </a:xfrm>
        </p:spPr>
        <p:txBody>
          <a:bodyPr/>
          <a:lstStyle/>
          <a:p>
            <a:r>
              <a:rPr lang="en-US" sz="2400" dirty="0"/>
              <a:t>Group products $50 or more by vendor and category.</a:t>
            </a:r>
          </a:p>
          <a:p>
            <a:r>
              <a:rPr lang="en-US" sz="2400" dirty="0"/>
              <a:t>Count and average price only if </a:t>
            </a:r>
            <a:r>
              <a:rPr lang="en-US" sz="2400" u="sng" dirty="0"/>
              <a:t>more than one</a:t>
            </a:r>
            <a:r>
              <a:rPr lang="en-US" sz="2400" dirty="0"/>
              <a:t> per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4343390"/>
            <a:ext cx="8320949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FROM product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 &gt;= 50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category_id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HAVING COUNT(*) &gt; 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58251"/>
            <a:ext cx="4480511" cy="121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CF871-1496-86B2-DC30-5BC775EC26AB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75679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1920218"/>
          </a:xfrm>
        </p:spPr>
        <p:txBody>
          <a:bodyPr/>
          <a:lstStyle/>
          <a:p>
            <a:r>
              <a:rPr lang="en-US" dirty="0"/>
              <a:t>For products that sold </a:t>
            </a:r>
            <a:r>
              <a:rPr lang="en-US" u="sng" dirty="0"/>
              <a:t>more than 3 items</a:t>
            </a:r>
            <a:r>
              <a:rPr lang="en-US" dirty="0"/>
              <a:t> in all sales transactions, what were the </a:t>
            </a:r>
            <a:r>
              <a:rPr lang="en-US" u="sng" dirty="0"/>
              <a:t>total number of items</a:t>
            </a:r>
            <a:r>
              <a:rPr lang="en-US" dirty="0"/>
              <a:t> sold?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68" y="3246122"/>
            <a:ext cx="5009705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SUM(</a:t>
            </a:r>
            <a:r>
              <a:rPr lang="en-US" sz="1800" b="1" dirty="0" err="1">
                <a:latin typeface="Courier New" charset="0"/>
                <a:cs typeface="Courier New" charset="0"/>
              </a:rPr>
              <a:t>no_of_items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FROM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sold_via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HAVING SUM(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no_of_items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 &gt; 3</a:t>
            </a:r>
            <a:endParaRPr lang="en-US" sz="2000" b="1" i="1" dirty="0">
              <a:solidFill>
                <a:srgbClr val="C00000"/>
              </a:solidFill>
              <a:latin typeface="Franklin Gothic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098" y="4685706"/>
            <a:ext cx="220445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The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800" dirty="0">
                <a:solidFill>
                  <a:srgbClr val="0033CC"/>
                </a:solidFill>
              </a:rPr>
              <a:t> clause </a:t>
            </a:r>
            <a:br>
              <a:rPr lang="en-US" sz="1800" dirty="0">
                <a:solidFill>
                  <a:srgbClr val="0033CC"/>
                </a:solidFill>
              </a:rPr>
            </a:br>
            <a:r>
              <a:rPr lang="en-US" sz="1800" dirty="0">
                <a:solidFill>
                  <a:srgbClr val="0033CC"/>
                </a:solidFill>
              </a:rPr>
              <a:t>applies to </a:t>
            </a:r>
            <a:r>
              <a:rPr lang="en-US" sz="1800" u="sng" dirty="0">
                <a:solidFill>
                  <a:srgbClr val="0033CC"/>
                </a:solidFill>
              </a:rPr>
              <a:t>rows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  <a:p>
            <a:endParaRPr lang="en-US" sz="800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The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800" dirty="0">
                <a:solidFill>
                  <a:srgbClr val="0033CC"/>
                </a:solidFill>
              </a:rPr>
              <a:t> clause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applies to </a:t>
            </a:r>
            <a:r>
              <a:rPr lang="en-US" sz="1800" u="sng" dirty="0">
                <a:solidFill>
                  <a:srgbClr val="0033CC"/>
                </a:solidFill>
              </a:rPr>
              <a:t>groups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2ACFA-5865-4D65-2082-C93B3866D6B2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26D76-6C46-4231-574A-D5EC35AEB181}"/>
              </a:ext>
            </a:extLst>
          </p:cNvPr>
          <p:cNvSpPr txBox="1"/>
          <p:nvPr/>
        </p:nvSpPr>
        <p:spPr>
          <a:xfrm>
            <a:off x="214792" y="1436038"/>
            <a:ext cx="31470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sold_via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 descr="A screenshot of a table&#10;&#10;AI-generated content may be incorrect.">
            <a:extLst>
              <a:ext uri="{FF2B5EF4-FFF2-40B4-BE49-F238E27FC236}">
                <a16:creationId xmlns:a16="http://schemas.microsoft.com/office/drawing/2014/main" id="{599B614A-D1AD-7C3B-6D8E-DED452FC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92" y="2148854"/>
            <a:ext cx="2022213" cy="2496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DAFD9C-ED1B-3EA6-2306-F93D8633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933" y="4812059"/>
            <a:ext cx="2315733" cy="10551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9982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2285974"/>
          </a:xfrm>
        </p:spPr>
        <p:txBody>
          <a:bodyPr/>
          <a:lstStyle/>
          <a:p>
            <a:r>
              <a:rPr lang="en-US" dirty="0"/>
              <a:t>For each product that was sold in </a:t>
            </a:r>
            <a:r>
              <a:rPr lang="en-US" u="sng" dirty="0"/>
              <a:t>more than one</a:t>
            </a:r>
            <a:r>
              <a:rPr lang="en-US" dirty="0"/>
              <a:t> sales </a:t>
            </a:r>
            <a:br>
              <a:rPr lang="en-US" dirty="0"/>
            </a:br>
            <a:r>
              <a:rPr lang="en-US" dirty="0"/>
              <a:t>transaction, what is the </a:t>
            </a:r>
            <a:r>
              <a:rPr lang="en-US" u="sng" dirty="0"/>
              <a:t>number of transactions</a:t>
            </a:r>
            <a:r>
              <a:rPr lang="en-US" dirty="0"/>
              <a:t> in which the product was sold?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7683" y="3611878"/>
            <a:ext cx="4320413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COUNT(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sold_via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HAVING COUNT(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>
                <a:latin typeface="Courier New" charset="0"/>
                <a:cs typeface="Courier New" charset="0"/>
              </a:rPr>
              <a:t>) &gt;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57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4AB6E-FD2E-EBC2-D22A-235CC070EF17}"/>
              </a:ext>
            </a:extLst>
          </p:cNvPr>
          <p:cNvSpPr txBox="1"/>
          <p:nvPr/>
        </p:nvSpPr>
        <p:spPr>
          <a:xfrm>
            <a:off x="214792" y="1436038"/>
            <a:ext cx="31470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sold_via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A screenshot of a table&#10;&#10;AI-generated content may be incorrect.">
            <a:extLst>
              <a:ext uri="{FF2B5EF4-FFF2-40B4-BE49-F238E27FC236}">
                <a16:creationId xmlns:a16="http://schemas.microsoft.com/office/drawing/2014/main" id="{D50E02F9-9436-3222-6FE4-CE615EBA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92" y="2148854"/>
            <a:ext cx="2022213" cy="2496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4DDFA8-03DB-1A1A-2644-CE045F7B1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89" y="5007360"/>
            <a:ext cx="1905000" cy="1029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284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An outer query makes use of the results </a:t>
            </a:r>
            <a:br>
              <a:rPr lang="en-US" dirty="0"/>
            </a:br>
            <a:r>
              <a:rPr lang="en-US" dirty="0"/>
              <a:t>from a </a:t>
            </a:r>
            <a:r>
              <a:rPr lang="en-US" u="sng" dirty="0"/>
              <a:t>nested</a:t>
            </a:r>
            <a:r>
              <a:rPr lang="en-US" dirty="0"/>
              <a:t> (inner)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data from database tables.</a:t>
            </a:r>
          </a:p>
          <a:p>
            <a:pPr lvl="4"/>
            <a:endParaRPr lang="en-US" dirty="0"/>
          </a:p>
          <a:p>
            <a:r>
              <a:rPr lang="en-US" dirty="0"/>
              <a:t>The most common SQL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548634"/>
          </a:xfrm>
        </p:spPr>
        <p:txBody>
          <a:bodyPr/>
          <a:lstStyle/>
          <a:p>
            <a:r>
              <a:rPr lang="en-US" dirty="0"/>
              <a:t>Which products sell </a:t>
            </a:r>
            <a:r>
              <a:rPr lang="en-US" u="sng" dirty="0"/>
              <a:t>below the average</a:t>
            </a:r>
            <a:r>
              <a:rPr lang="en-US" dirty="0"/>
              <a:t> price?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0196" y="3794756"/>
            <a:ext cx="693972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 &lt;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AVG(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  FROM product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5" y="5074902"/>
            <a:ext cx="3200365" cy="17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36" y="4800585"/>
            <a:ext cx="2192227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12A03"/>
                </a:solidFill>
              </a:rPr>
              <a:t>First, we need to</a:t>
            </a:r>
          </a:p>
          <a:p>
            <a:r>
              <a:rPr lang="en-US" dirty="0">
                <a:solidFill>
                  <a:srgbClr val="A12A03"/>
                </a:solidFill>
              </a:rPr>
              <a:t>calculate the average.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C61B4-0675-46B1-8F54-DC471C1D3ED4}"/>
              </a:ext>
            </a:extLst>
          </p:cNvPr>
          <p:cNvSpPr txBox="1"/>
          <p:nvPr/>
        </p:nvSpPr>
        <p:spPr>
          <a:xfrm>
            <a:off x="274367" y="5616085"/>
            <a:ext cx="281346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Nested-SELECT-</a:t>
            </a:r>
            <a:r>
              <a:rPr lang="en-US" dirty="0" err="1">
                <a:solidFill>
                  <a:srgbClr val="FFFF00"/>
                </a:solidFill>
              </a:rPr>
              <a:t>Sales.ipynb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4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1"/>
            <a:ext cx="8229600" cy="2834609"/>
          </a:xfrm>
        </p:spPr>
        <p:txBody>
          <a:bodyPr/>
          <a:lstStyle/>
          <a:p>
            <a:r>
              <a:rPr lang="en-US" dirty="0"/>
              <a:t>Wrong: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Aggregate functions can only appear within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clause or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clause.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196" y="3886195"/>
            <a:ext cx="65261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 &lt;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66005-97A5-22A4-607B-EBFD4BDF12F2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7030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EFD0-7791-0508-E221-6B42BB67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D5DF-95F1-1ABC-0A89-51727344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s can have poor performance.</a:t>
            </a:r>
          </a:p>
          <a:p>
            <a:r>
              <a:rPr lang="en-US" dirty="0"/>
              <a:t>Whenever possible, replace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/>
              <a:t>s instead.</a:t>
            </a:r>
          </a:p>
          <a:p>
            <a:pPr lvl="1"/>
            <a:r>
              <a:rPr lang="en-US" dirty="0"/>
              <a:t>See Assignment #5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BB65-739A-F520-E1DD-26E4BDFB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2"/>
            <a:ext cx="5486385" cy="1371585"/>
          </a:xfrm>
        </p:spPr>
        <p:txBody>
          <a:bodyPr/>
          <a:lstStyle/>
          <a:p>
            <a:r>
              <a:rPr lang="en-US" dirty="0"/>
              <a:t>Which products have more than 3 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F3C69-2B9B-1297-8022-9CF0A15240B5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6023E-AE06-A627-7510-9D406335A3B5}"/>
              </a:ext>
            </a:extLst>
          </p:cNvPr>
          <p:cNvSpPr txBox="1"/>
          <p:nvPr/>
        </p:nvSpPr>
        <p:spPr>
          <a:xfrm>
            <a:off x="5539740" y="1234464"/>
            <a:ext cx="31470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sold_via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A screenshot of a table&#10;&#10;AI-generated content may be incorrect.">
            <a:extLst>
              <a:ext uri="{FF2B5EF4-FFF2-40B4-BE49-F238E27FC236}">
                <a16:creationId xmlns:a16="http://schemas.microsoft.com/office/drawing/2014/main" id="{D444F987-1B9B-C8AA-CB5E-45F2F712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40" y="1947280"/>
            <a:ext cx="2022213" cy="2496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94F4D-DE01-72EF-1673-73A8FEC7021B}"/>
              </a:ext>
            </a:extLst>
          </p:cNvPr>
          <p:cNvSpPr txBox="1"/>
          <p:nvPr/>
        </p:nvSpPr>
        <p:spPr>
          <a:xfrm>
            <a:off x="457200" y="4571770"/>
            <a:ext cx="660309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  product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(SELECT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FROM  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sold_via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GROUP BY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HAVING   SUM(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no_of_items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 3)</a:t>
            </a:r>
          </a:p>
        </p:txBody>
      </p:sp>
      <p:pic>
        <p:nvPicPr>
          <p:cNvPr id="14" name="Picture 13" descr="A screenshot of a product list&#10;&#10;AI-generated content may be incorrect.">
            <a:extLst>
              <a:ext uri="{FF2B5EF4-FFF2-40B4-BE49-F238E27FC236}">
                <a16:creationId xmlns:a16="http://schemas.microsoft.com/office/drawing/2014/main" id="{96DF00D3-13E7-6B6E-ED13-25CB85E6C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41" y="4668094"/>
            <a:ext cx="2637035" cy="1119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056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IN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products were each sold 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more than one</a:t>
            </a:r>
            <a:r>
              <a:rPr lang="en-US" dirty="0"/>
              <a:t> sales transaction?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806" y="4343390"/>
            <a:ext cx="649216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 IN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FROM  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sold_via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GROUP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HAVING   COUNT(*) &gt; 1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" y="5272578"/>
            <a:ext cx="3291804" cy="157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9BFEF-F118-DEFD-9270-2CC7D08E61D8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9C2E3-BC8F-9E24-77B2-62C937F8EFAF}"/>
              </a:ext>
            </a:extLst>
          </p:cNvPr>
          <p:cNvSpPr txBox="1"/>
          <p:nvPr/>
        </p:nvSpPr>
        <p:spPr>
          <a:xfrm>
            <a:off x="5722618" y="1234464"/>
            <a:ext cx="31470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sold_via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A screenshot of a table&#10;&#10;AI-generated content may be incorrect.">
            <a:extLst>
              <a:ext uri="{FF2B5EF4-FFF2-40B4-BE49-F238E27FC236}">
                <a16:creationId xmlns:a16="http://schemas.microsoft.com/office/drawing/2014/main" id="{831D280C-6E8D-498E-CD21-4BFDD2E3D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420" y="1921582"/>
            <a:ext cx="2022213" cy="2496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12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B6ED-11B0-DA72-4EEA-2EF6C23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8B9D-0D0A-3814-BD6D-B7145DBA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4756"/>
            <a:ext cx="8229600" cy="487698"/>
          </a:xfrm>
        </p:spPr>
        <p:txBody>
          <a:bodyPr/>
          <a:lstStyle/>
          <a:p>
            <a:r>
              <a:rPr lang="en-US" dirty="0"/>
              <a:t>Who are the </a:t>
            </a:r>
            <a:r>
              <a:rPr lang="en-US" u="sng" dirty="0"/>
              <a:t>classmates</a:t>
            </a:r>
            <a:r>
              <a:rPr lang="en-US" dirty="0"/>
              <a:t> of Tim Novak?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93351-93B4-5213-7A21-E97C5DB0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4EB9-921B-3F79-C878-A2B672923C90}"/>
              </a:ext>
            </a:extLst>
          </p:cNvPr>
          <p:cNvSpPr txBox="1"/>
          <p:nvPr/>
        </p:nvSpPr>
        <p:spPr>
          <a:xfrm>
            <a:off x="3421818" y="4440468"/>
            <a:ext cx="24832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SELECT-IN-</a:t>
            </a:r>
            <a:r>
              <a:rPr lang="en-US" dirty="0" err="1">
                <a:solidFill>
                  <a:srgbClr val="FFFF00"/>
                </a:solidFill>
              </a:rPr>
              <a:t>School.ipynb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D93478F-1739-E649-C633-C6F1A2DE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6" y="1325903"/>
            <a:ext cx="8543015" cy="2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88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IS NULL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927"/>
            <a:ext cx="8229600" cy="548634"/>
          </a:xfrm>
        </p:spPr>
        <p:txBody>
          <a:bodyPr/>
          <a:lstStyle/>
          <a:p>
            <a:r>
              <a:rPr lang="en-US" dirty="0"/>
              <a:t>Which managers did </a:t>
            </a:r>
            <a:r>
              <a:rPr lang="en-US" u="sng" dirty="0"/>
              <a:t>not</a:t>
            </a:r>
            <a:r>
              <a:rPr lang="en-US" dirty="0"/>
              <a:t> get a bonus?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3"/>
            <a:ext cx="7955243" cy="13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098" y="3429000"/>
            <a:ext cx="32643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manager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mbonus</a:t>
            </a:r>
            <a:r>
              <a:rPr lang="en-US" sz="1800" b="1" dirty="0">
                <a:latin typeface="Courier New" charset="0"/>
                <a:cs typeface="Courier New" charset="0"/>
              </a:rPr>
              <a:t> IS NULL;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4592928"/>
            <a:ext cx="6505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B15A20-CABC-52B7-CAC2-598E97A4F19B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14579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WHERE EXISTS </a:t>
            </a:r>
            <a:r>
              <a:rPr lang="en-US" dirty="0"/>
              <a:t>by a nested query.</a:t>
            </a:r>
          </a:p>
          <a:p>
            <a:pPr lvl="4"/>
            <a:endParaRPr lang="en-US" dirty="0"/>
          </a:p>
          <a:p>
            <a:r>
              <a:rPr lang="en-US" dirty="0"/>
              <a:t>The nested query is </a:t>
            </a:r>
            <a:r>
              <a:rPr lang="en-US" u="sng" dirty="0"/>
              <a:t>true</a:t>
            </a:r>
            <a:r>
              <a:rPr lang="en-US" dirty="0"/>
              <a:t> if it retrieves </a:t>
            </a:r>
            <a:r>
              <a:rPr lang="en-US" u="sng" dirty="0"/>
              <a:t>any</a:t>
            </a:r>
            <a:r>
              <a:rPr lang="en-US" dirty="0"/>
              <a:t> rows, else it is false.</a:t>
            </a:r>
          </a:p>
          <a:p>
            <a:pPr lvl="4"/>
            <a:endParaRPr lang="en-US" dirty="0"/>
          </a:p>
          <a:p>
            <a:r>
              <a:rPr lang="en-US" dirty="0"/>
              <a:t>If the nested query uses columns from the </a:t>
            </a:r>
            <a:br>
              <a:rPr lang="en-US" dirty="0"/>
            </a:br>
            <a:r>
              <a:rPr lang="en-US" dirty="0"/>
              <a:t>outer query, then the inner query is a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correlated </a:t>
            </a:r>
            <a:r>
              <a:rPr lang="en-US" dirty="0" err="1">
                <a:solidFill>
                  <a:srgbClr val="B23C00"/>
                </a:solidFill>
              </a:rPr>
              <a:t>subquery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7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EXISTS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005829"/>
          </a:xfrm>
        </p:spPr>
        <p:txBody>
          <a:bodyPr/>
          <a:lstStyle/>
          <a:p>
            <a:r>
              <a:rPr lang="en-US" dirty="0"/>
              <a:t>Which buildings have managers living in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806" y="4966477"/>
            <a:ext cx="6450342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building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EXISTS (SELECT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FROM   manager 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97" y="4526268"/>
            <a:ext cx="36861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89" y="5989292"/>
            <a:ext cx="22248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correlated </a:t>
            </a:r>
            <a:r>
              <a:rPr lang="en-US" sz="1800" dirty="0" err="1">
                <a:solidFill>
                  <a:srgbClr val="B23C00"/>
                </a:solidFill>
              </a:rPr>
              <a:t>subquery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2AED6-8D67-67C0-DE00-E9A322493F1A}"/>
              </a:ext>
            </a:extLst>
          </p:cNvPr>
          <p:cNvSpPr txBox="1"/>
          <p:nvPr/>
        </p:nvSpPr>
        <p:spPr>
          <a:xfrm>
            <a:off x="5075993" y="2259362"/>
            <a:ext cx="310681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SELECT-EXISTS-</a:t>
            </a:r>
            <a:r>
              <a:rPr lang="en-US" dirty="0" err="1">
                <a:solidFill>
                  <a:srgbClr val="FFFF00"/>
                </a:solidFill>
              </a:rPr>
              <a:t>Building.ipynb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7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463024"/>
          </a:xfrm>
        </p:spPr>
        <p:txBody>
          <a:bodyPr/>
          <a:lstStyle/>
          <a:p>
            <a:r>
              <a:rPr lang="en-US" dirty="0"/>
              <a:t>Which buildings </a:t>
            </a:r>
            <a:br>
              <a:rPr lang="en-US" dirty="0"/>
            </a:b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have managers living in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021" y="4966477"/>
            <a:ext cx="7004431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building b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NOT</a:t>
            </a:r>
            <a:r>
              <a:rPr lang="en-US" sz="1800" b="1" dirty="0">
                <a:latin typeface="Courier New" charset="0"/>
                <a:cs typeface="Courier New" charset="0"/>
              </a:rPr>
              <a:t> EXISTS (SELECT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FROM   manager 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WHERE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72" y="4573878"/>
            <a:ext cx="3695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1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Retrieve the </a:t>
            </a:r>
            <a:r>
              <a:rPr lang="en-US" u="sng" dirty="0"/>
              <a:t>entire contents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331732"/>
            <a:ext cx="30796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SELECT * FROM product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2882244"/>
            <a:ext cx="5381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928329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360"/>
            <a:ext cx="8229600" cy="655637"/>
          </a:xfrm>
        </p:spPr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 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1"/>
            <a:ext cx="3748999" cy="3047990"/>
          </a:xfrm>
        </p:spPr>
        <p:txBody>
          <a:bodyPr/>
          <a:lstStyle/>
          <a:p>
            <a:r>
              <a:rPr lang="en-US" dirty="0"/>
              <a:t>Use the results </a:t>
            </a:r>
            <a:br>
              <a:rPr lang="en-US" dirty="0"/>
            </a:br>
            <a:r>
              <a:rPr lang="en-US" dirty="0"/>
              <a:t>from a query </a:t>
            </a:r>
            <a:br>
              <a:rPr lang="en-US" dirty="0"/>
            </a:br>
            <a:r>
              <a:rPr lang="en-US" dirty="0"/>
              <a:t>to populate </a:t>
            </a:r>
            <a:br>
              <a:rPr lang="en-US" dirty="0"/>
            </a:br>
            <a:r>
              <a:rPr lang="en-US" dirty="0"/>
              <a:t>another table.</a:t>
            </a:r>
          </a:p>
          <a:p>
            <a:pPr lvl="1"/>
            <a:r>
              <a:rPr lang="en-US" dirty="0"/>
              <a:t>Source: </a:t>
            </a:r>
            <a:br>
              <a:rPr lang="en-US" dirty="0"/>
            </a:br>
            <a:r>
              <a:rPr lang="en-US" dirty="0"/>
              <a:t>Titanic passengers.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35F03-44F4-AE0D-B6A6-FC694318CF86}"/>
              </a:ext>
            </a:extLst>
          </p:cNvPr>
          <p:cNvSpPr txBox="1"/>
          <p:nvPr/>
        </p:nvSpPr>
        <p:spPr>
          <a:xfrm>
            <a:off x="4082678" y="1464083"/>
            <a:ext cx="4802918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    VARCHAR(32) NOT NULL UNIQUE,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age      DOUBLE      NOT NULL,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   INT         NOT NULL,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PRIMARY KEY(name)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 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 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'1st' THEN 1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'2nd' THEN 2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'3rd' THEN 3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0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passengers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sex = 'male'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  survived = 'yes'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  age BETWEEN 21 AND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370E4-ED8C-B66C-C3CD-D739C6709FCD}"/>
              </a:ext>
            </a:extLst>
          </p:cNvPr>
          <p:cNvSpPr txBox="1"/>
          <p:nvPr/>
        </p:nvSpPr>
        <p:spPr>
          <a:xfrm>
            <a:off x="6217902" y="1294232"/>
            <a:ext cx="2530436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INSERT-INTO-</a:t>
            </a:r>
            <a:r>
              <a:rPr lang="en-US" sz="1400" dirty="0" err="1">
                <a:solidFill>
                  <a:srgbClr val="FFFF00"/>
                </a:solidFill>
              </a:rPr>
              <a:t>SELECT.ipynb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B8FA1-59EB-F781-9FCA-9FBBF62A9CD8}"/>
              </a:ext>
            </a:extLst>
          </p:cNvPr>
          <p:cNvSpPr txBox="1"/>
          <p:nvPr/>
        </p:nvSpPr>
        <p:spPr>
          <a:xfrm>
            <a:off x="278294" y="3996981"/>
            <a:ext cx="3562194" cy="2723823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mysql&gt; select * from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name                            | age | class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Asplund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Johan Charles      |  23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Buckley, Mr. Daniel     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Collett, Mr. Sidney C Stuart    |  24 |     2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Duquemin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Joseph            |  24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Greenfield, Mr. William Bertram |  23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Jansson, Mr. Carl Olof  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Karlsson, Mr. Einar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Gervasius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Leeni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Fahim (Philip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Zenni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|  22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Madsen, Mr.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Fridtjof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Arne       |  24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Midtsjo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Karl Albert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Oxenham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Percy Thomas       |  22 |     2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Snyder, Mr. John Pillsbury      |  24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Vartanian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David            |  22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Williams, Mr. Richard Norris II |  21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6DF5-84F1-9D26-60EB-CC18139F91A9}"/>
              </a:ext>
            </a:extLst>
          </p:cNvPr>
          <p:cNvSpPr txBox="1"/>
          <p:nvPr/>
        </p:nvSpPr>
        <p:spPr>
          <a:xfrm>
            <a:off x="7132292" y="4884872"/>
            <a:ext cx="182233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This all happens on the </a:t>
            </a:r>
            <a:r>
              <a:rPr lang="en-US" sz="1400" u="sng" dirty="0">
                <a:solidFill>
                  <a:srgbClr val="0033CC"/>
                </a:solidFill>
              </a:rPr>
              <a:t>database server</a:t>
            </a:r>
            <a:r>
              <a:rPr lang="en-US" sz="1400" dirty="0">
                <a:solidFill>
                  <a:srgbClr val="0033CC"/>
                </a:solidFill>
              </a:rPr>
              <a:t>,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not the client side.</a:t>
            </a:r>
          </a:p>
        </p:txBody>
      </p:sp>
    </p:spTree>
    <p:extLst>
      <p:ext uri="{BB962C8B-B14F-4D97-AF65-F5344CB8AC3E}">
        <p14:creationId xmlns:p14="http://schemas.microsoft.com/office/powerpoint/2010/main" val="35529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E633-FF39-8A39-0A4E-8FEDA751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04CB-8EDF-90E1-2305-AE8D7032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a copy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en-US" dirty="0"/>
              <a:t> of table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en-US" dirty="0"/>
              <a:t>: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Any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en-US" dirty="0"/>
              <a:t> constraints are copied as well into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can include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copy only certain rows.</a:t>
            </a:r>
          </a:p>
          <a:p>
            <a:pPr lvl="4"/>
            <a:endParaRPr lang="en-US" dirty="0"/>
          </a:p>
          <a:p>
            <a:r>
              <a:rPr lang="en-US" dirty="0"/>
              <a:t>If you don’t execute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statement, you’ve only copied the table structure.</a:t>
            </a:r>
          </a:p>
          <a:p>
            <a:pPr lvl="1"/>
            <a:r>
              <a:rPr lang="en-US" dirty="0"/>
              <a:t>The copied table will be empty.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35139-5F72-9F35-2DA8-BFAD31E0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3A4F6-FD23-9798-59A9-7F4F2EDF8295}"/>
              </a:ext>
            </a:extLst>
          </p:cNvPr>
          <p:cNvSpPr txBox="1"/>
          <p:nvPr/>
        </p:nvSpPr>
        <p:spPr>
          <a:xfrm>
            <a:off x="1998218" y="1874537"/>
            <a:ext cx="514756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beta LIKE alpha;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beta SELECT * FROM alpha</a:t>
            </a:r>
          </a:p>
        </p:txBody>
      </p:sp>
    </p:spTree>
    <p:extLst>
      <p:ext uri="{BB962C8B-B14F-4D97-AF65-F5344CB8AC3E}">
        <p14:creationId xmlns:p14="http://schemas.microsoft.com/office/powerpoint/2010/main" val="26376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7058"/>
            <a:ext cx="8229600" cy="1036332"/>
          </a:xfrm>
        </p:spPr>
        <p:txBody>
          <a:bodyPr/>
          <a:lstStyle/>
          <a:p>
            <a:r>
              <a:rPr lang="en-US" dirty="0"/>
              <a:t>Retrieve only </a:t>
            </a:r>
            <a:r>
              <a:rPr lang="en-US" u="sng" dirty="0"/>
              <a:t>certain columns</a:t>
            </a:r>
            <a:r>
              <a:rPr lang="en-US" dirty="0"/>
              <a:t> of the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186" y="4617707"/>
            <a:ext cx="4596130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60" y="3977634"/>
            <a:ext cx="2552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318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25" y="4343390"/>
            <a:ext cx="20096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Projection operation</a:t>
            </a:r>
          </a:p>
        </p:txBody>
      </p:sp>
    </p:spTree>
    <p:extLst>
      <p:ext uri="{BB962C8B-B14F-4D97-AF65-F5344CB8AC3E}">
        <p14:creationId xmlns:p14="http://schemas.microsoft.com/office/powerpoint/2010/main" val="203091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1036332"/>
          </a:xfrm>
        </p:spPr>
        <p:txBody>
          <a:bodyPr/>
          <a:lstStyle/>
          <a:p>
            <a:r>
              <a:rPr lang="en-US" u="sng" dirty="0"/>
              <a:t>Calculate a column</a:t>
            </a:r>
            <a:r>
              <a:rPr lang="en-US" dirty="0"/>
              <a:t> (derived attribute) from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34829"/>
            <a:ext cx="4753165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1.1*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08" y="3825209"/>
            <a:ext cx="3895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8757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3917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C81D-9467-ECB7-4270-D74888C5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CAE4-D7B3-0EC8-3857-6FF62CF0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dirty="0"/>
              <a:t> to rename a column in the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D6D3-B1D1-53B6-9CFF-79CE15B4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DE388-0196-A0D6-DA93-5F5C7DA31A13}"/>
              </a:ext>
            </a:extLst>
          </p:cNvPr>
          <p:cNvSpPr txBox="1"/>
          <p:nvPr/>
        </p:nvSpPr>
        <p:spPr>
          <a:xfrm>
            <a:off x="1446785" y="1965976"/>
            <a:ext cx="62504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0.8*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product_price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discounted_price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BFE971-E09E-BBA5-61B2-23F1EAF6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99" y="3246122"/>
            <a:ext cx="4140200" cy="2222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90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DISTINCT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640073"/>
          </a:xfrm>
        </p:spPr>
        <p:txBody>
          <a:bodyPr/>
          <a:lstStyle/>
          <a:p>
            <a:r>
              <a:rPr lang="en-US" dirty="0"/>
              <a:t>Which vendor IDs are in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8903" y="4434829"/>
            <a:ext cx="3768980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0" y="4343390"/>
            <a:ext cx="1552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408237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E28C4-3AA6-CEB1-A777-9FAD3F9C2D3A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7138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1005829"/>
          </a:xfrm>
        </p:spPr>
        <p:txBody>
          <a:bodyPr/>
          <a:lstStyle/>
          <a:p>
            <a:r>
              <a:rPr lang="en-US" dirty="0"/>
              <a:t>Which products in the FW category </a:t>
            </a:r>
            <a:br>
              <a:rPr lang="en-US" dirty="0"/>
            </a:br>
            <a:r>
              <a:rPr lang="en-US" dirty="0"/>
              <a:t>have price less than or equal to $110?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20525"/>
            <a:ext cx="4571950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&lt;= 110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AND 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category_id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= 'FW';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8" y="4343391"/>
            <a:ext cx="4209192" cy="16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9ADC4-D823-7F9F-BE35-86CA936695DB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0102490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51916</TotalTime>
  <Words>2495</Words>
  <Application>Microsoft Macintosh PowerPoint</Application>
  <PresentationFormat>On-screen Show (4:3)</PresentationFormat>
  <Paragraphs>432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Courier New</vt:lpstr>
      <vt:lpstr>Franklin Gothic Book</vt:lpstr>
      <vt:lpstr>Times New Roman</vt:lpstr>
      <vt:lpstr>Wingdings</vt:lpstr>
      <vt:lpstr>Quadrant</vt:lpstr>
      <vt:lpstr>DATA 201 Database Technologies  for Data Analytics February 20 Class Meeting</vt:lpstr>
      <vt:lpstr>This Evening</vt:lpstr>
      <vt:lpstr>SELECT</vt:lpstr>
      <vt:lpstr>SELECT, cont’d</vt:lpstr>
      <vt:lpstr>SELECT, cont’d</vt:lpstr>
      <vt:lpstr>SELECT, cont’d</vt:lpstr>
      <vt:lpstr>Column Aliases</vt:lpstr>
      <vt:lpstr>SELECT DISTINCT</vt:lpstr>
      <vt:lpstr>SELECT WHERE</vt:lpstr>
      <vt:lpstr>MySQL Conditional Operators</vt:lpstr>
      <vt:lpstr>SELECT ORDER BY</vt:lpstr>
      <vt:lpstr>SELECT ORDER BY, cont’d</vt:lpstr>
      <vt:lpstr>SELECT ORDER BY, cont’d</vt:lpstr>
      <vt:lpstr>Limiting Query Results</vt:lpstr>
      <vt:lpstr>Limiting Query Results, cont’d</vt:lpstr>
      <vt:lpstr>SELECT LIKE</vt:lpstr>
      <vt:lpstr>SELECT LIKE, cont’d</vt:lpstr>
      <vt:lpstr>SELECT Aggregate Functions</vt:lpstr>
      <vt:lpstr>SELECT Aggregate Functions, cont’d</vt:lpstr>
      <vt:lpstr>SELECT Aggregate Functions, cont’d</vt:lpstr>
      <vt:lpstr>SELECT Aggregate Functions, cont’d</vt:lpstr>
      <vt:lpstr>SELECT Aggregate Functions, cont’d</vt:lpstr>
      <vt:lpstr>SELECT GROUP BY</vt:lpstr>
      <vt:lpstr>SELECT GROUP BY, cont’d</vt:lpstr>
      <vt:lpstr>SELECT GROUP BY, cont’d</vt:lpstr>
      <vt:lpstr>SELECT GROUP BY HAVING</vt:lpstr>
      <vt:lpstr>SELECT GROUP BY HAVING, cont’d</vt:lpstr>
      <vt:lpstr>SELECT GROUP BY HAVING, cont’d</vt:lpstr>
      <vt:lpstr>Nested Queries</vt:lpstr>
      <vt:lpstr>Nested Queries, cont’d</vt:lpstr>
      <vt:lpstr>Nested Queries, cont’d</vt:lpstr>
      <vt:lpstr>Nested Queries, cont’d</vt:lpstr>
      <vt:lpstr>SELECT IN</vt:lpstr>
      <vt:lpstr>SELECT IN, cont’d</vt:lpstr>
      <vt:lpstr>Class Problem</vt:lpstr>
      <vt:lpstr>IS NULL</vt:lpstr>
      <vt:lpstr>EXISTS</vt:lpstr>
      <vt:lpstr>EXISTS, cont’d</vt:lpstr>
      <vt:lpstr>NOT</vt:lpstr>
      <vt:lpstr>INSERT INTO SELECT</vt:lpstr>
      <vt:lpstr>Cloning a Table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618</cp:revision>
  <dcterms:created xsi:type="dcterms:W3CDTF">2008-01-12T03:52:55Z</dcterms:created>
  <dcterms:modified xsi:type="dcterms:W3CDTF">2025-02-20T22:55:32Z</dcterms:modified>
  <cp:category/>
</cp:coreProperties>
</file>