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9" r:id="rId1"/>
  </p:sldMasterIdLst>
  <p:notesMasterIdLst>
    <p:notesMasterId r:id="rId74"/>
  </p:notesMasterIdLst>
  <p:handoutMasterIdLst>
    <p:handoutMasterId r:id="rId75"/>
  </p:handoutMasterIdLst>
  <p:sldIdLst>
    <p:sldId id="256" r:id="rId2"/>
    <p:sldId id="826" r:id="rId3"/>
    <p:sldId id="835" r:id="rId4"/>
    <p:sldId id="584" r:id="rId5"/>
    <p:sldId id="824" r:id="rId6"/>
    <p:sldId id="589" r:id="rId7"/>
    <p:sldId id="601" r:id="rId8"/>
    <p:sldId id="607" r:id="rId9"/>
    <p:sldId id="592" r:id="rId10"/>
    <p:sldId id="606" r:id="rId11"/>
    <p:sldId id="593" r:id="rId12"/>
    <p:sldId id="594" r:id="rId13"/>
    <p:sldId id="595" r:id="rId14"/>
    <p:sldId id="590" r:id="rId15"/>
    <p:sldId id="602" r:id="rId16"/>
    <p:sldId id="603" r:id="rId17"/>
    <p:sldId id="604" r:id="rId18"/>
    <p:sldId id="605" r:id="rId19"/>
    <p:sldId id="608" r:id="rId20"/>
    <p:sldId id="591" r:id="rId21"/>
    <p:sldId id="609" r:id="rId22"/>
    <p:sldId id="610" r:id="rId23"/>
    <p:sldId id="597" r:id="rId24"/>
    <p:sldId id="611" r:id="rId25"/>
    <p:sldId id="599" r:id="rId26"/>
    <p:sldId id="612" r:id="rId27"/>
    <p:sldId id="598" r:id="rId28"/>
    <p:sldId id="833" r:id="rId29"/>
    <p:sldId id="829" r:id="rId30"/>
    <p:sldId id="623" r:id="rId31"/>
    <p:sldId id="624" r:id="rId32"/>
    <p:sldId id="626" r:id="rId33"/>
    <p:sldId id="625" r:id="rId34"/>
    <p:sldId id="627" r:id="rId35"/>
    <p:sldId id="840" r:id="rId36"/>
    <p:sldId id="585" r:id="rId37"/>
    <p:sldId id="830" r:id="rId38"/>
    <p:sldId id="817" r:id="rId39"/>
    <p:sldId id="628" r:id="rId40"/>
    <p:sldId id="629" r:id="rId41"/>
    <p:sldId id="630" r:id="rId42"/>
    <p:sldId id="631" r:id="rId43"/>
    <p:sldId id="632" r:id="rId44"/>
    <p:sldId id="633" r:id="rId45"/>
    <p:sldId id="841" r:id="rId46"/>
    <p:sldId id="634" r:id="rId47"/>
    <p:sldId id="635" r:id="rId48"/>
    <p:sldId id="661" r:id="rId49"/>
    <p:sldId id="662" r:id="rId50"/>
    <p:sldId id="663" r:id="rId51"/>
    <p:sldId id="636" r:id="rId52"/>
    <p:sldId id="664" r:id="rId53"/>
    <p:sldId id="665" r:id="rId54"/>
    <p:sldId id="637" r:id="rId55"/>
    <p:sldId id="666" r:id="rId56"/>
    <p:sldId id="638" r:id="rId57"/>
    <p:sldId id="586" r:id="rId58"/>
    <p:sldId id="667" r:id="rId59"/>
    <p:sldId id="639" r:id="rId60"/>
    <p:sldId id="668" r:id="rId61"/>
    <p:sldId id="834" r:id="rId62"/>
    <p:sldId id="680" r:id="rId63"/>
    <p:sldId id="681" r:id="rId64"/>
    <p:sldId id="682" r:id="rId65"/>
    <p:sldId id="683" r:id="rId66"/>
    <p:sldId id="686" r:id="rId67"/>
    <p:sldId id="645" r:id="rId68"/>
    <p:sldId id="836" r:id="rId69"/>
    <p:sldId id="838" r:id="rId70"/>
    <p:sldId id="839" r:id="rId71"/>
    <p:sldId id="831" r:id="rId72"/>
    <p:sldId id="832" r:id="rId73"/>
  </p:sldIdLst>
  <p:sldSz cx="9144000" cy="6858000" type="screen4x3"/>
  <p:notesSz cx="6858000" cy="9144000"/>
  <p:defaultTextStyle>
    <a:defPPr>
      <a:defRPr lang="en-US"/>
    </a:defPPr>
    <a:lvl1pPr algn="l" rtl="0" eaLnBrk="0" fontAlgn="base" hangingPunct="0">
      <a:spcBef>
        <a:spcPct val="0"/>
      </a:spcBef>
      <a:spcAft>
        <a:spcPct val="0"/>
      </a:spcAft>
      <a:defRPr sz="1600"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sz="16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16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16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1600" kern="1200">
        <a:solidFill>
          <a:schemeClr val="tx1"/>
        </a:solidFill>
        <a:latin typeface="Arial" charset="0"/>
        <a:ea typeface="ＭＳ Ｐゴシック" charset="0"/>
        <a:cs typeface="+mn-cs"/>
      </a:defRPr>
    </a:lvl5pPr>
    <a:lvl6pPr marL="2286000" algn="l" defTabSz="457200" rtl="0" eaLnBrk="1" latinLnBrk="0" hangingPunct="1">
      <a:defRPr sz="1600" kern="1200">
        <a:solidFill>
          <a:schemeClr val="tx1"/>
        </a:solidFill>
        <a:latin typeface="Arial" charset="0"/>
        <a:ea typeface="ＭＳ Ｐゴシック" charset="0"/>
        <a:cs typeface="+mn-cs"/>
      </a:defRPr>
    </a:lvl6pPr>
    <a:lvl7pPr marL="2743200" algn="l" defTabSz="457200" rtl="0" eaLnBrk="1" latinLnBrk="0" hangingPunct="1">
      <a:defRPr sz="1600" kern="1200">
        <a:solidFill>
          <a:schemeClr val="tx1"/>
        </a:solidFill>
        <a:latin typeface="Arial" charset="0"/>
        <a:ea typeface="ＭＳ Ｐゴシック" charset="0"/>
        <a:cs typeface="+mn-cs"/>
      </a:defRPr>
    </a:lvl7pPr>
    <a:lvl8pPr marL="3200400" algn="l" defTabSz="457200" rtl="0" eaLnBrk="1" latinLnBrk="0" hangingPunct="1">
      <a:defRPr sz="1600" kern="1200">
        <a:solidFill>
          <a:schemeClr val="tx1"/>
        </a:solidFill>
        <a:latin typeface="Arial" charset="0"/>
        <a:ea typeface="ＭＳ Ｐゴシック" charset="0"/>
        <a:cs typeface="+mn-cs"/>
      </a:defRPr>
    </a:lvl8pPr>
    <a:lvl9pPr marL="3657600" algn="l" defTabSz="457200" rtl="0" eaLnBrk="1" latinLnBrk="0" hangingPunct="1">
      <a:defRPr sz="1600"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pos="282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0033CC"/>
    <a:srgbClr val="B23C00"/>
    <a:srgbClr val="E1F5FF"/>
    <a:srgbClr val="C6DEFF"/>
    <a:srgbClr val="A12A03"/>
    <a:srgbClr val="66CCFF"/>
    <a:srgbClr val="A40000"/>
    <a:srgbClr val="CC99FF"/>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626" autoAdjust="0"/>
    <p:restoredTop sz="98450" autoAdjust="0"/>
  </p:normalViewPr>
  <p:slideViewPr>
    <p:cSldViewPr>
      <p:cViewPr varScale="1">
        <p:scale>
          <a:sx n="142" d="100"/>
          <a:sy n="142" d="100"/>
        </p:scale>
        <p:origin x="2632" y="176"/>
      </p:cViewPr>
      <p:guideLst>
        <p:guide orient="horz" pos="2160"/>
        <p:guide pos="2822"/>
      </p:guideLst>
    </p:cSldViewPr>
  </p:slideViewPr>
  <p:notesTextViewPr>
    <p:cViewPr>
      <p:scale>
        <a:sx n="100" d="100"/>
        <a:sy n="100" d="100"/>
      </p:scale>
      <p:origin x="0" y="0"/>
    </p:cViewPr>
  </p:notesTextViewPr>
  <p:sorterViewPr>
    <p:cViewPr>
      <p:scale>
        <a:sx n="1" d="1"/>
        <a:sy n="1" d="1"/>
      </p:scale>
      <p:origin x="0" y="0"/>
    </p:cViewPr>
  </p:sorterViewPr>
  <p:gridSpacing cx="91439" cy="91439"/>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4172681-C581-F644-AAF5-C092E01AA013}" type="datetimeFigureOut">
              <a:rPr lang="en-US" smtClean="0"/>
              <a:t>2/2/25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2A581D9-7090-374C-A542-C325CF1D3FFC}" type="slidenum">
              <a:rPr lang="en-US" smtClean="0"/>
              <a:t>‹#›</a:t>
            </a:fld>
            <a:endParaRPr lang="en-US"/>
          </a:p>
        </p:txBody>
      </p:sp>
    </p:spTree>
    <p:extLst>
      <p:ext uri="{BB962C8B-B14F-4D97-AF65-F5344CB8AC3E}">
        <p14:creationId xmlns:p14="http://schemas.microsoft.com/office/powerpoint/2010/main" val="22572006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32771" name="Rectangle 3"/>
          <p:cNvSpPr>
            <a:spLocks noGrp="1" noChangeArrowheads="1"/>
          </p:cNvSpPr>
          <p:nvPr>
            <p:ph type="dt" idx="1"/>
          </p:nvPr>
        </p:nvSpPr>
        <p:spPr bwMode="auto">
          <a:xfrm>
            <a:off x="3884613" y="0"/>
            <a:ext cx="2971800" cy="4572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327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774" name="Rectangle 6"/>
          <p:cNvSpPr>
            <a:spLocks noGrp="1" noChangeArrowheads="1"/>
          </p:cNvSpPr>
          <p:nvPr>
            <p:ph type="ftr" sz="quarter" idx="4"/>
          </p:nvPr>
        </p:nvSpPr>
        <p:spPr bwMode="auto">
          <a:xfrm>
            <a:off x="0" y="8685213"/>
            <a:ext cx="2971800" cy="4572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327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5164504C-A0F5-524D-82C6-1B8158989AE1}" type="slidenum">
              <a:rPr lang="en-US"/>
              <a:pPr/>
              <a:t>‹#›</a:t>
            </a:fld>
            <a:endParaRPr lang="en-US"/>
          </a:p>
        </p:txBody>
      </p:sp>
    </p:spTree>
    <p:extLst>
      <p:ext uri="{BB962C8B-B14F-4D97-AF65-F5344CB8AC3E}">
        <p14:creationId xmlns:p14="http://schemas.microsoft.com/office/powerpoint/2010/main" val="2181768727"/>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381000" y="990600"/>
            <a:ext cx="76200" cy="5105400"/>
          </a:xfrm>
          <a:prstGeom prst="rect">
            <a:avLst/>
          </a:prstGeom>
          <a:solidFill>
            <a:schemeClr val="bg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en-US" sz="2400">
              <a:latin typeface="Times New Roman" charset="0"/>
            </a:endParaRPr>
          </a:p>
        </p:txBody>
      </p:sp>
      <p:sp>
        <p:nvSpPr>
          <p:cNvPr id="30723" name="Rectangle 3"/>
          <p:cNvSpPr>
            <a:spLocks noGrp="1" noChangeArrowheads="1"/>
          </p:cNvSpPr>
          <p:nvPr>
            <p:ph type="ctrTitle"/>
          </p:nvPr>
        </p:nvSpPr>
        <p:spPr>
          <a:xfrm>
            <a:off x="762000" y="1371600"/>
            <a:ext cx="7696200" cy="2057400"/>
          </a:xfrm>
        </p:spPr>
        <p:txBody>
          <a:bodyPr/>
          <a:lstStyle>
            <a:lvl1pPr>
              <a:defRPr sz="4000"/>
            </a:lvl1pPr>
          </a:lstStyle>
          <a:p>
            <a:pPr lvl="0"/>
            <a:r>
              <a:rPr lang="en-US" noProof="0"/>
              <a:t>Click to edit Master title style</a:t>
            </a:r>
          </a:p>
        </p:txBody>
      </p:sp>
      <p:sp>
        <p:nvSpPr>
          <p:cNvPr id="30724" name="Rectangle 4"/>
          <p:cNvSpPr>
            <a:spLocks noGrp="1" noChangeArrowheads="1"/>
          </p:cNvSpPr>
          <p:nvPr>
            <p:ph type="subTitle" idx="1"/>
          </p:nvPr>
        </p:nvSpPr>
        <p:spPr>
          <a:xfrm>
            <a:off x="762000" y="3765550"/>
            <a:ext cx="7696200" cy="2057400"/>
          </a:xfrm>
        </p:spPr>
        <p:txBody>
          <a:bodyPr/>
          <a:lstStyle>
            <a:lvl1pPr marL="0" indent="0">
              <a:buFont typeface="Wingdings" charset="0"/>
              <a:buNone/>
              <a:defRPr sz="2400"/>
            </a:lvl1pPr>
          </a:lstStyle>
          <a:p>
            <a:pPr lvl="0"/>
            <a:r>
              <a:rPr lang="en-US" noProof="0"/>
              <a:t>Click to edit Master subtitle style</a:t>
            </a:r>
          </a:p>
        </p:txBody>
      </p:sp>
      <p:grpSp>
        <p:nvGrpSpPr>
          <p:cNvPr id="30728" name="Group 8"/>
          <p:cNvGrpSpPr>
            <a:grpSpLocks/>
          </p:cNvGrpSpPr>
          <p:nvPr/>
        </p:nvGrpSpPr>
        <p:grpSpPr bwMode="auto">
          <a:xfrm>
            <a:off x="381000" y="304800"/>
            <a:ext cx="8391525" cy="5791200"/>
            <a:chOff x="240" y="192"/>
            <a:chExt cx="5286" cy="3648"/>
          </a:xfrm>
        </p:grpSpPr>
        <p:sp>
          <p:nvSpPr>
            <p:cNvPr id="30729" name="Rectangle 9"/>
            <p:cNvSpPr>
              <a:spLocks noChangeArrowheads="1"/>
            </p:cNvSpPr>
            <p:nvPr/>
          </p:nvSpPr>
          <p:spPr bwMode="auto">
            <a:xfrm flipV="1">
              <a:off x="5236" y="192"/>
              <a:ext cx="288" cy="288"/>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10800000" wrap="none" anchor="ctr"/>
            <a:lstStyle/>
            <a:p>
              <a:pPr algn="ctr" eaLnBrk="1" hangingPunct="1"/>
              <a:endParaRPr lang="en-US" sz="2400">
                <a:latin typeface="Times New Roman" charset="0"/>
              </a:endParaRPr>
            </a:p>
          </p:txBody>
        </p:sp>
        <p:sp>
          <p:nvSpPr>
            <p:cNvPr id="30730" name="Rectangle 10"/>
            <p:cNvSpPr>
              <a:spLocks noChangeArrowheads="1"/>
            </p:cNvSpPr>
            <p:nvPr/>
          </p:nvSpPr>
          <p:spPr bwMode="auto">
            <a:xfrm flipV="1">
              <a:off x="240" y="192"/>
              <a:ext cx="5004" cy="288"/>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en-US" sz="2400">
                <a:latin typeface="Times New Roman" charset="0"/>
              </a:endParaRPr>
            </a:p>
          </p:txBody>
        </p:sp>
        <p:sp>
          <p:nvSpPr>
            <p:cNvPr id="30731" name="Rectangle 11"/>
            <p:cNvSpPr>
              <a:spLocks noChangeArrowheads="1"/>
            </p:cNvSpPr>
            <p:nvPr/>
          </p:nvSpPr>
          <p:spPr bwMode="auto">
            <a:xfrm flipV="1">
              <a:off x="240" y="480"/>
              <a:ext cx="5004"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10800000" wrap="none" anchor="ctr"/>
            <a:lstStyle/>
            <a:p>
              <a:pPr algn="ctr" eaLnBrk="1" hangingPunct="1"/>
              <a:endParaRPr lang="en-US" sz="2400">
                <a:latin typeface="Times New Roman" charset="0"/>
              </a:endParaRPr>
            </a:p>
          </p:txBody>
        </p:sp>
        <p:sp>
          <p:nvSpPr>
            <p:cNvPr id="30732" name="Rectangle 12"/>
            <p:cNvSpPr>
              <a:spLocks noChangeArrowheads="1"/>
            </p:cNvSpPr>
            <p:nvPr/>
          </p:nvSpPr>
          <p:spPr bwMode="auto">
            <a:xfrm flipV="1">
              <a:off x="5242" y="480"/>
              <a:ext cx="282" cy="144"/>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en-US" sz="2400">
                <a:latin typeface="Times New Roman" charset="0"/>
              </a:endParaRPr>
            </a:p>
          </p:txBody>
        </p:sp>
        <p:sp>
          <p:nvSpPr>
            <p:cNvPr id="30733" name="Line 13"/>
            <p:cNvSpPr>
              <a:spLocks noChangeShapeType="1"/>
            </p:cNvSpPr>
            <p:nvPr/>
          </p:nvSpPr>
          <p:spPr bwMode="auto">
            <a:xfrm flipH="1">
              <a:off x="480" y="2256"/>
              <a:ext cx="4848"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0734" name="Rectangle 14"/>
            <p:cNvSpPr>
              <a:spLocks noChangeArrowheads="1"/>
            </p:cNvSpPr>
            <p:nvPr/>
          </p:nvSpPr>
          <p:spPr bwMode="auto">
            <a:xfrm>
              <a:off x="240" y="192"/>
              <a:ext cx="5286" cy="3648"/>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en-US" sz="2400">
                <a:latin typeface="Times New Roman" charset="0"/>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vl1pPr>
          </a:lstStyle>
          <a:p>
            <a:fld id="{5E4F0376-0E54-9843-B673-E00D6670E830}" type="slidenum">
              <a:rPr lang="en-US"/>
              <a:pPr/>
              <a:t>‹#›</a:t>
            </a:fld>
            <a:endParaRPr lang="en-US"/>
          </a:p>
        </p:txBody>
      </p:sp>
    </p:spTree>
    <p:extLst>
      <p:ext uri="{BB962C8B-B14F-4D97-AF65-F5344CB8AC3E}">
        <p14:creationId xmlns:p14="http://schemas.microsoft.com/office/powerpoint/2010/main" val="22777534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457200" y="411163"/>
            <a:ext cx="8229600" cy="655637"/>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9699" name="Rectangle 3"/>
          <p:cNvSpPr>
            <a:spLocks noGrp="1" noChangeArrowheads="1"/>
          </p:cNvSpPr>
          <p:nvPr>
            <p:ph type="body" idx="1"/>
          </p:nvPr>
        </p:nvSpPr>
        <p:spPr bwMode="auto">
          <a:xfrm>
            <a:off x="457200" y="1295400"/>
            <a:ext cx="8229600" cy="4835525"/>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702" name="Rectangle 6"/>
          <p:cNvSpPr>
            <a:spLocks noGrp="1" noChangeArrowheads="1"/>
          </p:cNvSpPr>
          <p:nvPr>
            <p:ph type="sldNum" sz="quarter" idx="4"/>
          </p:nvPr>
        </p:nvSpPr>
        <p:spPr bwMode="auto">
          <a:xfrm>
            <a:off x="6781800" y="6248400"/>
            <a:ext cx="1905000" cy="4572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2BDC82CD-30B2-1348-96D0-860A277DEA53}" type="slidenum">
              <a:rPr lang="en-US"/>
              <a:pPr/>
              <a:t>‹#›</a:t>
            </a:fld>
            <a:endParaRPr lang="en-US"/>
          </a:p>
        </p:txBody>
      </p:sp>
      <p:grpSp>
        <p:nvGrpSpPr>
          <p:cNvPr id="29703" name="Group 7"/>
          <p:cNvGrpSpPr>
            <a:grpSpLocks/>
          </p:cNvGrpSpPr>
          <p:nvPr/>
        </p:nvGrpSpPr>
        <p:grpSpPr bwMode="auto">
          <a:xfrm>
            <a:off x="228600" y="0"/>
            <a:ext cx="8686800" cy="1143000"/>
            <a:chOff x="176" y="96"/>
            <a:chExt cx="5472" cy="1008"/>
          </a:xfrm>
        </p:grpSpPr>
        <p:sp>
          <p:nvSpPr>
            <p:cNvPr id="29704" name="Line 8"/>
            <p:cNvSpPr>
              <a:spLocks noChangeShapeType="1"/>
            </p:cNvSpPr>
            <p:nvPr/>
          </p:nvSpPr>
          <p:spPr bwMode="auto">
            <a:xfrm flipH="1">
              <a:off x="288" y="1104"/>
              <a:ext cx="5232"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9705" name="Rectangle 9"/>
            <p:cNvSpPr>
              <a:spLocks noChangeArrowheads="1"/>
            </p:cNvSpPr>
            <p:nvPr/>
          </p:nvSpPr>
          <p:spPr bwMode="auto">
            <a:xfrm>
              <a:off x="5504" y="96"/>
              <a:ext cx="144"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en-US" sz="2400">
                <a:latin typeface="Times New Roman" charset="0"/>
              </a:endParaRPr>
            </a:p>
          </p:txBody>
        </p:sp>
        <p:sp>
          <p:nvSpPr>
            <p:cNvPr id="29706" name="Rectangle 10"/>
            <p:cNvSpPr>
              <a:spLocks noChangeArrowheads="1"/>
            </p:cNvSpPr>
            <p:nvPr/>
          </p:nvSpPr>
          <p:spPr bwMode="auto">
            <a:xfrm>
              <a:off x="176" y="96"/>
              <a:ext cx="5326" cy="144"/>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en-US" sz="2400">
                <a:latin typeface="Times New Roman" charset="0"/>
              </a:endParaRPr>
            </a:p>
          </p:txBody>
        </p:sp>
        <p:sp>
          <p:nvSpPr>
            <p:cNvPr id="29707" name="Rectangle 11"/>
            <p:cNvSpPr>
              <a:spLocks noChangeArrowheads="1"/>
            </p:cNvSpPr>
            <p:nvPr/>
          </p:nvSpPr>
          <p:spPr bwMode="auto">
            <a:xfrm>
              <a:off x="176" y="240"/>
              <a:ext cx="5326" cy="88"/>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en-US" sz="2400">
                <a:latin typeface="Times New Roman" charset="0"/>
              </a:endParaRPr>
            </a:p>
          </p:txBody>
        </p:sp>
        <p:sp>
          <p:nvSpPr>
            <p:cNvPr id="29708" name="Rectangle 12"/>
            <p:cNvSpPr>
              <a:spLocks noChangeArrowheads="1"/>
            </p:cNvSpPr>
            <p:nvPr/>
          </p:nvSpPr>
          <p:spPr bwMode="auto">
            <a:xfrm>
              <a:off x="5504" y="241"/>
              <a:ext cx="144" cy="86"/>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en-US" sz="2400">
                <a:latin typeface="Times New Roman" charset="0"/>
              </a:endParaRPr>
            </a:p>
          </p:txBody>
        </p:sp>
      </p:grpSp>
      <p:pic>
        <p:nvPicPr>
          <p:cNvPr id="29709" name="Picture 13" descr="SJSU-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66713" y="6172200"/>
            <a:ext cx="639762" cy="60642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userDrawn="1"/>
        </p:nvSpPr>
        <p:spPr>
          <a:xfrm>
            <a:off x="1000435" y="6263609"/>
            <a:ext cx="1742785" cy="400110"/>
          </a:xfrm>
          <a:prstGeom prst="rect">
            <a:avLst/>
          </a:prstGeom>
          <a:noFill/>
        </p:spPr>
        <p:txBody>
          <a:bodyPr wrap="none" rtlCol="0">
            <a:spAutoFit/>
          </a:bodyPr>
          <a:lstStyle/>
          <a:p>
            <a:r>
              <a:rPr lang="en-US" sz="1000" dirty="0"/>
              <a:t>Applied Data Science </a:t>
            </a:r>
            <a:r>
              <a:rPr lang="en-US" sz="1000" baseline="0" dirty="0"/>
              <a:t>Dept.</a:t>
            </a:r>
          </a:p>
          <a:p>
            <a:r>
              <a:rPr lang="en-US" sz="1000" baseline="0" dirty="0"/>
              <a:t>Spring 2025: February 6</a:t>
            </a:r>
            <a:endParaRPr lang="en-US" sz="1000" dirty="0"/>
          </a:p>
        </p:txBody>
      </p:sp>
      <p:sp>
        <p:nvSpPr>
          <p:cNvPr id="15" name="TextBox 14"/>
          <p:cNvSpPr txBox="1"/>
          <p:nvPr userDrawn="1"/>
        </p:nvSpPr>
        <p:spPr>
          <a:xfrm>
            <a:off x="3102238" y="6263609"/>
            <a:ext cx="3217547" cy="400110"/>
          </a:xfrm>
          <a:prstGeom prst="rect">
            <a:avLst/>
          </a:prstGeom>
          <a:noFill/>
        </p:spPr>
        <p:txBody>
          <a:bodyPr wrap="none" rtlCol="0">
            <a:spAutoFit/>
          </a:bodyPr>
          <a:lstStyle/>
          <a:p>
            <a:pPr algn="ctr"/>
            <a:r>
              <a:rPr lang="en-US" sz="1000" dirty="0"/>
              <a:t>DATA 201: </a:t>
            </a:r>
            <a:r>
              <a:rPr lang="en-US" sz="1000" baseline="0" dirty="0"/>
              <a:t>Database Technologies for Data Analytics</a:t>
            </a:r>
            <a:br>
              <a:rPr lang="en-US" sz="1000" baseline="0" dirty="0"/>
            </a:br>
            <a:r>
              <a:rPr lang="en-US" sz="1000" baseline="0" dirty="0"/>
              <a:t>© Ronald Mak</a:t>
            </a:r>
            <a:endParaRPr lang="en-US" sz="1000"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Lst>
  <p:hf hdr="0" ftr="0" dt="0"/>
  <p:txStyles>
    <p:titleStyle>
      <a:lvl1pPr algn="ctr" rtl="0" fontAlgn="base">
        <a:spcBef>
          <a:spcPct val="0"/>
        </a:spcBef>
        <a:spcAft>
          <a:spcPct val="0"/>
        </a:spcAft>
        <a:defRPr sz="3200">
          <a:solidFill>
            <a:schemeClr val="tx2"/>
          </a:solidFill>
          <a:latin typeface="+mj-lt"/>
          <a:ea typeface="+mj-ea"/>
          <a:cs typeface="+mj-cs"/>
        </a:defRPr>
      </a:lvl1pPr>
      <a:lvl2pPr algn="ctr" rtl="0" fontAlgn="base">
        <a:spcBef>
          <a:spcPct val="0"/>
        </a:spcBef>
        <a:spcAft>
          <a:spcPct val="0"/>
        </a:spcAft>
        <a:defRPr sz="3200">
          <a:solidFill>
            <a:schemeClr val="tx2"/>
          </a:solidFill>
          <a:latin typeface="Arial" charset="0"/>
          <a:ea typeface="ＭＳ Ｐゴシック" charset="0"/>
        </a:defRPr>
      </a:lvl2pPr>
      <a:lvl3pPr algn="ctr" rtl="0" fontAlgn="base">
        <a:spcBef>
          <a:spcPct val="0"/>
        </a:spcBef>
        <a:spcAft>
          <a:spcPct val="0"/>
        </a:spcAft>
        <a:defRPr sz="3200">
          <a:solidFill>
            <a:schemeClr val="tx2"/>
          </a:solidFill>
          <a:latin typeface="Arial" charset="0"/>
          <a:ea typeface="ＭＳ Ｐゴシック" charset="0"/>
        </a:defRPr>
      </a:lvl3pPr>
      <a:lvl4pPr algn="ctr" rtl="0" fontAlgn="base">
        <a:spcBef>
          <a:spcPct val="0"/>
        </a:spcBef>
        <a:spcAft>
          <a:spcPct val="0"/>
        </a:spcAft>
        <a:defRPr sz="3200">
          <a:solidFill>
            <a:schemeClr val="tx2"/>
          </a:solidFill>
          <a:latin typeface="Arial" charset="0"/>
          <a:ea typeface="ＭＳ Ｐゴシック" charset="0"/>
        </a:defRPr>
      </a:lvl4pPr>
      <a:lvl5pPr algn="ctr" rtl="0" fontAlgn="base">
        <a:spcBef>
          <a:spcPct val="0"/>
        </a:spcBef>
        <a:spcAft>
          <a:spcPct val="0"/>
        </a:spcAft>
        <a:defRPr sz="3200">
          <a:solidFill>
            <a:schemeClr val="tx2"/>
          </a:solidFill>
          <a:latin typeface="Arial" charset="0"/>
          <a:ea typeface="ＭＳ Ｐゴシック" charset="0"/>
        </a:defRPr>
      </a:lvl5pPr>
      <a:lvl6pPr marL="457200" algn="ctr" rtl="0" fontAlgn="base">
        <a:spcBef>
          <a:spcPct val="0"/>
        </a:spcBef>
        <a:spcAft>
          <a:spcPct val="0"/>
        </a:spcAft>
        <a:defRPr sz="3200">
          <a:solidFill>
            <a:schemeClr val="tx2"/>
          </a:solidFill>
          <a:latin typeface="Arial" charset="0"/>
          <a:ea typeface="ＭＳ Ｐゴシック" charset="0"/>
        </a:defRPr>
      </a:lvl6pPr>
      <a:lvl7pPr marL="914400" algn="ctr" rtl="0" fontAlgn="base">
        <a:spcBef>
          <a:spcPct val="0"/>
        </a:spcBef>
        <a:spcAft>
          <a:spcPct val="0"/>
        </a:spcAft>
        <a:defRPr sz="3200">
          <a:solidFill>
            <a:schemeClr val="tx2"/>
          </a:solidFill>
          <a:latin typeface="Arial" charset="0"/>
          <a:ea typeface="ＭＳ Ｐゴシック" charset="0"/>
        </a:defRPr>
      </a:lvl7pPr>
      <a:lvl8pPr marL="1371600" algn="ctr" rtl="0" fontAlgn="base">
        <a:spcBef>
          <a:spcPct val="0"/>
        </a:spcBef>
        <a:spcAft>
          <a:spcPct val="0"/>
        </a:spcAft>
        <a:defRPr sz="3200">
          <a:solidFill>
            <a:schemeClr val="tx2"/>
          </a:solidFill>
          <a:latin typeface="Arial" charset="0"/>
          <a:ea typeface="ＭＳ Ｐゴシック" charset="0"/>
        </a:defRPr>
      </a:lvl8pPr>
      <a:lvl9pPr marL="1828800" algn="ctr" rtl="0" fontAlgn="base">
        <a:spcBef>
          <a:spcPct val="0"/>
        </a:spcBef>
        <a:spcAft>
          <a:spcPct val="0"/>
        </a:spcAft>
        <a:defRPr sz="3200">
          <a:solidFill>
            <a:schemeClr val="tx2"/>
          </a:solidFill>
          <a:latin typeface="Arial" charset="0"/>
          <a:ea typeface="ＭＳ Ｐゴシック" charset="0"/>
        </a:defRPr>
      </a:lvl9pPr>
    </p:titleStyle>
    <p:bodyStyle>
      <a:lvl1pPr marL="469900" indent="-469900" algn="l" rtl="0" fontAlgn="base">
        <a:spcBef>
          <a:spcPct val="20000"/>
        </a:spcBef>
        <a:spcAft>
          <a:spcPct val="0"/>
        </a:spcAft>
        <a:buClr>
          <a:schemeClr val="bg2"/>
        </a:buClr>
        <a:buSzPct val="70000"/>
        <a:buFont typeface="Wingdings" charset="0"/>
        <a:buChar char="o"/>
        <a:defRPr sz="2800">
          <a:solidFill>
            <a:schemeClr val="tx1"/>
          </a:solidFill>
          <a:latin typeface="+mn-lt"/>
          <a:ea typeface="+mn-ea"/>
          <a:cs typeface="+mn-cs"/>
        </a:defRPr>
      </a:lvl1pPr>
      <a:lvl2pPr marL="908050" indent="-436563" algn="l" rtl="0" fontAlgn="base">
        <a:spcBef>
          <a:spcPct val="20000"/>
        </a:spcBef>
        <a:spcAft>
          <a:spcPct val="0"/>
        </a:spcAft>
        <a:buClr>
          <a:schemeClr val="accent2"/>
        </a:buClr>
        <a:buSzPct val="75000"/>
        <a:buFont typeface="Wingdings" charset="0"/>
        <a:buChar char="n"/>
        <a:defRPr sz="2400">
          <a:solidFill>
            <a:schemeClr val="tx1"/>
          </a:solidFill>
          <a:latin typeface="+mn-lt"/>
          <a:ea typeface="+mn-ea"/>
        </a:defRPr>
      </a:lvl2pPr>
      <a:lvl3pPr marL="1377950" indent="-468313" algn="l" rtl="0" fontAlgn="base">
        <a:spcBef>
          <a:spcPct val="20000"/>
        </a:spcBef>
        <a:spcAft>
          <a:spcPct val="0"/>
        </a:spcAft>
        <a:buClr>
          <a:schemeClr val="bg2"/>
        </a:buClr>
        <a:buSzPct val="65000"/>
        <a:buFont typeface="Wingdings" charset="0"/>
        <a:buChar char="o"/>
        <a:defRPr sz="2000">
          <a:solidFill>
            <a:schemeClr val="tx1"/>
          </a:solidFill>
          <a:latin typeface="+mn-lt"/>
          <a:ea typeface="+mn-ea"/>
        </a:defRPr>
      </a:lvl3pPr>
      <a:lvl4pPr marL="1827213" indent="-438150" algn="l" rtl="0" fontAlgn="base">
        <a:spcBef>
          <a:spcPct val="20000"/>
        </a:spcBef>
        <a:spcAft>
          <a:spcPct val="0"/>
        </a:spcAft>
        <a:buClr>
          <a:schemeClr val="accent2"/>
        </a:buClr>
        <a:buSzPct val="75000"/>
        <a:buFont typeface="Wingdings" charset="0"/>
        <a:buChar char="n"/>
        <a:defRPr sz="1600">
          <a:solidFill>
            <a:schemeClr val="tx1"/>
          </a:solidFill>
          <a:latin typeface="+mn-lt"/>
          <a:ea typeface="+mn-ea"/>
        </a:defRPr>
      </a:lvl4pPr>
      <a:lvl5pPr marL="2297113" indent="-468313" algn="l" rtl="0" fontAlgn="base">
        <a:spcBef>
          <a:spcPct val="20000"/>
        </a:spcBef>
        <a:spcAft>
          <a:spcPct val="0"/>
        </a:spcAft>
        <a:buClr>
          <a:schemeClr val="accent1"/>
        </a:buClr>
        <a:buSzPct val="50000"/>
        <a:buFont typeface="Wingdings" charset="0"/>
        <a:buChar char="o"/>
        <a:defRPr sz="1200">
          <a:solidFill>
            <a:schemeClr val="tx1"/>
          </a:solidFill>
          <a:latin typeface="+mn-lt"/>
          <a:ea typeface="+mn-ea"/>
        </a:defRPr>
      </a:lvl5pPr>
      <a:lvl6pPr marL="2754313" indent="-468313" algn="l" rtl="0" fontAlgn="base">
        <a:spcBef>
          <a:spcPct val="20000"/>
        </a:spcBef>
        <a:spcAft>
          <a:spcPct val="0"/>
        </a:spcAft>
        <a:buClr>
          <a:schemeClr val="accent1"/>
        </a:buClr>
        <a:buSzPct val="50000"/>
        <a:buFont typeface="Wingdings" charset="0"/>
        <a:buChar char="o"/>
        <a:defRPr sz="1200">
          <a:solidFill>
            <a:schemeClr val="tx1"/>
          </a:solidFill>
          <a:latin typeface="+mn-lt"/>
          <a:ea typeface="+mn-ea"/>
        </a:defRPr>
      </a:lvl6pPr>
      <a:lvl7pPr marL="3211513" indent="-468313" algn="l" rtl="0" fontAlgn="base">
        <a:spcBef>
          <a:spcPct val="20000"/>
        </a:spcBef>
        <a:spcAft>
          <a:spcPct val="0"/>
        </a:spcAft>
        <a:buClr>
          <a:schemeClr val="accent1"/>
        </a:buClr>
        <a:buSzPct val="50000"/>
        <a:buFont typeface="Wingdings" charset="0"/>
        <a:buChar char="o"/>
        <a:defRPr sz="1200">
          <a:solidFill>
            <a:schemeClr val="tx1"/>
          </a:solidFill>
          <a:latin typeface="+mn-lt"/>
          <a:ea typeface="+mn-ea"/>
        </a:defRPr>
      </a:lvl7pPr>
      <a:lvl8pPr marL="3668713" indent="-468313" algn="l" rtl="0" fontAlgn="base">
        <a:spcBef>
          <a:spcPct val="20000"/>
        </a:spcBef>
        <a:spcAft>
          <a:spcPct val="0"/>
        </a:spcAft>
        <a:buClr>
          <a:schemeClr val="accent1"/>
        </a:buClr>
        <a:buSzPct val="50000"/>
        <a:buFont typeface="Wingdings" charset="0"/>
        <a:buChar char="o"/>
        <a:defRPr sz="1200">
          <a:solidFill>
            <a:schemeClr val="tx1"/>
          </a:solidFill>
          <a:latin typeface="+mn-lt"/>
          <a:ea typeface="+mn-ea"/>
        </a:defRPr>
      </a:lvl8pPr>
      <a:lvl9pPr marL="4125913" indent="-468313" algn="l" rtl="0" fontAlgn="base">
        <a:spcBef>
          <a:spcPct val="20000"/>
        </a:spcBef>
        <a:spcAft>
          <a:spcPct val="0"/>
        </a:spcAft>
        <a:buClr>
          <a:schemeClr val="accent1"/>
        </a:buClr>
        <a:buSzPct val="50000"/>
        <a:buFont typeface="Wingdings" charset="0"/>
        <a:buChar char="o"/>
        <a:defRPr sz="12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cs.sjsu.edu/~mak"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erdplus.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erdplus.co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erdplus.com/"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5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5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62.png"/></Relationships>
</file>

<file path=ppt/slides/_rels/slide5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71.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www.cs.sjsu.edu/~mak/DATA201/SchoolServer.pdf"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hyperlink" Target="https://erdplus.com/"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s://medium.com/@tushar0618/how-to-create-er-diagram-of-a-database-in-mysql-workbench-209fbf63fd03" TargetMode="External"/><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sz="2400" dirty="0"/>
              <a:t>DATA 201</a:t>
            </a:r>
            <a:br>
              <a:rPr lang="en-US" sz="3200" dirty="0"/>
            </a:br>
            <a:r>
              <a:rPr lang="en-US" dirty="0"/>
              <a:t>Database Technologies </a:t>
            </a:r>
            <a:br>
              <a:rPr lang="en-US" dirty="0"/>
            </a:br>
            <a:r>
              <a:rPr lang="en-US" dirty="0"/>
              <a:t>for Data Analytics</a:t>
            </a:r>
            <a:br>
              <a:rPr lang="en-US" sz="3600" dirty="0"/>
            </a:br>
            <a:r>
              <a:rPr lang="en-US" sz="2400" dirty="0"/>
              <a:t>February 6 Class Meeting</a:t>
            </a:r>
          </a:p>
        </p:txBody>
      </p:sp>
      <p:sp>
        <p:nvSpPr>
          <p:cNvPr id="2051" name="Rectangle 3"/>
          <p:cNvSpPr>
            <a:spLocks noGrp="1" noChangeArrowheads="1"/>
          </p:cNvSpPr>
          <p:nvPr>
            <p:ph type="subTitle" idx="1"/>
          </p:nvPr>
        </p:nvSpPr>
        <p:spPr/>
        <p:txBody>
          <a:bodyPr/>
          <a:lstStyle/>
          <a:p>
            <a:pPr algn="ctr">
              <a:lnSpc>
                <a:spcPct val="90000"/>
              </a:lnSpc>
            </a:pPr>
            <a:r>
              <a:rPr lang="en-US" dirty="0"/>
              <a:t>Department of Applied Data Science</a:t>
            </a:r>
            <a:br>
              <a:rPr lang="en-US" dirty="0"/>
            </a:br>
            <a:r>
              <a:rPr lang="en-US" dirty="0"/>
              <a:t>San Jose State University</a:t>
            </a:r>
            <a:br>
              <a:rPr lang="en-US" dirty="0"/>
            </a:br>
            <a:br>
              <a:rPr lang="en-US" sz="1200" dirty="0"/>
            </a:br>
            <a:r>
              <a:rPr lang="en-US" dirty="0"/>
              <a:t>Spring 2025</a:t>
            </a:r>
            <a:br>
              <a:rPr lang="en-US" dirty="0"/>
            </a:br>
            <a:r>
              <a:rPr lang="en-US" dirty="0"/>
              <a:t>Instructor: Ron Mak</a:t>
            </a:r>
          </a:p>
          <a:p>
            <a:pPr algn="ctr">
              <a:lnSpc>
                <a:spcPct val="90000"/>
              </a:lnSpc>
            </a:pPr>
            <a:r>
              <a:rPr lang="en-US" dirty="0">
                <a:hlinkClick r:id="rId2"/>
              </a:rPr>
              <a:t>www.cs.sjsu.edu/~mak</a:t>
            </a:r>
            <a:endParaRPr lang="en-US" dirty="0"/>
          </a:p>
        </p:txBody>
      </p:sp>
      <p:pic>
        <p:nvPicPr>
          <p:cNvPr id="2053" name="Picture 5" descr="sjsu_logo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62" y="4591050"/>
            <a:ext cx="1096962" cy="1031875"/>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3" descr="A picture containing text&#10;&#10;Description automatically generated">
            <a:extLst>
              <a:ext uri="{FF2B5EF4-FFF2-40B4-BE49-F238E27FC236}">
                <a16:creationId xmlns:a16="http://schemas.microsoft.com/office/drawing/2014/main" id="{429A7643-0D99-37CC-DA97-13489E8FBDEF}"/>
              </a:ext>
            </a:extLst>
          </p:cNvPr>
          <p:cNvPicPr>
            <a:picLocks noChangeAspect="1"/>
          </p:cNvPicPr>
          <p:nvPr/>
        </p:nvPicPr>
        <p:blipFill>
          <a:blip r:embed="rId4"/>
          <a:stretch>
            <a:fillRect/>
          </a:stretch>
        </p:blipFill>
        <p:spPr>
          <a:xfrm>
            <a:off x="6675097" y="4783963"/>
            <a:ext cx="1828780" cy="64604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Composite Attributes</a:t>
            </a:r>
            <a:r>
              <a:rPr lang="en-US" i="1" dirty="0"/>
              <a:t>, cont’d</a:t>
            </a:r>
          </a:p>
        </p:txBody>
      </p:sp>
      <p:sp>
        <p:nvSpPr>
          <p:cNvPr id="3" name="Content Placeholder 2"/>
          <p:cNvSpPr>
            <a:spLocks noGrp="1"/>
          </p:cNvSpPr>
          <p:nvPr>
            <p:ph idx="1"/>
          </p:nvPr>
        </p:nvSpPr>
        <p:spPr>
          <a:xfrm>
            <a:off x="457200" y="1295401"/>
            <a:ext cx="8229600" cy="670576"/>
          </a:xfrm>
        </p:spPr>
        <p:txBody>
          <a:bodyPr/>
          <a:lstStyle/>
          <a:p>
            <a:r>
              <a:rPr lang="en-US" dirty="0"/>
              <a:t>An entity’s unique attribute can be composite.</a:t>
            </a:r>
          </a:p>
        </p:txBody>
      </p:sp>
      <p:sp>
        <p:nvSpPr>
          <p:cNvPr id="4" name="Slide Number Placeholder 3"/>
          <p:cNvSpPr>
            <a:spLocks noGrp="1"/>
          </p:cNvSpPr>
          <p:nvPr>
            <p:ph type="sldNum" sz="quarter" idx="12"/>
          </p:nvPr>
        </p:nvSpPr>
        <p:spPr/>
        <p:txBody>
          <a:bodyPr/>
          <a:lstStyle/>
          <a:p>
            <a:fld id="{5E4F0376-0E54-9843-B673-E00D6670E830}" type="slidenum">
              <a:rPr lang="en-US" smtClean="0"/>
              <a:pPr/>
              <a:t>10</a:t>
            </a:fld>
            <a:endParaRPr lang="en-US"/>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017377"/>
            <a:ext cx="4324350" cy="305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a:extLst>
              <a:ext uri="{FF2B5EF4-FFF2-40B4-BE49-F238E27FC236}">
                <a16:creationId xmlns:a16="http://schemas.microsoft.com/office/drawing/2014/main" id="{27C9E2B8-4848-99AB-66B9-9E35937A3863}"/>
              </a:ext>
            </a:extLst>
          </p:cNvPr>
          <p:cNvSpPr txBox="1"/>
          <p:nvPr/>
        </p:nvSpPr>
        <p:spPr>
          <a:xfrm>
            <a:off x="6308638" y="6172170"/>
            <a:ext cx="1646605" cy="646331"/>
          </a:xfrm>
          <a:prstGeom prst="rect">
            <a:avLst/>
          </a:prstGeom>
          <a:solidFill>
            <a:schemeClr val="bg1">
              <a:lumMod val="95000"/>
            </a:schemeClr>
          </a:solidFill>
        </p:spPr>
        <p:txBody>
          <a:bodyPr wrap="none" rtlCol="0">
            <a:spAutoFit/>
          </a:bodyPr>
          <a:lstStyle/>
          <a:p>
            <a:r>
              <a:rPr lang="en-US" sz="900" b="1" dirty="0">
                <a:solidFill>
                  <a:schemeClr val="bg1">
                    <a:lumMod val="65000"/>
                  </a:schemeClr>
                </a:solidFill>
              </a:rPr>
              <a:t>Database Systems</a:t>
            </a:r>
          </a:p>
          <a:p>
            <a:r>
              <a:rPr lang="en-US" sz="900" dirty="0">
                <a:solidFill>
                  <a:schemeClr val="bg1">
                    <a:lumMod val="65000"/>
                  </a:schemeClr>
                </a:solidFill>
              </a:rPr>
              <a:t>by </a:t>
            </a:r>
            <a:r>
              <a:rPr lang="en-US" sz="900" dirty="0" err="1">
                <a:solidFill>
                  <a:schemeClr val="bg1">
                    <a:lumMod val="65000"/>
                  </a:schemeClr>
                </a:solidFill>
              </a:rPr>
              <a:t>Jukić</a:t>
            </a:r>
            <a:r>
              <a:rPr lang="en-US" sz="900" dirty="0">
                <a:solidFill>
                  <a:schemeClr val="bg1">
                    <a:lumMod val="65000"/>
                  </a:schemeClr>
                </a:solidFill>
              </a:rPr>
              <a:t>, </a:t>
            </a:r>
            <a:r>
              <a:rPr lang="en-US" sz="900" dirty="0" err="1">
                <a:solidFill>
                  <a:schemeClr val="bg1">
                    <a:lumMod val="65000"/>
                  </a:schemeClr>
                </a:solidFill>
              </a:rPr>
              <a:t>Vrbsky</a:t>
            </a:r>
            <a:r>
              <a:rPr lang="en-US" sz="900" dirty="0">
                <a:solidFill>
                  <a:schemeClr val="bg1">
                    <a:lumMod val="65000"/>
                  </a:schemeClr>
                </a:solidFill>
              </a:rPr>
              <a:t>, &amp; </a:t>
            </a:r>
            <a:r>
              <a:rPr lang="en-US" sz="900" dirty="0" err="1">
                <a:solidFill>
                  <a:schemeClr val="bg1">
                    <a:lumMod val="65000"/>
                  </a:schemeClr>
                </a:solidFill>
              </a:rPr>
              <a:t>Nestorov</a:t>
            </a:r>
            <a:endParaRPr lang="en-US" sz="900" dirty="0">
              <a:solidFill>
                <a:schemeClr val="bg1">
                  <a:lumMod val="65000"/>
                </a:schemeClr>
              </a:solidFill>
            </a:endParaRPr>
          </a:p>
          <a:p>
            <a:r>
              <a:rPr lang="en-US" sz="900" dirty="0">
                <a:solidFill>
                  <a:schemeClr val="bg1">
                    <a:lumMod val="65000"/>
                  </a:schemeClr>
                </a:solidFill>
              </a:rPr>
              <a:t>Pearson 2014</a:t>
            </a:r>
          </a:p>
          <a:p>
            <a:r>
              <a:rPr lang="en-US" sz="900" dirty="0">
                <a:solidFill>
                  <a:schemeClr val="bg1">
                    <a:lumMod val="65000"/>
                  </a:schemeClr>
                </a:solidFill>
              </a:rPr>
              <a:t>ISBN 978-0-13-257567-6</a:t>
            </a:r>
          </a:p>
        </p:txBody>
      </p:sp>
    </p:spTree>
    <p:extLst>
      <p:ext uri="{BB962C8B-B14F-4D97-AF65-F5344CB8AC3E}">
        <p14:creationId xmlns:p14="http://schemas.microsoft.com/office/powerpoint/2010/main" val="3280007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Multivalued Attributes</a:t>
            </a:r>
          </a:p>
        </p:txBody>
      </p:sp>
      <p:sp>
        <p:nvSpPr>
          <p:cNvPr id="3" name="Content Placeholder 2"/>
          <p:cNvSpPr>
            <a:spLocks noGrp="1"/>
          </p:cNvSpPr>
          <p:nvPr>
            <p:ph idx="1"/>
          </p:nvPr>
        </p:nvSpPr>
        <p:spPr/>
        <p:txBody>
          <a:bodyPr/>
          <a:lstStyle/>
          <a:p>
            <a:r>
              <a:rPr lang="en-US" dirty="0"/>
              <a:t>An entity instance can </a:t>
            </a:r>
            <a:br>
              <a:rPr lang="en-US" dirty="0"/>
            </a:br>
            <a:r>
              <a:rPr lang="en-US" dirty="0"/>
              <a:t>have </a:t>
            </a:r>
            <a:r>
              <a:rPr lang="en-US" u="sng" dirty="0"/>
              <a:t>multiple values</a:t>
            </a:r>
            <a:r>
              <a:rPr lang="en-US" dirty="0"/>
              <a:t> </a:t>
            </a:r>
            <a:br>
              <a:rPr lang="en-US" dirty="0"/>
            </a:br>
            <a:r>
              <a:rPr lang="en-US" dirty="0"/>
              <a:t>for an attribute.</a:t>
            </a:r>
          </a:p>
          <a:p>
            <a:endParaRPr lang="en-US" dirty="0"/>
          </a:p>
          <a:p>
            <a:pPr marL="0" indent="0">
              <a:buNone/>
            </a:pPr>
            <a:endParaRPr lang="en-US" dirty="0"/>
          </a:p>
          <a:p>
            <a:r>
              <a:rPr lang="en-US" dirty="0"/>
              <a:t>If the number of </a:t>
            </a:r>
            <a:br>
              <a:rPr lang="en-US" dirty="0"/>
            </a:br>
            <a:r>
              <a:rPr lang="en-US" dirty="0"/>
              <a:t>values is fixed,</a:t>
            </a:r>
            <a:br>
              <a:rPr lang="en-US" dirty="0"/>
            </a:br>
            <a:r>
              <a:rPr lang="en-US" dirty="0"/>
              <a:t>use separate</a:t>
            </a:r>
            <a:br>
              <a:rPr lang="en-US" dirty="0"/>
            </a:br>
            <a:r>
              <a:rPr lang="en-US" dirty="0"/>
              <a:t>attributes instead.</a:t>
            </a:r>
          </a:p>
        </p:txBody>
      </p:sp>
      <p:sp>
        <p:nvSpPr>
          <p:cNvPr id="4" name="Slide Number Placeholder 3"/>
          <p:cNvSpPr>
            <a:spLocks noGrp="1"/>
          </p:cNvSpPr>
          <p:nvPr>
            <p:ph type="sldNum" sz="quarter" idx="12"/>
          </p:nvPr>
        </p:nvSpPr>
        <p:spPr/>
        <p:txBody>
          <a:bodyPr/>
          <a:lstStyle/>
          <a:p>
            <a:fld id="{5E4F0376-0E54-9843-B673-E00D6670E830}" type="slidenum">
              <a:rPr lang="en-US" smtClean="0"/>
              <a:pPr/>
              <a:t>11</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4878" y="1234464"/>
            <a:ext cx="3638550" cy="2400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9122" y="3703317"/>
            <a:ext cx="4524375" cy="251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a:extLst>
              <a:ext uri="{FF2B5EF4-FFF2-40B4-BE49-F238E27FC236}">
                <a16:creationId xmlns:a16="http://schemas.microsoft.com/office/drawing/2014/main" id="{1C062195-DB9E-055F-EF48-E9E0FE054016}"/>
              </a:ext>
            </a:extLst>
          </p:cNvPr>
          <p:cNvSpPr txBox="1"/>
          <p:nvPr/>
        </p:nvSpPr>
        <p:spPr>
          <a:xfrm>
            <a:off x="6308638" y="6172170"/>
            <a:ext cx="1646605" cy="646331"/>
          </a:xfrm>
          <a:prstGeom prst="rect">
            <a:avLst/>
          </a:prstGeom>
          <a:solidFill>
            <a:schemeClr val="bg1">
              <a:lumMod val="95000"/>
            </a:schemeClr>
          </a:solidFill>
        </p:spPr>
        <p:txBody>
          <a:bodyPr wrap="none" rtlCol="0">
            <a:spAutoFit/>
          </a:bodyPr>
          <a:lstStyle/>
          <a:p>
            <a:r>
              <a:rPr lang="en-US" sz="900" b="1" dirty="0">
                <a:solidFill>
                  <a:schemeClr val="bg1">
                    <a:lumMod val="65000"/>
                  </a:schemeClr>
                </a:solidFill>
              </a:rPr>
              <a:t>Database Systems</a:t>
            </a:r>
          </a:p>
          <a:p>
            <a:r>
              <a:rPr lang="en-US" sz="900" dirty="0">
                <a:solidFill>
                  <a:schemeClr val="bg1">
                    <a:lumMod val="65000"/>
                  </a:schemeClr>
                </a:solidFill>
              </a:rPr>
              <a:t>by </a:t>
            </a:r>
            <a:r>
              <a:rPr lang="en-US" sz="900" dirty="0" err="1">
                <a:solidFill>
                  <a:schemeClr val="bg1">
                    <a:lumMod val="65000"/>
                  </a:schemeClr>
                </a:solidFill>
              </a:rPr>
              <a:t>Jukić</a:t>
            </a:r>
            <a:r>
              <a:rPr lang="en-US" sz="900" dirty="0">
                <a:solidFill>
                  <a:schemeClr val="bg1">
                    <a:lumMod val="65000"/>
                  </a:schemeClr>
                </a:solidFill>
              </a:rPr>
              <a:t>, </a:t>
            </a:r>
            <a:r>
              <a:rPr lang="en-US" sz="900" dirty="0" err="1">
                <a:solidFill>
                  <a:schemeClr val="bg1">
                    <a:lumMod val="65000"/>
                  </a:schemeClr>
                </a:solidFill>
              </a:rPr>
              <a:t>Vrbsky</a:t>
            </a:r>
            <a:r>
              <a:rPr lang="en-US" sz="900" dirty="0">
                <a:solidFill>
                  <a:schemeClr val="bg1">
                    <a:lumMod val="65000"/>
                  </a:schemeClr>
                </a:solidFill>
              </a:rPr>
              <a:t>, &amp; </a:t>
            </a:r>
            <a:r>
              <a:rPr lang="en-US" sz="900" dirty="0" err="1">
                <a:solidFill>
                  <a:schemeClr val="bg1">
                    <a:lumMod val="65000"/>
                  </a:schemeClr>
                </a:solidFill>
              </a:rPr>
              <a:t>Nestorov</a:t>
            </a:r>
            <a:endParaRPr lang="en-US" sz="900" dirty="0">
              <a:solidFill>
                <a:schemeClr val="bg1">
                  <a:lumMod val="65000"/>
                </a:schemeClr>
              </a:solidFill>
            </a:endParaRPr>
          </a:p>
          <a:p>
            <a:r>
              <a:rPr lang="en-US" sz="900" dirty="0">
                <a:solidFill>
                  <a:schemeClr val="bg1">
                    <a:lumMod val="65000"/>
                  </a:schemeClr>
                </a:solidFill>
              </a:rPr>
              <a:t>Pearson 2014</a:t>
            </a:r>
          </a:p>
          <a:p>
            <a:r>
              <a:rPr lang="en-US" sz="900" dirty="0">
                <a:solidFill>
                  <a:schemeClr val="bg1">
                    <a:lumMod val="65000"/>
                  </a:schemeClr>
                </a:solidFill>
              </a:rPr>
              <a:t>ISBN 978-0-13-257567-6</a:t>
            </a:r>
          </a:p>
        </p:txBody>
      </p:sp>
    </p:spTree>
    <p:extLst>
      <p:ext uri="{BB962C8B-B14F-4D97-AF65-F5344CB8AC3E}">
        <p14:creationId xmlns:p14="http://schemas.microsoft.com/office/powerpoint/2010/main" val="276729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Derived Attributes</a:t>
            </a:r>
          </a:p>
        </p:txBody>
      </p:sp>
      <p:sp>
        <p:nvSpPr>
          <p:cNvPr id="3" name="Content Placeholder 2"/>
          <p:cNvSpPr>
            <a:spLocks noGrp="1"/>
          </p:cNvSpPr>
          <p:nvPr>
            <p:ph idx="1"/>
          </p:nvPr>
        </p:nvSpPr>
        <p:spPr>
          <a:xfrm>
            <a:off x="457200" y="1295401"/>
            <a:ext cx="8229600" cy="1767843"/>
          </a:xfrm>
        </p:spPr>
        <p:txBody>
          <a:bodyPr/>
          <a:lstStyle/>
          <a:p>
            <a:r>
              <a:rPr lang="en-US" dirty="0"/>
              <a:t>The value of a </a:t>
            </a:r>
            <a:r>
              <a:rPr lang="en-US" dirty="0">
                <a:solidFill>
                  <a:srgbClr val="B23C00"/>
                </a:solidFill>
              </a:rPr>
              <a:t>derived attribute </a:t>
            </a:r>
            <a:r>
              <a:rPr lang="en-US" dirty="0"/>
              <a:t>is </a:t>
            </a:r>
            <a:r>
              <a:rPr lang="en-US" u="sng" dirty="0"/>
              <a:t>not</a:t>
            </a:r>
            <a:r>
              <a:rPr lang="en-US" dirty="0"/>
              <a:t> stored.</a:t>
            </a:r>
          </a:p>
          <a:p>
            <a:pPr lvl="1"/>
            <a:r>
              <a:rPr lang="en-US" dirty="0"/>
              <a:t>It’s calculated from the values of the other attributes and additional data such as the current date.</a:t>
            </a:r>
          </a:p>
          <a:p>
            <a:pPr lvl="1"/>
            <a:r>
              <a:rPr lang="en-US" dirty="0"/>
              <a:t>Show with a dashed oval.</a:t>
            </a:r>
          </a:p>
        </p:txBody>
      </p:sp>
      <p:sp>
        <p:nvSpPr>
          <p:cNvPr id="4" name="Slide Number Placeholder 3"/>
          <p:cNvSpPr>
            <a:spLocks noGrp="1"/>
          </p:cNvSpPr>
          <p:nvPr>
            <p:ph type="sldNum" sz="quarter" idx="12"/>
          </p:nvPr>
        </p:nvSpPr>
        <p:spPr/>
        <p:txBody>
          <a:bodyPr/>
          <a:lstStyle/>
          <a:p>
            <a:fld id="{5E4F0376-0E54-9843-B673-E00D6670E830}" type="slidenum">
              <a:rPr lang="en-US" smtClean="0"/>
              <a:pPr/>
              <a:t>12</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0738" y="3154683"/>
            <a:ext cx="4914900" cy="251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a:extLst>
              <a:ext uri="{FF2B5EF4-FFF2-40B4-BE49-F238E27FC236}">
                <a16:creationId xmlns:a16="http://schemas.microsoft.com/office/drawing/2014/main" id="{FB643642-612F-1B03-790D-2EDB494218EE}"/>
              </a:ext>
            </a:extLst>
          </p:cNvPr>
          <p:cNvSpPr txBox="1"/>
          <p:nvPr/>
        </p:nvSpPr>
        <p:spPr>
          <a:xfrm>
            <a:off x="6308638" y="6172170"/>
            <a:ext cx="1646605" cy="646331"/>
          </a:xfrm>
          <a:prstGeom prst="rect">
            <a:avLst/>
          </a:prstGeom>
          <a:solidFill>
            <a:schemeClr val="bg1">
              <a:lumMod val="95000"/>
            </a:schemeClr>
          </a:solidFill>
        </p:spPr>
        <p:txBody>
          <a:bodyPr wrap="none" rtlCol="0">
            <a:spAutoFit/>
          </a:bodyPr>
          <a:lstStyle/>
          <a:p>
            <a:r>
              <a:rPr lang="en-US" sz="900" b="1" dirty="0">
                <a:solidFill>
                  <a:schemeClr val="bg1">
                    <a:lumMod val="65000"/>
                  </a:schemeClr>
                </a:solidFill>
              </a:rPr>
              <a:t>Database Systems</a:t>
            </a:r>
          </a:p>
          <a:p>
            <a:r>
              <a:rPr lang="en-US" sz="900" dirty="0">
                <a:solidFill>
                  <a:schemeClr val="bg1">
                    <a:lumMod val="65000"/>
                  </a:schemeClr>
                </a:solidFill>
              </a:rPr>
              <a:t>by </a:t>
            </a:r>
            <a:r>
              <a:rPr lang="en-US" sz="900" dirty="0" err="1">
                <a:solidFill>
                  <a:schemeClr val="bg1">
                    <a:lumMod val="65000"/>
                  </a:schemeClr>
                </a:solidFill>
              </a:rPr>
              <a:t>Jukić</a:t>
            </a:r>
            <a:r>
              <a:rPr lang="en-US" sz="900" dirty="0">
                <a:solidFill>
                  <a:schemeClr val="bg1">
                    <a:lumMod val="65000"/>
                  </a:schemeClr>
                </a:solidFill>
              </a:rPr>
              <a:t>, </a:t>
            </a:r>
            <a:r>
              <a:rPr lang="en-US" sz="900" dirty="0" err="1">
                <a:solidFill>
                  <a:schemeClr val="bg1">
                    <a:lumMod val="65000"/>
                  </a:schemeClr>
                </a:solidFill>
              </a:rPr>
              <a:t>Vrbsky</a:t>
            </a:r>
            <a:r>
              <a:rPr lang="en-US" sz="900" dirty="0">
                <a:solidFill>
                  <a:schemeClr val="bg1">
                    <a:lumMod val="65000"/>
                  </a:schemeClr>
                </a:solidFill>
              </a:rPr>
              <a:t>, &amp; </a:t>
            </a:r>
            <a:r>
              <a:rPr lang="en-US" sz="900" dirty="0" err="1">
                <a:solidFill>
                  <a:schemeClr val="bg1">
                    <a:lumMod val="65000"/>
                  </a:schemeClr>
                </a:solidFill>
              </a:rPr>
              <a:t>Nestorov</a:t>
            </a:r>
            <a:endParaRPr lang="en-US" sz="900" dirty="0">
              <a:solidFill>
                <a:schemeClr val="bg1">
                  <a:lumMod val="65000"/>
                </a:schemeClr>
              </a:solidFill>
            </a:endParaRPr>
          </a:p>
          <a:p>
            <a:r>
              <a:rPr lang="en-US" sz="900" dirty="0">
                <a:solidFill>
                  <a:schemeClr val="bg1">
                    <a:lumMod val="65000"/>
                  </a:schemeClr>
                </a:solidFill>
              </a:rPr>
              <a:t>Pearson 2014</a:t>
            </a:r>
          </a:p>
          <a:p>
            <a:r>
              <a:rPr lang="en-US" sz="900" dirty="0">
                <a:solidFill>
                  <a:schemeClr val="bg1">
                    <a:lumMod val="65000"/>
                  </a:schemeClr>
                </a:solidFill>
              </a:rPr>
              <a:t>ISBN 978-0-13-257567-6</a:t>
            </a:r>
          </a:p>
        </p:txBody>
      </p:sp>
    </p:spTree>
    <p:extLst>
      <p:ext uri="{BB962C8B-B14F-4D97-AF65-F5344CB8AC3E}">
        <p14:creationId xmlns:p14="http://schemas.microsoft.com/office/powerpoint/2010/main" val="4219258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Optional Attributes</a:t>
            </a:r>
          </a:p>
        </p:txBody>
      </p:sp>
      <p:sp>
        <p:nvSpPr>
          <p:cNvPr id="3" name="Content Placeholder 2"/>
          <p:cNvSpPr>
            <a:spLocks noGrp="1"/>
          </p:cNvSpPr>
          <p:nvPr>
            <p:ph idx="1"/>
          </p:nvPr>
        </p:nvSpPr>
        <p:spPr>
          <a:xfrm>
            <a:off x="457200" y="1295401"/>
            <a:ext cx="8229600" cy="1402088"/>
          </a:xfrm>
        </p:spPr>
        <p:txBody>
          <a:bodyPr/>
          <a:lstStyle/>
          <a:p>
            <a:r>
              <a:rPr lang="en-US" dirty="0"/>
              <a:t>An </a:t>
            </a:r>
            <a:r>
              <a:rPr lang="en-US" u="sng" dirty="0"/>
              <a:t>optional</a:t>
            </a:r>
            <a:r>
              <a:rPr lang="en-US" dirty="0"/>
              <a:t> attribute does not always have to have a value.</a:t>
            </a:r>
          </a:p>
          <a:p>
            <a:pPr lvl="1"/>
            <a:r>
              <a:rPr lang="en-US" dirty="0"/>
              <a:t>Indicate with (O).</a:t>
            </a:r>
          </a:p>
        </p:txBody>
      </p:sp>
      <p:sp>
        <p:nvSpPr>
          <p:cNvPr id="4" name="Slide Number Placeholder 3"/>
          <p:cNvSpPr>
            <a:spLocks noGrp="1"/>
          </p:cNvSpPr>
          <p:nvPr>
            <p:ph type="sldNum" sz="quarter" idx="12"/>
          </p:nvPr>
        </p:nvSpPr>
        <p:spPr/>
        <p:txBody>
          <a:bodyPr/>
          <a:lstStyle/>
          <a:p>
            <a:fld id="{5E4F0376-0E54-9843-B673-E00D6670E830}" type="slidenum">
              <a:rPr lang="en-US" smtClean="0"/>
              <a:pPr/>
              <a:t>13</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25" y="2895600"/>
            <a:ext cx="4857750" cy="2543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a:extLst>
              <a:ext uri="{FF2B5EF4-FFF2-40B4-BE49-F238E27FC236}">
                <a16:creationId xmlns:a16="http://schemas.microsoft.com/office/drawing/2014/main" id="{7FD8B7F0-D4B0-103C-FAA5-F29D072CE083}"/>
              </a:ext>
            </a:extLst>
          </p:cNvPr>
          <p:cNvSpPr txBox="1"/>
          <p:nvPr/>
        </p:nvSpPr>
        <p:spPr>
          <a:xfrm>
            <a:off x="6308638" y="6172170"/>
            <a:ext cx="1646605" cy="646331"/>
          </a:xfrm>
          <a:prstGeom prst="rect">
            <a:avLst/>
          </a:prstGeom>
          <a:solidFill>
            <a:schemeClr val="bg1">
              <a:lumMod val="95000"/>
            </a:schemeClr>
          </a:solidFill>
        </p:spPr>
        <p:txBody>
          <a:bodyPr wrap="none" rtlCol="0">
            <a:spAutoFit/>
          </a:bodyPr>
          <a:lstStyle/>
          <a:p>
            <a:r>
              <a:rPr lang="en-US" sz="900" b="1" dirty="0">
                <a:solidFill>
                  <a:schemeClr val="bg1">
                    <a:lumMod val="65000"/>
                  </a:schemeClr>
                </a:solidFill>
              </a:rPr>
              <a:t>Database Systems</a:t>
            </a:r>
          </a:p>
          <a:p>
            <a:r>
              <a:rPr lang="en-US" sz="900" dirty="0">
                <a:solidFill>
                  <a:schemeClr val="bg1">
                    <a:lumMod val="65000"/>
                  </a:schemeClr>
                </a:solidFill>
              </a:rPr>
              <a:t>by </a:t>
            </a:r>
            <a:r>
              <a:rPr lang="en-US" sz="900" dirty="0" err="1">
                <a:solidFill>
                  <a:schemeClr val="bg1">
                    <a:lumMod val="65000"/>
                  </a:schemeClr>
                </a:solidFill>
              </a:rPr>
              <a:t>Jukić</a:t>
            </a:r>
            <a:r>
              <a:rPr lang="en-US" sz="900" dirty="0">
                <a:solidFill>
                  <a:schemeClr val="bg1">
                    <a:lumMod val="65000"/>
                  </a:schemeClr>
                </a:solidFill>
              </a:rPr>
              <a:t>, </a:t>
            </a:r>
            <a:r>
              <a:rPr lang="en-US" sz="900" dirty="0" err="1">
                <a:solidFill>
                  <a:schemeClr val="bg1">
                    <a:lumMod val="65000"/>
                  </a:schemeClr>
                </a:solidFill>
              </a:rPr>
              <a:t>Vrbsky</a:t>
            </a:r>
            <a:r>
              <a:rPr lang="en-US" sz="900" dirty="0">
                <a:solidFill>
                  <a:schemeClr val="bg1">
                    <a:lumMod val="65000"/>
                  </a:schemeClr>
                </a:solidFill>
              </a:rPr>
              <a:t>, &amp; </a:t>
            </a:r>
            <a:r>
              <a:rPr lang="en-US" sz="900" dirty="0" err="1">
                <a:solidFill>
                  <a:schemeClr val="bg1">
                    <a:lumMod val="65000"/>
                  </a:schemeClr>
                </a:solidFill>
              </a:rPr>
              <a:t>Nestorov</a:t>
            </a:r>
            <a:endParaRPr lang="en-US" sz="900" dirty="0">
              <a:solidFill>
                <a:schemeClr val="bg1">
                  <a:lumMod val="65000"/>
                </a:schemeClr>
              </a:solidFill>
            </a:endParaRPr>
          </a:p>
          <a:p>
            <a:r>
              <a:rPr lang="en-US" sz="900" dirty="0">
                <a:solidFill>
                  <a:schemeClr val="bg1">
                    <a:lumMod val="65000"/>
                  </a:schemeClr>
                </a:solidFill>
              </a:rPr>
              <a:t>Pearson 2014</a:t>
            </a:r>
          </a:p>
          <a:p>
            <a:r>
              <a:rPr lang="en-US" sz="900" dirty="0">
                <a:solidFill>
                  <a:schemeClr val="bg1">
                    <a:lumMod val="65000"/>
                  </a:schemeClr>
                </a:solidFill>
              </a:rPr>
              <a:t>ISBN 978-0-13-257567-6</a:t>
            </a:r>
          </a:p>
        </p:txBody>
      </p:sp>
    </p:spTree>
    <p:extLst>
      <p:ext uri="{BB962C8B-B14F-4D97-AF65-F5344CB8AC3E}">
        <p14:creationId xmlns:p14="http://schemas.microsoft.com/office/powerpoint/2010/main" val="2365626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Relationships</a:t>
            </a:r>
          </a:p>
        </p:txBody>
      </p:sp>
      <p:sp>
        <p:nvSpPr>
          <p:cNvPr id="3" name="Content Placeholder 2"/>
          <p:cNvSpPr>
            <a:spLocks noGrp="1"/>
          </p:cNvSpPr>
          <p:nvPr>
            <p:ph idx="1"/>
          </p:nvPr>
        </p:nvSpPr>
        <p:spPr>
          <a:xfrm>
            <a:off x="457200" y="1295400"/>
            <a:ext cx="8229600" cy="2590795"/>
          </a:xfrm>
        </p:spPr>
        <p:txBody>
          <a:bodyPr/>
          <a:lstStyle/>
          <a:p>
            <a:r>
              <a:rPr lang="en-US" dirty="0"/>
              <a:t>Each entity in an ER diagram </a:t>
            </a:r>
            <a:r>
              <a:rPr lang="en-US" u="sng" dirty="0"/>
              <a:t>must be related</a:t>
            </a:r>
            <a:r>
              <a:rPr lang="en-US" dirty="0">
                <a:solidFill>
                  <a:srgbClr val="B23C00"/>
                </a:solidFill>
              </a:rPr>
              <a:t> </a:t>
            </a:r>
            <a:br>
              <a:rPr lang="en-US" dirty="0">
                <a:solidFill>
                  <a:srgbClr val="B23C00"/>
                </a:solidFill>
              </a:rPr>
            </a:br>
            <a:r>
              <a:rPr lang="en-US" dirty="0"/>
              <a:t>to at least one other entity.</a:t>
            </a:r>
          </a:p>
          <a:p>
            <a:pPr lvl="4"/>
            <a:endParaRPr lang="en-US" dirty="0"/>
          </a:p>
          <a:p>
            <a:r>
              <a:rPr lang="en-US" dirty="0"/>
              <a:t>Show a </a:t>
            </a:r>
            <a:r>
              <a:rPr lang="en-US" u="sng" dirty="0"/>
              <a:t>relationship</a:t>
            </a:r>
            <a:r>
              <a:rPr lang="en-US" dirty="0"/>
              <a:t> with a diamond and connect the diamond to the entities that </a:t>
            </a:r>
            <a:br>
              <a:rPr lang="en-US" dirty="0"/>
            </a:br>
            <a:r>
              <a:rPr lang="en-US" dirty="0"/>
              <a:t>are part of the relationship.</a:t>
            </a:r>
          </a:p>
        </p:txBody>
      </p:sp>
      <p:sp>
        <p:nvSpPr>
          <p:cNvPr id="4" name="Slide Number Placeholder 3"/>
          <p:cNvSpPr>
            <a:spLocks noGrp="1"/>
          </p:cNvSpPr>
          <p:nvPr>
            <p:ph type="sldNum" sz="quarter" idx="12"/>
          </p:nvPr>
        </p:nvSpPr>
        <p:spPr/>
        <p:txBody>
          <a:bodyPr/>
          <a:lstStyle/>
          <a:p>
            <a:fld id="{5E4F0376-0E54-9843-B673-E00D6670E830}" type="slidenum">
              <a:rPr lang="en-US" smtClean="0"/>
              <a:pPr/>
              <a:t>14</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0613" y="3886195"/>
            <a:ext cx="6962775" cy="220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a:extLst>
              <a:ext uri="{FF2B5EF4-FFF2-40B4-BE49-F238E27FC236}">
                <a16:creationId xmlns:a16="http://schemas.microsoft.com/office/drawing/2014/main" id="{FED3EFA6-84FF-C89A-9285-F8429C5D753B}"/>
              </a:ext>
            </a:extLst>
          </p:cNvPr>
          <p:cNvSpPr txBox="1"/>
          <p:nvPr/>
        </p:nvSpPr>
        <p:spPr>
          <a:xfrm>
            <a:off x="6308638" y="6172170"/>
            <a:ext cx="1646605" cy="646331"/>
          </a:xfrm>
          <a:prstGeom prst="rect">
            <a:avLst/>
          </a:prstGeom>
          <a:solidFill>
            <a:schemeClr val="bg1">
              <a:lumMod val="95000"/>
            </a:schemeClr>
          </a:solidFill>
        </p:spPr>
        <p:txBody>
          <a:bodyPr wrap="none" rtlCol="0">
            <a:spAutoFit/>
          </a:bodyPr>
          <a:lstStyle/>
          <a:p>
            <a:r>
              <a:rPr lang="en-US" sz="900" b="1" dirty="0">
                <a:solidFill>
                  <a:schemeClr val="bg1">
                    <a:lumMod val="65000"/>
                  </a:schemeClr>
                </a:solidFill>
              </a:rPr>
              <a:t>Database Systems</a:t>
            </a:r>
          </a:p>
          <a:p>
            <a:r>
              <a:rPr lang="en-US" sz="900" dirty="0">
                <a:solidFill>
                  <a:schemeClr val="bg1">
                    <a:lumMod val="65000"/>
                  </a:schemeClr>
                </a:solidFill>
              </a:rPr>
              <a:t>by </a:t>
            </a:r>
            <a:r>
              <a:rPr lang="en-US" sz="900" dirty="0" err="1">
                <a:solidFill>
                  <a:schemeClr val="bg1">
                    <a:lumMod val="65000"/>
                  </a:schemeClr>
                </a:solidFill>
              </a:rPr>
              <a:t>Jukić</a:t>
            </a:r>
            <a:r>
              <a:rPr lang="en-US" sz="900" dirty="0">
                <a:solidFill>
                  <a:schemeClr val="bg1">
                    <a:lumMod val="65000"/>
                  </a:schemeClr>
                </a:solidFill>
              </a:rPr>
              <a:t>, </a:t>
            </a:r>
            <a:r>
              <a:rPr lang="en-US" sz="900" dirty="0" err="1">
                <a:solidFill>
                  <a:schemeClr val="bg1">
                    <a:lumMod val="65000"/>
                  </a:schemeClr>
                </a:solidFill>
              </a:rPr>
              <a:t>Vrbsky</a:t>
            </a:r>
            <a:r>
              <a:rPr lang="en-US" sz="900" dirty="0">
                <a:solidFill>
                  <a:schemeClr val="bg1">
                    <a:lumMod val="65000"/>
                  </a:schemeClr>
                </a:solidFill>
              </a:rPr>
              <a:t>, &amp; </a:t>
            </a:r>
            <a:r>
              <a:rPr lang="en-US" sz="900" dirty="0" err="1">
                <a:solidFill>
                  <a:schemeClr val="bg1">
                    <a:lumMod val="65000"/>
                  </a:schemeClr>
                </a:solidFill>
              </a:rPr>
              <a:t>Nestorov</a:t>
            </a:r>
            <a:endParaRPr lang="en-US" sz="900" dirty="0">
              <a:solidFill>
                <a:schemeClr val="bg1">
                  <a:lumMod val="65000"/>
                </a:schemeClr>
              </a:solidFill>
            </a:endParaRPr>
          </a:p>
          <a:p>
            <a:r>
              <a:rPr lang="en-US" sz="900" dirty="0">
                <a:solidFill>
                  <a:schemeClr val="bg1">
                    <a:lumMod val="65000"/>
                  </a:schemeClr>
                </a:solidFill>
              </a:rPr>
              <a:t>Pearson 2014</a:t>
            </a:r>
          </a:p>
          <a:p>
            <a:r>
              <a:rPr lang="en-US" sz="900" dirty="0">
                <a:solidFill>
                  <a:schemeClr val="bg1">
                    <a:lumMod val="65000"/>
                  </a:schemeClr>
                </a:solidFill>
              </a:rPr>
              <a:t>ISBN 978-0-13-257567-6</a:t>
            </a:r>
          </a:p>
        </p:txBody>
      </p:sp>
    </p:spTree>
    <p:extLst>
      <p:ext uri="{BB962C8B-B14F-4D97-AF65-F5344CB8AC3E}">
        <p14:creationId xmlns:p14="http://schemas.microsoft.com/office/powerpoint/2010/main" val="260861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Relationship Cardinality</a:t>
            </a:r>
          </a:p>
        </p:txBody>
      </p:sp>
      <p:sp>
        <p:nvSpPr>
          <p:cNvPr id="3" name="Content Placeholder 2"/>
          <p:cNvSpPr>
            <a:spLocks noGrp="1"/>
          </p:cNvSpPr>
          <p:nvPr>
            <p:ph idx="1"/>
          </p:nvPr>
        </p:nvSpPr>
        <p:spPr>
          <a:xfrm>
            <a:off x="5852146" y="1295401"/>
            <a:ext cx="3017487" cy="4693891"/>
          </a:xfrm>
        </p:spPr>
        <p:txBody>
          <a:bodyPr/>
          <a:lstStyle/>
          <a:p>
            <a:r>
              <a:rPr lang="en-US" sz="2400" dirty="0"/>
              <a:t>Show </a:t>
            </a:r>
            <a:r>
              <a:rPr lang="en-US" sz="2400" dirty="0">
                <a:solidFill>
                  <a:srgbClr val="B23C00"/>
                </a:solidFill>
              </a:rPr>
              <a:t>cardinality</a:t>
            </a:r>
            <a:r>
              <a:rPr lang="en-US" sz="2400" dirty="0"/>
              <a:t> (how many instances of an entity) with symbols at the end of the relationship lines.</a:t>
            </a:r>
          </a:p>
          <a:p>
            <a:pPr lvl="1"/>
            <a:r>
              <a:rPr lang="en-US" sz="2000" u="sng" dirty="0"/>
              <a:t>Maximum</a:t>
            </a:r>
            <a:r>
              <a:rPr lang="en-US" sz="2000" dirty="0"/>
              <a:t> symbol closest to the entity.</a:t>
            </a:r>
          </a:p>
          <a:p>
            <a:pPr lvl="1"/>
            <a:r>
              <a:rPr lang="en-US" sz="2000" u="sng" dirty="0"/>
              <a:t>Minimum</a:t>
            </a:r>
            <a:r>
              <a:rPr lang="en-US" sz="2000" dirty="0"/>
              <a:t> symbol further away.</a:t>
            </a:r>
          </a:p>
          <a:p>
            <a:pPr lvl="1"/>
            <a:r>
              <a:rPr lang="en-US" sz="2000" dirty="0"/>
              <a:t>Zero, one, many</a:t>
            </a:r>
          </a:p>
        </p:txBody>
      </p:sp>
      <p:sp>
        <p:nvSpPr>
          <p:cNvPr id="4" name="Slide Number Placeholder 3"/>
          <p:cNvSpPr>
            <a:spLocks noGrp="1"/>
          </p:cNvSpPr>
          <p:nvPr>
            <p:ph type="sldNum" sz="quarter" idx="12"/>
          </p:nvPr>
        </p:nvSpPr>
        <p:spPr/>
        <p:txBody>
          <a:bodyPr/>
          <a:lstStyle/>
          <a:p>
            <a:fld id="{5E4F0376-0E54-9843-B673-E00D6670E830}" type="slidenum">
              <a:rPr lang="en-US" smtClean="0"/>
              <a:pPr/>
              <a:t>15</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83" y="1325903"/>
            <a:ext cx="5618163"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a:extLst>
              <a:ext uri="{FF2B5EF4-FFF2-40B4-BE49-F238E27FC236}">
                <a16:creationId xmlns:a16="http://schemas.microsoft.com/office/drawing/2014/main" id="{BCC9652E-B81C-5D24-BC30-5F0905D3DF33}"/>
              </a:ext>
            </a:extLst>
          </p:cNvPr>
          <p:cNvSpPr txBox="1"/>
          <p:nvPr/>
        </p:nvSpPr>
        <p:spPr>
          <a:xfrm>
            <a:off x="6308638" y="6172170"/>
            <a:ext cx="1646605" cy="646331"/>
          </a:xfrm>
          <a:prstGeom prst="rect">
            <a:avLst/>
          </a:prstGeom>
          <a:solidFill>
            <a:schemeClr val="bg1">
              <a:lumMod val="95000"/>
            </a:schemeClr>
          </a:solidFill>
        </p:spPr>
        <p:txBody>
          <a:bodyPr wrap="none" rtlCol="0">
            <a:spAutoFit/>
          </a:bodyPr>
          <a:lstStyle/>
          <a:p>
            <a:r>
              <a:rPr lang="en-US" sz="900" b="1" dirty="0">
                <a:solidFill>
                  <a:schemeClr val="bg1">
                    <a:lumMod val="65000"/>
                  </a:schemeClr>
                </a:solidFill>
              </a:rPr>
              <a:t>Database Systems</a:t>
            </a:r>
          </a:p>
          <a:p>
            <a:r>
              <a:rPr lang="en-US" sz="900" dirty="0">
                <a:solidFill>
                  <a:schemeClr val="bg1">
                    <a:lumMod val="65000"/>
                  </a:schemeClr>
                </a:solidFill>
              </a:rPr>
              <a:t>by </a:t>
            </a:r>
            <a:r>
              <a:rPr lang="en-US" sz="900" dirty="0" err="1">
                <a:solidFill>
                  <a:schemeClr val="bg1">
                    <a:lumMod val="65000"/>
                  </a:schemeClr>
                </a:solidFill>
              </a:rPr>
              <a:t>Jukić</a:t>
            </a:r>
            <a:r>
              <a:rPr lang="en-US" sz="900" dirty="0">
                <a:solidFill>
                  <a:schemeClr val="bg1">
                    <a:lumMod val="65000"/>
                  </a:schemeClr>
                </a:solidFill>
              </a:rPr>
              <a:t>, </a:t>
            </a:r>
            <a:r>
              <a:rPr lang="en-US" sz="900" dirty="0" err="1">
                <a:solidFill>
                  <a:schemeClr val="bg1">
                    <a:lumMod val="65000"/>
                  </a:schemeClr>
                </a:solidFill>
              </a:rPr>
              <a:t>Vrbsky</a:t>
            </a:r>
            <a:r>
              <a:rPr lang="en-US" sz="900" dirty="0">
                <a:solidFill>
                  <a:schemeClr val="bg1">
                    <a:lumMod val="65000"/>
                  </a:schemeClr>
                </a:solidFill>
              </a:rPr>
              <a:t>, &amp; </a:t>
            </a:r>
            <a:r>
              <a:rPr lang="en-US" sz="900" dirty="0" err="1">
                <a:solidFill>
                  <a:schemeClr val="bg1">
                    <a:lumMod val="65000"/>
                  </a:schemeClr>
                </a:solidFill>
              </a:rPr>
              <a:t>Nestorov</a:t>
            </a:r>
            <a:endParaRPr lang="en-US" sz="900" dirty="0">
              <a:solidFill>
                <a:schemeClr val="bg1">
                  <a:lumMod val="65000"/>
                </a:schemeClr>
              </a:solidFill>
            </a:endParaRPr>
          </a:p>
          <a:p>
            <a:r>
              <a:rPr lang="en-US" sz="900" dirty="0">
                <a:solidFill>
                  <a:schemeClr val="bg1">
                    <a:lumMod val="65000"/>
                  </a:schemeClr>
                </a:solidFill>
              </a:rPr>
              <a:t>Pearson 2014</a:t>
            </a:r>
          </a:p>
          <a:p>
            <a:r>
              <a:rPr lang="en-US" sz="900" dirty="0">
                <a:solidFill>
                  <a:schemeClr val="bg1">
                    <a:lumMod val="65000"/>
                  </a:schemeClr>
                </a:solidFill>
              </a:rPr>
              <a:t>ISBN 978-0-13-257567-6</a:t>
            </a:r>
          </a:p>
        </p:txBody>
      </p:sp>
    </p:spTree>
    <p:extLst>
      <p:ext uri="{BB962C8B-B14F-4D97-AF65-F5344CB8AC3E}">
        <p14:creationId xmlns:p14="http://schemas.microsoft.com/office/powerpoint/2010/main" val="2272686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Relationship Cardinality</a:t>
            </a:r>
            <a:r>
              <a:rPr lang="en-US" i="1" dirty="0"/>
              <a:t>, cont’d</a:t>
            </a:r>
          </a:p>
        </p:txBody>
      </p:sp>
      <p:sp>
        <p:nvSpPr>
          <p:cNvPr id="3" name="Content Placeholder 2"/>
          <p:cNvSpPr>
            <a:spLocks noGrp="1"/>
          </p:cNvSpPr>
          <p:nvPr>
            <p:ph idx="1"/>
          </p:nvPr>
        </p:nvSpPr>
        <p:spPr>
          <a:xfrm>
            <a:off x="5577784" y="1295400"/>
            <a:ext cx="3200410" cy="4835525"/>
          </a:xfrm>
        </p:spPr>
        <p:txBody>
          <a:bodyPr/>
          <a:lstStyle/>
          <a:p>
            <a:r>
              <a:rPr lang="en-US" dirty="0"/>
              <a:t>Read each relationship in </a:t>
            </a:r>
            <a:br>
              <a:rPr lang="en-US" dirty="0"/>
            </a:br>
            <a:r>
              <a:rPr lang="en-US" dirty="0"/>
              <a:t>either direction in this order:</a:t>
            </a:r>
          </a:p>
          <a:p>
            <a:pPr marL="928687" lvl="1" indent="-457200">
              <a:buFont typeface="+mj-lt"/>
              <a:buAutoNum type="arabicPeriod"/>
            </a:pPr>
            <a:r>
              <a:rPr lang="en-US" dirty="0"/>
              <a:t>rectangle</a:t>
            </a:r>
          </a:p>
          <a:p>
            <a:pPr marL="928687" lvl="1" indent="-457200">
              <a:buFont typeface="+mj-lt"/>
              <a:buAutoNum type="arabicPeriod"/>
            </a:pPr>
            <a:r>
              <a:rPr lang="en-US" dirty="0"/>
              <a:t>diamond</a:t>
            </a:r>
          </a:p>
          <a:p>
            <a:pPr marL="928687" lvl="1" indent="-457200">
              <a:buFont typeface="+mj-lt"/>
              <a:buAutoNum type="arabicPeriod"/>
            </a:pPr>
            <a:r>
              <a:rPr lang="en-US" dirty="0"/>
              <a:t>cardinality</a:t>
            </a:r>
          </a:p>
          <a:p>
            <a:pPr marL="928687" lvl="1" indent="-457200">
              <a:buFont typeface="+mj-lt"/>
              <a:buAutoNum type="arabicPeriod"/>
            </a:pPr>
            <a:r>
              <a:rPr lang="en-US" dirty="0"/>
              <a:t>rectangle</a:t>
            </a:r>
          </a:p>
        </p:txBody>
      </p:sp>
      <p:sp>
        <p:nvSpPr>
          <p:cNvPr id="4" name="Slide Number Placeholder 3"/>
          <p:cNvSpPr>
            <a:spLocks noGrp="1"/>
          </p:cNvSpPr>
          <p:nvPr>
            <p:ph type="sldNum" sz="quarter" idx="12"/>
          </p:nvPr>
        </p:nvSpPr>
        <p:spPr/>
        <p:txBody>
          <a:bodyPr/>
          <a:lstStyle/>
          <a:p>
            <a:fld id="{5E4F0376-0E54-9843-B673-E00D6670E830}" type="slidenum">
              <a:rPr lang="en-US" smtClean="0"/>
              <a:pPr/>
              <a:t>16</a:t>
            </a:fld>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004" y="1234464"/>
            <a:ext cx="5203825"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a:extLst>
              <a:ext uri="{FF2B5EF4-FFF2-40B4-BE49-F238E27FC236}">
                <a16:creationId xmlns:a16="http://schemas.microsoft.com/office/drawing/2014/main" id="{F6E54163-21FE-88FF-0E25-590F4AD5BE76}"/>
              </a:ext>
            </a:extLst>
          </p:cNvPr>
          <p:cNvSpPr txBox="1"/>
          <p:nvPr/>
        </p:nvSpPr>
        <p:spPr>
          <a:xfrm>
            <a:off x="6308638" y="6172170"/>
            <a:ext cx="1646605" cy="646331"/>
          </a:xfrm>
          <a:prstGeom prst="rect">
            <a:avLst/>
          </a:prstGeom>
          <a:solidFill>
            <a:schemeClr val="bg1">
              <a:lumMod val="95000"/>
            </a:schemeClr>
          </a:solidFill>
        </p:spPr>
        <p:txBody>
          <a:bodyPr wrap="none" rtlCol="0">
            <a:spAutoFit/>
          </a:bodyPr>
          <a:lstStyle/>
          <a:p>
            <a:r>
              <a:rPr lang="en-US" sz="900" b="1" dirty="0">
                <a:solidFill>
                  <a:schemeClr val="bg1">
                    <a:lumMod val="65000"/>
                  </a:schemeClr>
                </a:solidFill>
              </a:rPr>
              <a:t>Database Systems</a:t>
            </a:r>
          </a:p>
          <a:p>
            <a:r>
              <a:rPr lang="en-US" sz="900" dirty="0">
                <a:solidFill>
                  <a:schemeClr val="bg1">
                    <a:lumMod val="65000"/>
                  </a:schemeClr>
                </a:solidFill>
              </a:rPr>
              <a:t>by </a:t>
            </a:r>
            <a:r>
              <a:rPr lang="en-US" sz="900" dirty="0" err="1">
                <a:solidFill>
                  <a:schemeClr val="bg1">
                    <a:lumMod val="65000"/>
                  </a:schemeClr>
                </a:solidFill>
              </a:rPr>
              <a:t>Jukić</a:t>
            </a:r>
            <a:r>
              <a:rPr lang="en-US" sz="900" dirty="0">
                <a:solidFill>
                  <a:schemeClr val="bg1">
                    <a:lumMod val="65000"/>
                  </a:schemeClr>
                </a:solidFill>
              </a:rPr>
              <a:t>, </a:t>
            </a:r>
            <a:r>
              <a:rPr lang="en-US" sz="900" dirty="0" err="1">
                <a:solidFill>
                  <a:schemeClr val="bg1">
                    <a:lumMod val="65000"/>
                  </a:schemeClr>
                </a:solidFill>
              </a:rPr>
              <a:t>Vrbsky</a:t>
            </a:r>
            <a:r>
              <a:rPr lang="en-US" sz="900" dirty="0">
                <a:solidFill>
                  <a:schemeClr val="bg1">
                    <a:lumMod val="65000"/>
                  </a:schemeClr>
                </a:solidFill>
              </a:rPr>
              <a:t>, &amp; </a:t>
            </a:r>
            <a:r>
              <a:rPr lang="en-US" sz="900" dirty="0" err="1">
                <a:solidFill>
                  <a:schemeClr val="bg1">
                    <a:lumMod val="65000"/>
                  </a:schemeClr>
                </a:solidFill>
              </a:rPr>
              <a:t>Nestorov</a:t>
            </a:r>
            <a:endParaRPr lang="en-US" sz="900" dirty="0">
              <a:solidFill>
                <a:schemeClr val="bg1">
                  <a:lumMod val="65000"/>
                </a:schemeClr>
              </a:solidFill>
            </a:endParaRPr>
          </a:p>
          <a:p>
            <a:r>
              <a:rPr lang="en-US" sz="900" dirty="0">
                <a:solidFill>
                  <a:schemeClr val="bg1">
                    <a:lumMod val="65000"/>
                  </a:schemeClr>
                </a:solidFill>
              </a:rPr>
              <a:t>Pearson 2014</a:t>
            </a:r>
          </a:p>
          <a:p>
            <a:r>
              <a:rPr lang="en-US" sz="900" dirty="0">
                <a:solidFill>
                  <a:schemeClr val="bg1">
                    <a:lumMod val="65000"/>
                  </a:schemeClr>
                </a:solidFill>
              </a:rPr>
              <a:t>ISBN 978-0-13-257567-6</a:t>
            </a:r>
          </a:p>
        </p:txBody>
      </p:sp>
    </p:spTree>
    <p:extLst>
      <p:ext uri="{BB962C8B-B14F-4D97-AF65-F5344CB8AC3E}">
        <p14:creationId xmlns:p14="http://schemas.microsoft.com/office/powerpoint/2010/main" val="1354569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Relationships</a:t>
            </a:r>
          </a:p>
        </p:txBody>
      </p:sp>
      <p:sp>
        <p:nvSpPr>
          <p:cNvPr id="3" name="Content Placeholder 2"/>
          <p:cNvSpPr>
            <a:spLocks noGrp="1"/>
          </p:cNvSpPr>
          <p:nvPr>
            <p:ph idx="1"/>
          </p:nvPr>
        </p:nvSpPr>
        <p:spPr>
          <a:xfrm>
            <a:off x="457200" y="1295401"/>
            <a:ext cx="8229600" cy="2959858"/>
          </a:xfrm>
        </p:spPr>
        <p:txBody>
          <a:bodyPr/>
          <a:lstStyle/>
          <a:p>
            <a:r>
              <a:rPr lang="en-US" dirty="0"/>
              <a:t>One-to-one (1:1)</a:t>
            </a:r>
          </a:p>
          <a:p>
            <a:endParaRPr lang="en-US" dirty="0"/>
          </a:p>
          <a:p>
            <a:endParaRPr lang="en-US" dirty="0"/>
          </a:p>
          <a:p>
            <a:endParaRPr lang="en-US" dirty="0"/>
          </a:p>
          <a:p>
            <a:pPr lvl="1"/>
            <a:endParaRPr lang="en-US" dirty="0"/>
          </a:p>
          <a:p>
            <a:r>
              <a:rPr lang="en-US" dirty="0"/>
              <a:t>One-to-many (1:M)</a:t>
            </a:r>
          </a:p>
        </p:txBody>
      </p:sp>
      <p:sp>
        <p:nvSpPr>
          <p:cNvPr id="4" name="Slide Number Placeholder 3"/>
          <p:cNvSpPr>
            <a:spLocks noGrp="1"/>
          </p:cNvSpPr>
          <p:nvPr>
            <p:ph type="sldNum" sz="quarter" idx="12"/>
          </p:nvPr>
        </p:nvSpPr>
        <p:spPr/>
        <p:txBody>
          <a:bodyPr/>
          <a:lstStyle/>
          <a:p>
            <a:fld id="{5E4F0376-0E54-9843-B673-E00D6670E830}" type="slidenum">
              <a:rPr lang="en-US" smtClean="0"/>
              <a:pPr/>
              <a:t>17</a:t>
            </a:fld>
            <a:endParaRPr lang="en-US"/>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318" y="1783098"/>
            <a:ext cx="6281361" cy="12438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318" y="4251951"/>
            <a:ext cx="6281361" cy="1374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8"/>
          <p:cNvSpPr txBox="1"/>
          <p:nvPr/>
        </p:nvSpPr>
        <p:spPr>
          <a:xfrm>
            <a:off x="1752959" y="3063244"/>
            <a:ext cx="5638082" cy="584775"/>
          </a:xfrm>
          <a:prstGeom prst="rect">
            <a:avLst/>
          </a:prstGeom>
          <a:noFill/>
        </p:spPr>
        <p:txBody>
          <a:bodyPr wrap="none" rtlCol="0">
            <a:spAutoFit/>
          </a:bodyPr>
          <a:lstStyle/>
          <a:p>
            <a:r>
              <a:rPr lang="en-US" dirty="0"/>
              <a:t>Each employee is allotted at most one (</a:t>
            </a:r>
            <a:r>
              <a:rPr lang="en-US" u="sng" dirty="0"/>
              <a:t>zero or one</a:t>
            </a:r>
            <a:r>
              <a:rPr lang="en-US" dirty="0"/>
              <a:t>) vehicle.</a:t>
            </a:r>
          </a:p>
          <a:p>
            <a:r>
              <a:rPr lang="en-US" dirty="0"/>
              <a:t>Each vehicle is allotted to </a:t>
            </a:r>
            <a:r>
              <a:rPr lang="en-US" u="sng" dirty="0"/>
              <a:t>exactly one</a:t>
            </a:r>
            <a:r>
              <a:rPr lang="en-US" dirty="0"/>
              <a:t> employee.</a:t>
            </a:r>
          </a:p>
        </p:txBody>
      </p:sp>
      <p:sp>
        <p:nvSpPr>
          <p:cNvPr id="10" name="TextBox 9"/>
          <p:cNvSpPr txBox="1"/>
          <p:nvPr/>
        </p:nvSpPr>
        <p:spPr>
          <a:xfrm>
            <a:off x="1737391" y="5623536"/>
            <a:ext cx="5641288" cy="584775"/>
          </a:xfrm>
          <a:prstGeom prst="rect">
            <a:avLst/>
          </a:prstGeom>
          <a:noFill/>
        </p:spPr>
        <p:txBody>
          <a:bodyPr wrap="none" rtlCol="0">
            <a:spAutoFit/>
          </a:bodyPr>
          <a:lstStyle/>
          <a:p>
            <a:r>
              <a:rPr lang="en-US" dirty="0"/>
              <a:t>Each store is located in </a:t>
            </a:r>
            <a:r>
              <a:rPr lang="en-US" u="sng" dirty="0"/>
              <a:t>exactly one</a:t>
            </a:r>
            <a:r>
              <a:rPr lang="en-US" dirty="0"/>
              <a:t> region.</a:t>
            </a:r>
          </a:p>
          <a:p>
            <a:r>
              <a:rPr lang="en-US" dirty="0"/>
              <a:t>Each region has located in it at least one (i.e., </a:t>
            </a:r>
            <a:r>
              <a:rPr lang="en-US" u="sng" dirty="0"/>
              <a:t>many</a:t>
            </a:r>
            <a:r>
              <a:rPr lang="en-US" dirty="0"/>
              <a:t>) stores.</a:t>
            </a:r>
          </a:p>
        </p:txBody>
      </p:sp>
      <p:sp>
        <p:nvSpPr>
          <p:cNvPr id="6" name="TextBox 5">
            <a:extLst>
              <a:ext uri="{FF2B5EF4-FFF2-40B4-BE49-F238E27FC236}">
                <a16:creationId xmlns:a16="http://schemas.microsoft.com/office/drawing/2014/main" id="{7B045186-65AD-2999-7D28-81B8D6CA6C95}"/>
              </a:ext>
            </a:extLst>
          </p:cNvPr>
          <p:cNvSpPr txBox="1"/>
          <p:nvPr/>
        </p:nvSpPr>
        <p:spPr>
          <a:xfrm>
            <a:off x="6308638" y="6172170"/>
            <a:ext cx="1646605" cy="646331"/>
          </a:xfrm>
          <a:prstGeom prst="rect">
            <a:avLst/>
          </a:prstGeom>
          <a:solidFill>
            <a:schemeClr val="bg1">
              <a:lumMod val="95000"/>
            </a:schemeClr>
          </a:solidFill>
        </p:spPr>
        <p:txBody>
          <a:bodyPr wrap="none" rtlCol="0">
            <a:spAutoFit/>
          </a:bodyPr>
          <a:lstStyle/>
          <a:p>
            <a:r>
              <a:rPr lang="en-US" sz="900" b="1" dirty="0">
                <a:solidFill>
                  <a:schemeClr val="bg1">
                    <a:lumMod val="65000"/>
                  </a:schemeClr>
                </a:solidFill>
              </a:rPr>
              <a:t>Database Systems</a:t>
            </a:r>
          </a:p>
          <a:p>
            <a:r>
              <a:rPr lang="en-US" sz="900" dirty="0">
                <a:solidFill>
                  <a:schemeClr val="bg1">
                    <a:lumMod val="65000"/>
                  </a:schemeClr>
                </a:solidFill>
              </a:rPr>
              <a:t>by </a:t>
            </a:r>
            <a:r>
              <a:rPr lang="en-US" sz="900" dirty="0" err="1">
                <a:solidFill>
                  <a:schemeClr val="bg1">
                    <a:lumMod val="65000"/>
                  </a:schemeClr>
                </a:solidFill>
              </a:rPr>
              <a:t>Jukić</a:t>
            </a:r>
            <a:r>
              <a:rPr lang="en-US" sz="900" dirty="0">
                <a:solidFill>
                  <a:schemeClr val="bg1">
                    <a:lumMod val="65000"/>
                  </a:schemeClr>
                </a:solidFill>
              </a:rPr>
              <a:t>, </a:t>
            </a:r>
            <a:r>
              <a:rPr lang="en-US" sz="900" dirty="0" err="1">
                <a:solidFill>
                  <a:schemeClr val="bg1">
                    <a:lumMod val="65000"/>
                  </a:schemeClr>
                </a:solidFill>
              </a:rPr>
              <a:t>Vrbsky</a:t>
            </a:r>
            <a:r>
              <a:rPr lang="en-US" sz="900" dirty="0">
                <a:solidFill>
                  <a:schemeClr val="bg1">
                    <a:lumMod val="65000"/>
                  </a:schemeClr>
                </a:solidFill>
              </a:rPr>
              <a:t>, &amp; </a:t>
            </a:r>
            <a:r>
              <a:rPr lang="en-US" sz="900" dirty="0" err="1">
                <a:solidFill>
                  <a:schemeClr val="bg1">
                    <a:lumMod val="65000"/>
                  </a:schemeClr>
                </a:solidFill>
              </a:rPr>
              <a:t>Nestorov</a:t>
            </a:r>
            <a:endParaRPr lang="en-US" sz="900" dirty="0">
              <a:solidFill>
                <a:schemeClr val="bg1">
                  <a:lumMod val="65000"/>
                </a:schemeClr>
              </a:solidFill>
            </a:endParaRPr>
          </a:p>
          <a:p>
            <a:r>
              <a:rPr lang="en-US" sz="900" dirty="0">
                <a:solidFill>
                  <a:schemeClr val="bg1">
                    <a:lumMod val="65000"/>
                  </a:schemeClr>
                </a:solidFill>
              </a:rPr>
              <a:t>Pearson 2014</a:t>
            </a:r>
          </a:p>
          <a:p>
            <a:r>
              <a:rPr lang="en-US" sz="900" dirty="0">
                <a:solidFill>
                  <a:schemeClr val="bg1">
                    <a:lumMod val="65000"/>
                  </a:schemeClr>
                </a:solidFill>
              </a:rPr>
              <a:t>ISBN 978-0-13-257567-6</a:t>
            </a:r>
          </a:p>
        </p:txBody>
      </p:sp>
    </p:spTree>
    <p:extLst>
      <p:ext uri="{BB962C8B-B14F-4D97-AF65-F5344CB8AC3E}">
        <p14:creationId xmlns:p14="http://schemas.microsoft.com/office/powerpoint/2010/main" val="577764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Relationships</a:t>
            </a:r>
            <a:r>
              <a:rPr lang="en-US" i="1" dirty="0"/>
              <a:t>, cont’d</a:t>
            </a:r>
          </a:p>
        </p:txBody>
      </p:sp>
      <p:sp>
        <p:nvSpPr>
          <p:cNvPr id="3" name="Content Placeholder 2"/>
          <p:cNvSpPr>
            <a:spLocks noGrp="1"/>
          </p:cNvSpPr>
          <p:nvPr>
            <p:ph idx="1"/>
          </p:nvPr>
        </p:nvSpPr>
        <p:spPr>
          <a:xfrm>
            <a:off x="457200" y="1295400"/>
            <a:ext cx="8229600" cy="579137"/>
          </a:xfrm>
        </p:spPr>
        <p:txBody>
          <a:bodyPr/>
          <a:lstStyle/>
          <a:p>
            <a:r>
              <a:rPr lang="en-US" dirty="0"/>
              <a:t>Many-to-many (M:N)</a:t>
            </a:r>
          </a:p>
        </p:txBody>
      </p:sp>
      <p:sp>
        <p:nvSpPr>
          <p:cNvPr id="4" name="Slide Number Placeholder 3"/>
          <p:cNvSpPr>
            <a:spLocks noGrp="1"/>
          </p:cNvSpPr>
          <p:nvPr>
            <p:ph type="sldNum" sz="quarter" idx="12"/>
          </p:nvPr>
        </p:nvSpPr>
        <p:spPr/>
        <p:txBody>
          <a:bodyPr/>
          <a:lstStyle/>
          <a:p>
            <a:fld id="{5E4F0376-0E54-9843-B673-E00D6670E830}" type="slidenum">
              <a:rPr lang="en-US" smtClean="0"/>
              <a:pPr/>
              <a:t>18</a:t>
            </a:fld>
            <a:endParaRPr lang="en-US"/>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318" y="1807847"/>
            <a:ext cx="6677025" cy="143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a:off x="1216839" y="3246122"/>
            <a:ext cx="6437981" cy="584775"/>
          </a:xfrm>
          <a:prstGeom prst="rect">
            <a:avLst/>
          </a:prstGeom>
          <a:noFill/>
        </p:spPr>
        <p:txBody>
          <a:bodyPr wrap="none" rtlCol="0">
            <a:spAutoFit/>
          </a:bodyPr>
          <a:lstStyle/>
          <a:p>
            <a:r>
              <a:rPr lang="en-US" dirty="0"/>
              <a:t>Each employee is assigned to </a:t>
            </a:r>
            <a:r>
              <a:rPr lang="en-US" u="sng" dirty="0"/>
              <a:t>none or many</a:t>
            </a:r>
            <a:r>
              <a:rPr lang="en-US" dirty="0"/>
              <a:t> projects.</a:t>
            </a:r>
          </a:p>
          <a:p>
            <a:r>
              <a:rPr lang="en-US" dirty="0"/>
              <a:t>Each project has assigned to it at least one (</a:t>
            </a:r>
            <a:r>
              <a:rPr lang="en-US" u="sng" dirty="0"/>
              <a:t>one or many</a:t>
            </a:r>
            <a:r>
              <a:rPr lang="en-US" dirty="0"/>
              <a:t>) employee.</a:t>
            </a:r>
          </a:p>
        </p:txBody>
      </p:sp>
      <p:sp>
        <p:nvSpPr>
          <p:cNvPr id="8" name="TextBox 7">
            <a:extLst>
              <a:ext uri="{FF2B5EF4-FFF2-40B4-BE49-F238E27FC236}">
                <a16:creationId xmlns:a16="http://schemas.microsoft.com/office/drawing/2014/main" id="{401D49EA-9541-F132-33A3-76EBCCD0C1DA}"/>
              </a:ext>
            </a:extLst>
          </p:cNvPr>
          <p:cNvSpPr txBox="1"/>
          <p:nvPr/>
        </p:nvSpPr>
        <p:spPr>
          <a:xfrm>
            <a:off x="6308638" y="6172170"/>
            <a:ext cx="1646605" cy="646331"/>
          </a:xfrm>
          <a:prstGeom prst="rect">
            <a:avLst/>
          </a:prstGeom>
          <a:solidFill>
            <a:schemeClr val="bg1">
              <a:lumMod val="95000"/>
            </a:schemeClr>
          </a:solidFill>
        </p:spPr>
        <p:txBody>
          <a:bodyPr wrap="none" rtlCol="0">
            <a:spAutoFit/>
          </a:bodyPr>
          <a:lstStyle/>
          <a:p>
            <a:r>
              <a:rPr lang="en-US" sz="900" b="1" dirty="0">
                <a:solidFill>
                  <a:schemeClr val="bg1">
                    <a:lumMod val="65000"/>
                  </a:schemeClr>
                </a:solidFill>
              </a:rPr>
              <a:t>Database Systems</a:t>
            </a:r>
          </a:p>
          <a:p>
            <a:r>
              <a:rPr lang="en-US" sz="900" dirty="0">
                <a:solidFill>
                  <a:schemeClr val="bg1">
                    <a:lumMod val="65000"/>
                  </a:schemeClr>
                </a:solidFill>
              </a:rPr>
              <a:t>by </a:t>
            </a:r>
            <a:r>
              <a:rPr lang="en-US" sz="900" dirty="0" err="1">
                <a:solidFill>
                  <a:schemeClr val="bg1">
                    <a:lumMod val="65000"/>
                  </a:schemeClr>
                </a:solidFill>
              </a:rPr>
              <a:t>Jukić</a:t>
            </a:r>
            <a:r>
              <a:rPr lang="en-US" sz="900" dirty="0">
                <a:solidFill>
                  <a:schemeClr val="bg1">
                    <a:lumMod val="65000"/>
                  </a:schemeClr>
                </a:solidFill>
              </a:rPr>
              <a:t>, </a:t>
            </a:r>
            <a:r>
              <a:rPr lang="en-US" sz="900" dirty="0" err="1">
                <a:solidFill>
                  <a:schemeClr val="bg1">
                    <a:lumMod val="65000"/>
                  </a:schemeClr>
                </a:solidFill>
              </a:rPr>
              <a:t>Vrbsky</a:t>
            </a:r>
            <a:r>
              <a:rPr lang="en-US" sz="900" dirty="0">
                <a:solidFill>
                  <a:schemeClr val="bg1">
                    <a:lumMod val="65000"/>
                  </a:schemeClr>
                </a:solidFill>
              </a:rPr>
              <a:t>, &amp; </a:t>
            </a:r>
            <a:r>
              <a:rPr lang="en-US" sz="900" dirty="0" err="1">
                <a:solidFill>
                  <a:schemeClr val="bg1">
                    <a:lumMod val="65000"/>
                  </a:schemeClr>
                </a:solidFill>
              </a:rPr>
              <a:t>Nestorov</a:t>
            </a:r>
            <a:endParaRPr lang="en-US" sz="900" dirty="0">
              <a:solidFill>
                <a:schemeClr val="bg1">
                  <a:lumMod val="65000"/>
                </a:schemeClr>
              </a:solidFill>
            </a:endParaRPr>
          </a:p>
          <a:p>
            <a:r>
              <a:rPr lang="en-US" sz="900" dirty="0">
                <a:solidFill>
                  <a:schemeClr val="bg1">
                    <a:lumMod val="65000"/>
                  </a:schemeClr>
                </a:solidFill>
              </a:rPr>
              <a:t>Pearson 2014</a:t>
            </a:r>
          </a:p>
          <a:p>
            <a:r>
              <a:rPr lang="en-US" sz="900" dirty="0">
                <a:solidFill>
                  <a:schemeClr val="bg1">
                    <a:lumMod val="65000"/>
                  </a:schemeClr>
                </a:solidFill>
              </a:rPr>
              <a:t>ISBN 978-0-13-257567-6</a:t>
            </a:r>
          </a:p>
        </p:txBody>
      </p:sp>
    </p:spTree>
    <p:extLst>
      <p:ext uri="{BB962C8B-B14F-4D97-AF65-F5344CB8AC3E}">
        <p14:creationId xmlns:p14="http://schemas.microsoft.com/office/powerpoint/2010/main" val="3775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Exact Cardinalities</a:t>
            </a:r>
          </a:p>
        </p:txBody>
      </p:sp>
      <p:sp>
        <p:nvSpPr>
          <p:cNvPr id="3" name="Content Placeholder 2"/>
          <p:cNvSpPr>
            <a:spLocks noGrp="1"/>
          </p:cNvSpPr>
          <p:nvPr>
            <p:ph idx="1"/>
          </p:nvPr>
        </p:nvSpPr>
        <p:spPr>
          <a:xfrm>
            <a:off x="457200" y="1295401"/>
            <a:ext cx="8229600" cy="1950722"/>
          </a:xfrm>
        </p:spPr>
        <p:txBody>
          <a:bodyPr/>
          <a:lstStyle/>
          <a:p>
            <a:r>
              <a:rPr lang="en-US" dirty="0"/>
              <a:t>Indicate exact cardinalities with parenthesized minimum and maximum values.</a:t>
            </a:r>
          </a:p>
          <a:p>
            <a:pPr lvl="1"/>
            <a:r>
              <a:rPr lang="en-US" dirty="0"/>
              <a:t>Example: (2, 6)</a:t>
            </a:r>
          </a:p>
          <a:p>
            <a:pPr lvl="1"/>
            <a:r>
              <a:rPr lang="en-US" dirty="0"/>
              <a:t>Use M for a non-specific minimum or maximum.</a:t>
            </a:r>
          </a:p>
        </p:txBody>
      </p:sp>
      <p:sp>
        <p:nvSpPr>
          <p:cNvPr id="4" name="Slide Number Placeholder 3"/>
          <p:cNvSpPr>
            <a:spLocks noGrp="1"/>
          </p:cNvSpPr>
          <p:nvPr>
            <p:ph type="sldNum" sz="quarter" idx="12"/>
          </p:nvPr>
        </p:nvSpPr>
        <p:spPr/>
        <p:txBody>
          <a:bodyPr/>
          <a:lstStyle/>
          <a:p>
            <a:fld id="{5E4F0376-0E54-9843-B673-E00D6670E830}" type="slidenum">
              <a:rPr lang="en-US" smtClean="0"/>
              <a:pPr/>
              <a:t>19</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326108"/>
            <a:ext cx="7362825" cy="211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a:extLst>
              <a:ext uri="{FF2B5EF4-FFF2-40B4-BE49-F238E27FC236}">
                <a16:creationId xmlns:a16="http://schemas.microsoft.com/office/drawing/2014/main" id="{FD5601B9-E6BB-DFEA-7CC4-C22C25A5E33C}"/>
              </a:ext>
            </a:extLst>
          </p:cNvPr>
          <p:cNvSpPr txBox="1"/>
          <p:nvPr/>
        </p:nvSpPr>
        <p:spPr>
          <a:xfrm>
            <a:off x="6308638" y="6172170"/>
            <a:ext cx="1646605" cy="646331"/>
          </a:xfrm>
          <a:prstGeom prst="rect">
            <a:avLst/>
          </a:prstGeom>
          <a:solidFill>
            <a:schemeClr val="bg1">
              <a:lumMod val="95000"/>
            </a:schemeClr>
          </a:solidFill>
        </p:spPr>
        <p:txBody>
          <a:bodyPr wrap="none" rtlCol="0">
            <a:spAutoFit/>
          </a:bodyPr>
          <a:lstStyle/>
          <a:p>
            <a:r>
              <a:rPr lang="en-US" sz="900" b="1" dirty="0">
                <a:solidFill>
                  <a:schemeClr val="bg1">
                    <a:lumMod val="65000"/>
                  </a:schemeClr>
                </a:solidFill>
              </a:rPr>
              <a:t>Database Systems</a:t>
            </a:r>
          </a:p>
          <a:p>
            <a:r>
              <a:rPr lang="en-US" sz="900" dirty="0">
                <a:solidFill>
                  <a:schemeClr val="bg1">
                    <a:lumMod val="65000"/>
                  </a:schemeClr>
                </a:solidFill>
              </a:rPr>
              <a:t>by </a:t>
            </a:r>
            <a:r>
              <a:rPr lang="en-US" sz="900" dirty="0" err="1">
                <a:solidFill>
                  <a:schemeClr val="bg1">
                    <a:lumMod val="65000"/>
                  </a:schemeClr>
                </a:solidFill>
              </a:rPr>
              <a:t>Jukić</a:t>
            </a:r>
            <a:r>
              <a:rPr lang="en-US" sz="900" dirty="0">
                <a:solidFill>
                  <a:schemeClr val="bg1">
                    <a:lumMod val="65000"/>
                  </a:schemeClr>
                </a:solidFill>
              </a:rPr>
              <a:t>, </a:t>
            </a:r>
            <a:r>
              <a:rPr lang="en-US" sz="900" dirty="0" err="1">
                <a:solidFill>
                  <a:schemeClr val="bg1">
                    <a:lumMod val="65000"/>
                  </a:schemeClr>
                </a:solidFill>
              </a:rPr>
              <a:t>Vrbsky</a:t>
            </a:r>
            <a:r>
              <a:rPr lang="en-US" sz="900" dirty="0">
                <a:solidFill>
                  <a:schemeClr val="bg1">
                    <a:lumMod val="65000"/>
                  </a:schemeClr>
                </a:solidFill>
              </a:rPr>
              <a:t>, &amp; </a:t>
            </a:r>
            <a:r>
              <a:rPr lang="en-US" sz="900" dirty="0" err="1">
                <a:solidFill>
                  <a:schemeClr val="bg1">
                    <a:lumMod val="65000"/>
                  </a:schemeClr>
                </a:solidFill>
              </a:rPr>
              <a:t>Nestorov</a:t>
            </a:r>
            <a:endParaRPr lang="en-US" sz="900" dirty="0">
              <a:solidFill>
                <a:schemeClr val="bg1">
                  <a:lumMod val="65000"/>
                </a:schemeClr>
              </a:solidFill>
            </a:endParaRPr>
          </a:p>
          <a:p>
            <a:r>
              <a:rPr lang="en-US" sz="900" dirty="0">
                <a:solidFill>
                  <a:schemeClr val="bg1">
                    <a:lumMod val="65000"/>
                  </a:schemeClr>
                </a:solidFill>
              </a:rPr>
              <a:t>Pearson 2014</a:t>
            </a:r>
          </a:p>
          <a:p>
            <a:r>
              <a:rPr lang="en-US" sz="900" dirty="0">
                <a:solidFill>
                  <a:schemeClr val="bg1">
                    <a:lumMod val="65000"/>
                  </a:schemeClr>
                </a:solidFill>
              </a:rPr>
              <a:t>ISBN 978-0-13-257567-6</a:t>
            </a:r>
          </a:p>
        </p:txBody>
      </p:sp>
    </p:spTree>
    <p:extLst>
      <p:ext uri="{BB962C8B-B14F-4D97-AF65-F5344CB8AC3E}">
        <p14:creationId xmlns:p14="http://schemas.microsoft.com/office/powerpoint/2010/main" val="837768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2B9BC-B2C4-599C-E48B-2E286DCBD5D6}"/>
              </a:ext>
            </a:extLst>
          </p:cNvPr>
          <p:cNvSpPr>
            <a:spLocks noGrp="1"/>
          </p:cNvSpPr>
          <p:nvPr>
            <p:ph type="title"/>
          </p:nvPr>
        </p:nvSpPr>
        <p:spPr/>
        <p:txBody>
          <a:bodyPr/>
          <a:lstStyle/>
          <a:p>
            <a:r>
              <a:rPr lang="en-US" dirty="0"/>
              <a:t>This Evening</a:t>
            </a:r>
          </a:p>
        </p:txBody>
      </p:sp>
      <p:sp>
        <p:nvSpPr>
          <p:cNvPr id="3" name="Content Placeholder 2">
            <a:extLst>
              <a:ext uri="{FF2B5EF4-FFF2-40B4-BE49-F238E27FC236}">
                <a16:creationId xmlns:a16="http://schemas.microsoft.com/office/drawing/2014/main" id="{E01B5296-113A-1D78-AF19-0D77759D567C}"/>
              </a:ext>
            </a:extLst>
          </p:cNvPr>
          <p:cNvSpPr>
            <a:spLocks noGrp="1"/>
          </p:cNvSpPr>
          <p:nvPr>
            <p:ph idx="1"/>
          </p:nvPr>
        </p:nvSpPr>
        <p:spPr/>
        <p:txBody>
          <a:bodyPr/>
          <a:lstStyle/>
          <a:p>
            <a:r>
              <a:rPr lang="en-US" dirty="0"/>
              <a:t>Entity-relationship (ER) diagram </a:t>
            </a:r>
            <a:br>
              <a:rPr lang="en-US" dirty="0"/>
            </a:br>
            <a:r>
              <a:rPr lang="en-US" dirty="0"/>
              <a:t>(conceptual data model)</a:t>
            </a:r>
          </a:p>
          <a:p>
            <a:pPr lvl="1"/>
            <a:r>
              <a:rPr lang="en-US" dirty="0"/>
              <a:t>entities and attributes</a:t>
            </a:r>
          </a:p>
          <a:p>
            <a:pPr lvl="1"/>
            <a:r>
              <a:rPr lang="en-US" dirty="0"/>
              <a:t>relationships</a:t>
            </a:r>
          </a:p>
          <a:p>
            <a:r>
              <a:rPr lang="en-US" dirty="0"/>
              <a:t>Use of </a:t>
            </a:r>
            <a:r>
              <a:rPr lang="en-US" dirty="0">
                <a:hlinkClick r:id="rId2"/>
              </a:rPr>
              <a:t>https://erdplus.com</a:t>
            </a:r>
            <a:r>
              <a:rPr lang="en-US" dirty="0"/>
              <a:t> website.</a:t>
            </a:r>
          </a:p>
          <a:p>
            <a:pPr lvl="4"/>
            <a:endParaRPr lang="en-US" dirty="0"/>
          </a:p>
          <a:p>
            <a:r>
              <a:rPr lang="en-US" i="1" dirty="0"/>
              <a:t>Break</a:t>
            </a:r>
          </a:p>
        </p:txBody>
      </p:sp>
      <p:sp>
        <p:nvSpPr>
          <p:cNvPr id="4" name="Slide Number Placeholder 3">
            <a:extLst>
              <a:ext uri="{FF2B5EF4-FFF2-40B4-BE49-F238E27FC236}">
                <a16:creationId xmlns:a16="http://schemas.microsoft.com/office/drawing/2014/main" id="{86C52422-BA28-B681-3508-C2F3C60189EE}"/>
              </a:ext>
            </a:extLst>
          </p:cNvPr>
          <p:cNvSpPr>
            <a:spLocks noGrp="1"/>
          </p:cNvSpPr>
          <p:nvPr>
            <p:ph type="sldNum" sz="quarter" idx="12"/>
          </p:nvPr>
        </p:nvSpPr>
        <p:spPr/>
        <p:txBody>
          <a:bodyPr/>
          <a:lstStyle/>
          <a:p>
            <a:fld id="{5E4F0376-0E54-9843-B673-E00D6670E830}" type="slidenum">
              <a:rPr lang="en-US" smtClean="0"/>
              <a:pPr/>
              <a:t>2</a:t>
            </a:fld>
            <a:endParaRPr lang="en-US"/>
          </a:p>
        </p:txBody>
      </p:sp>
    </p:spTree>
    <p:extLst>
      <p:ext uri="{BB962C8B-B14F-4D97-AF65-F5344CB8AC3E}">
        <p14:creationId xmlns:p14="http://schemas.microsoft.com/office/powerpoint/2010/main" val="1567756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Relationship Attributes</a:t>
            </a:r>
          </a:p>
        </p:txBody>
      </p:sp>
      <p:sp>
        <p:nvSpPr>
          <p:cNvPr id="3" name="Content Placeholder 2"/>
          <p:cNvSpPr>
            <a:spLocks noGrp="1"/>
          </p:cNvSpPr>
          <p:nvPr>
            <p:ph idx="1"/>
          </p:nvPr>
        </p:nvSpPr>
        <p:spPr>
          <a:xfrm>
            <a:off x="457200" y="1295400"/>
            <a:ext cx="8229600" cy="579137"/>
          </a:xfrm>
        </p:spPr>
        <p:txBody>
          <a:bodyPr/>
          <a:lstStyle/>
          <a:p>
            <a:r>
              <a:rPr lang="en-US" dirty="0"/>
              <a:t>An relationship can also have attributes.</a:t>
            </a:r>
          </a:p>
        </p:txBody>
      </p:sp>
      <p:sp>
        <p:nvSpPr>
          <p:cNvPr id="4" name="Slide Number Placeholder 3"/>
          <p:cNvSpPr>
            <a:spLocks noGrp="1"/>
          </p:cNvSpPr>
          <p:nvPr>
            <p:ph type="sldNum" sz="quarter" idx="12"/>
          </p:nvPr>
        </p:nvSpPr>
        <p:spPr/>
        <p:txBody>
          <a:bodyPr/>
          <a:lstStyle/>
          <a:p>
            <a:fld id="{5E4F0376-0E54-9843-B673-E00D6670E830}" type="slidenum">
              <a:rPr lang="en-US" smtClean="0"/>
              <a:pPr/>
              <a:t>20</a:t>
            </a:fld>
            <a:endParaRPr lang="en-US"/>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123" y="2240293"/>
            <a:ext cx="7686675" cy="2495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a:extLst>
              <a:ext uri="{FF2B5EF4-FFF2-40B4-BE49-F238E27FC236}">
                <a16:creationId xmlns:a16="http://schemas.microsoft.com/office/drawing/2014/main" id="{896E5A80-4106-C109-7283-091C5E2EEBEB}"/>
              </a:ext>
            </a:extLst>
          </p:cNvPr>
          <p:cNvSpPr txBox="1"/>
          <p:nvPr/>
        </p:nvSpPr>
        <p:spPr>
          <a:xfrm>
            <a:off x="6308638" y="6172170"/>
            <a:ext cx="1646605" cy="646331"/>
          </a:xfrm>
          <a:prstGeom prst="rect">
            <a:avLst/>
          </a:prstGeom>
          <a:solidFill>
            <a:schemeClr val="bg1">
              <a:lumMod val="95000"/>
            </a:schemeClr>
          </a:solidFill>
        </p:spPr>
        <p:txBody>
          <a:bodyPr wrap="none" rtlCol="0">
            <a:spAutoFit/>
          </a:bodyPr>
          <a:lstStyle/>
          <a:p>
            <a:r>
              <a:rPr lang="en-US" sz="900" b="1" dirty="0">
                <a:solidFill>
                  <a:schemeClr val="bg1">
                    <a:lumMod val="65000"/>
                  </a:schemeClr>
                </a:solidFill>
              </a:rPr>
              <a:t>Database Systems</a:t>
            </a:r>
          </a:p>
          <a:p>
            <a:r>
              <a:rPr lang="en-US" sz="900" dirty="0">
                <a:solidFill>
                  <a:schemeClr val="bg1">
                    <a:lumMod val="65000"/>
                  </a:schemeClr>
                </a:solidFill>
              </a:rPr>
              <a:t>by </a:t>
            </a:r>
            <a:r>
              <a:rPr lang="en-US" sz="900" dirty="0" err="1">
                <a:solidFill>
                  <a:schemeClr val="bg1">
                    <a:lumMod val="65000"/>
                  </a:schemeClr>
                </a:solidFill>
              </a:rPr>
              <a:t>Jukić</a:t>
            </a:r>
            <a:r>
              <a:rPr lang="en-US" sz="900" dirty="0">
                <a:solidFill>
                  <a:schemeClr val="bg1">
                    <a:lumMod val="65000"/>
                  </a:schemeClr>
                </a:solidFill>
              </a:rPr>
              <a:t>, </a:t>
            </a:r>
            <a:r>
              <a:rPr lang="en-US" sz="900" dirty="0" err="1">
                <a:solidFill>
                  <a:schemeClr val="bg1">
                    <a:lumMod val="65000"/>
                  </a:schemeClr>
                </a:solidFill>
              </a:rPr>
              <a:t>Vrbsky</a:t>
            </a:r>
            <a:r>
              <a:rPr lang="en-US" sz="900" dirty="0">
                <a:solidFill>
                  <a:schemeClr val="bg1">
                    <a:lumMod val="65000"/>
                  </a:schemeClr>
                </a:solidFill>
              </a:rPr>
              <a:t>, &amp; </a:t>
            </a:r>
            <a:r>
              <a:rPr lang="en-US" sz="900" dirty="0" err="1">
                <a:solidFill>
                  <a:schemeClr val="bg1">
                    <a:lumMod val="65000"/>
                  </a:schemeClr>
                </a:solidFill>
              </a:rPr>
              <a:t>Nestorov</a:t>
            </a:r>
            <a:endParaRPr lang="en-US" sz="900" dirty="0">
              <a:solidFill>
                <a:schemeClr val="bg1">
                  <a:lumMod val="65000"/>
                </a:schemeClr>
              </a:solidFill>
            </a:endParaRPr>
          </a:p>
          <a:p>
            <a:r>
              <a:rPr lang="en-US" sz="900" dirty="0">
                <a:solidFill>
                  <a:schemeClr val="bg1">
                    <a:lumMod val="65000"/>
                  </a:schemeClr>
                </a:solidFill>
              </a:rPr>
              <a:t>Pearson 2014</a:t>
            </a:r>
          </a:p>
          <a:p>
            <a:r>
              <a:rPr lang="en-US" sz="900" dirty="0">
                <a:solidFill>
                  <a:schemeClr val="bg1">
                    <a:lumMod val="65000"/>
                  </a:schemeClr>
                </a:solidFill>
              </a:rPr>
              <a:t>ISBN 978-0-13-257567-6</a:t>
            </a:r>
          </a:p>
        </p:txBody>
      </p:sp>
    </p:spTree>
    <p:extLst>
      <p:ext uri="{BB962C8B-B14F-4D97-AF65-F5344CB8AC3E}">
        <p14:creationId xmlns:p14="http://schemas.microsoft.com/office/powerpoint/2010/main" val="1773908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Unary Relationships</a:t>
            </a:r>
          </a:p>
        </p:txBody>
      </p:sp>
      <p:sp>
        <p:nvSpPr>
          <p:cNvPr id="3" name="Content Placeholder 2"/>
          <p:cNvSpPr>
            <a:spLocks noGrp="1"/>
          </p:cNvSpPr>
          <p:nvPr>
            <p:ph idx="1"/>
          </p:nvPr>
        </p:nvSpPr>
        <p:spPr>
          <a:xfrm>
            <a:off x="365806" y="1234464"/>
            <a:ext cx="8412433" cy="2285975"/>
          </a:xfrm>
        </p:spPr>
        <p:txBody>
          <a:bodyPr/>
          <a:lstStyle/>
          <a:p>
            <a:r>
              <a:rPr lang="en-US" dirty="0"/>
              <a:t>In a </a:t>
            </a:r>
            <a:r>
              <a:rPr lang="en-US" dirty="0">
                <a:solidFill>
                  <a:srgbClr val="B23C00"/>
                </a:solidFill>
              </a:rPr>
              <a:t>unary relationship</a:t>
            </a:r>
            <a:r>
              <a:rPr lang="en-US" dirty="0"/>
              <a:t>, an entity is involved in a relationship with itself.</a:t>
            </a:r>
          </a:p>
          <a:p>
            <a:pPr lvl="1"/>
            <a:r>
              <a:rPr lang="en-US" dirty="0"/>
              <a:t>One instance has a relationship with </a:t>
            </a:r>
            <a:br>
              <a:rPr lang="en-US" dirty="0"/>
            </a:br>
            <a:r>
              <a:rPr lang="en-US" dirty="0"/>
              <a:t>another instance of the </a:t>
            </a:r>
            <a:r>
              <a:rPr lang="en-US" u="sng" dirty="0"/>
              <a:t>same entity</a:t>
            </a:r>
            <a:r>
              <a:rPr lang="en-US" dirty="0"/>
              <a:t>.</a:t>
            </a:r>
          </a:p>
          <a:p>
            <a:pPr lvl="1"/>
            <a:r>
              <a:rPr lang="en-US" dirty="0"/>
              <a:t>You can indicate the </a:t>
            </a:r>
            <a:r>
              <a:rPr lang="en-US" u="sng" dirty="0"/>
              <a:t>relationship role</a:t>
            </a:r>
            <a:r>
              <a:rPr lang="en-US" dirty="0"/>
              <a:t>.</a:t>
            </a:r>
          </a:p>
        </p:txBody>
      </p:sp>
      <p:sp>
        <p:nvSpPr>
          <p:cNvPr id="4" name="Slide Number Placeholder 3"/>
          <p:cNvSpPr>
            <a:spLocks noGrp="1"/>
          </p:cNvSpPr>
          <p:nvPr>
            <p:ph type="sldNum" sz="quarter" idx="12"/>
          </p:nvPr>
        </p:nvSpPr>
        <p:spPr/>
        <p:txBody>
          <a:bodyPr/>
          <a:lstStyle/>
          <a:p>
            <a:fld id="{5E4F0376-0E54-9843-B673-E00D6670E830}" type="slidenum">
              <a:rPr lang="en-US" smtClean="0"/>
              <a:pPr/>
              <a:t>21</a:t>
            </a:fld>
            <a:endParaRPr lang="en-US"/>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89" y="3396579"/>
            <a:ext cx="8115300" cy="3324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7497395" y="5532097"/>
            <a:ext cx="1646605" cy="646331"/>
          </a:xfrm>
          <a:prstGeom prst="rect">
            <a:avLst/>
          </a:prstGeom>
          <a:solidFill>
            <a:schemeClr val="bg1">
              <a:lumMod val="95000"/>
            </a:schemeClr>
          </a:solidFill>
        </p:spPr>
        <p:txBody>
          <a:bodyPr wrap="none" rtlCol="0">
            <a:spAutoFit/>
          </a:bodyPr>
          <a:lstStyle/>
          <a:p>
            <a:r>
              <a:rPr lang="en-US" sz="900" b="1" dirty="0">
                <a:solidFill>
                  <a:schemeClr val="bg1">
                    <a:lumMod val="65000"/>
                  </a:schemeClr>
                </a:solidFill>
              </a:rPr>
              <a:t>Database Systems</a:t>
            </a:r>
          </a:p>
          <a:p>
            <a:r>
              <a:rPr lang="en-US" sz="900" dirty="0">
                <a:solidFill>
                  <a:schemeClr val="bg1">
                    <a:lumMod val="65000"/>
                  </a:schemeClr>
                </a:solidFill>
              </a:rPr>
              <a:t>by </a:t>
            </a:r>
            <a:r>
              <a:rPr lang="en-US" sz="900" dirty="0" err="1">
                <a:solidFill>
                  <a:schemeClr val="bg1">
                    <a:lumMod val="65000"/>
                  </a:schemeClr>
                </a:solidFill>
              </a:rPr>
              <a:t>Jukić</a:t>
            </a:r>
            <a:r>
              <a:rPr lang="en-US" sz="900" dirty="0">
                <a:solidFill>
                  <a:schemeClr val="bg1">
                    <a:lumMod val="65000"/>
                  </a:schemeClr>
                </a:solidFill>
              </a:rPr>
              <a:t>, </a:t>
            </a:r>
            <a:r>
              <a:rPr lang="en-US" sz="900" dirty="0" err="1">
                <a:solidFill>
                  <a:schemeClr val="bg1">
                    <a:lumMod val="65000"/>
                  </a:schemeClr>
                </a:solidFill>
              </a:rPr>
              <a:t>Vrbsky</a:t>
            </a:r>
            <a:r>
              <a:rPr lang="en-US" sz="900" dirty="0">
                <a:solidFill>
                  <a:schemeClr val="bg1">
                    <a:lumMod val="65000"/>
                  </a:schemeClr>
                </a:solidFill>
              </a:rPr>
              <a:t>, &amp; </a:t>
            </a:r>
            <a:r>
              <a:rPr lang="en-US" sz="900" dirty="0" err="1">
                <a:solidFill>
                  <a:schemeClr val="bg1">
                    <a:lumMod val="65000"/>
                  </a:schemeClr>
                </a:solidFill>
              </a:rPr>
              <a:t>Nestorov</a:t>
            </a:r>
            <a:endParaRPr lang="en-US" sz="900" dirty="0">
              <a:solidFill>
                <a:schemeClr val="bg1">
                  <a:lumMod val="65000"/>
                </a:schemeClr>
              </a:solidFill>
            </a:endParaRPr>
          </a:p>
          <a:p>
            <a:r>
              <a:rPr lang="en-US" sz="900" dirty="0">
                <a:solidFill>
                  <a:schemeClr val="bg1">
                    <a:lumMod val="65000"/>
                  </a:schemeClr>
                </a:solidFill>
              </a:rPr>
              <a:t>Pearson 2014</a:t>
            </a:r>
          </a:p>
          <a:p>
            <a:r>
              <a:rPr lang="en-US" sz="900" dirty="0">
                <a:solidFill>
                  <a:schemeClr val="bg1">
                    <a:lumMod val="65000"/>
                  </a:schemeClr>
                </a:solidFill>
              </a:rPr>
              <a:t>ISBN 978-0-13-257567-6</a:t>
            </a:r>
          </a:p>
        </p:txBody>
      </p:sp>
    </p:spTree>
    <p:extLst>
      <p:ext uri="{BB962C8B-B14F-4D97-AF65-F5344CB8AC3E}">
        <p14:creationId xmlns:p14="http://schemas.microsoft.com/office/powerpoint/2010/main" val="35652827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Relationships</a:t>
            </a:r>
          </a:p>
        </p:txBody>
      </p:sp>
      <p:sp>
        <p:nvSpPr>
          <p:cNvPr id="3" name="Content Placeholder 2"/>
          <p:cNvSpPr>
            <a:spLocks noGrp="1"/>
          </p:cNvSpPr>
          <p:nvPr>
            <p:ph idx="1"/>
          </p:nvPr>
        </p:nvSpPr>
        <p:spPr>
          <a:xfrm>
            <a:off x="457200" y="1295401"/>
            <a:ext cx="8229600" cy="1036332"/>
          </a:xfrm>
        </p:spPr>
        <p:txBody>
          <a:bodyPr/>
          <a:lstStyle/>
          <a:p>
            <a:r>
              <a:rPr lang="en-US" dirty="0"/>
              <a:t>Two entities can have </a:t>
            </a:r>
            <a:r>
              <a:rPr lang="en-US" u="sng" dirty="0"/>
              <a:t>multiple relationships</a:t>
            </a:r>
            <a:r>
              <a:rPr lang="en-US" dirty="0">
                <a:solidFill>
                  <a:srgbClr val="B23C00"/>
                </a:solidFill>
              </a:rPr>
              <a:t> </a:t>
            </a:r>
            <a:r>
              <a:rPr lang="en-US" dirty="0"/>
              <a:t>with each other.</a:t>
            </a:r>
          </a:p>
        </p:txBody>
      </p:sp>
      <p:sp>
        <p:nvSpPr>
          <p:cNvPr id="4" name="Slide Number Placeholder 3"/>
          <p:cNvSpPr>
            <a:spLocks noGrp="1"/>
          </p:cNvSpPr>
          <p:nvPr>
            <p:ph type="sldNum" sz="quarter" idx="12"/>
          </p:nvPr>
        </p:nvSpPr>
        <p:spPr/>
        <p:txBody>
          <a:bodyPr/>
          <a:lstStyle/>
          <a:p>
            <a:fld id="{5E4F0376-0E54-9843-B673-E00D6670E830}" type="slidenum">
              <a:rPr lang="en-US" smtClean="0"/>
              <a:pPr/>
              <a:t>22</a:t>
            </a:fld>
            <a:endParaRPr lang="en-US"/>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35" y="2514610"/>
            <a:ext cx="6127750" cy="301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a:extLst>
              <a:ext uri="{FF2B5EF4-FFF2-40B4-BE49-F238E27FC236}">
                <a16:creationId xmlns:a16="http://schemas.microsoft.com/office/drawing/2014/main" id="{26EFD01D-844D-DE22-D844-3FB6DA3A1BF9}"/>
              </a:ext>
            </a:extLst>
          </p:cNvPr>
          <p:cNvSpPr txBox="1"/>
          <p:nvPr/>
        </p:nvSpPr>
        <p:spPr>
          <a:xfrm>
            <a:off x="6308638" y="6172170"/>
            <a:ext cx="1646605" cy="646331"/>
          </a:xfrm>
          <a:prstGeom prst="rect">
            <a:avLst/>
          </a:prstGeom>
          <a:solidFill>
            <a:schemeClr val="bg1">
              <a:lumMod val="95000"/>
            </a:schemeClr>
          </a:solidFill>
        </p:spPr>
        <p:txBody>
          <a:bodyPr wrap="none" rtlCol="0">
            <a:spAutoFit/>
          </a:bodyPr>
          <a:lstStyle/>
          <a:p>
            <a:r>
              <a:rPr lang="en-US" sz="900" b="1" dirty="0">
                <a:solidFill>
                  <a:schemeClr val="bg1">
                    <a:lumMod val="65000"/>
                  </a:schemeClr>
                </a:solidFill>
              </a:rPr>
              <a:t>Database Systems</a:t>
            </a:r>
          </a:p>
          <a:p>
            <a:r>
              <a:rPr lang="en-US" sz="900" dirty="0">
                <a:solidFill>
                  <a:schemeClr val="bg1">
                    <a:lumMod val="65000"/>
                  </a:schemeClr>
                </a:solidFill>
              </a:rPr>
              <a:t>by </a:t>
            </a:r>
            <a:r>
              <a:rPr lang="en-US" sz="900" dirty="0" err="1">
                <a:solidFill>
                  <a:schemeClr val="bg1">
                    <a:lumMod val="65000"/>
                  </a:schemeClr>
                </a:solidFill>
              </a:rPr>
              <a:t>Jukić</a:t>
            </a:r>
            <a:r>
              <a:rPr lang="en-US" sz="900" dirty="0">
                <a:solidFill>
                  <a:schemeClr val="bg1">
                    <a:lumMod val="65000"/>
                  </a:schemeClr>
                </a:solidFill>
              </a:rPr>
              <a:t>, </a:t>
            </a:r>
            <a:r>
              <a:rPr lang="en-US" sz="900" dirty="0" err="1">
                <a:solidFill>
                  <a:schemeClr val="bg1">
                    <a:lumMod val="65000"/>
                  </a:schemeClr>
                </a:solidFill>
              </a:rPr>
              <a:t>Vrbsky</a:t>
            </a:r>
            <a:r>
              <a:rPr lang="en-US" sz="900" dirty="0">
                <a:solidFill>
                  <a:schemeClr val="bg1">
                    <a:lumMod val="65000"/>
                  </a:schemeClr>
                </a:solidFill>
              </a:rPr>
              <a:t>, &amp; </a:t>
            </a:r>
            <a:r>
              <a:rPr lang="en-US" sz="900" dirty="0" err="1">
                <a:solidFill>
                  <a:schemeClr val="bg1">
                    <a:lumMod val="65000"/>
                  </a:schemeClr>
                </a:solidFill>
              </a:rPr>
              <a:t>Nestorov</a:t>
            </a:r>
            <a:endParaRPr lang="en-US" sz="900" dirty="0">
              <a:solidFill>
                <a:schemeClr val="bg1">
                  <a:lumMod val="65000"/>
                </a:schemeClr>
              </a:solidFill>
            </a:endParaRPr>
          </a:p>
          <a:p>
            <a:r>
              <a:rPr lang="en-US" sz="900" dirty="0">
                <a:solidFill>
                  <a:schemeClr val="bg1">
                    <a:lumMod val="65000"/>
                  </a:schemeClr>
                </a:solidFill>
              </a:rPr>
              <a:t>Pearson 2014</a:t>
            </a:r>
          </a:p>
          <a:p>
            <a:r>
              <a:rPr lang="en-US" sz="900" dirty="0">
                <a:solidFill>
                  <a:schemeClr val="bg1">
                    <a:lumMod val="65000"/>
                  </a:schemeClr>
                </a:solidFill>
              </a:rPr>
              <a:t>ISBN 978-0-13-257567-6</a:t>
            </a:r>
          </a:p>
        </p:txBody>
      </p:sp>
    </p:spTree>
    <p:extLst>
      <p:ext uri="{BB962C8B-B14F-4D97-AF65-F5344CB8AC3E}">
        <p14:creationId xmlns:p14="http://schemas.microsoft.com/office/powerpoint/2010/main" val="1972784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Weak Entities</a:t>
            </a:r>
          </a:p>
        </p:txBody>
      </p:sp>
      <p:sp>
        <p:nvSpPr>
          <p:cNvPr id="3" name="Content Placeholder 2"/>
          <p:cNvSpPr>
            <a:spLocks noGrp="1"/>
          </p:cNvSpPr>
          <p:nvPr>
            <p:ph idx="1"/>
          </p:nvPr>
        </p:nvSpPr>
        <p:spPr>
          <a:xfrm>
            <a:off x="457200" y="1295400"/>
            <a:ext cx="8229600" cy="4968209"/>
          </a:xfrm>
        </p:spPr>
        <p:txBody>
          <a:bodyPr/>
          <a:lstStyle/>
          <a:p>
            <a:r>
              <a:rPr lang="en-US" dirty="0"/>
              <a:t>A </a:t>
            </a:r>
            <a:r>
              <a:rPr lang="en-US" dirty="0">
                <a:solidFill>
                  <a:srgbClr val="B23C00"/>
                </a:solidFill>
              </a:rPr>
              <a:t>weak entity </a:t>
            </a:r>
            <a:r>
              <a:rPr lang="en-US" dirty="0"/>
              <a:t>does not have its own </a:t>
            </a:r>
            <a:br>
              <a:rPr lang="en-US" dirty="0"/>
            </a:br>
            <a:r>
              <a:rPr lang="en-US" dirty="0"/>
              <a:t>unique attribute.</a:t>
            </a:r>
          </a:p>
          <a:p>
            <a:pPr lvl="1"/>
            <a:r>
              <a:rPr lang="en-US" dirty="0"/>
              <a:t>It only has a </a:t>
            </a:r>
            <a:r>
              <a:rPr lang="en-US" dirty="0">
                <a:solidFill>
                  <a:srgbClr val="B23C00"/>
                </a:solidFill>
              </a:rPr>
              <a:t>partial key</a:t>
            </a:r>
            <a:r>
              <a:rPr lang="en-US" dirty="0"/>
              <a:t>.</a:t>
            </a:r>
          </a:p>
          <a:p>
            <a:pPr lvl="1"/>
            <a:r>
              <a:rPr lang="en-US" dirty="0"/>
              <a:t>Underline the partial key with dashes.</a:t>
            </a:r>
          </a:p>
          <a:p>
            <a:pPr lvl="4"/>
            <a:endParaRPr lang="en-US" dirty="0"/>
          </a:p>
          <a:p>
            <a:r>
              <a:rPr lang="en-US" dirty="0"/>
              <a:t>Therefore, it must be associated with an </a:t>
            </a:r>
            <a:br>
              <a:rPr lang="en-US" dirty="0"/>
            </a:br>
            <a:r>
              <a:rPr lang="en-US" dirty="0">
                <a:solidFill>
                  <a:srgbClr val="B23C00"/>
                </a:solidFill>
              </a:rPr>
              <a:t>owner entity </a:t>
            </a:r>
            <a:r>
              <a:rPr lang="en-US" dirty="0"/>
              <a:t>via an </a:t>
            </a:r>
            <a:r>
              <a:rPr lang="en-US" dirty="0">
                <a:solidFill>
                  <a:srgbClr val="B23C00"/>
                </a:solidFill>
              </a:rPr>
              <a:t>identifying relationship</a:t>
            </a:r>
            <a:r>
              <a:rPr lang="en-US" dirty="0"/>
              <a:t>.</a:t>
            </a:r>
          </a:p>
          <a:p>
            <a:pPr lvl="1"/>
            <a:r>
              <a:rPr lang="en-US" dirty="0"/>
              <a:t>Indicate the weak entity and the </a:t>
            </a:r>
            <a:br>
              <a:rPr lang="en-US" dirty="0"/>
            </a:br>
            <a:r>
              <a:rPr lang="en-US" dirty="0"/>
              <a:t>identifying relationship with double borders.</a:t>
            </a:r>
          </a:p>
          <a:p>
            <a:pPr lvl="5"/>
            <a:endParaRPr lang="en-US" dirty="0"/>
          </a:p>
          <a:p>
            <a:r>
              <a:rPr lang="en-US" dirty="0"/>
              <a:t>The partial key plus the owner attribute’s unique attribute uniquely identify the weak entity.</a:t>
            </a:r>
          </a:p>
        </p:txBody>
      </p:sp>
      <p:sp>
        <p:nvSpPr>
          <p:cNvPr id="4" name="Slide Number Placeholder 3"/>
          <p:cNvSpPr>
            <a:spLocks noGrp="1"/>
          </p:cNvSpPr>
          <p:nvPr>
            <p:ph type="sldNum" sz="quarter" idx="12"/>
          </p:nvPr>
        </p:nvSpPr>
        <p:spPr/>
        <p:txBody>
          <a:bodyPr/>
          <a:lstStyle/>
          <a:p>
            <a:fld id="{5E4F0376-0E54-9843-B673-E00D6670E830}" type="slidenum">
              <a:rPr lang="en-US" smtClean="0"/>
              <a:pPr/>
              <a:t>23</a:t>
            </a:fld>
            <a:endParaRPr lang="en-US"/>
          </a:p>
        </p:txBody>
      </p:sp>
    </p:spTree>
    <p:extLst>
      <p:ext uri="{BB962C8B-B14F-4D97-AF65-F5344CB8AC3E}">
        <p14:creationId xmlns:p14="http://schemas.microsoft.com/office/powerpoint/2010/main" val="1138162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Weak Entities</a:t>
            </a:r>
            <a:r>
              <a:rPr lang="en-US" i="1" dirty="0"/>
              <a:t>, cont’d</a:t>
            </a:r>
          </a:p>
        </p:txBody>
      </p:sp>
      <p:sp>
        <p:nvSpPr>
          <p:cNvPr id="4" name="Slide Number Placeholder 3"/>
          <p:cNvSpPr>
            <a:spLocks noGrp="1"/>
          </p:cNvSpPr>
          <p:nvPr>
            <p:ph type="sldNum" sz="quarter" idx="12"/>
          </p:nvPr>
        </p:nvSpPr>
        <p:spPr/>
        <p:txBody>
          <a:bodyPr/>
          <a:lstStyle/>
          <a:p>
            <a:fld id="{5E4F0376-0E54-9843-B673-E00D6670E830}" type="slidenum">
              <a:rPr lang="en-US" smtClean="0"/>
              <a:pPr/>
              <a:t>24</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234464"/>
            <a:ext cx="6519863" cy="4846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a:extLst>
              <a:ext uri="{FF2B5EF4-FFF2-40B4-BE49-F238E27FC236}">
                <a16:creationId xmlns:a16="http://schemas.microsoft.com/office/drawing/2014/main" id="{68ED8CE0-3E72-34A4-F7F7-182C6CDDCDF7}"/>
              </a:ext>
            </a:extLst>
          </p:cNvPr>
          <p:cNvSpPr txBox="1"/>
          <p:nvPr/>
        </p:nvSpPr>
        <p:spPr>
          <a:xfrm>
            <a:off x="6308638" y="6172170"/>
            <a:ext cx="1646605" cy="646331"/>
          </a:xfrm>
          <a:prstGeom prst="rect">
            <a:avLst/>
          </a:prstGeom>
          <a:solidFill>
            <a:schemeClr val="bg1">
              <a:lumMod val="95000"/>
            </a:schemeClr>
          </a:solidFill>
        </p:spPr>
        <p:txBody>
          <a:bodyPr wrap="none" rtlCol="0">
            <a:spAutoFit/>
          </a:bodyPr>
          <a:lstStyle/>
          <a:p>
            <a:r>
              <a:rPr lang="en-US" sz="900" b="1" dirty="0">
                <a:solidFill>
                  <a:schemeClr val="bg1">
                    <a:lumMod val="65000"/>
                  </a:schemeClr>
                </a:solidFill>
              </a:rPr>
              <a:t>Database Systems</a:t>
            </a:r>
          </a:p>
          <a:p>
            <a:r>
              <a:rPr lang="en-US" sz="900" dirty="0">
                <a:solidFill>
                  <a:schemeClr val="bg1">
                    <a:lumMod val="65000"/>
                  </a:schemeClr>
                </a:solidFill>
              </a:rPr>
              <a:t>by </a:t>
            </a:r>
            <a:r>
              <a:rPr lang="en-US" sz="900" dirty="0" err="1">
                <a:solidFill>
                  <a:schemeClr val="bg1">
                    <a:lumMod val="65000"/>
                  </a:schemeClr>
                </a:solidFill>
              </a:rPr>
              <a:t>Jukić</a:t>
            </a:r>
            <a:r>
              <a:rPr lang="en-US" sz="900" dirty="0">
                <a:solidFill>
                  <a:schemeClr val="bg1">
                    <a:lumMod val="65000"/>
                  </a:schemeClr>
                </a:solidFill>
              </a:rPr>
              <a:t>, </a:t>
            </a:r>
            <a:r>
              <a:rPr lang="en-US" sz="900" dirty="0" err="1">
                <a:solidFill>
                  <a:schemeClr val="bg1">
                    <a:lumMod val="65000"/>
                  </a:schemeClr>
                </a:solidFill>
              </a:rPr>
              <a:t>Vrbsky</a:t>
            </a:r>
            <a:r>
              <a:rPr lang="en-US" sz="900" dirty="0">
                <a:solidFill>
                  <a:schemeClr val="bg1">
                    <a:lumMod val="65000"/>
                  </a:schemeClr>
                </a:solidFill>
              </a:rPr>
              <a:t>, &amp; </a:t>
            </a:r>
            <a:r>
              <a:rPr lang="en-US" sz="900" dirty="0" err="1">
                <a:solidFill>
                  <a:schemeClr val="bg1">
                    <a:lumMod val="65000"/>
                  </a:schemeClr>
                </a:solidFill>
              </a:rPr>
              <a:t>Nestorov</a:t>
            </a:r>
            <a:endParaRPr lang="en-US" sz="900" dirty="0">
              <a:solidFill>
                <a:schemeClr val="bg1">
                  <a:lumMod val="65000"/>
                </a:schemeClr>
              </a:solidFill>
            </a:endParaRPr>
          </a:p>
          <a:p>
            <a:r>
              <a:rPr lang="en-US" sz="900" dirty="0">
                <a:solidFill>
                  <a:schemeClr val="bg1">
                    <a:lumMod val="65000"/>
                  </a:schemeClr>
                </a:solidFill>
              </a:rPr>
              <a:t>Pearson 2014</a:t>
            </a:r>
          </a:p>
          <a:p>
            <a:r>
              <a:rPr lang="en-US" sz="900" dirty="0">
                <a:solidFill>
                  <a:schemeClr val="bg1">
                    <a:lumMod val="65000"/>
                  </a:schemeClr>
                </a:solidFill>
              </a:rPr>
              <a:t>ISBN 978-0-13-257567-6</a:t>
            </a:r>
          </a:p>
        </p:txBody>
      </p:sp>
    </p:spTree>
    <p:extLst>
      <p:ext uri="{BB962C8B-B14F-4D97-AF65-F5344CB8AC3E}">
        <p14:creationId xmlns:p14="http://schemas.microsoft.com/office/powerpoint/2010/main" val="1917829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Associative Entities</a:t>
            </a:r>
          </a:p>
        </p:txBody>
      </p:sp>
      <p:sp>
        <p:nvSpPr>
          <p:cNvPr id="3" name="Content Placeholder 2"/>
          <p:cNvSpPr>
            <a:spLocks noGrp="1"/>
          </p:cNvSpPr>
          <p:nvPr>
            <p:ph idx="1"/>
          </p:nvPr>
        </p:nvSpPr>
        <p:spPr>
          <a:xfrm>
            <a:off x="457200" y="1295400"/>
            <a:ext cx="8229600" cy="944893"/>
          </a:xfrm>
        </p:spPr>
        <p:txBody>
          <a:bodyPr/>
          <a:lstStyle/>
          <a:p>
            <a:r>
              <a:rPr lang="en-US" dirty="0"/>
              <a:t>An </a:t>
            </a:r>
            <a:r>
              <a:rPr lang="en-US" dirty="0">
                <a:solidFill>
                  <a:srgbClr val="B23C00"/>
                </a:solidFill>
              </a:rPr>
              <a:t>associative entity </a:t>
            </a:r>
            <a:r>
              <a:rPr lang="en-US" dirty="0"/>
              <a:t>is an alternate way to depict a many-to-many (M:N) relationship.</a:t>
            </a:r>
          </a:p>
        </p:txBody>
      </p:sp>
      <p:sp>
        <p:nvSpPr>
          <p:cNvPr id="4" name="Slide Number Placeholder 3"/>
          <p:cNvSpPr>
            <a:spLocks noGrp="1"/>
          </p:cNvSpPr>
          <p:nvPr>
            <p:ph type="sldNum" sz="quarter" idx="12"/>
          </p:nvPr>
        </p:nvSpPr>
        <p:spPr/>
        <p:txBody>
          <a:bodyPr/>
          <a:lstStyle/>
          <a:p>
            <a:fld id="{5E4F0376-0E54-9843-B673-E00D6670E830}" type="slidenum">
              <a:rPr lang="en-US" smtClean="0"/>
              <a:pPr/>
              <a:t>25</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40293"/>
            <a:ext cx="8442325" cy="3932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a:extLst>
              <a:ext uri="{FF2B5EF4-FFF2-40B4-BE49-F238E27FC236}">
                <a16:creationId xmlns:a16="http://schemas.microsoft.com/office/drawing/2014/main" id="{690FA876-AD47-20E6-B7C3-93C885CBEC8D}"/>
              </a:ext>
            </a:extLst>
          </p:cNvPr>
          <p:cNvSpPr txBox="1"/>
          <p:nvPr/>
        </p:nvSpPr>
        <p:spPr>
          <a:xfrm>
            <a:off x="6308638" y="6172170"/>
            <a:ext cx="1646605" cy="646331"/>
          </a:xfrm>
          <a:prstGeom prst="rect">
            <a:avLst/>
          </a:prstGeom>
          <a:solidFill>
            <a:schemeClr val="bg1">
              <a:lumMod val="95000"/>
            </a:schemeClr>
          </a:solidFill>
        </p:spPr>
        <p:txBody>
          <a:bodyPr wrap="none" rtlCol="0">
            <a:spAutoFit/>
          </a:bodyPr>
          <a:lstStyle/>
          <a:p>
            <a:r>
              <a:rPr lang="en-US" sz="900" b="1" dirty="0">
                <a:solidFill>
                  <a:schemeClr val="bg1">
                    <a:lumMod val="65000"/>
                  </a:schemeClr>
                </a:solidFill>
              </a:rPr>
              <a:t>Database Systems</a:t>
            </a:r>
          </a:p>
          <a:p>
            <a:r>
              <a:rPr lang="en-US" sz="900" dirty="0">
                <a:solidFill>
                  <a:schemeClr val="bg1">
                    <a:lumMod val="65000"/>
                  </a:schemeClr>
                </a:solidFill>
              </a:rPr>
              <a:t>by </a:t>
            </a:r>
            <a:r>
              <a:rPr lang="en-US" sz="900" dirty="0" err="1">
                <a:solidFill>
                  <a:schemeClr val="bg1">
                    <a:lumMod val="65000"/>
                  </a:schemeClr>
                </a:solidFill>
              </a:rPr>
              <a:t>Jukić</a:t>
            </a:r>
            <a:r>
              <a:rPr lang="en-US" sz="900" dirty="0">
                <a:solidFill>
                  <a:schemeClr val="bg1">
                    <a:lumMod val="65000"/>
                  </a:schemeClr>
                </a:solidFill>
              </a:rPr>
              <a:t>, </a:t>
            </a:r>
            <a:r>
              <a:rPr lang="en-US" sz="900" dirty="0" err="1">
                <a:solidFill>
                  <a:schemeClr val="bg1">
                    <a:lumMod val="65000"/>
                  </a:schemeClr>
                </a:solidFill>
              </a:rPr>
              <a:t>Vrbsky</a:t>
            </a:r>
            <a:r>
              <a:rPr lang="en-US" sz="900" dirty="0">
                <a:solidFill>
                  <a:schemeClr val="bg1">
                    <a:lumMod val="65000"/>
                  </a:schemeClr>
                </a:solidFill>
              </a:rPr>
              <a:t>, &amp; </a:t>
            </a:r>
            <a:r>
              <a:rPr lang="en-US" sz="900" dirty="0" err="1">
                <a:solidFill>
                  <a:schemeClr val="bg1">
                    <a:lumMod val="65000"/>
                  </a:schemeClr>
                </a:solidFill>
              </a:rPr>
              <a:t>Nestorov</a:t>
            </a:r>
            <a:endParaRPr lang="en-US" sz="900" dirty="0">
              <a:solidFill>
                <a:schemeClr val="bg1">
                  <a:lumMod val="65000"/>
                </a:schemeClr>
              </a:solidFill>
            </a:endParaRPr>
          </a:p>
          <a:p>
            <a:r>
              <a:rPr lang="en-US" sz="900" dirty="0">
                <a:solidFill>
                  <a:schemeClr val="bg1">
                    <a:lumMod val="65000"/>
                  </a:schemeClr>
                </a:solidFill>
              </a:rPr>
              <a:t>Pearson 2014</a:t>
            </a:r>
          </a:p>
          <a:p>
            <a:r>
              <a:rPr lang="en-US" sz="900" dirty="0">
                <a:solidFill>
                  <a:schemeClr val="bg1">
                    <a:lumMod val="65000"/>
                  </a:schemeClr>
                </a:solidFill>
              </a:rPr>
              <a:t>ISBN 978-0-13-257567-6</a:t>
            </a:r>
          </a:p>
        </p:txBody>
      </p:sp>
    </p:spTree>
    <p:extLst>
      <p:ext uri="{BB962C8B-B14F-4D97-AF65-F5344CB8AC3E}">
        <p14:creationId xmlns:p14="http://schemas.microsoft.com/office/powerpoint/2010/main" val="38501024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Associative Entities</a:t>
            </a:r>
            <a:r>
              <a:rPr lang="en-US" i="1" dirty="0"/>
              <a:t>, cont’d</a:t>
            </a:r>
          </a:p>
        </p:txBody>
      </p:sp>
      <p:sp>
        <p:nvSpPr>
          <p:cNvPr id="3" name="Content Placeholder 2"/>
          <p:cNvSpPr>
            <a:spLocks noGrp="1"/>
          </p:cNvSpPr>
          <p:nvPr>
            <p:ph idx="1"/>
          </p:nvPr>
        </p:nvSpPr>
        <p:spPr>
          <a:xfrm>
            <a:off x="457200" y="1295401"/>
            <a:ext cx="3657605" cy="4785330"/>
          </a:xfrm>
        </p:spPr>
        <p:txBody>
          <a:bodyPr/>
          <a:lstStyle/>
          <a:p>
            <a:r>
              <a:rPr lang="en-US" dirty="0"/>
              <a:t>Associative entity </a:t>
            </a:r>
            <a:br>
              <a:rPr lang="en-US" dirty="0"/>
            </a:br>
            <a:r>
              <a:rPr lang="en-US" dirty="0"/>
              <a:t>for a unary M:N </a:t>
            </a:r>
            <a:br>
              <a:rPr lang="en-US" dirty="0"/>
            </a:br>
            <a:r>
              <a:rPr lang="en-US" dirty="0"/>
              <a:t>relationship.</a:t>
            </a:r>
          </a:p>
        </p:txBody>
      </p:sp>
      <p:sp>
        <p:nvSpPr>
          <p:cNvPr id="4" name="Slide Number Placeholder 3"/>
          <p:cNvSpPr>
            <a:spLocks noGrp="1"/>
          </p:cNvSpPr>
          <p:nvPr>
            <p:ph type="sldNum" sz="quarter" idx="12"/>
          </p:nvPr>
        </p:nvSpPr>
        <p:spPr/>
        <p:txBody>
          <a:bodyPr/>
          <a:lstStyle/>
          <a:p>
            <a:fld id="{5E4F0376-0E54-9843-B673-E00D6670E830}" type="slidenum">
              <a:rPr lang="en-US" smtClean="0"/>
              <a:pPr/>
              <a:t>26</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0793" y="1325903"/>
            <a:ext cx="4525962"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a:extLst>
              <a:ext uri="{FF2B5EF4-FFF2-40B4-BE49-F238E27FC236}">
                <a16:creationId xmlns:a16="http://schemas.microsoft.com/office/drawing/2014/main" id="{45D6229C-A871-C4B5-BE88-B734E6F8535D}"/>
              </a:ext>
            </a:extLst>
          </p:cNvPr>
          <p:cNvSpPr txBox="1"/>
          <p:nvPr/>
        </p:nvSpPr>
        <p:spPr>
          <a:xfrm>
            <a:off x="6308638" y="6172170"/>
            <a:ext cx="1646605" cy="646331"/>
          </a:xfrm>
          <a:prstGeom prst="rect">
            <a:avLst/>
          </a:prstGeom>
          <a:solidFill>
            <a:schemeClr val="bg1">
              <a:lumMod val="95000"/>
            </a:schemeClr>
          </a:solidFill>
        </p:spPr>
        <p:txBody>
          <a:bodyPr wrap="none" rtlCol="0">
            <a:spAutoFit/>
          </a:bodyPr>
          <a:lstStyle/>
          <a:p>
            <a:r>
              <a:rPr lang="en-US" sz="900" b="1" dirty="0">
                <a:solidFill>
                  <a:schemeClr val="bg1">
                    <a:lumMod val="65000"/>
                  </a:schemeClr>
                </a:solidFill>
              </a:rPr>
              <a:t>Database Systems</a:t>
            </a:r>
          </a:p>
          <a:p>
            <a:r>
              <a:rPr lang="en-US" sz="900" dirty="0">
                <a:solidFill>
                  <a:schemeClr val="bg1">
                    <a:lumMod val="65000"/>
                  </a:schemeClr>
                </a:solidFill>
              </a:rPr>
              <a:t>by </a:t>
            </a:r>
            <a:r>
              <a:rPr lang="en-US" sz="900" dirty="0" err="1">
                <a:solidFill>
                  <a:schemeClr val="bg1">
                    <a:lumMod val="65000"/>
                  </a:schemeClr>
                </a:solidFill>
              </a:rPr>
              <a:t>Jukić</a:t>
            </a:r>
            <a:r>
              <a:rPr lang="en-US" sz="900" dirty="0">
                <a:solidFill>
                  <a:schemeClr val="bg1">
                    <a:lumMod val="65000"/>
                  </a:schemeClr>
                </a:solidFill>
              </a:rPr>
              <a:t>, </a:t>
            </a:r>
            <a:r>
              <a:rPr lang="en-US" sz="900" dirty="0" err="1">
                <a:solidFill>
                  <a:schemeClr val="bg1">
                    <a:lumMod val="65000"/>
                  </a:schemeClr>
                </a:solidFill>
              </a:rPr>
              <a:t>Vrbsky</a:t>
            </a:r>
            <a:r>
              <a:rPr lang="en-US" sz="900" dirty="0">
                <a:solidFill>
                  <a:schemeClr val="bg1">
                    <a:lumMod val="65000"/>
                  </a:schemeClr>
                </a:solidFill>
              </a:rPr>
              <a:t>, &amp; </a:t>
            </a:r>
            <a:r>
              <a:rPr lang="en-US" sz="900" dirty="0" err="1">
                <a:solidFill>
                  <a:schemeClr val="bg1">
                    <a:lumMod val="65000"/>
                  </a:schemeClr>
                </a:solidFill>
              </a:rPr>
              <a:t>Nestorov</a:t>
            </a:r>
            <a:endParaRPr lang="en-US" sz="900" dirty="0">
              <a:solidFill>
                <a:schemeClr val="bg1">
                  <a:lumMod val="65000"/>
                </a:schemeClr>
              </a:solidFill>
            </a:endParaRPr>
          </a:p>
          <a:p>
            <a:r>
              <a:rPr lang="en-US" sz="900" dirty="0">
                <a:solidFill>
                  <a:schemeClr val="bg1">
                    <a:lumMod val="65000"/>
                  </a:schemeClr>
                </a:solidFill>
              </a:rPr>
              <a:t>Pearson 2014</a:t>
            </a:r>
          </a:p>
          <a:p>
            <a:r>
              <a:rPr lang="en-US" sz="900" dirty="0">
                <a:solidFill>
                  <a:schemeClr val="bg1">
                    <a:lumMod val="65000"/>
                  </a:schemeClr>
                </a:solidFill>
              </a:rPr>
              <a:t>ISBN 978-0-13-257567-6</a:t>
            </a:r>
          </a:p>
        </p:txBody>
      </p:sp>
    </p:spTree>
    <p:extLst>
      <p:ext uri="{BB962C8B-B14F-4D97-AF65-F5344CB8AC3E}">
        <p14:creationId xmlns:p14="http://schemas.microsoft.com/office/powerpoint/2010/main" val="20623193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 Diagram Example</a:t>
            </a:r>
          </a:p>
        </p:txBody>
      </p:sp>
      <p:sp>
        <p:nvSpPr>
          <p:cNvPr id="4" name="Slide Number Placeholder 3"/>
          <p:cNvSpPr>
            <a:spLocks noGrp="1"/>
          </p:cNvSpPr>
          <p:nvPr>
            <p:ph type="sldNum" sz="quarter" idx="12"/>
          </p:nvPr>
        </p:nvSpPr>
        <p:spPr/>
        <p:txBody>
          <a:bodyPr/>
          <a:lstStyle/>
          <a:p>
            <a:fld id="{5E4F0376-0E54-9843-B673-E00D6670E830}" type="slidenum">
              <a:rPr lang="en-US" smtClean="0"/>
              <a:pPr/>
              <a:t>27</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806" y="1188707"/>
            <a:ext cx="7889123" cy="56235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5943585" y="6172170"/>
            <a:ext cx="1646605" cy="646331"/>
          </a:xfrm>
          <a:prstGeom prst="rect">
            <a:avLst/>
          </a:prstGeom>
          <a:solidFill>
            <a:schemeClr val="bg1">
              <a:lumMod val="95000"/>
            </a:schemeClr>
          </a:solidFill>
        </p:spPr>
        <p:txBody>
          <a:bodyPr wrap="none" rtlCol="0">
            <a:spAutoFit/>
          </a:bodyPr>
          <a:lstStyle/>
          <a:p>
            <a:r>
              <a:rPr lang="en-US" sz="900" b="1" dirty="0">
                <a:solidFill>
                  <a:schemeClr val="bg1">
                    <a:lumMod val="65000"/>
                  </a:schemeClr>
                </a:solidFill>
              </a:rPr>
              <a:t>Database Systems</a:t>
            </a:r>
          </a:p>
          <a:p>
            <a:r>
              <a:rPr lang="en-US" sz="900" dirty="0">
                <a:solidFill>
                  <a:schemeClr val="bg1">
                    <a:lumMod val="65000"/>
                  </a:schemeClr>
                </a:solidFill>
              </a:rPr>
              <a:t>by </a:t>
            </a:r>
            <a:r>
              <a:rPr lang="en-US" sz="900" dirty="0" err="1">
                <a:solidFill>
                  <a:schemeClr val="bg1">
                    <a:lumMod val="65000"/>
                  </a:schemeClr>
                </a:solidFill>
              </a:rPr>
              <a:t>Jukić</a:t>
            </a:r>
            <a:r>
              <a:rPr lang="en-US" sz="900" dirty="0">
                <a:solidFill>
                  <a:schemeClr val="bg1">
                    <a:lumMod val="65000"/>
                  </a:schemeClr>
                </a:solidFill>
              </a:rPr>
              <a:t>, </a:t>
            </a:r>
            <a:r>
              <a:rPr lang="en-US" sz="900" dirty="0" err="1">
                <a:solidFill>
                  <a:schemeClr val="bg1">
                    <a:lumMod val="65000"/>
                  </a:schemeClr>
                </a:solidFill>
              </a:rPr>
              <a:t>Vrbsky</a:t>
            </a:r>
            <a:r>
              <a:rPr lang="en-US" sz="900" dirty="0">
                <a:solidFill>
                  <a:schemeClr val="bg1">
                    <a:lumMod val="65000"/>
                  </a:schemeClr>
                </a:solidFill>
              </a:rPr>
              <a:t>, &amp; </a:t>
            </a:r>
            <a:r>
              <a:rPr lang="en-US" sz="900" dirty="0" err="1">
                <a:solidFill>
                  <a:schemeClr val="bg1">
                    <a:lumMod val="65000"/>
                  </a:schemeClr>
                </a:solidFill>
              </a:rPr>
              <a:t>Nestorov</a:t>
            </a:r>
            <a:endParaRPr lang="en-US" sz="900" dirty="0">
              <a:solidFill>
                <a:schemeClr val="bg1">
                  <a:lumMod val="65000"/>
                </a:schemeClr>
              </a:solidFill>
            </a:endParaRPr>
          </a:p>
          <a:p>
            <a:r>
              <a:rPr lang="en-US" sz="900" dirty="0">
                <a:solidFill>
                  <a:schemeClr val="bg1">
                    <a:lumMod val="65000"/>
                  </a:schemeClr>
                </a:solidFill>
              </a:rPr>
              <a:t>Pearson 2014</a:t>
            </a:r>
          </a:p>
          <a:p>
            <a:r>
              <a:rPr lang="en-US" sz="900" dirty="0">
                <a:solidFill>
                  <a:schemeClr val="bg1">
                    <a:lumMod val="65000"/>
                  </a:schemeClr>
                </a:solidFill>
              </a:rPr>
              <a:t>ISBN 978-0-13-257567-6</a:t>
            </a:r>
          </a:p>
        </p:txBody>
      </p:sp>
      <p:sp>
        <p:nvSpPr>
          <p:cNvPr id="3" name="TextBox 2">
            <a:extLst>
              <a:ext uri="{FF2B5EF4-FFF2-40B4-BE49-F238E27FC236}">
                <a16:creationId xmlns:a16="http://schemas.microsoft.com/office/drawing/2014/main" id="{4BD121B1-E45F-62EC-921E-E9C182BF081E}"/>
              </a:ext>
            </a:extLst>
          </p:cNvPr>
          <p:cNvSpPr txBox="1"/>
          <p:nvPr/>
        </p:nvSpPr>
        <p:spPr>
          <a:xfrm>
            <a:off x="274367" y="1051586"/>
            <a:ext cx="2770310" cy="523220"/>
          </a:xfrm>
          <a:prstGeom prst="rect">
            <a:avLst/>
          </a:prstGeom>
          <a:solidFill>
            <a:schemeClr val="accent1">
              <a:lumMod val="20000"/>
              <a:lumOff val="80000"/>
            </a:schemeClr>
          </a:solidFill>
          <a:ln>
            <a:solidFill>
              <a:srgbClr val="0033CC"/>
            </a:solidFill>
          </a:ln>
        </p:spPr>
        <p:txBody>
          <a:bodyPr wrap="none" rtlCol="0">
            <a:spAutoFit/>
          </a:bodyPr>
          <a:lstStyle/>
          <a:p>
            <a:r>
              <a:rPr lang="en-US" sz="1400" dirty="0">
                <a:solidFill>
                  <a:srgbClr val="0033CC"/>
                </a:solidFill>
              </a:rPr>
              <a:t>HAFH Realty Company</a:t>
            </a:r>
          </a:p>
          <a:p>
            <a:r>
              <a:rPr lang="en-US" sz="1400" dirty="0">
                <a:solidFill>
                  <a:srgbClr val="0033CC"/>
                </a:solidFill>
              </a:rPr>
              <a:t>Property Management Database</a:t>
            </a:r>
          </a:p>
        </p:txBody>
      </p:sp>
    </p:spTree>
    <p:extLst>
      <p:ext uri="{BB962C8B-B14F-4D97-AF65-F5344CB8AC3E}">
        <p14:creationId xmlns:p14="http://schemas.microsoft.com/office/powerpoint/2010/main" val="14830053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D7C77-6F1B-B861-13C3-592FA39498EA}"/>
              </a:ext>
            </a:extLst>
          </p:cNvPr>
          <p:cNvSpPr>
            <a:spLocks noGrp="1"/>
          </p:cNvSpPr>
          <p:nvPr>
            <p:ph type="title"/>
          </p:nvPr>
        </p:nvSpPr>
        <p:spPr/>
        <p:txBody>
          <a:bodyPr/>
          <a:lstStyle/>
          <a:p>
            <a:r>
              <a:rPr lang="en-US" dirty="0"/>
              <a:t>ERDPlus</a:t>
            </a:r>
          </a:p>
        </p:txBody>
      </p:sp>
      <p:sp>
        <p:nvSpPr>
          <p:cNvPr id="3" name="Content Placeholder 2">
            <a:extLst>
              <a:ext uri="{FF2B5EF4-FFF2-40B4-BE49-F238E27FC236}">
                <a16:creationId xmlns:a16="http://schemas.microsoft.com/office/drawing/2014/main" id="{37576FEB-225B-9135-5C0B-03E07D3A165C}"/>
              </a:ext>
            </a:extLst>
          </p:cNvPr>
          <p:cNvSpPr>
            <a:spLocks noGrp="1"/>
          </p:cNvSpPr>
          <p:nvPr>
            <p:ph idx="1"/>
          </p:nvPr>
        </p:nvSpPr>
        <p:spPr/>
        <p:txBody>
          <a:bodyPr/>
          <a:lstStyle/>
          <a:p>
            <a:r>
              <a:rPr lang="en-US" dirty="0"/>
              <a:t>Very capable online database design tool:</a:t>
            </a:r>
            <a:br>
              <a:rPr lang="en-US" dirty="0"/>
            </a:br>
            <a:r>
              <a:rPr lang="en-US" dirty="0">
                <a:hlinkClick r:id="rId2"/>
              </a:rPr>
              <a:t>https://erdplus.com</a:t>
            </a:r>
            <a:r>
              <a:rPr lang="en-US" dirty="0"/>
              <a:t> </a:t>
            </a:r>
          </a:p>
          <a:p>
            <a:pPr lvl="4"/>
            <a:endParaRPr lang="en-US" dirty="0"/>
          </a:p>
          <a:p>
            <a:r>
              <a:rPr lang="en-US" dirty="0"/>
              <a:t>Create an ER diagram.</a:t>
            </a:r>
          </a:p>
          <a:p>
            <a:pPr lvl="1"/>
            <a:r>
              <a:rPr lang="en-US" dirty="0"/>
              <a:t>All the examples in these slides were generated using ERDPlus.</a:t>
            </a:r>
          </a:p>
          <a:p>
            <a:pPr lvl="5"/>
            <a:endParaRPr lang="en-US" dirty="0"/>
          </a:p>
          <a:p>
            <a:r>
              <a:rPr lang="en-US" dirty="0"/>
              <a:t>Automatic mapping to a relational schema.</a:t>
            </a:r>
          </a:p>
          <a:p>
            <a:r>
              <a:rPr lang="en-US" dirty="0"/>
              <a:t>Automatic export to SQL </a:t>
            </a:r>
            <a:r>
              <a:rPr lang="en-US" b="1" dirty="0">
                <a:solidFill>
                  <a:srgbClr val="0033CC"/>
                </a:solidFill>
                <a:latin typeface="Courier New" panose="02070309020205020404" pitchFamily="49" charset="0"/>
                <a:cs typeface="Courier New" panose="02070309020205020404" pitchFamily="49" charset="0"/>
              </a:rPr>
              <a:t>CREATE</a:t>
            </a:r>
            <a:r>
              <a:rPr lang="en-US" dirty="0"/>
              <a:t> commands.</a:t>
            </a:r>
          </a:p>
          <a:p>
            <a:pPr lvl="4"/>
            <a:endParaRPr lang="en-US" dirty="0"/>
          </a:p>
          <a:p>
            <a:r>
              <a:rPr lang="en-US" dirty="0"/>
              <a:t>Create an account to save ER diagrams and relational schemas.</a:t>
            </a:r>
          </a:p>
        </p:txBody>
      </p:sp>
      <p:sp>
        <p:nvSpPr>
          <p:cNvPr id="4" name="Slide Number Placeholder 3">
            <a:extLst>
              <a:ext uri="{FF2B5EF4-FFF2-40B4-BE49-F238E27FC236}">
                <a16:creationId xmlns:a16="http://schemas.microsoft.com/office/drawing/2014/main" id="{002C9933-390D-8087-249F-E572D938826B}"/>
              </a:ext>
            </a:extLst>
          </p:cNvPr>
          <p:cNvSpPr>
            <a:spLocks noGrp="1"/>
          </p:cNvSpPr>
          <p:nvPr>
            <p:ph type="sldNum" sz="quarter" idx="12"/>
          </p:nvPr>
        </p:nvSpPr>
        <p:spPr/>
        <p:txBody>
          <a:bodyPr/>
          <a:lstStyle/>
          <a:p>
            <a:fld id="{5E4F0376-0E54-9843-B673-E00D6670E830}" type="slidenum">
              <a:rPr lang="en-US" smtClean="0"/>
              <a:pPr/>
              <a:t>28</a:t>
            </a:fld>
            <a:endParaRPr lang="en-US" dirty="0"/>
          </a:p>
        </p:txBody>
      </p:sp>
      <p:sp>
        <p:nvSpPr>
          <p:cNvPr id="5" name="TextBox 4">
            <a:extLst>
              <a:ext uri="{FF2B5EF4-FFF2-40B4-BE49-F238E27FC236}">
                <a16:creationId xmlns:a16="http://schemas.microsoft.com/office/drawing/2014/main" id="{95BCAC73-6EEA-FB86-F7D5-D61A5BE8CBEA}"/>
              </a:ext>
            </a:extLst>
          </p:cNvPr>
          <p:cNvSpPr txBox="1"/>
          <p:nvPr/>
        </p:nvSpPr>
        <p:spPr>
          <a:xfrm>
            <a:off x="7368655" y="6248400"/>
            <a:ext cx="731290" cy="338554"/>
          </a:xfrm>
          <a:prstGeom prst="rect">
            <a:avLst/>
          </a:prstGeom>
          <a:noFill/>
          <a:ln>
            <a:solidFill>
              <a:srgbClr val="B23C00"/>
            </a:solidFill>
          </a:ln>
        </p:spPr>
        <p:txBody>
          <a:bodyPr wrap="none" rtlCol="0">
            <a:spAutoFit/>
          </a:bodyPr>
          <a:lstStyle/>
          <a:p>
            <a:r>
              <a:rPr lang="en-US" dirty="0">
                <a:solidFill>
                  <a:srgbClr val="B23C00"/>
                </a:solidFill>
              </a:rPr>
              <a:t>Demo</a:t>
            </a:r>
          </a:p>
        </p:txBody>
      </p:sp>
    </p:spTree>
    <p:extLst>
      <p:ext uri="{BB962C8B-B14F-4D97-AF65-F5344CB8AC3E}">
        <p14:creationId xmlns:p14="http://schemas.microsoft.com/office/powerpoint/2010/main" val="18101975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56982-756D-E0C6-82E0-FF121B141891}"/>
              </a:ext>
            </a:extLst>
          </p:cNvPr>
          <p:cNvSpPr>
            <a:spLocks noGrp="1"/>
          </p:cNvSpPr>
          <p:nvPr>
            <p:ph type="title"/>
          </p:nvPr>
        </p:nvSpPr>
        <p:spPr/>
        <p:txBody>
          <a:bodyPr/>
          <a:lstStyle/>
          <a:p>
            <a:r>
              <a:rPr lang="en-US" dirty="0"/>
              <a:t>Break</a:t>
            </a:r>
          </a:p>
        </p:txBody>
      </p:sp>
      <p:sp>
        <p:nvSpPr>
          <p:cNvPr id="3" name="Content Placeholder 2">
            <a:extLst>
              <a:ext uri="{FF2B5EF4-FFF2-40B4-BE49-F238E27FC236}">
                <a16:creationId xmlns:a16="http://schemas.microsoft.com/office/drawing/2014/main" id="{D39F917D-101C-6E49-3243-EE32FFBB877E}"/>
              </a:ext>
            </a:extLst>
          </p:cNvPr>
          <p:cNvSpPr>
            <a:spLocks noGrp="1"/>
          </p:cNvSpPr>
          <p:nvPr>
            <p:ph idx="1"/>
          </p:nvPr>
        </p:nvSpPr>
        <p:spPr/>
        <p:txBody>
          <a:bodyPr/>
          <a:lstStyle/>
          <a:p>
            <a:r>
              <a:rPr lang="en-US" dirty="0"/>
              <a:t>Give ERDPlus a try!</a:t>
            </a:r>
          </a:p>
        </p:txBody>
      </p:sp>
      <p:sp>
        <p:nvSpPr>
          <p:cNvPr id="4" name="Slide Number Placeholder 3">
            <a:extLst>
              <a:ext uri="{FF2B5EF4-FFF2-40B4-BE49-F238E27FC236}">
                <a16:creationId xmlns:a16="http://schemas.microsoft.com/office/drawing/2014/main" id="{D73882E8-5523-3351-4FAA-9EDAC8992F97}"/>
              </a:ext>
            </a:extLst>
          </p:cNvPr>
          <p:cNvSpPr>
            <a:spLocks noGrp="1"/>
          </p:cNvSpPr>
          <p:nvPr>
            <p:ph type="sldNum" sz="quarter" idx="12"/>
          </p:nvPr>
        </p:nvSpPr>
        <p:spPr/>
        <p:txBody>
          <a:bodyPr/>
          <a:lstStyle/>
          <a:p>
            <a:fld id="{5E4F0376-0E54-9843-B673-E00D6670E830}" type="slidenum">
              <a:rPr lang="en-US" smtClean="0"/>
              <a:pPr/>
              <a:t>29</a:t>
            </a:fld>
            <a:endParaRPr lang="en-US"/>
          </a:p>
        </p:txBody>
      </p:sp>
    </p:spTree>
    <p:extLst>
      <p:ext uri="{BB962C8B-B14F-4D97-AF65-F5344CB8AC3E}">
        <p14:creationId xmlns:p14="http://schemas.microsoft.com/office/powerpoint/2010/main" val="2718609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BEBDA-D4D1-CEFE-80AE-A786CB8834BA}"/>
              </a:ext>
            </a:extLst>
          </p:cNvPr>
          <p:cNvSpPr>
            <a:spLocks noGrp="1"/>
          </p:cNvSpPr>
          <p:nvPr>
            <p:ph type="title"/>
          </p:nvPr>
        </p:nvSpPr>
        <p:spPr/>
        <p:txBody>
          <a:bodyPr/>
          <a:lstStyle/>
          <a:p>
            <a:r>
              <a:rPr lang="en-US" dirty="0"/>
              <a:t>This Evening</a:t>
            </a:r>
            <a:r>
              <a:rPr lang="en-US" i="1" dirty="0"/>
              <a:t>, cont’d</a:t>
            </a:r>
          </a:p>
        </p:txBody>
      </p:sp>
      <p:sp>
        <p:nvSpPr>
          <p:cNvPr id="3" name="Content Placeholder 2">
            <a:extLst>
              <a:ext uri="{FF2B5EF4-FFF2-40B4-BE49-F238E27FC236}">
                <a16:creationId xmlns:a16="http://schemas.microsoft.com/office/drawing/2014/main" id="{D75308EA-4372-D39A-B033-3FE72C1C66A0}"/>
              </a:ext>
            </a:extLst>
          </p:cNvPr>
          <p:cNvSpPr>
            <a:spLocks noGrp="1"/>
          </p:cNvSpPr>
          <p:nvPr>
            <p:ph idx="1"/>
          </p:nvPr>
        </p:nvSpPr>
        <p:spPr/>
        <p:txBody>
          <a:bodyPr/>
          <a:lstStyle/>
          <a:p>
            <a:r>
              <a:rPr lang="en-US" dirty="0"/>
              <a:t>Relational schema (logical data model)</a:t>
            </a:r>
          </a:p>
          <a:p>
            <a:r>
              <a:rPr lang="en-US" dirty="0"/>
              <a:t>MySQL database (physical data model)</a:t>
            </a:r>
          </a:p>
          <a:p>
            <a:r>
              <a:rPr lang="en-US" dirty="0"/>
              <a:t>Remote database server</a:t>
            </a:r>
          </a:p>
          <a:p>
            <a:r>
              <a:rPr lang="en-US" dirty="0"/>
              <a:t>Terra Bikes example database application</a:t>
            </a:r>
          </a:p>
        </p:txBody>
      </p:sp>
      <p:sp>
        <p:nvSpPr>
          <p:cNvPr id="4" name="Slide Number Placeholder 3">
            <a:extLst>
              <a:ext uri="{FF2B5EF4-FFF2-40B4-BE49-F238E27FC236}">
                <a16:creationId xmlns:a16="http://schemas.microsoft.com/office/drawing/2014/main" id="{62B04819-94C5-8E42-E1A2-0FA7F322F8B9}"/>
              </a:ext>
            </a:extLst>
          </p:cNvPr>
          <p:cNvSpPr>
            <a:spLocks noGrp="1"/>
          </p:cNvSpPr>
          <p:nvPr>
            <p:ph type="sldNum" sz="quarter" idx="12"/>
          </p:nvPr>
        </p:nvSpPr>
        <p:spPr/>
        <p:txBody>
          <a:bodyPr/>
          <a:lstStyle/>
          <a:p>
            <a:fld id="{5E4F0376-0E54-9843-B673-E00D6670E830}" type="slidenum">
              <a:rPr lang="en-US" smtClean="0"/>
              <a:pPr/>
              <a:t>3</a:t>
            </a:fld>
            <a:endParaRPr lang="en-US"/>
          </a:p>
        </p:txBody>
      </p:sp>
    </p:spTree>
    <p:extLst>
      <p:ext uri="{BB962C8B-B14F-4D97-AF65-F5344CB8AC3E}">
        <p14:creationId xmlns:p14="http://schemas.microsoft.com/office/powerpoint/2010/main" val="25668430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Logical Database Model</a:t>
            </a:r>
          </a:p>
        </p:txBody>
      </p:sp>
      <p:sp>
        <p:nvSpPr>
          <p:cNvPr id="3" name="Content Placeholder 2"/>
          <p:cNvSpPr>
            <a:spLocks noGrp="1"/>
          </p:cNvSpPr>
          <p:nvPr>
            <p:ph idx="1"/>
          </p:nvPr>
        </p:nvSpPr>
        <p:spPr>
          <a:xfrm>
            <a:off x="457200" y="1295401"/>
            <a:ext cx="8229600" cy="1036332"/>
          </a:xfrm>
        </p:spPr>
        <p:txBody>
          <a:bodyPr/>
          <a:lstStyle/>
          <a:p>
            <a:r>
              <a:rPr lang="en-US" dirty="0"/>
              <a:t>Map the ER diagram to a logical model represented as a </a:t>
            </a:r>
            <a:r>
              <a:rPr lang="en-US" dirty="0">
                <a:solidFill>
                  <a:srgbClr val="B23C00"/>
                </a:solidFill>
              </a:rPr>
              <a:t>relational schema</a:t>
            </a:r>
            <a:r>
              <a:rPr lang="en-US" dirty="0"/>
              <a:t>.</a:t>
            </a:r>
          </a:p>
        </p:txBody>
      </p:sp>
      <p:sp>
        <p:nvSpPr>
          <p:cNvPr id="4" name="Slide Number Placeholder 3"/>
          <p:cNvSpPr>
            <a:spLocks noGrp="1"/>
          </p:cNvSpPr>
          <p:nvPr>
            <p:ph type="sldNum" sz="quarter" idx="12"/>
          </p:nvPr>
        </p:nvSpPr>
        <p:spPr/>
        <p:txBody>
          <a:bodyPr/>
          <a:lstStyle/>
          <a:p>
            <a:fld id="{5E4F0376-0E54-9843-B673-E00D6670E830}" type="slidenum">
              <a:rPr lang="en-US" smtClean="0"/>
              <a:pPr/>
              <a:t>30</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563" y="2606049"/>
            <a:ext cx="8524875" cy="1504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a:extLst>
              <a:ext uri="{FF2B5EF4-FFF2-40B4-BE49-F238E27FC236}">
                <a16:creationId xmlns:a16="http://schemas.microsoft.com/office/drawing/2014/main" id="{832CB032-6986-6809-BDE7-52FA1D0A833B}"/>
              </a:ext>
            </a:extLst>
          </p:cNvPr>
          <p:cNvSpPr txBox="1"/>
          <p:nvPr/>
        </p:nvSpPr>
        <p:spPr>
          <a:xfrm>
            <a:off x="6308638" y="6172170"/>
            <a:ext cx="1646605" cy="646331"/>
          </a:xfrm>
          <a:prstGeom prst="rect">
            <a:avLst/>
          </a:prstGeom>
          <a:solidFill>
            <a:schemeClr val="bg1">
              <a:lumMod val="95000"/>
            </a:schemeClr>
          </a:solidFill>
        </p:spPr>
        <p:txBody>
          <a:bodyPr wrap="none" rtlCol="0">
            <a:spAutoFit/>
          </a:bodyPr>
          <a:lstStyle/>
          <a:p>
            <a:r>
              <a:rPr lang="en-US" sz="900" b="1" dirty="0">
                <a:solidFill>
                  <a:schemeClr val="bg1">
                    <a:lumMod val="65000"/>
                  </a:schemeClr>
                </a:solidFill>
              </a:rPr>
              <a:t>Database Systems</a:t>
            </a:r>
          </a:p>
          <a:p>
            <a:r>
              <a:rPr lang="en-US" sz="900" dirty="0">
                <a:solidFill>
                  <a:schemeClr val="bg1">
                    <a:lumMod val="65000"/>
                  </a:schemeClr>
                </a:solidFill>
              </a:rPr>
              <a:t>by </a:t>
            </a:r>
            <a:r>
              <a:rPr lang="en-US" sz="900" dirty="0" err="1">
                <a:solidFill>
                  <a:schemeClr val="bg1">
                    <a:lumMod val="65000"/>
                  </a:schemeClr>
                </a:solidFill>
              </a:rPr>
              <a:t>Jukić</a:t>
            </a:r>
            <a:r>
              <a:rPr lang="en-US" sz="900" dirty="0">
                <a:solidFill>
                  <a:schemeClr val="bg1">
                    <a:lumMod val="65000"/>
                  </a:schemeClr>
                </a:solidFill>
              </a:rPr>
              <a:t>, </a:t>
            </a:r>
            <a:r>
              <a:rPr lang="en-US" sz="900" dirty="0" err="1">
                <a:solidFill>
                  <a:schemeClr val="bg1">
                    <a:lumMod val="65000"/>
                  </a:schemeClr>
                </a:solidFill>
              </a:rPr>
              <a:t>Vrbsky</a:t>
            </a:r>
            <a:r>
              <a:rPr lang="en-US" sz="900" dirty="0">
                <a:solidFill>
                  <a:schemeClr val="bg1">
                    <a:lumMod val="65000"/>
                  </a:schemeClr>
                </a:solidFill>
              </a:rPr>
              <a:t>, &amp; </a:t>
            </a:r>
            <a:r>
              <a:rPr lang="en-US" sz="900" dirty="0" err="1">
                <a:solidFill>
                  <a:schemeClr val="bg1">
                    <a:lumMod val="65000"/>
                  </a:schemeClr>
                </a:solidFill>
              </a:rPr>
              <a:t>Nestorov</a:t>
            </a:r>
            <a:endParaRPr lang="en-US" sz="900" dirty="0">
              <a:solidFill>
                <a:schemeClr val="bg1">
                  <a:lumMod val="65000"/>
                </a:schemeClr>
              </a:solidFill>
            </a:endParaRPr>
          </a:p>
          <a:p>
            <a:r>
              <a:rPr lang="en-US" sz="900" dirty="0">
                <a:solidFill>
                  <a:schemeClr val="bg1">
                    <a:lumMod val="65000"/>
                  </a:schemeClr>
                </a:solidFill>
              </a:rPr>
              <a:t>Pearson 2014</a:t>
            </a:r>
          </a:p>
          <a:p>
            <a:r>
              <a:rPr lang="en-US" sz="900" dirty="0">
                <a:solidFill>
                  <a:schemeClr val="bg1">
                    <a:lumMod val="65000"/>
                  </a:schemeClr>
                </a:solidFill>
              </a:rPr>
              <a:t>ISBN 978-0-13-257567-6</a:t>
            </a:r>
          </a:p>
        </p:txBody>
      </p:sp>
    </p:spTree>
    <p:extLst>
      <p:ext uri="{BB962C8B-B14F-4D97-AF65-F5344CB8AC3E}">
        <p14:creationId xmlns:p14="http://schemas.microsoft.com/office/powerpoint/2010/main" val="3364575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Conditions for a Table to be a Relation</a:t>
            </a:r>
          </a:p>
        </p:txBody>
      </p:sp>
      <p:sp>
        <p:nvSpPr>
          <p:cNvPr id="3" name="Content Placeholder 2"/>
          <p:cNvSpPr>
            <a:spLocks noGrp="1"/>
          </p:cNvSpPr>
          <p:nvPr>
            <p:ph idx="1"/>
          </p:nvPr>
        </p:nvSpPr>
        <p:spPr>
          <a:xfrm>
            <a:off x="457200" y="1295400"/>
            <a:ext cx="8320994" cy="4835525"/>
          </a:xfrm>
        </p:spPr>
        <p:txBody>
          <a:bodyPr/>
          <a:lstStyle/>
          <a:p>
            <a:r>
              <a:rPr lang="en-US" dirty="0"/>
              <a:t>Each column must have a name.</a:t>
            </a:r>
          </a:p>
          <a:p>
            <a:pPr lvl="1"/>
            <a:r>
              <a:rPr lang="en-US" dirty="0"/>
              <a:t>Within a table, each column name must be unique.</a:t>
            </a:r>
          </a:p>
          <a:p>
            <a:pPr lvl="6"/>
            <a:endParaRPr lang="en-US" dirty="0"/>
          </a:p>
          <a:p>
            <a:r>
              <a:rPr lang="en-US" dirty="0"/>
              <a:t>All values in each column must be from the same (predefined) domain (i.e., same datatype).</a:t>
            </a:r>
          </a:p>
          <a:p>
            <a:pPr lvl="4"/>
            <a:endParaRPr lang="en-US" dirty="0"/>
          </a:p>
          <a:p>
            <a:r>
              <a:rPr lang="en-US" dirty="0"/>
              <a:t>Within a table, each row must be unique.</a:t>
            </a:r>
          </a:p>
          <a:p>
            <a:pPr lvl="5"/>
            <a:endParaRPr lang="en-US" dirty="0"/>
          </a:p>
          <a:p>
            <a:r>
              <a:rPr lang="en-US" dirty="0"/>
              <a:t>Within each row, each value in each column must be single-valued.</a:t>
            </a:r>
          </a:p>
          <a:p>
            <a:pPr lvl="1"/>
            <a:r>
              <a:rPr lang="en-US" sz="2800" dirty="0">
                <a:cs typeface="+mn-cs"/>
              </a:rPr>
              <a:t>M</a:t>
            </a:r>
            <a:r>
              <a:rPr lang="en-US" dirty="0"/>
              <a:t>ultiple values of the content represented by the column are not allowed in any rows of the table.</a:t>
            </a:r>
          </a:p>
        </p:txBody>
      </p:sp>
      <p:sp>
        <p:nvSpPr>
          <p:cNvPr id="4" name="Slide Number Placeholder 3"/>
          <p:cNvSpPr>
            <a:spLocks noGrp="1"/>
          </p:cNvSpPr>
          <p:nvPr>
            <p:ph type="sldNum" sz="quarter" idx="12"/>
          </p:nvPr>
        </p:nvSpPr>
        <p:spPr/>
        <p:txBody>
          <a:bodyPr/>
          <a:lstStyle/>
          <a:p>
            <a:fld id="{5E4F0376-0E54-9843-B673-E00D6670E830}" type="slidenum">
              <a:rPr lang="en-US" smtClean="0"/>
              <a:pPr/>
              <a:t>31</a:t>
            </a:fld>
            <a:endParaRPr lang="en-US" dirty="0"/>
          </a:p>
        </p:txBody>
      </p:sp>
    </p:spTree>
    <p:extLst>
      <p:ext uri="{BB962C8B-B14F-4D97-AF65-F5344CB8AC3E}">
        <p14:creationId xmlns:p14="http://schemas.microsoft.com/office/powerpoint/2010/main" val="37631625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Relational vs. Non-Relational Tables</a:t>
            </a:r>
          </a:p>
        </p:txBody>
      </p:sp>
      <p:sp>
        <p:nvSpPr>
          <p:cNvPr id="4" name="Slide Number Placeholder 3"/>
          <p:cNvSpPr>
            <a:spLocks noGrp="1"/>
          </p:cNvSpPr>
          <p:nvPr>
            <p:ph type="sldNum" sz="quarter" idx="12"/>
          </p:nvPr>
        </p:nvSpPr>
        <p:spPr/>
        <p:txBody>
          <a:bodyPr/>
          <a:lstStyle/>
          <a:p>
            <a:fld id="{5E4F0376-0E54-9843-B673-E00D6670E830}" type="slidenum">
              <a:rPr lang="en-US" smtClean="0"/>
              <a:pPr/>
              <a:t>32</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1349" y="1323924"/>
            <a:ext cx="5543550"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a:extLst>
              <a:ext uri="{FF2B5EF4-FFF2-40B4-BE49-F238E27FC236}">
                <a16:creationId xmlns:a16="http://schemas.microsoft.com/office/drawing/2014/main" id="{79CBA283-8D82-B78E-C1D7-988B44EC2C67}"/>
              </a:ext>
            </a:extLst>
          </p:cNvPr>
          <p:cNvSpPr txBox="1"/>
          <p:nvPr/>
        </p:nvSpPr>
        <p:spPr>
          <a:xfrm>
            <a:off x="4023366" y="3637298"/>
            <a:ext cx="1279517" cy="2062103"/>
          </a:xfrm>
          <a:prstGeom prst="rect">
            <a:avLst/>
          </a:prstGeom>
          <a:noFill/>
        </p:spPr>
        <p:txBody>
          <a:bodyPr wrap="none" rtlCol="0">
            <a:spAutoFit/>
          </a:bodyPr>
          <a:lstStyle/>
          <a:p>
            <a:r>
              <a:rPr lang="en-US" sz="12800" dirty="0">
                <a:solidFill>
                  <a:srgbClr val="FF0000"/>
                </a:solidFill>
              </a:rPr>
              <a:t>X</a:t>
            </a:r>
          </a:p>
        </p:txBody>
      </p:sp>
      <p:sp>
        <p:nvSpPr>
          <p:cNvPr id="7" name="TextBox 6">
            <a:extLst>
              <a:ext uri="{FF2B5EF4-FFF2-40B4-BE49-F238E27FC236}">
                <a16:creationId xmlns:a16="http://schemas.microsoft.com/office/drawing/2014/main" id="{A3EDF0F6-F2E4-8ED3-AE0A-27749A058945}"/>
              </a:ext>
            </a:extLst>
          </p:cNvPr>
          <p:cNvSpPr txBox="1"/>
          <p:nvPr/>
        </p:nvSpPr>
        <p:spPr>
          <a:xfrm>
            <a:off x="6308638" y="6172170"/>
            <a:ext cx="1646605" cy="646331"/>
          </a:xfrm>
          <a:prstGeom prst="rect">
            <a:avLst/>
          </a:prstGeom>
          <a:solidFill>
            <a:schemeClr val="bg1">
              <a:lumMod val="95000"/>
            </a:schemeClr>
          </a:solidFill>
        </p:spPr>
        <p:txBody>
          <a:bodyPr wrap="none" rtlCol="0">
            <a:spAutoFit/>
          </a:bodyPr>
          <a:lstStyle/>
          <a:p>
            <a:r>
              <a:rPr lang="en-US" sz="900" b="1" dirty="0">
                <a:solidFill>
                  <a:schemeClr val="bg1">
                    <a:lumMod val="65000"/>
                  </a:schemeClr>
                </a:solidFill>
              </a:rPr>
              <a:t>Database Systems</a:t>
            </a:r>
          </a:p>
          <a:p>
            <a:r>
              <a:rPr lang="en-US" sz="900" dirty="0">
                <a:solidFill>
                  <a:schemeClr val="bg1">
                    <a:lumMod val="65000"/>
                  </a:schemeClr>
                </a:solidFill>
              </a:rPr>
              <a:t>by </a:t>
            </a:r>
            <a:r>
              <a:rPr lang="en-US" sz="900" dirty="0" err="1">
                <a:solidFill>
                  <a:schemeClr val="bg1">
                    <a:lumMod val="65000"/>
                  </a:schemeClr>
                </a:solidFill>
              </a:rPr>
              <a:t>Jukić</a:t>
            </a:r>
            <a:r>
              <a:rPr lang="en-US" sz="900" dirty="0">
                <a:solidFill>
                  <a:schemeClr val="bg1">
                    <a:lumMod val="65000"/>
                  </a:schemeClr>
                </a:solidFill>
              </a:rPr>
              <a:t>, </a:t>
            </a:r>
            <a:r>
              <a:rPr lang="en-US" sz="900" dirty="0" err="1">
                <a:solidFill>
                  <a:schemeClr val="bg1">
                    <a:lumMod val="65000"/>
                  </a:schemeClr>
                </a:solidFill>
              </a:rPr>
              <a:t>Vrbsky</a:t>
            </a:r>
            <a:r>
              <a:rPr lang="en-US" sz="900" dirty="0">
                <a:solidFill>
                  <a:schemeClr val="bg1">
                    <a:lumMod val="65000"/>
                  </a:schemeClr>
                </a:solidFill>
              </a:rPr>
              <a:t>, &amp; </a:t>
            </a:r>
            <a:r>
              <a:rPr lang="en-US" sz="900" dirty="0" err="1">
                <a:solidFill>
                  <a:schemeClr val="bg1">
                    <a:lumMod val="65000"/>
                  </a:schemeClr>
                </a:solidFill>
              </a:rPr>
              <a:t>Nestorov</a:t>
            </a:r>
            <a:endParaRPr lang="en-US" sz="900" dirty="0">
              <a:solidFill>
                <a:schemeClr val="bg1">
                  <a:lumMod val="65000"/>
                </a:schemeClr>
              </a:solidFill>
            </a:endParaRPr>
          </a:p>
          <a:p>
            <a:r>
              <a:rPr lang="en-US" sz="900" dirty="0">
                <a:solidFill>
                  <a:schemeClr val="bg1">
                    <a:lumMod val="65000"/>
                  </a:schemeClr>
                </a:solidFill>
              </a:rPr>
              <a:t>Pearson 2014</a:t>
            </a:r>
          </a:p>
          <a:p>
            <a:r>
              <a:rPr lang="en-US" sz="900" dirty="0">
                <a:solidFill>
                  <a:schemeClr val="bg1">
                    <a:lumMod val="65000"/>
                  </a:schemeClr>
                </a:solidFill>
              </a:rPr>
              <a:t>ISBN 978-0-13-257567-6</a:t>
            </a:r>
          </a:p>
        </p:txBody>
      </p:sp>
    </p:spTree>
    <p:extLst>
      <p:ext uri="{BB962C8B-B14F-4D97-AF65-F5344CB8AC3E}">
        <p14:creationId xmlns:p14="http://schemas.microsoft.com/office/powerpoint/2010/main" val="26720933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chemeClr val="tx1"/>
                </a:solidFill>
                <a:latin typeface="+mn-lt"/>
                <a:ea typeface="+mn-ea"/>
                <a:cs typeface="+mn-cs"/>
              </a:rPr>
              <a:t>Additional Properties for a Relational Table</a:t>
            </a:r>
          </a:p>
        </p:txBody>
      </p:sp>
      <p:sp>
        <p:nvSpPr>
          <p:cNvPr id="3" name="Content Placeholder 2"/>
          <p:cNvSpPr>
            <a:spLocks noGrp="1"/>
          </p:cNvSpPr>
          <p:nvPr>
            <p:ph idx="1"/>
          </p:nvPr>
        </p:nvSpPr>
        <p:spPr/>
        <p:txBody>
          <a:bodyPr/>
          <a:lstStyle/>
          <a:p>
            <a:r>
              <a:rPr lang="en-US" dirty="0"/>
              <a:t>The order of columns is irrelevant.</a:t>
            </a:r>
          </a:p>
          <a:p>
            <a:pPr lvl="5"/>
            <a:endParaRPr lang="en-US" dirty="0"/>
          </a:p>
          <a:p>
            <a:r>
              <a:rPr lang="en-US" dirty="0"/>
              <a:t>The order of rows is irrelevant.</a:t>
            </a:r>
          </a:p>
          <a:p>
            <a:endParaRPr lang="en-US" dirty="0"/>
          </a:p>
        </p:txBody>
      </p:sp>
      <p:sp>
        <p:nvSpPr>
          <p:cNvPr id="4" name="Slide Number Placeholder 3"/>
          <p:cNvSpPr>
            <a:spLocks noGrp="1"/>
          </p:cNvSpPr>
          <p:nvPr>
            <p:ph type="sldNum" sz="quarter" idx="12"/>
          </p:nvPr>
        </p:nvSpPr>
        <p:spPr/>
        <p:txBody>
          <a:bodyPr/>
          <a:lstStyle/>
          <a:p>
            <a:fld id="{5E4F0376-0E54-9843-B673-E00D6670E830}" type="slidenum">
              <a:rPr lang="en-US" smtClean="0"/>
              <a:pPr/>
              <a:t>33</a:t>
            </a:fld>
            <a:endParaRPr lang="en-US"/>
          </a:p>
        </p:txBody>
      </p:sp>
    </p:spTree>
    <p:extLst>
      <p:ext uri="{BB962C8B-B14F-4D97-AF65-F5344CB8AC3E}">
        <p14:creationId xmlns:p14="http://schemas.microsoft.com/office/powerpoint/2010/main" val="26175083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Primary Key</a:t>
            </a:r>
          </a:p>
        </p:txBody>
      </p:sp>
      <p:sp>
        <p:nvSpPr>
          <p:cNvPr id="3" name="Content Placeholder 2"/>
          <p:cNvSpPr>
            <a:spLocks noGrp="1"/>
          </p:cNvSpPr>
          <p:nvPr>
            <p:ph idx="1"/>
          </p:nvPr>
        </p:nvSpPr>
        <p:spPr>
          <a:xfrm>
            <a:off x="457200" y="1295401"/>
            <a:ext cx="8229600" cy="1767844"/>
          </a:xfrm>
        </p:spPr>
        <p:txBody>
          <a:bodyPr/>
          <a:lstStyle/>
          <a:p>
            <a:r>
              <a:rPr lang="en-US" dirty="0"/>
              <a:t>Each relation must have a </a:t>
            </a:r>
            <a:r>
              <a:rPr lang="en-US" dirty="0">
                <a:solidFill>
                  <a:srgbClr val="B23C00"/>
                </a:solidFill>
              </a:rPr>
              <a:t>primary key</a:t>
            </a:r>
            <a:r>
              <a:rPr lang="en-US" dirty="0"/>
              <a:t>.</a:t>
            </a:r>
          </a:p>
          <a:p>
            <a:pPr lvl="1"/>
            <a:r>
              <a:rPr lang="en-US" dirty="0"/>
              <a:t>A column or set of columns whose value </a:t>
            </a:r>
            <a:br>
              <a:rPr lang="en-US" dirty="0"/>
            </a:br>
            <a:r>
              <a:rPr lang="en-US" dirty="0"/>
              <a:t>uniquely identifies each row.</a:t>
            </a:r>
          </a:p>
          <a:p>
            <a:pPr lvl="1"/>
            <a:r>
              <a:rPr lang="en-US" u="sng" dirty="0"/>
              <a:t>Underline</a:t>
            </a:r>
            <a:r>
              <a:rPr lang="en-US" dirty="0"/>
              <a:t> the primary key of the relational table.</a:t>
            </a:r>
          </a:p>
        </p:txBody>
      </p:sp>
      <p:sp>
        <p:nvSpPr>
          <p:cNvPr id="4" name="Slide Number Placeholder 3"/>
          <p:cNvSpPr>
            <a:spLocks noGrp="1"/>
          </p:cNvSpPr>
          <p:nvPr>
            <p:ph type="sldNum" sz="quarter" idx="12"/>
          </p:nvPr>
        </p:nvSpPr>
        <p:spPr/>
        <p:txBody>
          <a:bodyPr/>
          <a:lstStyle/>
          <a:p>
            <a:fld id="{5E4F0376-0E54-9843-B673-E00D6670E830}" type="slidenum">
              <a:rPr lang="en-US" smtClean="0"/>
              <a:pPr/>
              <a:t>34</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9917" y="3063243"/>
            <a:ext cx="4960936" cy="31699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7223731" y="5440658"/>
            <a:ext cx="1646605" cy="646331"/>
          </a:xfrm>
          <a:prstGeom prst="rect">
            <a:avLst/>
          </a:prstGeom>
          <a:solidFill>
            <a:schemeClr val="bg1">
              <a:lumMod val="95000"/>
            </a:schemeClr>
          </a:solidFill>
        </p:spPr>
        <p:txBody>
          <a:bodyPr wrap="none" rtlCol="0">
            <a:spAutoFit/>
          </a:bodyPr>
          <a:lstStyle/>
          <a:p>
            <a:r>
              <a:rPr lang="en-US" sz="900" b="1" dirty="0">
                <a:solidFill>
                  <a:schemeClr val="bg1">
                    <a:lumMod val="65000"/>
                  </a:schemeClr>
                </a:solidFill>
              </a:rPr>
              <a:t>Database Systems</a:t>
            </a:r>
          </a:p>
          <a:p>
            <a:r>
              <a:rPr lang="en-US" sz="900" dirty="0">
                <a:solidFill>
                  <a:schemeClr val="bg1">
                    <a:lumMod val="65000"/>
                  </a:schemeClr>
                </a:solidFill>
              </a:rPr>
              <a:t>by </a:t>
            </a:r>
            <a:r>
              <a:rPr lang="en-US" sz="900" dirty="0" err="1">
                <a:solidFill>
                  <a:schemeClr val="bg1">
                    <a:lumMod val="65000"/>
                  </a:schemeClr>
                </a:solidFill>
              </a:rPr>
              <a:t>Jukić</a:t>
            </a:r>
            <a:r>
              <a:rPr lang="en-US" sz="900" dirty="0">
                <a:solidFill>
                  <a:schemeClr val="bg1">
                    <a:lumMod val="65000"/>
                  </a:schemeClr>
                </a:solidFill>
              </a:rPr>
              <a:t>, </a:t>
            </a:r>
            <a:r>
              <a:rPr lang="en-US" sz="900" dirty="0" err="1">
                <a:solidFill>
                  <a:schemeClr val="bg1">
                    <a:lumMod val="65000"/>
                  </a:schemeClr>
                </a:solidFill>
              </a:rPr>
              <a:t>Vrbsky</a:t>
            </a:r>
            <a:r>
              <a:rPr lang="en-US" sz="900" dirty="0">
                <a:solidFill>
                  <a:schemeClr val="bg1">
                    <a:lumMod val="65000"/>
                  </a:schemeClr>
                </a:solidFill>
              </a:rPr>
              <a:t>, &amp; </a:t>
            </a:r>
            <a:r>
              <a:rPr lang="en-US" sz="900" dirty="0" err="1">
                <a:solidFill>
                  <a:schemeClr val="bg1">
                    <a:lumMod val="65000"/>
                  </a:schemeClr>
                </a:solidFill>
              </a:rPr>
              <a:t>Nestorov</a:t>
            </a:r>
            <a:endParaRPr lang="en-US" sz="900" dirty="0">
              <a:solidFill>
                <a:schemeClr val="bg1">
                  <a:lumMod val="65000"/>
                </a:schemeClr>
              </a:solidFill>
            </a:endParaRPr>
          </a:p>
          <a:p>
            <a:r>
              <a:rPr lang="en-US" sz="900" dirty="0">
                <a:solidFill>
                  <a:schemeClr val="bg1">
                    <a:lumMod val="65000"/>
                  </a:schemeClr>
                </a:solidFill>
              </a:rPr>
              <a:t>Pearson 2014</a:t>
            </a:r>
          </a:p>
          <a:p>
            <a:r>
              <a:rPr lang="en-US" sz="900" dirty="0">
                <a:solidFill>
                  <a:schemeClr val="bg1">
                    <a:lumMod val="65000"/>
                  </a:schemeClr>
                </a:solidFill>
              </a:rPr>
              <a:t>ISBN 978-0-13-257567-6</a:t>
            </a:r>
          </a:p>
        </p:txBody>
      </p:sp>
      <p:sp>
        <p:nvSpPr>
          <p:cNvPr id="7" name="Oval 6">
            <a:extLst>
              <a:ext uri="{FF2B5EF4-FFF2-40B4-BE49-F238E27FC236}">
                <a16:creationId xmlns:a16="http://schemas.microsoft.com/office/drawing/2014/main" id="{FDF51DA7-32EF-EA18-F9FE-1973E7A9DDD7}"/>
              </a:ext>
            </a:extLst>
          </p:cNvPr>
          <p:cNvSpPr/>
          <p:nvPr/>
        </p:nvSpPr>
        <p:spPr bwMode="auto">
          <a:xfrm>
            <a:off x="2377464" y="3520439"/>
            <a:ext cx="640073" cy="548634"/>
          </a:xfrm>
          <a:prstGeom prst="ellipse">
            <a:avLst/>
          </a:prstGeom>
          <a:noFill/>
          <a:ln w="2857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Tree>
    <p:extLst>
      <p:ext uri="{BB962C8B-B14F-4D97-AF65-F5344CB8AC3E}">
        <p14:creationId xmlns:p14="http://schemas.microsoft.com/office/powerpoint/2010/main" val="2065590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E974A-2D85-F8FD-D3A4-97EC1ACC90C3}"/>
              </a:ext>
            </a:extLst>
          </p:cNvPr>
          <p:cNvSpPr>
            <a:spLocks noGrp="1"/>
          </p:cNvSpPr>
          <p:nvPr>
            <p:ph type="title"/>
          </p:nvPr>
        </p:nvSpPr>
        <p:spPr/>
        <p:txBody>
          <a:bodyPr/>
          <a:lstStyle/>
          <a:p>
            <a:r>
              <a:rPr lang="en-US" dirty="0"/>
              <a:t>Result Set from a Query</a:t>
            </a:r>
          </a:p>
        </p:txBody>
      </p:sp>
      <p:sp>
        <p:nvSpPr>
          <p:cNvPr id="3" name="Content Placeholder 2">
            <a:extLst>
              <a:ext uri="{FF2B5EF4-FFF2-40B4-BE49-F238E27FC236}">
                <a16:creationId xmlns:a16="http://schemas.microsoft.com/office/drawing/2014/main" id="{5EC32EEF-BDF7-97E1-F208-F34AF3533620}"/>
              </a:ext>
            </a:extLst>
          </p:cNvPr>
          <p:cNvSpPr>
            <a:spLocks noGrp="1"/>
          </p:cNvSpPr>
          <p:nvPr>
            <p:ph idx="1"/>
          </p:nvPr>
        </p:nvSpPr>
        <p:spPr>
          <a:xfrm>
            <a:off x="457200" y="1295401"/>
            <a:ext cx="3108971" cy="3139428"/>
          </a:xfrm>
        </p:spPr>
        <p:txBody>
          <a:bodyPr/>
          <a:lstStyle/>
          <a:p>
            <a:r>
              <a:rPr lang="en-US" dirty="0"/>
              <a:t>The </a:t>
            </a:r>
            <a:r>
              <a:rPr lang="en-US" u="sng" dirty="0"/>
              <a:t>result set</a:t>
            </a:r>
            <a:r>
              <a:rPr lang="en-US" dirty="0"/>
              <a:t> from a query may look like a relational table, but it doesn’t have to follow these rules.</a:t>
            </a:r>
          </a:p>
        </p:txBody>
      </p:sp>
      <p:sp>
        <p:nvSpPr>
          <p:cNvPr id="4" name="Slide Number Placeholder 3">
            <a:extLst>
              <a:ext uri="{FF2B5EF4-FFF2-40B4-BE49-F238E27FC236}">
                <a16:creationId xmlns:a16="http://schemas.microsoft.com/office/drawing/2014/main" id="{A717F86C-74D0-51D6-5E81-45DF70E37AD1}"/>
              </a:ext>
            </a:extLst>
          </p:cNvPr>
          <p:cNvSpPr>
            <a:spLocks noGrp="1"/>
          </p:cNvSpPr>
          <p:nvPr>
            <p:ph type="sldNum" sz="quarter" idx="12"/>
          </p:nvPr>
        </p:nvSpPr>
        <p:spPr/>
        <p:txBody>
          <a:bodyPr/>
          <a:lstStyle/>
          <a:p>
            <a:fld id="{5E4F0376-0E54-9843-B673-E00D6670E830}" type="slidenum">
              <a:rPr lang="en-US" smtClean="0"/>
              <a:pPr/>
              <a:t>35</a:t>
            </a:fld>
            <a:endParaRPr lang="en-US"/>
          </a:p>
        </p:txBody>
      </p:sp>
      <p:pic>
        <p:nvPicPr>
          <p:cNvPr id="8" name="Picture 7" descr="A screenshot of a computer&#10;&#10;AI-generated content may be incorrect.">
            <a:extLst>
              <a:ext uri="{FF2B5EF4-FFF2-40B4-BE49-F238E27FC236}">
                <a16:creationId xmlns:a16="http://schemas.microsoft.com/office/drawing/2014/main" id="{372AA169-7094-B4B8-1D4F-F83BB8EA0B99}"/>
              </a:ext>
            </a:extLst>
          </p:cNvPr>
          <p:cNvPicPr>
            <a:picLocks noChangeAspect="1"/>
          </p:cNvPicPr>
          <p:nvPr/>
        </p:nvPicPr>
        <p:blipFill>
          <a:blip r:embed="rId2"/>
          <a:stretch>
            <a:fillRect/>
          </a:stretch>
        </p:blipFill>
        <p:spPr>
          <a:xfrm>
            <a:off x="3840489" y="1297114"/>
            <a:ext cx="4961298" cy="5003763"/>
          </a:xfrm>
          <a:prstGeom prst="rect">
            <a:avLst/>
          </a:prstGeom>
        </p:spPr>
      </p:pic>
    </p:spTree>
    <p:extLst>
      <p:ext uri="{BB962C8B-B14F-4D97-AF65-F5344CB8AC3E}">
        <p14:creationId xmlns:p14="http://schemas.microsoft.com/office/powerpoint/2010/main" val="6646623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Logical Database Model</a:t>
            </a:r>
          </a:p>
        </p:txBody>
      </p:sp>
      <p:sp>
        <p:nvSpPr>
          <p:cNvPr id="3" name="Content Placeholder 2"/>
          <p:cNvSpPr>
            <a:spLocks noGrp="1"/>
          </p:cNvSpPr>
          <p:nvPr>
            <p:ph idx="1"/>
          </p:nvPr>
        </p:nvSpPr>
        <p:spPr/>
        <p:txBody>
          <a:bodyPr/>
          <a:lstStyle/>
          <a:p>
            <a:r>
              <a:rPr lang="en-US" dirty="0"/>
              <a:t>Create the relational logical database model.</a:t>
            </a:r>
          </a:p>
          <a:p>
            <a:pPr lvl="5"/>
            <a:endParaRPr lang="en-US" dirty="0"/>
          </a:p>
          <a:p>
            <a:r>
              <a:rPr lang="en-US" dirty="0"/>
              <a:t>It</a:t>
            </a:r>
            <a:r>
              <a:rPr lang="fr-FR" dirty="0"/>
              <a:t>’</a:t>
            </a:r>
            <a:r>
              <a:rPr lang="en-US" dirty="0"/>
              <a:t>s usually straightforward to map </a:t>
            </a:r>
            <a:br>
              <a:rPr lang="en-US" dirty="0"/>
            </a:br>
            <a:r>
              <a:rPr lang="en-US" dirty="0"/>
              <a:t>an ER diagram to a relational model. </a:t>
            </a:r>
          </a:p>
          <a:p>
            <a:pPr lvl="1"/>
            <a:r>
              <a:rPr lang="en-US" dirty="0"/>
              <a:t>Create a </a:t>
            </a:r>
            <a:r>
              <a:rPr lang="en-US" dirty="0">
                <a:solidFill>
                  <a:srgbClr val="C00000"/>
                </a:solidFill>
              </a:rPr>
              <a:t>relational schema</a:t>
            </a:r>
            <a:r>
              <a:rPr lang="en-US" dirty="0"/>
              <a:t>.</a:t>
            </a:r>
          </a:p>
        </p:txBody>
      </p:sp>
      <p:sp>
        <p:nvSpPr>
          <p:cNvPr id="4" name="Slide Number Placeholder 3"/>
          <p:cNvSpPr>
            <a:spLocks noGrp="1"/>
          </p:cNvSpPr>
          <p:nvPr>
            <p:ph type="sldNum" sz="quarter" idx="12"/>
          </p:nvPr>
        </p:nvSpPr>
        <p:spPr/>
        <p:txBody>
          <a:bodyPr/>
          <a:lstStyle/>
          <a:p>
            <a:fld id="{5E4F0376-0E54-9843-B673-E00D6670E830}" type="slidenum">
              <a:rPr lang="en-US" smtClean="0"/>
              <a:pPr/>
              <a:t>36</a:t>
            </a:fld>
            <a:endParaRPr lang="en-US"/>
          </a:p>
        </p:txBody>
      </p:sp>
    </p:spTree>
    <p:extLst>
      <p:ext uri="{BB962C8B-B14F-4D97-AF65-F5344CB8AC3E}">
        <p14:creationId xmlns:p14="http://schemas.microsoft.com/office/powerpoint/2010/main" val="27432757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D34F7-30AC-304A-867E-68684E9612A3}"/>
              </a:ext>
            </a:extLst>
          </p:cNvPr>
          <p:cNvSpPr>
            <a:spLocks noGrp="1"/>
          </p:cNvSpPr>
          <p:nvPr>
            <p:ph type="title"/>
          </p:nvPr>
        </p:nvSpPr>
        <p:spPr/>
        <p:txBody>
          <a:bodyPr/>
          <a:lstStyle/>
          <a:p>
            <a:r>
              <a:rPr lang="en-US" dirty="0"/>
              <a:t>Map Conceptual Model to Logical Model</a:t>
            </a:r>
          </a:p>
        </p:txBody>
      </p:sp>
      <p:sp>
        <p:nvSpPr>
          <p:cNvPr id="3" name="Content Placeholder 2">
            <a:extLst>
              <a:ext uri="{FF2B5EF4-FFF2-40B4-BE49-F238E27FC236}">
                <a16:creationId xmlns:a16="http://schemas.microsoft.com/office/drawing/2014/main" id="{70B05CBD-2A5F-3062-B232-A659ED302724}"/>
              </a:ext>
            </a:extLst>
          </p:cNvPr>
          <p:cNvSpPr>
            <a:spLocks noGrp="1"/>
          </p:cNvSpPr>
          <p:nvPr>
            <p:ph idx="1"/>
          </p:nvPr>
        </p:nvSpPr>
        <p:spPr>
          <a:xfrm>
            <a:off x="457200" y="1295401"/>
            <a:ext cx="8229600" cy="487698"/>
          </a:xfrm>
        </p:spPr>
        <p:txBody>
          <a:bodyPr/>
          <a:lstStyle/>
          <a:p>
            <a:r>
              <a:rPr lang="en-US" dirty="0"/>
              <a:t>From this ER diagram:</a:t>
            </a:r>
          </a:p>
        </p:txBody>
      </p:sp>
      <p:sp>
        <p:nvSpPr>
          <p:cNvPr id="4" name="Slide Number Placeholder 3">
            <a:extLst>
              <a:ext uri="{FF2B5EF4-FFF2-40B4-BE49-F238E27FC236}">
                <a16:creationId xmlns:a16="http://schemas.microsoft.com/office/drawing/2014/main" id="{32CEF9F7-30A5-954A-965D-EFF1DF25FA70}"/>
              </a:ext>
            </a:extLst>
          </p:cNvPr>
          <p:cNvSpPr>
            <a:spLocks noGrp="1"/>
          </p:cNvSpPr>
          <p:nvPr>
            <p:ph type="sldNum" sz="quarter" idx="12"/>
          </p:nvPr>
        </p:nvSpPr>
        <p:spPr/>
        <p:txBody>
          <a:bodyPr/>
          <a:lstStyle/>
          <a:p>
            <a:fld id="{5E4F0376-0E54-9843-B673-E00D6670E830}" type="slidenum">
              <a:rPr lang="en-US" smtClean="0"/>
              <a:pPr/>
              <a:t>37</a:t>
            </a:fld>
            <a:endParaRPr lang="en-US"/>
          </a:p>
        </p:txBody>
      </p:sp>
      <p:pic>
        <p:nvPicPr>
          <p:cNvPr id="5" name="Picture 2">
            <a:extLst>
              <a:ext uri="{FF2B5EF4-FFF2-40B4-BE49-F238E27FC236}">
                <a16:creationId xmlns:a16="http://schemas.microsoft.com/office/drawing/2014/main" id="{6D0BC6B7-00F2-2D41-9FB2-B90AADCB68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6845" y="1822983"/>
            <a:ext cx="6454082" cy="4349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CE387A85-E87F-944B-A699-1BA268B2C09B}"/>
              </a:ext>
            </a:extLst>
          </p:cNvPr>
          <p:cNvSpPr txBox="1"/>
          <p:nvPr/>
        </p:nvSpPr>
        <p:spPr>
          <a:xfrm>
            <a:off x="6400077" y="6172170"/>
            <a:ext cx="1646605" cy="646331"/>
          </a:xfrm>
          <a:prstGeom prst="rect">
            <a:avLst/>
          </a:prstGeom>
          <a:solidFill>
            <a:schemeClr val="bg1">
              <a:lumMod val="95000"/>
            </a:schemeClr>
          </a:solidFill>
        </p:spPr>
        <p:txBody>
          <a:bodyPr wrap="none" rtlCol="0">
            <a:spAutoFit/>
          </a:bodyPr>
          <a:lstStyle/>
          <a:p>
            <a:r>
              <a:rPr lang="en-US" sz="900" b="1" dirty="0">
                <a:solidFill>
                  <a:schemeClr val="bg1">
                    <a:lumMod val="65000"/>
                  </a:schemeClr>
                </a:solidFill>
              </a:rPr>
              <a:t>Database Systems</a:t>
            </a:r>
          </a:p>
          <a:p>
            <a:r>
              <a:rPr lang="en-US" sz="900" dirty="0">
                <a:solidFill>
                  <a:schemeClr val="bg1">
                    <a:lumMod val="65000"/>
                  </a:schemeClr>
                </a:solidFill>
              </a:rPr>
              <a:t>by </a:t>
            </a:r>
            <a:r>
              <a:rPr lang="en-US" sz="900" dirty="0" err="1">
                <a:solidFill>
                  <a:schemeClr val="bg1">
                    <a:lumMod val="65000"/>
                  </a:schemeClr>
                </a:solidFill>
              </a:rPr>
              <a:t>Jukić</a:t>
            </a:r>
            <a:r>
              <a:rPr lang="en-US" sz="900" dirty="0">
                <a:solidFill>
                  <a:schemeClr val="bg1">
                    <a:lumMod val="65000"/>
                  </a:schemeClr>
                </a:solidFill>
              </a:rPr>
              <a:t>, </a:t>
            </a:r>
            <a:r>
              <a:rPr lang="en-US" sz="900" dirty="0" err="1">
                <a:solidFill>
                  <a:schemeClr val="bg1">
                    <a:lumMod val="65000"/>
                  </a:schemeClr>
                </a:solidFill>
              </a:rPr>
              <a:t>Vrbsky</a:t>
            </a:r>
            <a:r>
              <a:rPr lang="en-US" sz="900" dirty="0">
                <a:solidFill>
                  <a:schemeClr val="bg1">
                    <a:lumMod val="65000"/>
                  </a:schemeClr>
                </a:solidFill>
              </a:rPr>
              <a:t>, &amp; </a:t>
            </a:r>
            <a:r>
              <a:rPr lang="en-US" sz="900" dirty="0" err="1">
                <a:solidFill>
                  <a:schemeClr val="bg1">
                    <a:lumMod val="65000"/>
                  </a:schemeClr>
                </a:solidFill>
              </a:rPr>
              <a:t>Nestorov</a:t>
            </a:r>
            <a:endParaRPr lang="en-US" sz="900" dirty="0">
              <a:solidFill>
                <a:schemeClr val="bg1">
                  <a:lumMod val="65000"/>
                </a:schemeClr>
              </a:solidFill>
            </a:endParaRPr>
          </a:p>
          <a:p>
            <a:r>
              <a:rPr lang="en-US" sz="900" dirty="0">
                <a:solidFill>
                  <a:schemeClr val="bg1">
                    <a:lumMod val="65000"/>
                  </a:schemeClr>
                </a:solidFill>
              </a:rPr>
              <a:t>Pearson 2014</a:t>
            </a:r>
          </a:p>
          <a:p>
            <a:r>
              <a:rPr lang="en-US" sz="900" dirty="0">
                <a:solidFill>
                  <a:schemeClr val="bg1">
                    <a:lumMod val="65000"/>
                  </a:schemeClr>
                </a:solidFill>
              </a:rPr>
              <a:t>ISBN 978-0-13-257567-6</a:t>
            </a:r>
          </a:p>
        </p:txBody>
      </p:sp>
      <p:sp>
        <p:nvSpPr>
          <p:cNvPr id="6" name="TextBox 5">
            <a:extLst>
              <a:ext uri="{FF2B5EF4-FFF2-40B4-BE49-F238E27FC236}">
                <a16:creationId xmlns:a16="http://schemas.microsoft.com/office/drawing/2014/main" id="{DBCE0354-7097-789C-DD51-9CAFD8B1AA34}"/>
              </a:ext>
            </a:extLst>
          </p:cNvPr>
          <p:cNvSpPr txBox="1"/>
          <p:nvPr/>
        </p:nvSpPr>
        <p:spPr>
          <a:xfrm>
            <a:off x="5394951" y="1631756"/>
            <a:ext cx="2111475" cy="461665"/>
          </a:xfrm>
          <a:prstGeom prst="rect">
            <a:avLst/>
          </a:prstGeom>
          <a:solidFill>
            <a:schemeClr val="accent1">
              <a:lumMod val="20000"/>
              <a:lumOff val="80000"/>
            </a:schemeClr>
          </a:solidFill>
          <a:ln>
            <a:solidFill>
              <a:srgbClr val="0033CC"/>
            </a:solidFill>
          </a:ln>
        </p:spPr>
        <p:txBody>
          <a:bodyPr wrap="none" rtlCol="0">
            <a:spAutoFit/>
          </a:bodyPr>
          <a:lstStyle/>
          <a:p>
            <a:r>
              <a:rPr lang="en-US" sz="1200" dirty="0">
                <a:solidFill>
                  <a:srgbClr val="0033CC"/>
                </a:solidFill>
              </a:rPr>
              <a:t>ZAGI Retail Company</a:t>
            </a:r>
          </a:p>
          <a:p>
            <a:r>
              <a:rPr lang="en-US" sz="1200" dirty="0">
                <a:solidFill>
                  <a:srgbClr val="0033CC"/>
                </a:solidFill>
              </a:rPr>
              <a:t>Sales Department Database</a:t>
            </a:r>
          </a:p>
        </p:txBody>
      </p:sp>
      <p:sp>
        <p:nvSpPr>
          <p:cNvPr id="8" name="TextBox 7">
            <a:extLst>
              <a:ext uri="{FF2B5EF4-FFF2-40B4-BE49-F238E27FC236}">
                <a16:creationId xmlns:a16="http://schemas.microsoft.com/office/drawing/2014/main" id="{B0F27FA1-1DCD-6D13-0DCB-B1FA060140F5}"/>
              </a:ext>
            </a:extLst>
          </p:cNvPr>
          <p:cNvSpPr txBox="1"/>
          <p:nvPr/>
        </p:nvSpPr>
        <p:spPr>
          <a:xfrm>
            <a:off x="1463073" y="5562599"/>
            <a:ext cx="1175322" cy="338554"/>
          </a:xfrm>
          <a:prstGeom prst="rect">
            <a:avLst/>
          </a:prstGeom>
          <a:solidFill>
            <a:schemeClr val="bg1">
              <a:lumMod val="95000"/>
            </a:schemeClr>
          </a:solidFill>
          <a:ln>
            <a:solidFill>
              <a:schemeClr val="bg1">
                <a:lumMod val="65000"/>
              </a:schemeClr>
            </a:solidFill>
          </a:ln>
        </p:spPr>
        <p:txBody>
          <a:bodyPr wrap="none" rtlCol="0">
            <a:spAutoFit/>
          </a:bodyPr>
          <a:lstStyle/>
          <a:p>
            <a:r>
              <a:rPr lang="en-US" dirty="0">
                <a:solidFill>
                  <a:schemeClr val="bg1">
                    <a:lumMod val="50000"/>
                  </a:schemeClr>
                </a:solidFill>
              </a:rPr>
              <a:t>conceptual</a:t>
            </a:r>
          </a:p>
        </p:txBody>
      </p:sp>
    </p:spTree>
    <p:extLst>
      <p:ext uri="{BB962C8B-B14F-4D97-AF65-F5344CB8AC3E}">
        <p14:creationId xmlns:p14="http://schemas.microsoft.com/office/powerpoint/2010/main" val="23841663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38A71-4130-9648-9635-4CDE0B3EF4BA}"/>
              </a:ext>
            </a:extLst>
          </p:cNvPr>
          <p:cNvSpPr>
            <a:spLocks noGrp="1"/>
          </p:cNvSpPr>
          <p:nvPr>
            <p:ph type="title"/>
          </p:nvPr>
        </p:nvSpPr>
        <p:spPr>
          <a:xfrm>
            <a:off x="365805" y="411163"/>
            <a:ext cx="8412389" cy="655637"/>
          </a:xfrm>
        </p:spPr>
        <p:txBody>
          <a:bodyPr/>
          <a:lstStyle/>
          <a:p>
            <a:r>
              <a:rPr lang="en-US" dirty="0"/>
              <a:t>Logical Mapping as a Relational Schema</a:t>
            </a:r>
          </a:p>
        </p:txBody>
      </p:sp>
      <p:sp>
        <p:nvSpPr>
          <p:cNvPr id="4" name="Slide Number Placeholder 3">
            <a:extLst>
              <a:ext uri="{FF2B5EF4-FFF2-40B4-BE49-F238E27FC236}">
                <a16:creationId xmlns:a16="http://schemas.microsoft.com/office/drawing/2014/main" id="{65CFBA74-E7AE-A148-8EC9-AC8524DE90D5}"/>
              </a:ext>
            </a:extLst>
          </p:cNvPr>
          <p:cNvSpPr>
            <a:spLocks noGrp="1"/>
          </p:cNvSpPr>
          <p:nvPr>
            <p:ph type="sldNum" sz="quarter" idx="12"/>
          </p:nvPr>
        </p:nvSpPr>
        <p:spPr/>
        <p:txBody>
          <a:bodyPr/>
          <a:lstStyle/>
          <a:p>
            <a:fld id="{5E4F0376-0E54-9843-B673-E00D6670E830}" type="slidenum">
              <a:rPr lang="en-US" smtClean="0"/>
              <a:pPr/>
              <a:t>38</a:t>
            </a:fld>
            <a:endParaRPr lang="en-US"/>
          </a:p>
        </p:txBody>
      </p:sp>
      <p:pic>
        <p:nvPicPr>
          <p:cNvPr id="5" name="Picture 3">
            <a:extLst>
              <a:ext uri="{FF2B5EF4-FFF2-40B4-BE49-F238E27FC236}">
                <a16:creationId xmlns:a16="http://schemas.microsoft.com/office/drawing/2014/main" id="{3E59DB8A-0A9B-6D42-A3B7-3054622003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39" y="1902946"/>
            <a:ext cx="7680921" cy="4225607"/>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0D7198A-87AB-324E-90CD-7120DF020991}"/>
              </a:ext>
            </a:extLst>
          </p:cNvPr>
          <p:cNvSpPr txBox="1"/>
          <p:nvPr/>
        </p:nvSpPr>
        <p:spPr>
          <a:xfrm>
            <a:off x="6400077" y="6172170"/>
            <a:ext cx="1646605" cy="646331"/>
          </a:xfrm>
          <a:prstGeom prst="rect">
            <a:avLst/>
          </a:prstGeom>
          <a:solidFill>
            <a:schemeClr val="bg1">
              <a:lumMod val="95000"/>
            </a:schemeClr>
          </a:solidFill>
        </p:spPr>
        <p:txBody>
          <a:bodyPr wrap="none" rtlCol="0">
            <a:spAutoFit/>
          </a:bodyPr>
          <a:lstStyle/>
          <a:p>
            <a:r>
              <a:rPr lang="en-US" sz="900" b="1" dirty="0">
                <a:solidFill>
                  <a:schemeClr val="bg1">
                    <a:lumMod val="65000"/>
                  </a:schemeClr>
                </a:solidFill>
              </a:rPr>
              <a:t>Database Systems</a:t>
            </a:r>
          </a:p>
          <a:p>
            <a:r>
              <a:rPr lang="en-US" sz="900" dirty="0">
                <a:solidFill>
                  <a:schemeClr val="bg1">
                    <a:lumMod val="65000"/>
                  </a:schemeClr>
                </a:solidFill>
              </a:rPr>
              <a:t>by </a:t>
            </a:r>
            <a:r>
              <a:rPr lang="en-US" sz="900" dirty="0" err="1">
                <a:solidFill>
                  <a:schemeClr val="bg1">
                    <a:lumMod val="65000"/>
                  </a:schemeClr>
                </a:solidFill>
              </a:rPr>
              <a:t>Jukić</a:t>
            </a:r>
            <a:r>
              <a:rPr lang="en-US" sz="900" dirty="0">
                <a:solidFill>
                  <a:schemeClr val="bg1">
                    <a:lumMod val="65000"/>
                  </a:schemeClr>
                </a:solidFill>
              </a:rPr>
              <a:t>, </a:t>
            </a:r>
            <a:r>
              <a:rPr lang="en-US" sz="900" dirty="0" err="1">
                <a:solidFill>
                  <a:schemeClr val="bg1">
                    <a:lumMod val="65000"/>
                  </a:schemeClr>
                </a:solidFill>
              </a:rPr>
              <a:t>Vrbsky</a:t>
            </a:r>
            <a:r>
              <a:rPr lang="en-US" sz="900" dirty="0">
                <a:solidFill>
                  <a:schemeClr val="bg1">
                    <a:lumMod val="65000"/>
                  </a:schemeClr>
                </a:solidFill>
              </a:rPr>
              <a:t>, &amp; </a:t>
            </a:r>
            <a:r>
              <a:rPr lang="en-US" sz="900" dirty="0" err="1">
                <a:solidFill>
                  <a:schemeClr val="bg1">
                    <a:lumMod val="65000"/>
                  </a:schemeClr>
                </a:solidFill>
              </a:rPr>
              <a:t>Nestorov</a:t>
            </a:r>
            <a:endParaRPr lang="en-US" sz="900" dirty="0">
              <a:solidFill>
                <a:schemeClr val="bg1">
                  <a:lumMod val="65000"/>
                </a:schemeClr>
              </a:solidFill>
            </a:endParaRPr>
          </a:p>
          <a:p>
            <a:r>
              <a:rPr lang="en-US" sz="900" dirty="0">
                <a:solidFill>
                  <a:schemeClr val="bg1">
                    <a:lumMod val="65000"/>
                  </a:schemeClr>
                </a:solidFill>
              </a:rPr>
              <a:t>Pearson 2014</a:t>
            </a:r>
          </a:p>
          <a:p>
            <a:r>
              <a:rPr lang="en-US" sz="900" dirty="0">
                <a:solidFill>
                  <a:schemeClr val="bg1">
                    <a:lumMod val="65000"/>
                  </a:schemeClr>
                </a:solidFill>
              </a:rPr>
              <a:t>ISBN 978-0-13-257567-6</a:t>
            </a:r>
          </a:p>
        </p:txBody>
      </p:sp>
      <p:sp>
        <p:nvSpPr>
          <p:cNvPr id="8" name="Content Placeholder 2">
            <a:extLst>
              <a:ext uri="{FF2B5EF4-FFF2-40B4-BE49-F238E27FC236}">
                <a16:creationId xmlns:a16="http://schemas.microsoft.com/office/drawing/2014/main" id="{6342E4C0-36A0-11C5-352D-1025292F6AF1}"/>
              </a:ext>
            </a:extLst>
          </p:cNvPr>
          <p:cNvSpPr>
            <a:spLocks noGrp="1"/>
          </p:cNvSpPr>
          <p:nvPr>
            <p:ph idx="1"/>
          </p:nvPr>
        </p:nvSpPr>
        <p:spPr>
          <a:xfrm>
            <a:off x="457200" y="1295401"/>
            <a:ext cx="8229600" cy="487698"/>
          </a:xfrm>
        </p:spPr>
        <p:txBody>
          <a:bodyPr/>
          <a:lstStyle/>
          <a:p>
            <a:r>
              <a:rPr lang="en-US" dirty="0"/>
              <a:t>To this relational schema:</a:t>
            </a:r>
          </a:p>
        </p:txBody>
      </p:sp>
      <p:sp>
        <p:nvSpPr>
          <p:cNvPr id="3" name="TextBox 2">
            <a:extLst>
              <a:ext uri="{FF2B5EF4-FFF2-40B4-BE49-F238E27FC236}">
                <a16:creationId xmlns:a16="http://schemas.microsoft.com/office/drawing/2014/main" id="{4A4ADB08-4F60-DDF4-E627-14D19FD5EAFB}"/>
              </a:ext>
            </a:extLst>
          </p:cNvPr>
          <p:cNvSpPr txBox="1"/>
          <p:nvPr/>
        </p:nvSpPr>
        <p:spPr>
          <a:xfrm>
            <a:off x="6118085" y="1650305"/>
            <a:ext cx="2111475" cy="461665"/>
          </a:xfrm>
          <a:prstGeom prst="rect">
            <a:avLst/>
          </a:prstGeom>
          <a:solidFill>
            <a:schemeClr val="accent1">
              <a:lumMod val="20000"/>
              <a:lumOff val="80000"/>
            </a:schemeClr>
          </a:solidFill>
          <a:ln>
            <a:solidFill>
              <a:srgbClr val="0033CC"/>
            </a:solidFill>
          </a:ln>
        </p:spPr>
        <p:txBody>
          <a:bodyPr wrap="none" rtlCol="0">
            <a:spAutoFit/>
          </a:bodyPr>
          <a:lstStyle/>
          <a:p>
            <a:r>
              <a:rPr lang="en-US" sz="1200" dirty="0">
                <a:solidFill>
                  <a:srgbClr val="0033CC"/>
                </a:solidFill>
              </a:rPr>
              <a:t>ZAGI Retail Company</a:t>
            </a:r>
          </a:p>
          <a:p>
            <a:r>
              <a:rPr lang="en-US" sz="1200" dirty="0">
                <a:solidFill>
                  <a:srgbClr val="0033CC"/>
                </a:solidFill>
              </a:rPr>
              <a:t>Sales Department Database</a:t>
            </a:r>
          </a:p>
        </p:txBody>
      </p:sp>
      <p:sp>
        <p:nvSpPr>
          <p:cNvPr id="7" name="TextBox 6">
            <a:extLst>
              <a:ext uri="{FF2B5EF4-FFF2-40B4-BE49-F238E27FC236}">
                <a16:creationId xmlns:a16="http://schemas.microsoft.com/office/drawing/2014/main" id="{B40F5353-DF2A-9CBB-95D3-87F03C8C63BD}"/>
              </a:ext>
            </a:extLst>
          </p:cNvPr>
          <p:cNvSpPr txBox="1"/>
          <p:nvPr/>
        </p:nvSpPr>
        <p:spPr>
          <a:xfrm>
            <a:off x="914440" y="5566374"/>
            <a:ext cx="763351" cy="338554"/>
          </a:xfrm>
          <a:prstGeom prst="rect">
            <a:avLst/>
          </a:prstGeom>
          <a:solidFill>
            <a:schemeClr val="bg1">
              <a:lumMod val="95000"/>
            </a:schemeClr>
          </a:solidFill>
          <a:ln>
            <a:solidFill>
              <a:schemeClr val="bg1">
                <a:lumMod val="65000"/>
              </a:schemeClr>
            </a:solidFill>
          </a:ln>
        </p:spPr>
        <p:txBody>
          <a:bodyPr wrap="none" rtlCol="0">
            <a:spAutoFit/>
          </a:bodyPr>
          <a:lstStyle/>
          <a:p>
            <a:r>
              <a:rPr lang="en-US" dirty="0">
                <a:solidFill>
                  <a:schemeClr val="bg1">
                    <a:lumMod val="50000"/>
                  </a:schemeClr>
                </a:solidFill>
              </a:rPr>
              <a:t>logical</a:t>
            </a:r>
          </a:p>
        </p:txBody>
      </p:sp>
    </p:spTree>
    <p:extLst>
      <p:ext uri="{BB962C8B-B14F-4D97-AF65-F5344CB8AC3E}">
        <p14:creationId xmlns:p14="http://schemas.microsoft.com/office/powerpoint/2010/main" val="25888535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Mapping Entities</a:t>
            </a:r>
          </a:p>
        </p:txBody>
      </p:sp>
      <p:sp>
        <p:nvSpPr>
          <p:cNvPr id="4" name="Slide Number Placeholder 3"/>
          <p:cNvSpPr>
            <a:spLocks noGrp="1"/>
          </p:cNvSpPr>
          <p:nvPr>
            <p:ph type="sldNum" sz="quarter" idx="12"/>
          </p:nvPr>
        </p:nvSpPr>
        <p:spPr/>
        <p:txBody>
          <a:bodyPr/>
          <a:lstStyle/>
          <a:p>
            <a:fld id="{5E4F0376-0E54-9843-B673-E00D6670E830}" type="slidenum">
              <a:rPr lang="en-US" smtClean="0"/>
              <a:pPr/>
              <a:t>39</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806" y="1304910"/>
            <a:ext cx="4572000" cy="3495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8392" y="3794756"/>
            <a:ext cx="3408363"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a:extLst>
              <a:ext uri="{FF2B5EF4-FFF2-40B4-BE49-F238E27FC236}">
                <a16:creationId xmlns:a16="http://schemas.microsoft.com/office/drawing/2014/main" id="{AFBB6F3D-3500-2A98-8D13-520E2D2C7715}"/>
              </a:ext>
            </a:extLst>
          </p:cNvPr>
          <p:cNvSpPr txBox="1"/>
          <p:nvPr/>
        </p:nvSpPr>
        <p:spPr>
          <a:xfrm>
            <a:off x="3345116" y="2883470"/>
            <a:ext cx="1175322" cy="338554"/>
          </a:xfrm>
          <a:prstGeom prst="rect">
            <a:avLst/>
          </a:prstGeom>
          <a:solidFill>
            <a:schemeClr val="bg1">
              <a:lumMod val="95000"/>
            </a:schemeClr>
          </a:solidFill>
          <a:ln>
            <a:solidFill>
              <a:schemeClr val="bg1">
                <a:lumMod val="65000"/>
              </a:schemeClr>
            </a:solidFill>
          </a:ln>
        </p:spPr>
        <p:txBody>
          <a:bodyPr wrap="none" rtlCol="0">
            <a:spAutoFit/>
          </a:bodyPr>
          <a:lstStyle/>
          <a:p>
            <a:r>
              <a:rPr lang="en-US" dirty="0">
                <a:solidFill>
                  <a:schemeClr val="bg1">
                    <a:lumMod val="50000"/>
                  </a:schemeClr>
                </a:solidFill>
              </a:rPr>
              <a:t>conceptual</a:t>
            </a:r>
          </a:p>
        </p:txBody>
      </p:sp>
      <p:sp>
        <p:nvSpPr>
          <p:cNvPr id="7" name="TextBox 6">
            <a:extLst>
              <a:ext uri="{FF2B5EF4-FFF2-40B4-BE49-F238E27FC236}">
                <a16:creationId xmlns:a16="http://schemas.microsoft.com/office/drawing/2014/main" id="{3764675B-B3CC-7867-95F9-52F688E377C2}"/>
              </a:ext>
            </a:extLst>
          </p:cNvPr>
          <p:cNvSpPr txBox="1"/>
          <p:nvPr/>
        </p:nvSpPr>
        <p:spPr>
          <a:xfrm>
            <a:off x="1005879" y="3886195"/>
            <a:ext cx="763351" cy="338554"/>
          </a:xfrm>
          <a:prstGeom prst="rect">
            <a:avLst/>
          </a:prstGeom>
          <a:solidFill>
            <a:schemeClr val="bg1">
              <a:lumMod val="95000"/>
            </a:schemeClr>
          </a:solidFill>
          <a:ln>
            <a:solidFill>
              <a:schemeClr val="bg1">
                <a:lumMod val="65000"/>
              </a:schemeClr>
            </a:solidFill>
          </a:ln>
        </p:spPr>
        <p:txBody>
          <a:bodyPr wrap="none" rtlCol="0">
            <a:spAutoFit/>
          </a:bodyPr>
          <a:lstStyle/>
          <a:p>
            <a:r>
              <a:rPr lang="en-US" dirty="0">
                <a:solidFill>
                  <a:schemeClr val="bg1">
                    <a:lumMod val="50000"/>
                  </a:schemeClr>
                </a:solidFill>
              </a:rPr>
              <a:t>logical</a:t>
            </a:r>
          </a:p>
        </p:txBody>
      </p:sp>
      <p:sp>
        <p:nvSpPr>
          <p:cNvPr id="9" name="TextBox 8">
            <a:extLst>
              <a:ext uri="{FF2B5EF4-FFF2-40B4-BE49-F238E27FC236}">
                <a16:creationId xmlns:a16="http://schemas.microsoft.com/office/drawing/2014/main" id="{9098C3C5-AFD9-73C0-4899-44246C6835A9}"/>
              </a:ext>
            </a:extLst>
          </p:cNvPr>
          <p:cNvSpPr txBox="1"/>
          <p:nvPr/>
        </p:nvSpPr>
        <p:spPr>
          <a:xfrm>
            <a:off x="6734395" y="5387191"/>
            <a:ext cx="923651" cy="338554"/>
          </a:xfrm>
          <a:prstGeom prst="rect">
            <a:avLst/>
          </a:prstGeom>
          <a:solidFill>
            <a:schemeClr val="bg1">
              <a:lumMod val="95000"/>
            </a:schemeClr>
          </a:solidFill>
          <a:ln>
            <a:solidFill>
              <a:schemeClr val="bg1">
                <a:lumMod val="65000"/>
              </a:schemeClr>
            </a:solidFill>
          </a:ln>
        </p:spPr>
        <p:txBody>
          <a:bodyPr wrap="none" rtlCol="0">
            <a:spAutoFit/>
          </a:bodyPr>
          <a:lstStyle/>
          <a:p>
            <a:r>
              <a:rPr lang="en-US" dirty="0">
                <a:solidFill>
                  <a:schemeClr val="bg1">
                    <a:lumMod val="50000"/>
                  </a:schemeClr>
                </a:solidFill>
              </a:rPr>
              <a:t>physical</a:t>
            </a:r>
          </a:p>
        </p:txBody>
      </p:sp>
      <p:sp>
        <p:nvSpPr>
          <p:cNvPr id="10" name="TextBox 9">
            <a:extLst>
              <a:ext uri="{FF2B5EF4-FFF2-40B4-BE49-F238E27FC236}">
                <a16:creationId xmlns:a16="http://schemas.microsoft.com/office/drawing/2014/main" id="{D1D74217-A190-877C-9D23-3F6BC231A541}"/>
              </a:ext>
            </a:extLst>
          </p:cNvPr>
          <p:cNvSpPr txBox="1"/>
          <p:nvPr/>
        </p:nvSpPr>
        <p:spPr>
          <a:xfrm>
            <a:off x="6308638" y="6172170"/>
            <a:ext cx="1646605" cy="646331"/>
          </a:xfrm>
          <a:prstGeom prst="rect">
            <a:avLst/>
          </a:prstGeom>
          <a:solidFill>
            <a:schemeClr val="bg1">
              <a:lumMod val="95000"/>
            </a:schemeClr>
          </a:solidFill>
        </p:spPr>
        <p:txBody>
          <a:bodyPr wrap="none" rtlCol="0">
            <a:spAutoFit/>
          </a:bodyPr>
          <a:lstStyle/>
          <a:p>
            <a:r>
              <a:rPr lang="en-US" sz="900" b="1" dirty="0">
                <a:solidFill>
                  <a:schemeClr val="bg1">
                    <a:lumMod val="65000"/>
                  </a:schemeClr>
                </a:solidFill>
              </a:rPr>
              <a:t>Database Systems</a:t>
            </a:r>
          </a:p>
          <a:p>
            <a:r>
              <a:rPr lang="en-US" sz="900" dirty="0">
                <a:solidFill>
                  <a:schemeClr val="bg1">
                    <a:lumMod val="65000"/>
                  </a:schemeClr>
                </a:solidFill>
              </a:rPr>
              <a:t>by </a:t>
            </a:r>
            <a:r>
              <a:rPr lang="en-US" sz="900" dirty="0" err="1">
                <a:solidFill>
                  <a:schemeClr val="bg1">
                    <a:lumMod val="65000"/>
                  </a:schemeClr>
                </a:solidFill>
              </a:rPr>
              <a:t>Jukić</a:t>
            </a:r>
            <a:r>
              <a:rPr lang="en-US" sz="900" dirty="0">
                <a:solidFill>
                  <a:schemeClr val="bg1">
                    <a:lumMod val="65000"/>
                  </a:schemeClr>
                </a:solidFill>
              </a:rPr>
              <a:t>, </a:t>
            </a:r>
            <a:r>
              <a:rPr lang="en-US" sz="900" dirty="0" err="1">
                <a:solidFill>
                  <a:schemeClr val="bg1">
                    <a:lumMod val="65000"/>
                  </a:schemeClr>
                </a:solidFill>
              </a:rPr>
              <a:t>Vrbsky</a:t>
            </a:r>
            <a:r>
              <a:rPr lang="en-US" sz="900" dirty="0">
                <a:solidFill>
                  <a:schemeClr val="bg1">
                    <a:lumMod val="65000"/>
                  </a:schemeClr>
                </a:solidFill>
              </a:rPr>
              <a:t>, &amp; </a:t>
            </a:r>
            <a:r>
              <a:rPr lang="en-US" sz="900" dirty="0" err="1">
                <a:solidFill>
                  <a:schemeClr val="bg1">
                    <a:lumMod val="65000"/>
                  </a:schemeClr>
                </a:solidFill>
              </a:rPr>
              <a:t>Nestorov</a:t>
            </a:r>
            <a:endParaRPr lang="en-US" sz="900" dirty="0">
              <a:solidFill>
                <a:schemeClr val="bg1">
                  <a:lumMod val="65000"/>
                </a:schemeClr>
              </a:solidFill>
            </a:endParaRPr>
          </a:p>
          <a:p>
            <a:r>
              <a:rPr lang="en-US" sz="900" dirty="0">
                <a:solidFill>
                  <a:schemeClr val="bg1">
                    <a:lumMod val="65000"/>
                  </a:schemeClr>
                </a:solidFill>
              </a:rPr>
              <a:t>Pearson 2014</a:t>
            </a:r>
          </a:p>
          <a:p>
            <a:r>
              <a:rPr lang="en-US" sz="900" dirty="0">
                <a:solidFill>
                  <a:schemeClr val="bg1">
                    <a:lumMod val="65000"/>
                  </a:schemeClr>
                </a:solidFill>
              </a:rPr>
              <a:t>ISBN 978-0-13-257567-6</a:t>
            </a:r>
          </a:p>
        </p:txBody>
      </p:sp>
    </p:spTree>
    <p:extLst>
      <p:ext uri="{BB962C8B-B14F-4D97-AF65-F5344CB8AC3E}">
        <p14:creationId xmlns:p14="http://schemas.microsoft.com/office/powerpoint/2010/main" val="3479017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Conceptual Data Model</a:t>
            </a:r>
          </a:p>
        </p:txBody>
      </p:sp>
      <p:sp>
        <p:nvSpPr>
          <p:cNvPr id="3" name="Content Placeholder 2"/>
          <p:cNvSpPr>
            <a:spLocks noGrp="1"/>
          </p:cNvSpPr>
          <p:nvPr>
            <p:ph idx="1"/>
          </p:nvPr>
        </p:nvSpPr>
        <p:spPr/>
        <p:txBody>
          <a:bodyPr/>
          <a:lstStyle/>
          <a:p>
            <a:r>
              <a:rPr lang="en-US" u="sng" dirty="0"/>
              <a:t>Visualize</a:t>
            </a:r>
            <a:r>
              <a:rPr lang="en-US" dirty="0"/>
              <a:t> the requirements.</a:t>
            </a:r>
          </a:p>
          <a:p>
            <a:pPr lvl="4"/>
            <a:endParaRPr lang="en-US" dirty="0"/>
          </a:p>
          <a:p>
            <a:r>
              <a:rPr lang="en-US" dirty="0"/>
              <a:t>Build a </a:t>
            </a:r>
            <a:r>
              <a:rPr lang="en-US" u="sng" dirty="0"/>
              <a:t>conceptual data model</a:t>
            </a:r>
            <a:r>
              <a:rPr lang="en-US" dirty="0"/>
              <a:t>.</a:t>
            </a:r>
          </a:p>
          <a:p>
            <a:pPr lvl="1"/>
            <a:r>
              <a:rPr lang="en-US" dirty="0"/>
              <a:t>Example: </a:t>
            </a:r>
            <a:r>
              <a:rPr lang="en-US" u="sng" dirty="0"/>
              <a:t>Entity-Relationship</a:t>
            </a:r>
            <a:r>
              <a:rPr lang="en-US" dirty="0">
                <a:solidFill>
                  <a:srgbClr val="B23C00"/>
                </a:solidFill>
              </a:rPr>
              <a:t> </a:t>
            </a:r>
            <a:r>
              <a:rPr lang="en-US" dirty="0"/>
              <a:t>(</a:t>
            </a:r>
            <a:r>
              <a:rPr lang="en-US" u="sng" dirty="0"/>
              <a:t>ER</a:t>
            </a:r>
            <a:r>
              <a:rPr lang="en-US" dirty="0"/>
              <a:t>) modeling</a:t>
            </a:r>
          </a:p>
          <a:p>
            <a:pPr lvl="1"/>
            <a:r>
              <a:rPr lang="en-US" dirty="0"/>
              <a:t>Draw ER diagrams.</a:t>
            </a:r>
          </a:p>
          <a:p>
            <a:pPr lvl="5"/>
            <a:endParaRPr lang="en-US" dirty="0"/>
          </a:p>
          <a:p>
            <a:r>
              <a:rPr lang="en-US" u="sng" dirty="0"/>
              <a:t>Implementation independent</a:t>
            </a:r>
            <a:r>
              <a:rPr lang="en-US" dirty="0"/>
              <a:t>: </a:t>
            </a:r>
            <a:br>
              <a:rPr lang="en-US" dirty="0"/>
            </a:br>
            <a:r>
              <a:rPr lang="en-US" dirty="0"/>
              <a:t>No dependencies on the logic of a particular database management system.</a:t>
            </a:r>
          </a:p>
          <a:p>
            <a:pPr lvl="1"/>
            <a:r>
              <a:rPr lang="en-US" dirty="0"/>
              <a:t>Example DBMS: Oracle, MySQL, etc.</a:t>
            </a:r>
          </a:p>
          <a:p>
            <a:pPr lvl="5"/>
            <a:endParaRPr lang="en-US" dirty="0"/>
          </a:p>
          <a:p>
            <a:r>
              <a:rPr lang="en-US" dirty="0"/>
              <a:t>Blueprint for the logical model.</a:t>
            </a:r>
          </a:p>
        </p:txBody>
      </p:sp>
      <p:sp>
        <p:nvSpPr>
          <p:cNvPr id="4" name="Slide Number Placeholder 3"/>
          <p:cNvSpPr>
            <a:spLocks noGrp="1"/>
          </p:cNvSpPr>
          <p:nvPr>
            <p:ph type="sldNum" sz="quarter" idx="12"/>
          </p:nvPr>
        </p:nvSpPr>
        <p:spPr/>
        <p:txBody>
          <a:bodyPr/>
          <a:lstStyle/>
          <a:p>
            <a:fld id="{5E4F0376-0E54-9843-B673-E00D6670E830}" type="slidenum">
              <a:rPr lang="en-US" smtClean="0"/>
              <a:pPr/>
              <a:t>4</a:t>
            </a:fld>
            <a:endParaRPr lang="en-US" dirty="0"/>
          </a:p>
        </p:txBody>
      </p:sp>
    </p:spTree>
    <p:extLst>
      <p:ext uri="{BB962C8B-B14F-4D97-AF65-F5344CB8AC3E}">
        <p14:creationId xmlns:p14="http://schemas.microsoft.com/office/powerpoint/2010/main" val="1959694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animEffect transition="in" filter="fade">
                                      <p:cBhvr>
                                        <p:cTn id="1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Mapping Entities</a:t>
            </a:r>
            <a:r>
              <a:rPr lang="en-US" i="1" dirty="0"/>
              <a:t>, cont’d</a:t>
            </a:r>
          </a:p>
        </p:txBody>
      </p:sp>
      <p:sp>
        <p:nvSpPr>
          <p:cNvPr id="4" name="Slide Number Placeholder 3"/>
          <p:cNvSpPr>
            <a:spLocks noGrp="1"/>
          </p:cNvSpPr>
          <p:nvPr>
            <p:ph type="sldNum" sz="quarter" idx="12"/>
          </p:nvPr>
        </p:nvSpPr>
        <p:spPr/>
        <p:txBody>
          <a:bodyPr/>
          <a:lstStyle/>
          <a:p>
            <a:fld id="{5E4F0376-0E54-9843-B673-E00D6670E830}" type="slidenum">
              <a:rPr lang="en-US" smtClean="0"/>
              <a:pPr/>
              <a:t>40</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806" y="1234464"/>
            <a:ext cx="4098925" cy="3565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4878" y="1234464"/>
            <a:ext cx="4078288"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4878" y="3662337"/>
            <a:ext cx="4078288" cy="2052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8"/>
          <p:cNvSpPr txBox="1"/>
          <p:nvPr/>
        </p:nvSpPr>
        <p:spPr>
          <a:xfrm>
            <a:off x="731562" y="4800585"/>
            <a:ext cx="3507616" cy="369332"/>
          </a:xfrm>
          <a:prstGeom prst="rect">
            <a:avLst/>
          </a:prstGeom>
          <a:solidFill>
            <a:schemeClr val="accent1">
              <a:lumMod val="20000"/>
              <a:lumOff val="80000"/>
            </a:schemeClr>
          </a:solidFill>
          <a:ln>
            <a:solidFill>
              <a:srgbClr val="0033CC"/>
            </a:solidFill>
          </a:ln>
        </p:spPr>
        <p:txBody>
          <a:bodyPr wrap="none" rtlCol="0">
            <a:spAutoFit/>
          </a:bodyPr>
          <a:lstStyle/>
          <a:p>
            <a:r>
              <a:rPr lang="en-US" sz="1800" dirty="0">
                <a:solidFill>
                  <a:srgbClr val="0033CC"/>
                </a:solidFill>
              </a:rPr>
              <a:t>Entity with a composite attribute.</a:t>
            </a:r>
          </a:p>
        </p:txBody>
      </p:sp>
      <p:sp>
        <p:nvSpPr>
          <p:cNvPr id="10" name="TextBox 9"/>
          <p:cNvSpPr txBox="1"/>
          <p:nvPr/>
        </p:nvSpPr>
        <p:spPr>
          <a:xfrm>
            <a:off x="5989170" y="3063244"/>
            <a:ext cx="1429310" cy="369332"/>
          </a:xfrm>
          <a:prstGeom prst="rect">
            <a:avLst/>
          </a:prstGeom>
          <a:solidFill>
            <a:srgbClr val="FFFFC2"/>
          </a:solidFill>
          <a:ln>
            <a:solidFill>
              <a:srgbClr val="0033CC"/>
            </a:solidFill>
          </a:ln>
        </p:spPr>
        <p:txBody>
          <a:bodyPr wrap="none" rtlCol="0">
            <a:spAutoFit/>
          </a:bodyPr>
          <a:lstStyle/>
          <a:p>
            <a:r>
              <a:rPr lang="en-US" sz="1800" dirty="0">
                <a:solidFill>
                  <a:srgbClr val="0033CC"/>
                </a:solidFill>
              </a:rPr>
              <a:t>As mapped.</a:t>
            </a:r>
          </a:p>
        </p:txBody>
      </p:sp>
      <p:sp>
        <p:nvSpPr>
          <p:cNvPr id="11" name="TextBox 10"/>
          <p:cNvSpPr txBox="1"/>
          <p:nvPr/>
        </p:nvSpPr>
        <p:spPr>
          <a:xfrm>
            <a:off x="4937756" y="5714975"/>
            <a:ext cx="3801041" cy="369332"/>
          </a:xfrm>
          <a:prstGeom prst="rect">
            <a:avLst/>
          </a:prstGeom>
          <a:solidFill>
            <a:srgbClr val="FFFFC2"/>
          </a:solidFill>
          <a:ln>
            <a:solidFill>
              <a:srgbClr val="0033CC"/>
            </a:solidFill>
          </a:ln>
        </p:spPr>
        <p:txBody>
          <a:bodyPr wrap="none" rtlCol="0">
            <a:spAutoFit/>
          </a:bodyPr>
          <a:lstStyle/>
          <a:p>
            <a:r>
              <a:rPr lang="en-US" sz="1800" dirty="0">
                <a:solidFill>
                  <a:srgbClr val="0033CC"/>
                </a:solidFill>
              </a:rPr>
              <a:t>As seen by a front-end application. </a:t>
            </a:r>
          </a:p>
        </p:txBody>
      </p:sp>
      <p:sp>
        <p:nvSpPr>
          <p:cNvPr id="3" name="TextBox 2">
            <a:extLst>
              <a:ext uri="{FF2B5EF4-FFF2-40B4-BE49-F238E27FC236}">
                <a16:creationId xmlns:a16="http://schemas.microsoft.com/office/drawing/2014/main" id="{F9F2D1C7-8724-FC31-8CD4-9EC7F27C296C}"/>
              </a:ext>
            </a:extLst>
          </p:cNvPr>
          <p:cNvSpPr txBox="1"/>
          <p:nvPr/>
        </p:nvSpPr>
        <p:spPr>
          <a:xfrm>
            <a:off x="6308638" y="6172170"/>
            <a:ext cx="1646605" cy="646331"/>
          </a:xfrm>
          <a:prstGeom prst="rect">
            <a:avLst/>
          </a:prstGeom>
          <a:solidFill>
            <a:schemeClr val="bg1">
              <a:lumMod val="95000"/>
            </a:schemeClr>
          </a:solidFill>
        </p:spPr>
        <p:txBody>
          <a:bodyPr wrap="none" rtlCol="0">
            <a:spAutoFit/>
          </a:bodyPr>
          <a:lstStyle/>
          <a:p>
            <a:r>
              <a:rPr lang="en-US" sz="900" b="1" dirty="0">
                <a:solidFill>
                  <a:schemeClr val="bg1">
                    <a:lumMod val="65000"/>
                  </a:schemeClr>
                </a:solidFill>
              </a:rPr>
              <a:t>Database Systems</a:t>
            </a:r>
          </a:p>
          <a:p>
            <a:r>
              <a:rPr lang="en-US" sz="900" dirty="0">
                <a:solidFill>
                  <a:schemeClr val="bg1">
                    <a:lumMod val="65000"/>
                  </a:schemeClr>
                </a:solidFill>
              </a:rPr>
              <a:t>by </a:t>
            </a:r>
            <a:r>
              <a:rPr lang="en-US" sz="900" dirty="0" err="1">
                <a:solidFill>
                  <a:schemeClr val="bg1">
                    <a:lumMod val="65000"/>
                  </a:schemeClr>
                </a:solidFill>
              </a:rPr>
              <a:t>Jukić</a:t>
            </a:r>
            <a:r>
              <a:rPr lang="en-US" sz="900" dirty="0">
                <a:solidFill>
                  <a:schemeClr val="bg1">
                    <a:lumMod val="65000"/>
                  </a:schemeClr>
                </a:solidFill>
              </a:rPr>
              <a:t>, </a:t>
            </a:r>
            <a:r>
              <a:rPr lang="en-US" sz="900" dirty="0" err="1">
                <a:solidFill>
                  <a:schemeClr val="bg1">
                    <a:lumMod val="65000"/>
                  </a:schemeClr>
                </a:solidFill>
              </a:rPr>
              <a:t>Vrbsky</a:t>
            </a:r>
            <a:r>
              <a:rPr lang="en-US" sz="900" dirty="0">
                <a:solidFill>
                  <a:schemeClr val="bg1">
                    <a:lumMod val="65000"/>
                  </a:schemeClr>
                </a:solidFill>
              </a:rPr>
              <a:t>, &amp; </a:t>
            </a:r>
            <a:r>
              <a:rPr lang="en-US" sz="900" dirty="0" err="1">
                <a:solidFill>
                  <a:schemeClr val="bg1">
                    <a:lumMod val="65000"/>
                  </a:schemeClr>
                </a:solidFill>
              </a:rPr>
              <a:t>Nestorov</a:t>
            </a:r>
            <a:endParaRPr lang="en-US" sz="900" dirty="0">
              <a:solidFill>
                <a:schemeClr val="bg1">
                  <a:lumMod val="65000"/>
                </a:schemeClr>
              </a:solidFill>
            </a:endParaRPr>
          </a:p>
          <a:p>
            <a:r>
              <a:rPr lang="en-US" sz="900" dirty="0">
                <a:solidFill>
                  <a:schemeClr val="bg1">
                    <a:lumMod val="65000"/>
                  </a:schemeClr>
                </a:solidFill>
              </a:rPr>
              <a:t>Pearson 2014</a:t>
            </a:r>
          </a:p>
          <a:p>
            <a:r>
              <a:rPr lang="en-US" sz="900" dirty="0">
                <a:solidFill>
                  <a:schemeClr val="bg1">
                    <a:lumMod val="65000"/>
                  </a:schemeClr>
                </a:solidFill>
              </a:rPr>
              <a:t>ISBN 978-0-13-257567-6</a:t>
            </a:r>
          </a:p>
        </p:txBody>
      </p:sp>
      <p:sp>
        <p:nvSpPr>
          <p:cNvPr id="8" name="TextBox 7">
            <a:extLst>
              <a:ext uri="{FF2B5EF4-FFF2-40B4-BE49-F238E27FC236}">
                <a16:creationId xmlns:a16="http://schemas.microsoft.com/office/drawing/2014/main" id="{C96CEB8F-E787-2E23-39AC-6248B89F7287}"/>
              </a:ext>
            </a:extLst>
          </p:cNvPr>
          <p:cNvSpPr txBox="1"/>
          <p:nvPr/>
        </p:nvSpPr>
        <p:spPr>
          <a:xfrm>
            <a:off x="3291854" y="1783098"/>
            <a:ext cx="800219" cy="246221"/>
          </a:xfrm>
          <a:prstGeom prst="rect">
            <a:avLst/>
          </a:prstGeom>
          <a:solidFill>
            <a:schemeClr val="bg1">
              <a:lumMod val="95000"/>
            </a:schemeClr>
          </a:solidFill>
          <a:ln>
            <a:solidFill>
              <a:schemeClr val="bg1">
                <a:lumMod val="65000"/>
              </a:schemeClr>
            </a:solidFill>
          </a:ln>
        </p:spPr>
        <p:txBody>
          <a:bodyPr wrap="none" rtlCol="0">
            <a:spAutoFit/>
          </a:bodyPr>
          <a:lstStyle/>
          <a:p>
            <a:r>
              <a:rPr lang="en-US" sz="1000" dirty="0">
                <a:solidFill>
                  <a:schemeClr val="bg1">
                    <a:lumMod val="50000"/>
                  </a:schemeClr>
                </a:solidFill>
              </a:rPr>
              <a:t>conceptual</a:t>
            </a:r>
          </a:p>
        </p:txBody>
      </p:sp>
      <p:sp>
        <p:nvSpPr>
          <p:cNvPr id="12" name="TextBox 11">
            <a:extLst>
              <a:ext uri="{FF2B5EF4-FFF2-40B4-BE49-F238E27FC236}">
                <a16:creationId xmlns:a16="http://schemas.microsoft.com/office/drawing/2014/main" id="{4D605BDD-6D75-2BDA-2790-B9FF45C51BD6}"/>
              </a:ext>
            </a:extLst>
          </p:cNvPr>
          <p:cNvSpPr txBox="1"/>
          <p:nvPr/>
        </p:nvSpPr>
        <p:spPr>
          <a:xfrm>
            <a:off x="3018381" y="3977634"/>
            <a:ext cx="546945" cy="246221"/>
          </a:xfrm>
          <a:prstGeom prst="rect">
            <a:avLst/>
          </a:prstGeom>
          <a:solidFill>
            <a:schemeClr val="bg1">
              <a:lumMod val="95000"/>
            </a:schemeClr>
          </a:solidFill>
          <a:ln>
            <a:solidFill>
              <a:schemeClr val="bg1">
                <a:lumMod val="65000"/>
              </a:schemeClr>
            </a:solidFill>
          </a:ln>
        </p:spPr>
        <p:txBody>
          <a:bodyPr wrap="none" rtlCol="0">
            <a:spAutoFit/>
          </a:bodyPr>
          <a:lstStyle/>
          <a:p>
            <a:r>
              <a:rPr lang="en-US" sz="1000" dirty="0">
                <a:solidFill>
                  <a:schemeClr val="bg1">
                    <a:lumMod val="50000"/>
                  </a:schemeClr>
                </a:solidFill>
              </a:rPr>
              <a:t>logical</a:t>
            </a:r>
          </a:p>
        </p:txBody>
      </p:sp>
      <p:sp>
        <p:nvSpPr>
          <p:cNvPr id="13" name="TextBox 12">
            <a:extLst>
              <a:ext uri="{FF2B5EF4-FFF2-40B4-BE49-F238E27FC236}">
                <a16:creationId xmlns:a16="http://schemas.microsoft.com/office/drawing/2014/main" id="{7420020F-C699-5A1A-740C-9746387798B0}"/>
              </a:ext>
            </a:extLst>
          </p:cNvPr>
          <p:cNvSpPr txBox="1"/>
          <p:nvPr/>
        </p:nvSpPr>
        <p:spPr>
          <a:xfrm>
            <a:off x="7932526" y="1419652"/>
            <a:ext cx="646331" cy="246221"/>
          </a:xfrm>
          <a:prstGeom prst="rect">
            <a:avLst/>
          </a:prstGeom>
          <a:solidFill>
            <a:schemeClr val="bg1">
              <a:lumMod val="95000"/>
            </a:schemeClr>
          </a:solidFill>
          <a:ln>
            <a:solidFill>
              <a:schemeClr val="bg1">
                <a:lumMod val="65000"/>
              </a:schemeClr>
            </a:solidFill>
          </a:ln>
        </p:spPr>
        <p:txBody>
          <a:bodyPr wrap="none" rtlCol="0">
            <a:spAutoFit/>
          </a:bodyPr>
          <a:lstStyle/>
          <a:p>
            <a:r>
              <a:rPr lang="en-US" sz="1000" dirty="0">
                <a:solidFill>
                  <a:schemeClr val="bg1">
                    <a:lumMod val="50000"/>
                  </a:schemeClr>
                </a:solidFill>
              </a:rPr>
              <a:t>physical</a:t>
            </a:r>
          </a:p>
        </p:txBody>
      </p:sp>
    </p:spTree>
    <p:extLst>
      <p:ext uri="{BB962C8B-B14F-4D97-AF65-F5344CB8AC3E}">
        <p14:creationId xmlns:p14="http://schemas.microsoft.com/office/powerpoint/2010/main" val="37326775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Mapping Entities</a:t>
            </a:r>
            <a:r>
              <a:rPr lang="en-US" i="1" dirty="0"/>
              <a:t>, cont’d</a:t>
            </a:r>
            <a:endParaRPr lang="en-US" dirty="0"/>
          </a:p>
        </p:txBody>
      </p:sp>
      <p:sp>
        <p:nvSpPr>
          <p:cNvPr id="4" name="Slide Number Placeholder 3"/>
          <p:cNvSpPr>
            <a:spLocks noGrp="1"/>
          </p:cNvSpPr>
          <p:nvPr>
            <p:ph type="sldNum" sz="quarter" idx="12"/>
          </p:nvPr>
        </p:nvSpPr>
        <p:spPr/>
        <p:txBody>
          <a:bodyPr/>
          <a:lstStyle/>
          <a:p>
            <a:fld id="{5E4F0376-0E54-9843-B673-E00D6670E830}" type="slidenum">
              <a:rPr lang="en-US" smtClean="0"/>
              <a:pPr/>
              <a:t>41</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0196" y="1325903"/>
            <a:ext cx="3554412" cy="365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3512" y="3154663"/>
            <a:ext cx="2801938"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a:off x="1787068" y="5069985"/>
            <a:ext cx="2540667" cy="646331"/>
          </a:xfrm>
          <a:prstGeom prst="rect">
            <a:avLst/>
          </a:prstGeom>
          <a:solidFill>
            <a:srgbClr val="FFFFC2"/>
          </a:solidFill>
          <a:ln>
            <a:solidFill>
              <a:srgbClr val="0033CC"/>
            </a:solidFill>
          </a:ln>
        </p:spPr>
        <p:txBody>
          <a:bodyPr wrap="none" rtlCol="0">
            <a:spAutoFit/>
          </a:bodyPr>
          <a:lstStyle/>
          <a:p>
            <a:pPr algn="ctr"/>
            <a:r>
              <a:rPr lang="en-US" sz="1800" dirty="0">
                <a:solidFill>
                  <a:srgbClr val="0033CC"/>
                </a:solidFill>
              </a:rPr>
              <a:t>Attribute with a </a:t>
            </a:r>
          </a:p>
          <a:p>
            <a:pPr algn="ctr"/>
            <a:r>
              <a:rPr lang="en-US" sz="1800" dirty="0">
                <a:solidFill>
                  <a:srgbClr val="0033CC"/>
                </a:solidFill>
              </a:rPr>
              <a:t>composite primary key.</a:t>
            </a:r>
          </a:p>
        </p:txBody>
      </p:sp>
      <p:sp>
        <p:nvSpPr>
          <p:cNvPr id="3" name="TextBox 2">
            <a:extLst>
              <a:ext uri="{FF2B5EF4-FFF2-40B4-BE49-F238E27FC236}">
                <a16:creationId xmlns:a16="http://schemas.microsoft.com/office/drawing/2014/main" id="{D74253A7-0A9E-E073-EB0D-5432FDE8D992}"/>
              </a:ext>
            </a:extLst>
          </p:cNvPr>
          <p:cNvSpPr txBox="1"/>
          <p:nvPr/>
        </p:nvSpPr>
        <p:spPr>
          <a:xfrm>
            <a:off x="6308638" y="6172170"/>
            <a:ext cx="1646605" cy="646331"/>
          </a:xfrm>
          <a:prstGeom prst="rect">
            <a:avLst/>
          </a:prstGeom>
          <a:solidFill>
            <a:schemeClr val="bg1">
              <a:lumMod val="95000"/>
            </a:schemeClr>
          </a:solidFill>
        </p:spPr>
        <p:txBody>
          <a:bodyPr wrap="none" rtlCol="0">
            <a:spAutoFit/>
          </a:bodyPr>
          <a:lstStyle/>
          <a:p>
            <a:r>
              <a:rPr lang="en-US" sz="900" b="1" dirty="0">
                <a:solidFill>
                  <a:schemeClr val="bg1">
                    <a:lumMod val="65000"/>
                  </a:schemeClr>
                </a:solidFill>
              </a:rPr>
              <a:t>Database Systems</a:t>
            </a:r>
          </a:p>
          <a:p>
            <a:r>
              <a:rPr lang="en-US" sz="900" dirty="0">
                <a:solidFill>
                  <a:schemeClr val="bg1">
                    <a:lumMod val="65000"/>
                  </a:schemeClr>
                </a:solidFill>
              </a:rPr>
              <a:t>by </a:t>
            </a:r>
            <a:r>
              <a:rPr lang="en-US" sz="900" dirty="0" err="1">
                <a:solidFill>
                  <a:schemeClr val="bg1">
                    <a:lumMod val="65000"/>
                  </a:schemeClr>
                </a:solidFill>
              </a:rPr>
              <a:t>Jukić</a:t>
            </a:r>
            <a:r>
              <a:rPr lang="en-US" sz="900" dirty="0">
                <a:solidFill>
                  <a:schemeClr val="bg1">
                    <a:lumMod val="65000"/>
                  </a:schemeClr>
                </a:solidFill>
              </a:rPr>
              <a:t>, </a:t>
            </a:r>
            <a:r>
              <a:rPr lang="en-US" sz="900" dirty="0" err="1">
                <a:solidFill>
                  <a:schemeClr val="bg1">
                    <a:lumMod val="65000"/>
                  </a:schemeClr>
                </a:solidFill>
              </a:rPr>
              <a:t>Vrbsky</a:t>
            </a:r>
            <a:r>
              <a:rPr lang="en-US" sz="900" dirty="0">
                <a:solidFill>
                  <a:schemeClr val="bg1">
                    <a:lumMod val="65000"/>
                  </a:schemeClr>
                </a:solidFill>
              </a:rPr>
              <a:t>, &amp; </a:t>
            </a:r>
            <a:r>
              <a:rPr lang="en-US" sz="900" dirty="0" err="1">
                <a:solidFill>
                  <a:schemeClr val="bg1">
                    <a:lumMod val="65000"/>
                  </a:schemeClr>
                </a:solidFill>
              </a:rPr>
              <a:t>Nestorov</a:t>
            </a:r>
            <a:endParaRPr lang="en-US" sz="900" dirty="0">
              <a:solidFill>
                <a:schemeClr val="bg1">
                  <a:lumMod val="65000"/>
                </a:schemeClr>
              </a:solidFill>
            </a:endParaRPr>
          </a:p>
          <a:p>
            <a:r>
              <a:rPr lang="en-US" sz="900" dirty="0">
                <a:solidFill>
                  <a:schemeClr val="bg1">
                    <a:lumMod val="65000"/>
                  </a:schemeClr>
                </a:solidFill>
              </a:rPr>
              <a:t>Pearson 2014</a:t>
            </a:r>
          </a:p>
          <a:p>
            <a:r>
              <a:rPr lang="en-US" sz="900" dirty="0">
                <a:solidFill>
                  <a:schemeClr val="bg1">
                    <a:lumMod val="65000"/>
                  </a:schemeClr>
                </a:solidFill>
              </a:rPr>
              <a:t>ISBN 978-0-13-257567-6</a:t>
            </a:r>
          </a:p>
        </p:txBody>
      </p:sp>
      <p:sp>
        <p:nvSpPr>
          <p:cNvPr id="8" name="TextBox 7">
            <a:extLst>
              <a:ext uri="{FF2B5EF4-FFF2-40B4-BE49-F238E27FC236}">
                <a16:creationId xmlns:a16="http://schemas.microsoft.com/office/drawing/2014/main" id="{9D51155D-91B9-25FB-108F-C68B8E1DE83D}"/>
              </a:ext>
            </a:extLst>
          </p:cNvPr>
          <p:cNvSpPr txBox="1"/>
          <p:nvPr/>
        </p:nvSpPr>
        <p:spPr>
          <a:xfrm>
            <a:off x="5131037" y="5069985"/>
            <a:ext cx="3146887" cy="338554"/>
          </a:xfrm>
          <a:prstGeom prst="rect">
            <a:avLst/>
          </a:prstGeom>
          <a:solidFill>
            <a:schemeClr val="accent1">
              <a:lumMod val="20000"/>
              <a:lumOff val="80000"/>
            </a:schemeClr>
          </a:solidFill>
          <a:ln>
            <a:solidFill>
              <a:srgbClr val="0432FF"/>
            </a:solidFill>
          </a:ln>
        </p:spPr>
        <p:txBody>
          <a:bodyPr wrap="none" rtlCol="0">
            <a:spAutoFit/>
          </a:bodyPr>
          <a:lstStyle/>
          <a:p>
            <a:r>
              <a:rPr lang="en-US" dirty="0">
                <a:solidFill>
                  <a:srgbClr val="0033CC"/>
                </a:solidFill>
              </a:rPr>
              <a:t>Two column headers underlined.</a:t>
            </a:r>
          </a:p>
        </p:txBody>
      </p:sp>
      <p:sp>
        <p:nvSpPr>
          <p:cNvPr id="9" name="TextBox 8">
            <a:extLst>
              <a:ext uri="{FF2B5EF4-FFF2-40B4-BE49-F238E27FC236}">
                <a16:creationId xmlns:a16="http://schemas.microsoft.com/office/drawing/2014/main" id="{F5FB644B-0DD0-95D1-3C99-BC0107837424}"/>
              </a:ext>
            </a:extLst>
          </p:cNvPr>
          <p:cNvSpPr txBox="1"/>
          <p:nvPr/>
        </p:nvSpPr>
        <p:spPr>
          <a:xfrm>
            <a:off x="3771781" y="1643223"/>
            <a:ext cx="800219" cy="246221"/>
          </a:xfrm>
          <a:prstGeom prst="rect">
            <a:avLst/>
          </a:prstGeom>
          <a:solidFill>
            <a:schemeClr val="bg1">
              <a:lumMod val="95000"/>
            </a:schemeClr>
          </a:solidFill>
          <a:ln>
            <a:solidFill>
              <a:schemeClr val="bg1">
                <a:lumMod val="65000"/>
              </a:schemeClr>
            </a:solidFill>
          </a:ln>
        </p:spPr>
        <p:txBody>
          <a:bodyPr wrap="none" rtlCol="0">
            <a:spAutoFit/>
          </a:bodyPr>
          <a:lstStyle/>
          <a:p>
            <a:r>
              <a:rPr lang="en-US" sz="1000" dirty="0">
                <a:solidFill>
                  <a:schemeClr val="bg1">
                    <a:lumMod val="50000"/>
                  </a:schemeClr>
                </a:solidFill>
              </a:rPr>
              <a:t>conceptual</a:t>
            </a:r>
          </a:p>
        </p:txBody>
      </p:sp>
      <p:sp>
        <p:nvSpPr>
          <p:cNvPr id="10" name="TextBox 9">
            <a:extLst>
              <a:ext uri="{FF2B5EF4-FFF2-40B4-BE49-F238E27FC236}">
                <a16:creationId xmlns:a16="http://schemas.microsoft.com/office/drawing/2014/main" id="{E02C9784-4FF0-AA52-B88C-D6FF1FD3F392}"/>
              </a:ext>
            </a:extLst>
          </p:cNvPr>
          <p:cNvSpPr txBox="1"/>
          <p:nvPr/>
        </p:nvSpPr>
        <p:spPr>
          <a:xfrm>
            <a:off x="3840488" y="4251951"/>
            <a:ext cx="546945" cy="246221"/>
          </a:xfrm>
          <a:prstGeom prst="rect">
            <a:avLst/>
          </a:prstGeom>
          <a:solidFill>
            <a:schemeClr val="bg1">
              <a:lumMod val="95000"/>
            </a:schemeClr>
          </a:solidFill>
          <a:ln>
            <a:solidFill>
              <a:schemeClr val="bg1">
                <a:lumMod val="65000"/>
              </a:schemeClr>
            </a:solidFill>
          </a:ln>
        </p:spPr>
        <p:txBody>
          <a:bodyPr wrap="none" rtlCol="0">
            <a:spAutoFit/>
          </a:bodyPr>
          <a:lstStyle/>
          <a:p>
            <a:r>
              <a:rPr lang="en-US" sz="1000" dirty="0">
                <a:solidFill>
                  <a:schemeClr val="bg1">
                    <a:lumMod val="50000"/>
                  </a:schemeClr>
                </a:solidFill>
              </a:rPr>
              <a:t>logical</a:t>
            </a:r>
          </a:p>
        </p:txBody>
      </p:sp>
      <p:sp>
        <p:nvSpPr>
          <p:cNvPr id="11" name="TextBox 10">
            <a:extLst>
              <a:ext uri="{FF2B5EF4-FFF2-40B4-BE49-F238E27FC236}">
                <a16:creationId xmlns:a16="http://schemas.microsoft.com/office/drawing/2014/main" id="{3BA24158-0AAD-823F-54D2-0C49FC516956}"/>
              </a:ext>
            </a:extLst>
          </p:cNvPr>
          <p:cNvSpPr txBox="1"/>
          <p:nvPr/>
        </p:nvSpPr>
        <p:spPr>
          <a:xfrm>
            <a:off x="7087969" y="3335149"/>
            <a:ext cx="646331" cy="246221"/>
          </a:xfrm>
          <a:prstGeom prst="rect">
            <a:avLst/>
          </a:prstGeom>
          <a:solidFill>
            <a:schemeClr val="bg1">
              <a:lumMod val="95000"/>
            </a:schemeClr>
          </a:solidFill>
          <a:ln>
            <a:solidFill>
              <a:schemeClr val="bg1">
                <a:lumMod val="65000"/>
              </a:schemeClr>
            </a:solidFill>
          </a:ln>
        </p:spPr>
        <p:txBody>
          <a:bodyPr wrap="none" rtlCol="0">
            <a:spAutoFit/>
          </a:bodyPr>
          <a:lstStyle/>
          <a:p>
            <a:r>
              <a:rPr lang="en-US" sz="1000" dirty="0">
                <a:solidFill>
                  <a:schemeClr val="bg1">
                    <a:lumMod val="50000"/>
                  </a:schemeClr>
                </a:solidFill>
              </a:rPr>
              <a:t>physical</a:t>
            </a:r>
          </a:p>
        </p:txBody>
      </p:sp>
    </p:spTree>
    <p:extLst>
      <p:ext uri="{BB962C8B-B14F-4D97-AF65-F5344CB8AC3E}">
        <p14:creationId xmlns:p14="http://schemas.microsoft.com/office/powerpoint/2010/main" val="17207322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Mapping Entities</a:t>
            </a:r>
            <a:r>
              <a:rPr lang="en-US" i="1" dirty="0"/>
              <a:t>, cont’d</a:t>
            </a:r>
            <a:endParaRPr lang="en-US" dirty="0"/>
          </a:p>
        </p:txBody>
      </p:sp>
      <p:sp>
        <p:nvSpPr>
          <p:cNvPr id="4" name="Slide Number Placeholder 3"/>
          <p:cNvSpPr>
            <a:spLocks noGrp="1"/>
          </p:cNvSpPr>
          <p:nvPr>
            <p:ph type="sldNum" sz="quarter" idx="12"/>
          </p:nvPr>
        </p:nvSpPr>
        <p:spPr/>
        <p:txBody>
          <a:bodyPr/>
          <a:lstStyle/>
          <a:p>
            <a:fld id="{5E4F0376-0E54-9843-B673-E00D6670E830}" type="slidenum">
              <a:rPr lang="en-US" smtClean="0"/>
              <a:pPr/>
              <a:t>42</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001" y="1417342"/>
            <a:ext cx="4481513" cy="365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0707" y="3977634"/>
            <a:ext cx="2401888" cy="1920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a:off x="1362340" y="5074902"/>
            <a:ext cx="3392538" cy="369332"/>
          </a:xfrm>
          <a:prstGeom prst="rect">
            <a:avLst/>
          </a:prstGeom>
          <a:solidFill>
            <a:srgbClr val="FFFFC2"/>
          </a:solidFill>
          <a:ln>
            <a:solidFill>
              <a:srgbClr val="0033CC"/>
            </a:solidFill>
          </a:ln>
        </p:spPr>
        <p:txBody>
          <a:bodyPr wrap="none" rtlCol="0">
            <a:spAutoFit/>
          </a:bodyPr>
          <a:lstStyle/>
          <a:p>
            <a:r>
              <a:rPr lang="en-US" sz="1800" dirty="0">
                <a:solidFill>
                  <a:srgbClr val="0033CC"/>
                </a:solidFill>
              </a:rPr>
              <a:t>Entity with an optional attribute.</a:t>
            </a:r>
          </a:p>
        </p:txBody>
      </p:sp>
      <p:sp>
        <p:nvSpPr>
          <p:cNvPr id="3" name="TextBox 2">
            <a:extLst>
              <a:ext uri="{FF2B5EF4-FFF2-40B4-BE49-F238E27FC236}">
                <a16:creationId xmlns:a16="http://schemas.microsoft.com/office/drawing/2014/main" id="{A8FF9487-0E86-431C-957A-4EC6048E161C}"/>
              </a:ext>
            </a:extLst>
          </p:cNvPr>
          <p:cNvSpPr txBox="1"/>
          <p:nvPr/>
        </p:nvSpPr>
        <p:spPr>
          <a:xfrm>
            <a:off x="6308638" y="6172170"/>
            <a:ext cx="1646605" cy="646331"/>
          </a:xfrm>
          <a:prstGeom prst="rect">
            <a:avLst/>
          </a:prstGeom>
          <a:solidFill>
            <a:schemeClr val="bg1">
              <a:lumMod val="95000"/>
            </a:schemeClr>
          </a:solidFill>
        </p:spPr>
        <p:txBody>
          <a:bodyPr wrap="none" rtlCol="0">
            <a:spAutoFit/>
          </a:bodyPr>
          <a:lstStyle/>
          <a:p>
            <a:r>
              <a:rPr lang="en-US" sz="900" b="1" dirty="0">
                <a:solidFill>
                  <a:schemeClr val="bg1">
                    <a:lumMod val="65000"/>
                  </a:schemeClr>
                </a:solidFill>
              </a:rPr>
              <a:t>Database Systems</a:t>
            </a:r>
          </a:p>
          <a:p>
            <a:r>
              <a:rPr lang="en-US" sz="900" dirty="0">
                <a:solidFill>
                  <a:schemeClr val="bg1">
                    <a:lumMod val="65000"/>
                  </a:schemeClr>
                </a:solidFill>
              </a:rPr>
              <a:t>by </a:t>
            </a:r>
            <a:r>
              <a:rPr lang="en-US" sz="900" dirty="0" err="1">
                <a:solidFill>
                  <a:schemeClr val="bg1">
                    <a:lumMod val="65000"/>
                  </a:schemeClr>
                </a:solidFill>
              </a:rPr>
              <a:t>Jukić</a:t>
            </a:r>
            <a:r>
              <a:rPr lang="en-US" sz="900" dirty="0">
                <a:solidFill>
                  <a:schemeClr val="bg1">
                    <a:lumMod val="65000"/>
                  </a:schemeClr>
                </a:solidFill>
              </a:rPr>
              <a:t>, </a:t>
            </a:r>
            <a:r>
              <a:rPr lang="en-US" sz="900" dirty="0" err="1">
                <a:solidFill>
                  <a:schemeClr val="bg1">
                    <a:lumMod val="65000"/>
                  </a:schemeClr>
                </a:solidFill>
              </a:rPr>
              <a:t>Vrbsky</a:t>
            </a:r>
            <a:r>
              <a:rPr lang="en-US" sz="900" dirty="0">
                <a:solidFill>
                  <a:schemeClr val="bg1">
                    <a:lumMod val="65000"/>
                  </a:schemeClr>
                </a:solidFill>
              </a:rPr>
              <a:t>, &amp; </a:t>
            </a:r>
            <a:r>
              <a:rPr lang="en-US" sz="900" dirty="0" err="1">
                <a:solidFill>
                  <a:schemeClr val="bg1">
                    <a:lumMod val="65000"/>
                  </a:schemeClr>
                </a:solidFill>
              </a:rPr>
              <a:t>Nestorov</a:t>
            </a:r>
            <a:endParaRPr lang="en-US" sz="900" dirty="0">
              <a:solidFill>
                <a:schemeClr val="bg1">
                  <a:lumMod val="65000"/>
                </a:schemeClr>
              </a:solidFill>
            </a:endParaRPr>
          </a:p>
          <a:p>
            <a:r>
              <a:rPr lang="en-US" sz="900" dirty="0">
                <a:solidFill>
                  <a:schemeClr val="bg1">
                    <a:lumMod val="65000"/>
                  </a:schemeClr>
                </a:solidFill>
              </a:rPr>
              <a:t>Pearson 2014</a:t>
            </a:r>
          </a:p>
          <a:p>
            <a:r>
              <a:rPr lang="en-US" sz="900" dirty="0">
                <a:solidFill>
                  <a:schemeClr val="bg1">
                    <a:lumMod val="65000"/>
                  </a:schemeClr>
                </a:solidFill>
              </a:rPr>
              <a:t>ISBN 978-0-13-257567-6</a:t>
            </a:r>
          </a:p>
        </p:txBody>
      </p:sp>
      <p:sp>
        <p:nvSpPr>
          <p:cNvPr id="8" name="TextBox 7">
            <a:extLst>
              <a:ext uri="{FF2B5EF4-FFF2-40B4-BE49-F238E27FC236}">
                <a16:creationId xmlns:a16="http://schemas.microsoft.com/office/drawing/2014/main" id="{B48D19F4-08A2-555C-A797-E58066AA4B01}"/>
              </a:ext>
            </a:extLst>
          </p:cNvPr>
          <p:cNvSpPr txBox="1"/>
          <p:nvPr/>
        </p:nvSpPr>
        <p:spPr>
          <a:xfrm>
            <a:off x="3929230" y="1892771"/>
            <a:ext cx="800219" cy="246221"/>
          </a:xfrm>
          <a:prstGeom prst="rect">
            <a:avLst/>
          </a:prstGeom>
          <a:solidFill>
            <a:schemeClr val="bg1">
              <a:lumMod val="95000"/>
            </a:schemeClr>
          </a:solidFill>
          <a:ln>
            <a:solidFill>
              <a:schemeClr val="bg1">
                <a:lumMod val="65000"/>
              </a:schemeClr>
            </a:solidFill>
          </a:ln>
        </p:spPr>
        <p:txBody>
          <a:bodyPr wrap="none" rtlCol="0">
            <a:spAutoFit/>
          </a:bodyPr>
          <a:lstStyle/>
          <a:p>
            <a:r>
              <a:rPr lang="en-US" sz="1000" dirty="0">
                <a:solidFill>
                  <a:schemeClr val="bg1">
                    <a:lumMod val="50000"/>
                  </a:schemeClr>
                </a:solidFill>
              </a:rPr>
              <a:t>conceptual</a:t>
            </a:r>
          </a:p>
        </p:txBody>
      </p:sp>
      <p:sp>
        <p:nvSpPr>
          <p:cNvPr id="9" name="TextBox 8">
            <a:extLst>
              <a:ext uri="{FF2B5EF4-FFF2-40B4-BE49-F238E27FC236}">
                <a16:creationId xmlns:a16="http://schemas.microsoft.com/office/drawing/2014/main" id="{02FE0292-45F5-AB01-4AE1-8EFB26A6E679}"/>
              </a:ext>
            </a:extLst>
          </p:cNvPr>
          <p:cNvSpPr txBox="1"/>
          <p:nvPr/>
        </p:nvSpPr>
        <p:spPr>
          <a:xfrm>
            <a:off x="3929230" y="4251951"/>
            <a:ext cx="546945" cy="246221"/>
          </a:xfrm>
          <a:prstGeom prst="rect">
            <a:avLst/>
          </a:prstGeom>
          <a:solidFill>
            <a:schemeClr val="bg1">
              <a:lumMod val="95000"/>
            </a:schemeClr>
          </a:solidFill>
          <a:ln>
            <a:solidFill>
              <a:schemeClr val="bg1">
                <a:lumMod val="65000"/>
              </a:schemeClr>
            </a:solidFill>
          </a:ln>
        </p:spPr>
        <p:txBody>
          <a:bodyPr wrap="none" rtlCol="0">
            <a:spAutoFit/>
          </a:bodyPr>
          <a:lstStyle/>
          <a:p>
            <a:r>
              <a:rPr lang="en-US" sz="1000" dirty="0">
                <a:solidFill>
                  <a:schemeClr val="bg1">
                    <a:lumMod val="50000"/>
                  </a:schemeClr>
                </a:solidFill>
              </a:rPr>
              <a:t>logical</a:t>
            </a:r>
          </a:p>
        </p:txBody>
      </p:sp>
      <p:sp>
        <p:nvSpPr>
          <p:cNvPr id="10" name="TextBox 9">
            <a:extLst>
              <a:ext uri="{FF2B5EF4-FFF2-40B4-BE49-F238E27FC236}">
                <a16:creationId xmlns:a16="http://schemas.microsoft.com/office/drawing/2014/main" id="{C5C90D21-B492-BF23-D9C1-29EEC91BA133}"/>
              </a:ext>
            </a:extLst>
          </p:cNvPr>
          <p:cNvSpPr txBox="1"/>
          <p:nvPr/>
        </p:nvSpPr>
        <p:spPr>
          <a:xfrm>
            <a:off x="7259238" y="4160512"/>
            <a:ext cx="646331" cy="246221"/>
          </a:xfrm>
          <a:prstGeom prst="rect">
            <a:avLst/>
          </a:prstGeom>
          <a:solidFill>
            <a:schemeClr val="bg1">
              <a:lumMod val="95000"/>
            </a:schemeClr>
          </a:solidFill>
          <a:ln>
            <a:solidFill>
              <a:schemeClr val="bg1">
                <a:lumMod val="65000"/>
              </a:schemeClr>
            </a:solidFill>
          </a:ln>
        </p:spPr>
        <p:txBody>
          <a:bodyPr wrap="none" rtlCol="0">
            <a:spAutoFit/>
          </a:bodyPr>
          <a:lstStyle/>
          <a:p>
            <a:r>
              <a:rPr lang="en-US" sz="1000" dirty="0">
                <a:solidFill>
                  <a:schemeClr val="bg1">
                    <a:lumMod val="50000"/>
                  </a:schemeClr>
                </a:solidFill>
              </a:rPr>
              <a:t>physical</a:t>
            </a:r>
          </a:p>
        </p:txBody>
      </p:sp>
    </p:spTree>
    <p:extLst>
      <p:ext uri="{BB962C8B-B14F-4D97-AF65-F5344CB8AC3E}">
        <p14:creationId xmlns:p14="http://schemas.microsoft.com/office/powerpoint/2010/main" val="42790593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Entity Integrity Constraint</a:t>
            </a:r>
          </a:p>
        </p:txBody>
      </p:sp>
      <p:sp>
        <p:nvSpPr>
          <p:cNvPr id="3" name="Content Placeholder 2"/>
          <p:cNvSpPr>
            <a:spLocks noGrp="1"/>
          </p:cNvSpPr>
          <p:nvPr>
            <p:ph idx="1"/>
          </p:nvPr>
        </p:nvSpPr>
        <p:spPr>
          <a:xfrm>
            <a:off x="457200" y="1295400"/>
            <a:ext cx="8229600" cy="1402088"/>
          </a:xfrm>
        </p:spPr>
        <p:txBody>
          <a:bodyPr/>
          <a:lstStyle/>
          <a:p>
            <a:r>
              <a:rPr lang="en-US" dirty="0"/>
              <a:t>A </a:t>
            </a:r>
            <a:r>
              <a:rPr lang="en-US" u="sng" dirty="0"/>
              <a:t>primary key </a:t>
            </a:r>
            <a:r>
              <a:rPr lang="en-US" dirty="0"/>
              <a:t>column of a relational table </a:t>
            </a:r>
            <a:br>
              <a:rPr lang="en-US" dirty="0"/>
            </a:br>
            <a:r>
              <a:rPr lang="en-US" u="sng" dirty="0"/>
              <a:t>cannot</a:t>
            </a:r>
            <a:r>
              <a:rPr lang="en-US" dirty="0"/>
              <a:t> have null (empty) values.</a:t>
            </a:r>
          </a:p>
          <a:p>
            <a:r>
              <a:rPr lang="en-US" dirty="0"/>
              <a:t>The database server will </a:t>
            </a:r>
            <a:r>
              <a:rPr lang="en-US" u="sng" dirty="0"/>
              <a:t>enforce</a:t>
            </a:r>
            <a:r>
              <a:rPr lang="en-US" dirty="0"/>
              <a:t> entity integrity.</a:t>
            </a:r>
          </a:p>
        </p:txBody>
      </p:sp>
      <p:sp>
        <p:nvSpPr>
          <p:cNvPr id="4" name="Slide Number Placeholder 3"/>
          <p:cNvSpPr>
            <a:spLocks noGrp="1"/>
          </p:cNvSpPr>
          <p:nvPr>
            <p:ph type="sldNum" sz="quarter" idx="12"/>
          </p:nvPr>
        </p:nvSpPr>
        <p:spPr/>
        <p:txBody>
          <a:bodyPr/>
          <a:lstStyle/>
          <a:p>
            <a:fld id="{5E4F0376-0E54-9843-B673-E00D6670E830}" type="slidenum">
              <a:rPr lang="en-US" smtClean="0"/>
              <a:pPr/>
              <a:t>43</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7230" y="2725420"/>
            <a:ext cx="6649540" cy="3159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6309341" y="6080731"/>
            <a:ext cx="1646605" cy="646331"/>
          </a:xfrm>
          <a:prstGeom prst="rect">
            <a:avLst/>
          </a:prstGeom>
          <a:solidFill>
            <a:schemeClr val="bg1">
              <a:lumMod val="95000"/>
            </a:schemeClr>
          </a:solidFill>
        </p:spPr>
        <p:txBody>
          <a:bodyPr wrap="none" rtlCol="0">
            <a:spAutoFit/>
          </a:bodyPr>
          <a:lstStyle/>
          <a:p>
            <a:r>
              <a:rPr lang="en-US" sz="900" b="1" dirty="0">
                <a:solidFill>
                  <a:schemeClr val="bg1">
                    <a:lumMod val="65000"/>
                  </a:schemeClr>
                </a:solidFill>
              </a:rPr>
              <a:t>Database Systems</a:t>
            </a:r>
          </a:p>
          <a:p>
            <a:r>
              <a:rPr lang="en-US" sz="900" dirty="0">
                <a:solidFill>
                  <a:schemeClr val="bg1">
                    <a:lumMod val="65000"/>
                  </a:schemeClr>
                </a:solidFill>
              </a:rPr>
              <a:t>by </a:t>
            </a:r>
            <a:r>
              <a:rPr lang="en-US" sz="900" dirty="0" err="1">
                <a:solidFill>
                  <a:schemeClr val="bg1">
                    <a:lumMod val="65000"/>
                  </a:schemeClr>
                </a:solidFill>
              </a:rPr>
              <a:t>Jukić</a:t>
            </a:r>
            <a:r>
              <a:rPr lang="en-US" sz="900" dirty="0">
                <a:solidFill>
                  <a:schemeClr val="bg1">
                    <a:lumMod val="65000"/>
                  </a:schemeClr>
                </a:solidFill>
              </a:rPr>
              <a:t>, </a:t>
            </a:r>
            <a:r>
              <a:rPr lang="en-US" sz="900" dirty="0" err="1">
                <a:solidFill>
                  <a:schemeClr val="bg1">
                    <a:lumMod val="65000"/>
                  </a:schemeClr>
                </a:solidFill>
              </a:rPr>
              <a:t>Vrbsky</a:t>
            </a:r>
            <a:r>
              <a:rPr lang="en-US" sz="900" dirty="0">
                <a:solidFill>
                  <a:schemeClr val="bg1">
                    <a:lumMod val="65000"/>
                  </a:schemeClr>
                </a:solidFill>
              </a:rPr>
              <a:t>, &amp; </a:t>
            </a:r>
            <a:r>
              <a:rPr lang="en-US" sz="900" dirty="0" err="1">
                <a:solidFill>
                  <a:schemeClr val="bg1">
                    <a:lumMod val="65000"/>
                  </a:schemeClr>
                </a:solidFill>
              </a:rPr>
              <a:t>Nestorov</a:t>
            </a:r>
            <a:endParaRPr lang="en-US" sz="900" dirty="0">
              <a:solidFill>
                <a:schemeClr val="bg1">
                  <a:lumMod val="65000"/>
                </a:schemeClr>
              </a:solidFill>
            </a:endParaRPr>
          </a:p>
          <a:p>
            <a:r>
              <a:rPr lang="en-US" sz="900" dirty="0">
                <a:solidFill>
                  <a:schemeClr val="bg1">
                    <a:lumMod val="65000"/>
                  </a:schemeClr>
                </a:solidFill>
              </a:rPr>
              <a:t>Pearson 2014</a:t>
            </a:r>
          </a:p>
          <a:p>
            <a:r>
              <a:rPr lang="en-US" sz="900" dirty="0">
                <a:solidFill>
                  <a:schemeClr val="bg1">
                    <a:lumMod val="65000"/>
                  </a:schemeClr>
                </a:solidFill>
              </a:rPr>
              <a:t>ISBN 978-0-13-257567-6</a:t>
            </a:r>
          </a:p>
        </p:txBody>
      </p:sp>
    </p:spTree>
    <p:extLst>
      <p:ext uri="{BB962C8B-B14F-4D97-AF65-F5344CB8AC3E}">
        <p14:creationId xmlns:p14="http://schemas.microsoft.com/office/powerpoint/2010/main" val="8034970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Entity Integrity Constraint</a:t>
            </a:r>
            <a:r>
              <a:rPr lang="en-US" i="1" dirty="0"/>
              <a:t>, cont’d</a:t>
            </a:r>
          </a:p>
        </p:txBody>
      </p:sp>
      <p:sp>
        <p:nvSpPr>
          <p:cNvPr id="4" name="Slide Number Placeholder 3"/>
          <p:cNvSpPr>
            <a:spLocks noGrp="1"/>
          </p:cNvSpPr>
          <p:nvPr>
            <p:ph type="sldNum" sz="quarter" idx="12"/>
          </p:nvPr>
        </p:nvSpPr>
        <p:spPr/>
        <p:txBody>
          <a:bodyPr/>
          <a:lstStyle/>
          <a:p>
            <a:fld id="{5E4F0376-0E54-9843-B673-E00D6670E830}" type="slidenum">
              <a:rPr lang="en-US" smtClean="0"/>
              <a:pPr/>
              <a:t>44</a:t>
            </a:fld>
            <a:endParaRPr lang="en-US"/>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0" y="1417342"/>
            <a:ext cx="7924800" cy="3286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6400780" y="5989292"/>
            <a:ext cx="1646605" cy="646331"/>
          </a:xfrm>
          <a:prstGeom prst="rect">
            <a:avLst/>
          </a:prstGeom>
          <a:solidFill>
            <a:schemeClr val="bg1">
              <a:lumMod val="95000"/>
            </a:schemeClr>
          </a:solidFill>
        </p:spPr>
        <p:txBody>
          <a:bodyPr wrap="none" rtlCol="0">
            <a:spAutoFit/>
          </a:bodyPr>
          <a:lstStyle/>
          <a:p>
            <a:r>
              <a:rPr lang="en-US" sz="900" b="1" dirty="0">
                <a:solidFill>
                  <a:schemeClr val="bg1">
                    <a:lumMod val="65000"/>
                  </a:schemeClr>
                </a:solidFill>
              </a:rPr>
              <a:t>Database Systems</a:t>
            </a:r>
          </a:p>
          <a:p>
            <a:r>
              <a:rPr lang="en-US" sz="900" dirty="0">
                <a:solidFill>
                  <a:schemeClr val="bg1">
                    <a:lumMod val="65000"/>
                  </a:schemeClr>
                </a:solidFill>
              </a:rPr>
              <a:t>by </a:t>
            </a:r>
            <a:r>
              <a:rPr lang="en-US" sz="900" dirty="0" err="1">
                <a:solidFill>
                  <a:schemeClr val="bg1">
                    <a:lumMod val="65000"/>
                  </a:schemeClr>
                </a:solidFill>
              </a:rPr>
              <a:t>Jukić</a:t>
            </a:r>
            <a:r>
              <a:rPr lang="en-US" sz="900" dirty="0">
                <a:solidFill>
                  <a:schemeClr val="bg1">
                    <a:lumMod val="65000"/>
                  </a:schemeClr>
                </a:solidFill>
              </a:rPr>
              <a:t>, </a:t>
            </a:r>
            <a:r>
              <a:rPr lang="en-US" sz="900" dirty="0" err="1">
                <a:solidFill>
                  <a:schemeClr val="bg1">
                    <a:lumMod val="65000"/>
                  </a:schemeClr>
                </a:solidFill>
              </a:rPr>
              <a:t>Vrbsky</a:t>
            </a:r>
            <a:r>
              <a:rPr lang="en-US" sz="900" dirty="0">
                <a:solidFill>
                  <a:schemeClr val="bg1">
                    <a:lumMod val="65000"/>
                  </a:schemeClr>
                </a:solidFill>
              </a:rPr>
              <a:t>, &amp; </a:t>
            </a:r>
            <a:r>
              <a:rPr lang="en-US" sz="900" dirty="0" err="1">
                <a:solidFill>
                  <a:schemeClr val="bg1">
                    <a:lumMod val="65000"/>
                  </a:schemeClr>
                </a:solidFill>
              </a:rPr>
              <a:t>Nestorov</a:t>
            </a:r>
            <a:endParaRPr lang="en-US" sz="900" dirty="0">
              <a:solidFill>
                <a:schemeClr val="bg1">
                  <a:lumMod val="65000"/>
                </a:schemeClr>
              </a:solidFill>
            </a:endParaRPr>
          </a:p>
          <a:p>
            <a:r>
              <a:rPr lang="en-US" sz="900" dirty="0">
                <a:solidFill>
                  <a:schemeClr val="bg1">
                    <a:lumMod val="65000"/>
                  </a:schemeClr>
                </a:solidFill>
              </a:rPr>
              <a:t>Pearson 2014</a:t>
            </a:r>
          </a:p>
          <a:p>
            <a:r>
              <a:rPr lang="en-US" sz="900" dirty="0">
                <a:solidFill>
                  <a:schemeClr val="bg1">
                    <a:lumMod val="65000"/>
                  </a:schemeClr>
                </a:solidFill>
              </a:rPr>
              <a:t>ISBN 978-0-13-257567-6</a:t>
            </a:r>
          </a:p>
        </p:txBody>
      </p:sp>
    </p:spTree>
    <p:extLst>
      <p:ext uri="{BB962C8B-B14F-4D97-AF65-F5344CB8AC3E}">
        <p14:creationId xmlns:p14="http://schemas.microsoft.com/office/powerpoint/2010/main" val="19983375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diagram of a student and teacher&#10;&#10;AI-generated content may be incorrect.">
            <a:extLst>
              <a:ext uri="{FF2B5EF4-FFF2-40B4-BE49-F238E27FC236}">
                <a16:creationId xmlns:a16="http://schemas.microsoft.com/office/drawing/2014/main" id="{9BA308E7-92AA-AA82-F641-806827CB6FD2}"/>
              </a:ext>
            </a:extLst>
          </p:cNvPr>
          <p:cNvPicPr>
            <a:picLocks noChangeAspect="1"/>
          </p:cNvPicPr>
          <p:nvPr/>
        </p:nvPicPr>
        <p:blipFill>
          <a:blip r:embed="rId2"/>
          <a:stretch>
            <a:fillRect/>
          </a:stretch>
        </p:blipFill>
        <p:spPr>
          <a:xfrm>
            <a:off x="4388353" y="2116152"/>
            <a:ext cx="4296024" cy="1442022"/>
          </a:xfrm>
          <a:prstGeom prst="rect">
            <a:avLst/>
          </a:prstGeom>
        </p:spPr>
      </p:pic>
      <p:sp>
        <p:nvSpPr>
          <p:cNvPr id="2" name="Title 1"/>
          <p:cNvSpPr>
            <a:spLocks noGrp="1"/>
          </p:cNvSpPr>
          <p:nvPr>
            <p:ph type="title"/>
          </p:nvPr>
        </p:nvSpPr>
        <p:spPr/>
        <p:txBody>
          <a:bodyPr/>
          <a:lstStyle/>
          <a:p>
            <a:r>
              <a:rPr lang="en-US" dirty="0"/>
              <a:t>Foreign Keys</a:t>
            </a:r>
          </a:p>
        </p:txBody>
      </p:sp>
      <p:sp>
        <p:nvSpPr>
          <p:cNvPr id="3" name="Content Placeholder 2"/>
          <p:cNvSpPr>
            <a:spLocks noGrp="1"/>
          </p:cNvSpPr>
          <p:nvPr>
            <p:ph idx="1"/>
          </p:nvPr>
        </p:nvSpPr>
        <p:spPr/>
        <p:txBody>
          <a:bodyPr/>
          <a:lstStyle/>
          <a:p>
            <a:r>
              <a:rPr lang="en-US" dirty="0"/>
              <a:t>A </a:t>
            </a:r>
            <a:r>
              <a:rPr lang="en-US" dirty="0">
                <a:solidFill>
                  <a:srgbClr val="B23C00"/>
                </a:solidFill>
              </a:rPr>
              <a:t>foreign key </a:t>
            </a:r>
            <a:r>
              <a:rPr lang="en-US" dirty="0"/>
              <a:t>is a column in a table that refers to a primary key column in another table.</a:t>
            </a:r>
          </a:p>
          <a:p>
            <a:endParaRPr lang="en-US" dirty="0"/>
          </a:p>
          <a:p>
            <a:endParaRPr lang="en-US" dirty="0"/>
          </a:p>
          <a:p>
            <a:endParaRPr lang="en-US" dirty="0"/>
          </a:p>
          <a:p>
            <a:endParaRPr lang="en-US" dirty="0"/>
          </a:p>
          <a:p>
            <a:endParaRPr lang="en-US" dirty="0"/>
          </a:p>
          <a:p>
            <a:pPr lvl="4"/>
            <a:endParaRPr lang="en-US" dirty="0"/>
          </a:p>
          <a:p>
            <a:pPr lvl="4"/>
            <a:endParaRPr lang="en-US" dirty="0"/>
          </a:p>
          <a:p>
            <a:r>
              <a:rPr lang="en-US" dirty="0"/>
              <a:t>In a relational schema, draw an arrow from the foreign key to the corresponding primary key.</a:t>
            </a:r>
          </a:p>
        </p:txBody>
      </p:sp>
      <p:sp>
        <p:nvSpPr>
          <p:cNvPr id="4" name="Slide Number Placeholder 3"/>
          <p:cNvSpPr>
            <a:spLocks noGrp="1"/>
          </p:cNvSpPr>
          <p:nvPr>
            <p:ph type="sldNum" sz="quarter" idx="12"/>
          </p:nvPr>
        </p:nvSpPr>
        <p:spPr/>
        <p:txBody>
          <a:bodyPr/>
          <a:lstStyle/>
          <a:p>
            <a:fld id="{5E4F0376-0E54-9843-B673-E00D6670E830}" type="slidenum">
              <a:rPr lang="en-US" smtClean="0"/>
              <a:pPr/>
              <a:t>45</a:t>
            </a:fld>
            <a:endParaRPr lang="en-US"/>
          </a:p>
        </p:txBody>
      </p:sp>
      <p:pic>
        <p:nvPicPr>
          <p:cNvPr id="6" name="Picture 5" descr="Diagram&#10;&#10;Description automatically generated">
            <a:extLst>
              <a:ext uri="{FF2B5EF4-FFF2-40B4-BE49-F238E27FC236}">
                <a16:creationId xmlns:a16="http://schemas.microsoft.com/office/drawing/2014/main" id="{4F40222D-26D8-8C4D-578B-DD060985FDCA}"/>
              </a:ext>
            </a:extLst>
          </p:cNvPr>
          <p:cNvPicPr>
            <a:picLocks noChangeAspect="1"/>
          </p:cNvPicPr>
          <p:nvPr/>
        </p:nvPicPr>
        <p:blipFill>
          <a:blip r:embed="rId3"/>
          <a:stretch>
            <a:fillRect/>
          </a:stretch>
        </p:blipFill>
        <p:spPr>
          <a:xfrm>
            <a:off x="274367" y="2240293"/>
            <a:ext cx="4023366" cy="2009232"/>
          </a:xfrm>
          <a:prstGeom prst="rect">
            <a:avLst/>
          </a:prstGeom>
        </p:spPr>
      </p:pic>
      <p:sp>
        <p:nvSpPr>
          <p:cNvPr id="7" name="TextBox 6">
            <a:extLst>
              <a:ext uri="{FF2B5EF4-FFF2-40B4-BE49-F238E27FC236}">
                <a16:creationId xmlns:a16="http://schemas.microsoft.com/office/drawing/2014/main" id="{1FCC81EF-1612-9B6D-1E4F-710B0E530F95}"/>
              </a:ext>
            </a:extLst>
          </p:cNvPr>
          <p:cNvSpPr txBox="1"/>
          <p:nvPr/>
        </p:nvSpPr>
        <p:spPr>
          <a:xfrm>
            <a:off x="3200415" y="3558174"/>
            <a:ext cx="5669218" cy="1754326"/>
          </a:xfrm>
          <a:prstGeom prst="rect">
            <a:avLst/>
          </a:prstGeom>
          <a:solidFill>
            <a:schemeClr val="bg1">
              <a:lumMod val="95000"/>
            </a:schemeClr>
          </a:solidFill>
          <a:ln>
            <a:solidFill>
              <a:schemeClr val="bg1">
                <a:lumMod val="75000"/>
              </a:schemeClr>
            </a:solidFill>
          </a:ln>
        </p:spPr>
        <p:txBody>
          <a:bodyPr wrap="square" rtlCol="0">
            <a:spAutoFit/>
          </a:bodyPr>
          <a:lstStyle/>
          <a:p>
            <a:r>
              <a:rPr lang="en-US" sz="1200" b="1" dirty="0">
                <a:latin typeface="Courier New" panose="02070309020205020404" pitchFamily="49" charset="0"/>
                <a:cs typeface="Courier New" panose="02070309020205020404" pitchFamily="49" charset="0"/>
              </a:rPr>
              <a:t>CREATE TABLE teacher </a:t>
            </a:r>
          </a:p>
          <a:p>
            <a:r>
              <a:rPr lang="en-US" sz="1200" b="1" dirty="0">
                <a:latin typeface="Courier New" panose="02070309020205020404" pitchFamily="49" charset="0"/>
                <a:cs typeface="Courier New" panose="02070309020205020404" pitchFamily="49" charset="0"/>
              </a:rPr>
              <a:t>( </a:t>
            </a:r>
          </a:p>
          <a:p>
            <a:r>
              <a:rPr lang="en-US" sz="1200" b="1" dirty="0">
                <a:latin typeface="Courier New" panose="02070309020205020404" pitchFamily="49" charset="0"/>
                <a:cs typeface="Courier New" panose="02070309020205020404" pitchFamily="49" charset="0"/>
              </a:rPr>
              <a:t>    id VARCHAR NOT NULL, </a:t>
            </a:r>
          </a:p>
          <a:p>
            <a:r>
              <a:rPr lang="en-US" sz="1200" b="1" dirty="0">
                <a:latin typeface="Courier New" panose="02070309020205020404" pitchFamily="49" charset="0"/>
                <a:cs typeface="Courier New" panose="02070309020205020404" pitchFamily="49" charset="0"/>
              </a:rPr>
              <a:t>    last VARCHAR NOT NULL, </a:t>
            </a:r>
          </a:p>
          <a:p>
            <a:r>
              <a:rPr lang="en-US" sz="1200" b="1" dirty="0">
                <a:latin typeface="Courier New" panose="02070309020205020404" pitchFamily="49" charset="0"/>
                <a:cs typeface="Courier New" panose="02070309020205020404" pitchFamily="49" charset="0"/>
              </a:rPr>
              <a:t>    first VARCHAR NOT NULL, </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contact_id</a:t>
            </a:r>
            <a:r>
              <a:rPr lang="en-US" sz="1200" b="1" dirty="0">
                <a:latin typeface="Courier New" panose="02070309020205020404" pitchFamily="49" charset="0"/>
                <a:cs typeface="Courier New" panose="02070309020205020404" pitchFamily="49" charset="0"/>
              </a:rPr>
              <a:t> VARCHAR NOT NULL, </a:t>
            </a:r>
          </a:p>
          <a:p>
            <a:r>
              <a:rPr lang="en-US" sz="1200" b="1" dirty="0">
                <a:latin typeface="Courier New" panose="02070309020205020404" pitchFamily="49" charset="0"/>
                <a:cs typeface="Courier New" panose="02070309020205020404" pitchFamily="49" charset="0"/>
              </a:rPr>
              <a:t>    PRIMARY KEY (id), </a:t>
            </a:r>
          </a:p>
          <a:p>
            <a:r>
              <a:rPr lang="en-US" sz="1200" b="1" dirty="0">
                <a:latin typeface="Courier New" panose="02070309020205020404" pitchFamily="49" charset="0"/>
                <a:cs typeface="Courier New" panose="02070309020205020404" pitchFamily="49" charset="0"/>
              </a:rPr>
              <a:t>    </a:t>
            </a:r>
            <a:r>
              <a:rPr lang="en-US" sz="1200" b="1" dirty="0">
                <a:solidFill>
                  <a:srgbClr val="B23C00"/>
                </a:solidFill>
                <a:latin typeface="Courier New" panose="02070309020205020404" pitchFamily="49" charset="0"/>
                <a:cs typeface="Courier New" panose="02070309020205020404" pitchFamily="49" charset="0"/>
              </a:rPr>
              <a:t>FOREIGN KEY (</a:t>
            </a:r>
            <a:r>
              <a:rPr lang="en-US" sz="1200" b="1" dirty="0" err="1">
                <a:solidFill>
                  <a:srgbClr val="B23C00"/>
                </a:solidFill>
                <a:latin typeface="Courier New" panose="02070309020205020404" pitchFamily="49" charset="0"/>
                <a:cs typeface="Courier New" panose="02070309020205020404" pitchFamily="49" charset="0"/>
              </a:rPr>
              <a:t>contact_id</a:t>
            </a:r>
            <a:r>
              <a:rPr lang="en-US" sz="1200" b="1" dirty="0">
                <a:solidFill>
                  <a:srgbClr val="B23C00"/>
                </a:solidFill>
                <a:latin typeface="Courier New" panose="02070309020205020404" pitchFamily="49" charset="0"/>
                <a:cs typeface="Courier New" panose="02070309020205020404" pitchFamily="49" charset="0"/>
              </a:rPr>
              <a:t>) REFERENCES contact(id) </a:t>
            </a:r>
          </a:p>
          <a:p>
            <a:r>
              <a:rPr lang="en-US" sz="1200"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7124921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diagram of a student and teacher&#10;&#10;AI-generated content may be incorrect.">
            <a:extLst>
              <a:ext uri="{FF2B5EF4-FFF2-40B4-BE49-F238E27FC236}">
                <a16:creationId xmlns:a16="http://schemas.microsoft.com/office/drawing/2014/main" id="{1D8981B1-810B-E79D-A90D-74B3C6D63827}"/>
              </a:ext>
            </a:extLst>
          </p:cNvPr>
          <p:cNvPicPr>
            <a:picLocks noChangeAspect="1"/>
          </p:cNvPicPr>
          <p:nvPr/>
        </p:nvPicPr>
        <p:blipFill>
          <a:blip r:embed="rId2"/>
          <a:stretch>
            <a:fillRect/>
          </a:stretch>
        </p:blipFill>
        <p:spPr>
          <a:xfrm>
            <a:off x="3108975" y="5166342"/>
            <a:ext cx="4937707" cy="1654657"/>
          </a:xfrm>
          <a:prstGeom prst="rect">
            <a:avLst/>
          </a:prstGeom>
        </p:spPr>
      </p:pic>
      <p:sp>
        <p:nvSpPr>
          <p:cNvPr id="2" name="Title 1"/>
          <p:cNvSpPr>
            <a:spLocks noGrp="1"/>
          </p:cNvSpPr>
          <p:nvPr>
            <p:ph type="title"/>
          </p:nvPr>
        </p:nvSpPr>
        <p:spPr/>
        <p:txBody>
          <a:bodyPr/>
          <a:lstStyle/>
          <a:p>
            <a:r>
              <a:rPr lang="en-US" dirty="0"/>
              <a:t>Foreign Keys</a:t>
            </a:r>
          </a:p>
        </p:txBody>
      </p:sp>
      <p:sp>
        <p:nvSpPr>
          <p:cNvPr id="3" name="Content Placeholder 2"/>
          <p:cNvSpPr>
            <a:spLocks noGrp="1"/>
          </p:cNvSpPr>
          <p:nvPr>
            <p:ph idx="1"/>
          </p:nvPr>
        </p:nvSpPr>
        <p:spPr>
          <a:xfrm>
            <a:off x="457200" y="1295400"/>
            <a:ext cx="8229600" cy="3870941"/>
          </a:xfrm>
        </p:spPr>
        <p:txBody>
          <a:bodyPr/>
          <a:lstStyle/>
          <a:p>
            <a:r>
              <a:rPr lang="en-US" dirty="0"/>
              <a:t>A </a:t>
            </a:r>
            <a:r>
              <a:rPr lang="en-US" dirty="0">
                <a:solidFill>
                  <a:srgbClr val="B23C00"/>
                </a:solidFill>
              </a:rPr>
              <a:t>foreign key </a:t>
            </a:r>
            <a:r>
              <a:rPr lang="en-US" dirty="0"/>
              <a:t>is a column in a table that refers to a primary key column in another table.</a:t>
            </a:r>
          </a:p>
          <a:p>
            <a:endParaRPr lang="en-US" dirty="0"/>
          </a:p>
          <a:p>
            <a:endParaRPr lang="en-US" dirty="0"/>
          </a:p>
          <a:p>
            <a:endParaRPr lang="en-US" dirty="0"/>
          </a:p>
          <a:p>
            <a:endParaRPr lang="en-US" dirty="0"/>
          </a:p>
          <a:p>
            <a:r>
              <a:rPr lang="en-US" dirty="0"/>
              <a:t>In a relational schema, draw an arrow from the foreign key to the corresponding primary key.</a:t>
            </a:r>
          </a:p>
        </p:txBody>
      </p:sp>
      <p:sp>
        <p:nvSpPr>
          <p:cNvPr id="4" name="Slide Number Placeholder 3"/>
          <p:cNvSpPr>
            <a:spLocks noGrp="1"/>
          </p:cNvSpPr>
          <p:nvPr>
            <p:ph type="sldNum" sz="quarter" idx="12"/>
          </p:nvPr>
        </p:nvSpPr>
        <p:spPr/>
        <p:txBody>
          <a:bodyPr/>
          <a:lstStyle/>
          <a:p>
            <a:fld id="{5E4F0376-0E54-9843-B673-E00D6670E830}" type="slidenum">
              <a:rPr lang="en-US" smtClean="0"/>
              <a:pPr/>
              <a:t>46</a:t>
            </a:fld>
            <a:endParaRPr lang="en-US"/>
          </a:p>
        </p:txBody>
      </p:sp>
      <p:pic>
        <p:nvPicPr>
          <p:cNvPr id="6" name="Picture 5" descr="Diagram&#10;&#10;Description automatically generated">
            <a:extLst>
              <a:ext uri="{FF2B5EF4-FFF2-40B4-BE49-F238E27FC236}">
                <a16:creationId xmlns:a16="http://schemas.microsoft.com/office/drawing/2014/main" id="{4F40222D-26D8-8C4D-578B-DD060985FDCA}"/>
              </a:ext>
            </a:extLst>
          </p:cNvPr>
          <p:cNvPicPr>
            <a:picLocks noChangeAspect="1"/>
          </p:cNvPicPr>
          <p:nvPr/>
        </p:nvPicPr>
        <p:blipFill>
          <a:blip r:embed="rId3"/>
          <a:stretch>
            <a:fillRect/>
          </a:stretch>
        </p:blipFill>
        <p:spPr>
          <a:xfrm>
            <a:off x="365756" y="2242719"/>
            <a:ext cx="4023366" cy="2009232"/>
          </a:xfrm>
          <a:prstGeom prst="rect">
            <a:avLst/>
          </a:prstGeom>
        </p:spPr>
      </p:pic>
      <p:sp>
        <p:nvSpPr>
          <p:cNvPr id="7" name="TextBox 6">
            <a:extLst>
              <a:ext uri="{FF2B5EF4-FFF2-40B4-BE49-F238E27FC236}">
                <a16:creationId xmlns:a16="http://schemas.microsoft.com/office/drawing/2014/main" id="{1FCC81EF-1612-9B6D-1E4F-710B0E530F95}"/>
              </a:ext>
            </a:extLst>
          </p:cNvPr>
          <p:cNvSpPr txBox="1"/>
          <p:nvPr/>
        </p:nvSpPr>
        <p:spPr>
          <a:xfrm>
            <a:off x="3701756" y="2606049"/>
            <a:ext cx="4982621" cy="1754326"/>
          </a:xfrm>
          <a:prstGeom prst="rect">
            <a:avLst/>
          </a:prstGeom>
          <a:solidFill>
            <a:schemeClr val="bg1">
              <a:lumMod val="95000"/>
            </a:schemeClr>
          </a:solidFill>
          <a:ln>
            <a:solidFill>
              <a:schemeClr val="bg1">
                <a:lumMod val="75000"/>
              </a:schemeClr>
            </a:solidFill>
          </a:ln>
        </p:spPr>
        <p:txBody>
          <a:bodyPr wrap="square" rtlCol="0">
            <a:spAutoFit/>
          </a:bodyPr>
          <a:lstStyle/>
          <a:p>
            <a:r>
              <a:rPr lang="en-US" sz="1200" b="1" dirty="0">
                <a:latin typeface="Courier New" panose="02070309020205020404" pitchFamily="49" charset="0"/>
                <a:cs typeface="Courier New" panose="02070309020205020404" pitchFamily="49" charset="0"/>
              </a:rPr>
              <a:t>CREATE TABLE teacher </a:t>
            </a:r>
          </a:p>
          <a:p>
            <a:r>
              <a:rPr lang="en-US" sz="1200" b="1" dirty="0">
                <a:latin typeface="Courier New" panose="02070309020205020404" pitchFamily="49" charset="0"/>
                <a:cs typeface="Courier New" panose="02070309020205020404" pitchFamily="49" charset="0"/>
              </a:rPr>
              <a:t>( </a:t>
            </a:r>
          </a:p>
          <a:p>
            <a:r>
              <a:rPr lang="en-US" sz="1200" b="1" dirty="0">
                <a:latin typeface="Courier New" panose="02070309020205020404" pitchFamily="49" charset="0"/>
                <a:cs typeface="Courier New" panose="02070309020205020404" pitchFamily="49" charset="0"/>
              </a:rPr>
              <a:t>    id VARCHAR NOT NULL, </a:t>
            </a:r>
          </a:p>
          <a:p>
            <a:r>
              <a:rPr lang="en-US" sz="1200" b="1" dirty="0">
                <a:latin typeface="Courier New" panose="02070309020205020404" pitchFamily="49" charset="0"/>
                <a:cs typeface="Courier New" panose="02070309020205020404" pitchFamily="49" charset="0"/>
              </a:rPr>
              <a:t>    last VARCHAR NOT NULL, </a:t>
            </a:r>
          </a:p>
          <a:p>
            <a:r>
              <a:rPr lang="en-US" sz="1200" b="1" dirty="0">
                <a:latin typeface="Courier New" panose="02070309020205020404" pitchFamily="49" charset="0"/>
                <a:cs typeface="Courier New" panose="02070309020205020404" pitchFamily="49" charset="0"/>
              </a:rPr>
              <a:t>    first VARCHAR NOT NULL, </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contact_id</a:t>
            </a:r>
            <a:r>
              <a:rPr lang="en-US" sz="1200" b="1" dirty="0">
                <a:latin typeface="Courier New" panose="02070309020205020404" pitchFamily="49" charset="0"/>
                <a:cs typeface="Courier New" panose="02070309020205020404" pitchFamily="49" charset="0"/>
              </a:rPr>
              <a:t> VARCHAR NOT NULL, </a:t>
            </a:r>
          </a:p>
          <a:p>
            <a:r>
              <a:rPr lang="en-US" sz="1200" b="1" dirty="0">
                <a:latin typeface="Courier New" panose="02070309020205020404" pitchFamily="49" charset="0"/>
                <a:cs typeface="Courier New" panose="02070309020205020404" pitchFamily="49" charset="0"/>
              </a:rPr>
              <a:t>    PRIMARY KEY (id), </a:t>
            </a:r>
          </a:p>
          <a:p>
            <a:r>
              <a:rPr lang="en-US" sz="1200" b="1" dirty="0">
                <a:latin typeface="Courier New" panose="02070309020205020404" pitchFamily="49" charset="0"/>
                <a:cs typeface="Courier New" panose="02070309020205020404" pitchFamily="49" charset="0"/>
              </a:rPr>
              <a:t>    </a:t>
            </a:r>
            <a:r>
              <a:rPr lang="en-US" sz="1200" b="1" dirty="0">
                <a:solidFill>
                  <a:srgbClr val="B23C00"/>
                </a:solidFill>
                <a:latin typeface="Courier New" panose="02070309020205020404" pitchFamily="49" charset="0"/>
                <a:cs typeface="Courier New" panose="02070309020205020404" pitchFamily="49" charset="0"/>
              </a:rPr>
              <a:t>FOREIGN KEY (</a:t>
            </a:r>
            <a:r>
              <a:rPr lang="en-US" sz="1200" b="1" dirty="0" err="1">
                <a:solidFill>
                  <a:srgbClr val="B23C00"/>
                </a:solidFill>
                <a:latin typeface="Courier New" panose="02070309020205020404" pitchFamily="49" charset="0"/>
                <a:cs typeface="Courier New" panose="02070309020205020404" pitchFamily="49" charset="0"/>
              </a:rPr>
              <a:t>contact_id</a:t>
            </a:r>
            <a:r>
              <a:rPr lang="en-US" sz="1200" b="1" dirty="0">
                <a:solidFill>
                  <a:srgbClr val="B23C00"/>
                </a:solidFill>
                <a:latin typeface="Courier New" panose="02070309020205020404" pitchFamily="49" charset="0"/>
                <a:cs typeface="Courier New" panose="02070309020205020404" pitchFamily="49" charset="0"/>
              </a:rPr>
              <a:t>) REFERENCES contact(id) </a:t>
            </a:r>
          </a:p>
          <a:p>
            <a:r>
              <a:rPr lang="en-US" sz="1200"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75305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Mapping 1:M Relationships</a:t>
            </a:r>
          </a:p>
        </p:txBody>
      </p:sp>
      <p:sp>
        <p:nvSpPr>
          <p:cNvPr id="4" name="Slide Number Placeholder 3"/>
          <p:cNvSpPr>
            <a:spLocks noGrp="1"/>
          </p:cNvSpPr>
          <p:nvPr>
            <p:ph type="sldNum" sz="quarter" idx="12"/>
          </p:nvPr>
        </p:nvSpPr>
        <p:spPr/>
        <p:txBody>
          <a:bodyPr/>
          <a:lstStyle/>
          <a:p>
            <a:fld id="{5E4F0376-0E54-9843-B673-E00D6670E830}" type="slidenum">
              <a:rPr lang="en-US" smtClean="0"/>
              <a:pPr/>
              <a:t>47</a:t>
            </a:fld>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0510" y="1234464"/>
            <a:ext cx="7040562" cy="308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7" name="Group 8"/>
          <p:cNvGrpSpPr>
            <a:grpSpLocks/>
          </p:cNvGrpSpPr>
          <p:nvPr/>
        </p:nvGrpSpPr>
        <p:grpSpPr bwMode="auto">
          <a:xfrm>
            <a:off x="4572000" y="4525932"/>
            <a:ext cx="4078288" cy="1646238"/>
            <a:chOff x="2616200" y="4724400"/>
            <a:chExt cx="4078958" cy="1645920"/>
          </a:xfrm>
        </p:grpSpPr>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6200" y="4724400"/>
              <a:ext cx="2266371" cy="16459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2571" y="4724400"/>
              <a:ext cx="1812587" cy="11887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0" name="TextBox 9"/>
          <p:cNvSpPr txBox="1"/>
          <p:nvPr/>
        </p:nvSpPr>
        <p:spPr>
          <a:xfrm>
            <a:off x="457200" y="4533443"/>
            <a:ext cx="3629520" cy="1631216"/>
          </a:xfrm>
          <a:prstGeom prst="rect">
            <a:avLst/>
          </a:prstGeom>
          <a:solidFill>
            <a:schemeClr val="accent1">
              <a:lumMod val="20000"/>
              <a:lumOff val="80000"/>
            </a:schemeClr>
          </a:solidFill>
          <a:ln>
            <a:solidFill>
              <a:srgbClr val="0033CC"/>
            </a:solidFill>
          </a:ln>
        </p:spPr>
        <p:txBody>
          <a:bodyPr wrap="none" rtlCol="0">
            <a:spAutoFit/>
          </a:bodyPr>
          <a:lstStyle/>
          <a:p>
            <a:r>
              <a:rPr lang="en-US" sz="2000" dirty="0">
                <a:solidFill>
                  <a:srgbClr val="0033CC"/>
                </a:solidFill>
              </a:rPr>
              <a:t>The foreign key on the M side </a:t>
            </a:r>
          </a:p>
          <a:p>
            <a:r>
              <a:rPr lang="en-US" sz="2000" dirty="0">
                <a:solidFill>
                  <a:srgbClr val="0033CC"/>
                </a:solidFill>
              </a:rPr>
              <a:t>of the 1:M relationship </a:t>
            </a:r>
          </a:p>
          <a:p>
            <a:r>
              <a:rPr lang="en-US" sz="2000" dirty="0">
                <a:solidFill>
                  <a:srgbClr val="0033CC"/>
                </a:solidFill>
              </a:rPr>
              <a:t>(EMPLOYEE) corresponds to </a:t>
            </a:r>
          </a:p>
          <a:p>
            <a:r>
              <a:rPr lang="en-US" sz="2000" dirty="0">
                <a:solidFill>
                  <a:srgbClr val="0033CC"/>
                </a:solidFill>
              </a:rPr>
              <a:t>the primary key on the 1 side</a:t>
            </a:r>
          </a:p>
          <a:p>
            <a:r>
              <a:rPr lang="en-US" sz="2000" dirty="0">
                <a:solidFill>
                  <a:srgbClr val="0033CC"/>
                </a:solidFill>
              </a:rPr>
              <a:t>(DEPARTMENT).</a:t>
            </a:r>
          </a:p>
        </p:txBody>
      </p:sp>
      <p:sp>
        <p:nvSpPr>
          <p:cNvPr id="11" name="TextBox 10"/>
          <p:cNvSpPr txBox="1"/>
          <p:nvPr/>
        </p:nvSpPr>
        <p:spPr>
          <a:xfrm>
            <a:off x="91489" y="2057415"/>
            <a:ext cx="1781658" cy="1015663"/>
          </a:xfrm>
          <a:prstGeom prst="rect">
            <a:avLst/>
          </a:prstGeom>
          <a:solidFill>
            <a:srgbClr val="FFFFC2"/>
          </a:solidFill>
          <a:ln>
            <a:solidFill>
              <a:srgbClr val="0033CC"/>
            </a:solidFill>
          </a:ln>
        </p:spPr>
        <p:txBody>
          <a:bodyPr wrap="none" rtlCol="0">
            <a:spAutoFit/>
          </a:bodyPr>
          <a:lstStyle/>
          <a:p>
            <a:r>
              <a:rPr lang="en-US" sz="2000" dirty="0">
                <a:solidFill>
                  <a:srgbClr val="0033CC"/>
                </a:solidFill>
              </a:rPr>
              <a:t>Mandatory </a:t>
            </a:r>
          </a:p>
          <a:p>
            <a:r>
              <a:rPr lang="en-US" sz="2000" dirty="0">
                <a:solidFill>
                  <a:srgbClr val="0033CC"/>
                </a:solidFill>
              </a:rPr>
              <a:t>participation</a:t>
            </a:r>
          </a:p>
          <a:p>
            <a:r>
              <a:rPr lang="en-US" sz="2000" dirty="0">
                <a:solidFill>
                  <a:srgbClr val="0033CC"/>
                </a:solidFill>
              </a:rPr>
              <a:t>on both sides.</a:t>
            </a:r>
          </a:p>
        </p:txBody>
      </p:sp>
      <p:sp>
        <p:nvSpPr>
          <p:cNvPr id="3" name="TextBox 2">
            <a:extLst>
              <a:ext uri="{FF2B5EF4-FFF2-40B4-BE49-F238E27FC236}">
                <a16:creationId xmlns:a16="http://schemas.microsoft.com/office/drawing/2014/main" id="{2F4A3DE1-AE43-23D6-2D58-FA85F6C7A0B9}"/>
              </a:ext>
            </a:extLst>
          </p:cNvPr>
          <p:cNvSpPr txBox="1"/>
          <p:nvPr/>
        </p:nvSpPr>
        <p:spPr>
          <a:xfrm>
            <a:off x="91489" y="3315573"/>
            <a:ext cx="2157963" cy="830997"/>
          </a:xfrm>
          <a:prstGeom prst="rect">
            <a:avLst/>
          </a:prstGeom>
          <a:solidFill>
            <a:schemeClr val="accent1">
              <a:lumMod val="20000"/>
              <a:lumOff val="80000"/>
            </a:schemeClr>
          </a:solidFill>
          <a:ln>
            <a:solidFill>
              <a:srgbClr val="C00000"/>
            </a:solidFill>
          </a:ln>
        </p:spPr>
        <p:txBody>
          <a:bodyPr wrap="none" rtlCol="0">
            <a:spAutoFit/>
          </a:bodyPr>
          <a:lstStyle/>
          <a:p>
            <a:r>
              <a:rPr lang="en-US" dirty="0">
                <a:solidFill>
                  <a:srgbClr val="C00000"/>
                </a:solidFill>
              </a:rPr>
              <a:t>In a 1:M relationship,</a:t>
            </a:r>
          </a:p>
          <a:p>
            <a:r>
              <a:rPr lang="en-US" dirty="0">
                <a:solidFill>
                  <a:srgbClr val="C00000"/>
                </a:solidFill>
              </a:rPr>
              <a:t>the foreign key is</a:t>
            </a:r>
          </a:p>
          <a:p>
            <a:r>
              <a:rPr lang="en-US" dirty="0">
                <a:solidFill>
                  <a:srgbClr val="C00000"/>
                </a:solidFill>
              </a:rPr>
              <a:t>always on the M side.</a:t>
            </a:r>
          </a:p>
        </p:txBody>
      </p:sp>
      <p:sp>
        <p:nvSpPr>
          <p:cNvPr id="5" name="TextBox 4">
            <a:extLst>
              <a:ext uri="{FF2B5EF4-FFF2-40B4-BE49-F238E27FC236}">
                <a16:creationId xmlns:a16="http://schemas.microsoft.com/office/drawing/2014/main" id="{46C514FE-2606-7B5A-2282-1CA4563D5ADA}"/>
              </a:ext>
            </a:extLst>
          </p:cNvPr>
          <p:cNvSpPr txBox="1"/>
          <p:nvPr/>
        </p:nvSpPr>
        <p:spPr>
          <a:xfrm>
            <a:off x="6308638" y="6172170"/>
            <a:ext cx="1646605" cy="646331"/>
          </a:xfrm>
          <a:prstGeom prst="rect">
            <a:avLst/>
          </a:prstGeom>
          <a:solidFill>
            <a:schemeClr val="bg1">
              <a:lumMod val="95000"/>
            </a:schemeClr>
          </a:solidFill>
        </p:spPr>
        <p:txBody>
          <a:bodyPr wrap="none" rtlCol="0">
            <a:spAutoFit/>
          </a:bodyPr>
          <a:lstStyle/>
          <a:p>
            <a:r>
              <a:rPr lang="en-US" sz="900" b="1" dirty="0">
                <a:solidFill>
                  <a:schemeClr val="bg1">
                    <a:lumMod val="65000"/>
                  </a:schemeClr>
                </a:solidFill>
              </a:rPr>
              <a:t>Database Systems</a:t>
            </a:r>
          </a:p>
          <a:p>
            <a:r>
              <a:rPr lang="en-US" sz="900" dirty="0">
                <a:solidFill>
                  <a:schemeClr val="bg1">
                    <a:lumMod val="65000"/>
                  </a:schemeClr>
                </a:solidFill>
              </a:rPr>
              <a:t>by </a:t>
            </a:r>
            <a:r>
              <a:rPr lang="en-US" sz="900" dirty="0" err="1">
                <a:solidFill>
                  <a:schemeClr val="bg1">
                    <a:lumMod val="65000"/>
                  </a:schemeClr>
                </a:solidFill>
              </a:rPr>
              <a:t>Jukić</a:t>
            </a:r>
            <a:r>
              <a:rPr lang="en-US" sz="900" dirty="0">
                <a:solidFill>
                  <a:schemeClr val="bg1">
                    <a:lumMod val="65000"/>
                  </a:schemeClr>
                </a:solidFill>
              </a:rPr>
              <a:t>, </a:t>
            </a:r>
            <a:r>
              <a:rPr lang="en-US" sz="900" dirty="0" err="1">
                <a:solidFill>
                  <a:schemeClr val="bg1">
                    <a:lumMod val="65000"/>
                  </a:schemeClr>
                </a:solidFill>
              </a:rPr>
              <a:t>Vrbsky</a:t>
            </a:r>
            <a:r>
              <a:rPr lang="en-US" sz="900" dirty="0">
                <a:solidFill>
                  <a:schemeClr val="bg1">
                    <a:lumMod val="65000"/>
                  </a:schemeClr>
                </a:solidFill>
              </a:rPr>
              <a:t>, &amp; </a:t>
            </a:r>
            <a:r>
              <a:rPr lang="en-US" sz="900" dirty="0" err="1">
                <a:solidFill>
                  <a:schemeClr val="bg1">
                    <a:lumMod val="65000"/>
                  </a:schemeClr>
                </a:solidFill>
              </a:rPr>
              <a:t>Nestorov</a:t>
            </a:r>
            <a:endParaRPr lang="en-US" sz="900" dirty="0">
              <a:solidFill>
                <a:schemeClr val="bg1">
                  <a:lumMod val="65000"/>
                </a:schemeClr>
              </a:solidFill>
            </a:endParaRPr>
          </a:p>
          <a:p>
            <a:r>
              <a:rPr lang="en-US" sz="900" dirty="0">
                <a:solidFill>
                  <a:schemeClr val="bg1">
                    <a:lumMod val="65000"/>
                  </a:schemeClr>
                </a:solidFill>
              </a:rPr>
              <a:t>Pearson 2014</a:t>
            </a:r>
          </a:p>
          <a:p>
            <a:r>
              <a:rPr lang="en-US" sz="900" dirty="0">
                <a:solidFill>
                  <a:schemeClr val="bg1">
                    <a:lumMod val="65000"/>
                  </a:schemeClr>
                </a:solidFill>
              </a:rPr>
              <a:t>ISBN 978-0-13-257567-6</a:t>
            </a:r>
          </a:p>
        </p:txBody>
      </p:sp>
    </p:spTree>
    <p:extLst>
      <p:ext uri="{BB962C8B-B14F-4D97-AF65-F5344CB8AC3E}">
        <p14:creationId xmlns:p14="http://schemas.microsoft.com/office/powerpoint/2010/main" val="51358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Mapping 1:M Relationships</a:t>
            </a:r>
            <a:r>
              <a:rPr lang="en-US" i="1" dirty="0"/>
              <a:t>, cont’d</a:t>
            </a:r>
          </a:p>
        </p:txBody>
      </p:sp>
      <p:sp>
        <p:nvSpPr>
          <p:cNvPr id="4" name="Slide Number Placeholder 3"/>
          <p:cNvSpPr>
            <a:spLocks noGrp="1"/>
          </p:cNvSpPr>
          <p:nvPr>
            <p:ph type="sldNum" sz="quarter" idx="12"/>
          </p:nvPr>
        </p:nvSpPr>
        <p:spPr/>
        <p:txBody>
          <a:bodyPr/>
          <a:lstStyle/>
          <a:p>
            <a:fld id="{5E4F0376-0E54-9843-B673-E00D6670E830}" type="slidenum">
              <a:rPr lang="en-US" smtClean="0"/>
              <a:pPr/>
              <a:t>48</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971" y="1234464"/>
            <a:ext cx="7042150" cy="3078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6" name="Group 2"/>
          <p:cNvGrpSpPr>
            <a:grpSpLocks/>
          </p:cNvGrpSpPr>
          <p:nvPr/>
        </p:nvGrpSpPr>
        <p:grpSpPr bwMode="auto">
          <a:xfrm>
            <a:off x="4003319" y="4526268"/>
            <a:ext cx="4043363" cy="1612900"/>
            <a:chOff x="2651760" y="4724400"/>
            <a:chExt cx="4043398" cy="1612392"/>
          </a:xfrm>
        </p:grpSpPr>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2571" y="4724400"/>
              <a:ext cx="1812587" cy="11887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1760" y="4727448"/>
              <a:ext cx="2232316" cy="16093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9" name="TextBox 8"/>
          <p:cNvSpPr txBox="1"/>
          <p:nvPr/>
        </p:nvSpPr>
        <p:spPr>
          <a:xfrm>
            <a:off x="1005879" y="4800585"/>
            <a:ext cx="2594180" cy="707886"/>
          </a:xfrm>
          <a:prstGeom prst="rect">
            <a:avLst/>
          </a:prstGeom>
          <a:solidFill>
            <a:srgbClr val="FFFFC2"/>
          </a:solidFill>
          <a:ln>
            <a:solidFill>
              <a:srgbClr val="0033CC"/>
            </a:solidFill>
          </a:ln>
        </p:spPr>
        <p:txBody>
          <a:bodyPr wrap="none" rtlCol="0">
            <a:spAutoFit/>
          </a:bodyPr>
          <a:lstStyle/>
          <a:p>
            <a:r>
              <a:rPr lang="en-US" sz="2000" dirty="0">
                <a:solidFill>
                  <a:srgbClr val="0033CC"/>
                </a:solidFill>
              </a:rPr>
              <a:t>Optional participation</a:t>
            </a:r>
          </a:p>
          <a:p>
            <a:r>
              <a:rPr lang="en-US" sz="2000" dirty="0">
                <a:solidFill>
                  <a:srgbClr val="0033CC"/>
                </a:solidFill>
              </a:rPr>
              <a:t>on the 1 side.</a:t>
            </a:r>
          </a:p>
        </p:txBody>
      </p:sp>
      <p:sp>
        <p:nvSpPr>
          <p:cNvPr id="3" name="Oval 2"/>
          <p:cNvSpPr/>
          <p:nvPr/>
        </p:nvSpPr>
        <p:spPr bwMode="auto">
          <a:xfrm>
            <a:off x="5394951" y="5532097"/>
            <a:ext cx="914390" cy="457195"/>
          </a:xfrm>
          <a:prstGeom prst="ellipse">
            <a:avLst/>
          </a:prstGeom>
          <a:noFill/>
          <a:ln w="28575" cap="flat" cmpd="sng" algn="ctr">
            <a:solidFill>
              <a:srgbClr val="A12A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11" name="TextBox 10">
            <a:extLst>
              <a:ext uri="{FF2B5EF4-FFF2-40B4-BE49-F238E27FC236}">
                <a16:creationId xmlns:a16="http://schemas.microsoft.com/office/drawing/2014/main" id="{B511B32B-7447-1796-1B03-2E75FA289D23}"/>
              </a:ext>
            </a:extLst>
          </p:cNvPr>
          <p:cNvSpPr txBox="1"/>
          <p:nvPr/>
        </p:nvSpPr>
        <p:spPr>
          <a:xfrm>
            <a:off x="6308638" y="6172170"/>
            <a:ext cx="1646605" cy="646331"/>
          </a:xfrm>
          <a:prstGeom prst="rect">
            <a:avLst/>
          </a:prstGeom>
          <a:solidFill>
            <a:schemeClr val="bg1">
              <a:lumMod val="95000"/>
            </a:schemeClr>
          </a:solidFill>
        </p:spPr>
        <p:txBody>
          <a:bodyPr wrap="none" rtlCol="0">
            <a:spAutoFit/>
          </a:bodyPr>
          <a:lstStyle/>
          <a:p>
            <a:r>
              <a:rPr lang="en-US" sz="900" b="1" dirty="0">
                <a:solidFill>
                  <a:schemeClr val="bg1">
                    <a:lumMod val="65000"/>
                  </a:schemeClr>
                </a:solidFill>
              </a:rPr>
              <a:t>Database Systems</a:t>
            </a:r>
          </a:p>
          <a:p>
            <a:r>
              <a:rPr lang="en-US" sz="900" dirty="0">
                <a:solidFill>
                  <a:schemeClr val="bg1">
                    <a:lumMod val="65000"/>
                  </a:schemeClr>
                </a:solidFill>
              </a:rPr>
              <a:t>by </a:t>
            </a:r>
            <a:r>
              <a:rPr lang="en-US" sz="900" dirty="0" err="1">
                <a:solidFill>
                  <a:schemeClr val="bg1">
                    <a:lumMod val="65000"/>
                  </a:schemeClr>
                </a:solidFill>
              </a:rPr>
              <a:t>Jukić</a:t>
            </a:r>
            <a:r>
              <a:rPr lang="en-US" sz="900" dirty="0">
                <a:solidFill>
                  <a:schemeClr val="bg1">
                    <a:lumMod val="65000"/>
                  </a:schemeClr>
                </a:solidFill>
              </a:rPr>
              <a:t>, </a:t>
            </a:r>
            <a:r>
              <a:rPr lang="en-US" sz="900" dirty="0" err="1">
                <a:solidFill>
                  <a:schemeClr val="bg1">
                    <a:lumMod val="65000"/>
                  </a:schemeClr>
                </a:solidFill>
              </a:rPr>
              <a:t>Vrbsky</a:t>
            </a:r>
            <a:r>
              <a:rPr lang="en-US" sz="900" dirty="0">
                <a:solidFill>
                  <a:schemeClr val="bg1">
                    <a:lumMod val="65000"/>
                  </a:schemeClr>
                </a:solidFill>
              </a:rPr>
              <a:t>, &amp; </a:t>
            </a:r>
            <a:r>
              <a:rPr lang="en-US" sz="900" dirty="0" err="1">
                <a:solidFill>
                  <a:schemeClr val="bg1">
                    <a:lumMod val="65000"/>
                  </a:schemeClr>
                </a:solidFill>
              </a:rPr>
              <a:t>Nestorov</a:t>
            </a:r>
            <a:endParaRPr lang="en-US" sz="900" dirty="0">
              <a:solidFill>
                <a:schemeClr val="bg1">
                  <a:lumMod val="65000"/>
                </a:schemeClr>
              </a:solidFill>
            </a:endParaRPr>
          </a:p>
          <a:p>
            <a:r>
              <a:rPr lang="en-US" sz="900" dirty="0">
                <a:solidFill>
                  <a:schemeClr val="bg1">
                    <a:lumMod val="65000"/>
                  </a:schemeClr>
                </a:solidFill>
              </a:rPr>
              <a:t>Pearson 2014</a:t>
            </a:r>
          </a:p>
          <a:p>
            <a:r>
              <a:rPr lang="en-US" sz="900" dirty="0">
                <a:solidFill>
                  <a:schemeClr val="bg1">
                    <a:lumMod val="65000"/>
                  </a:schemeClr>
                </a:solidFill>
              </a:rPr>
              <a:t>ISBN 978-0-13-257567-6</a:t>
            </a:r>
          </a:p>
        </p:txBody>
      </p:sp>
    </p:spTree>
    <p:extLst>
      <p:ext uri="{BB962C8B-B14F-4D97-AF65-F5344CB8AC3E}">
        <p14:creationId xmlns:p14="http://schemas.microsoft.com/office/powerpoint/2010/main" val="40618870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Mapping 1:M Relationships</a:t>
            </a:r>
            <a:r>
              <a:rPr lang="en-US" i="1" dirty="0"/>
              <a:t>, cont’d</a:t>
            </a:r>
            <a:endParaRPr lang="en-US" dirty="0"/>
          </a:p>
        </p:txBody>
      </p:sp>
      <p:sp>
        <p:nvSpPr>
          <p:cNvPr id="4" name="Slide Number Placeholder 3"/>
          <p:cNvSpPr>
            <a:spLocks noGrp="1"/>
          </p:cNvSpPr>
          <p:nvPr>
            <p:ph type="sldNum" sz="quarter" idx="12"/>
          </p:nvPr>
        </p:nvSpPr>
        <p:spPr/>
        <p:txBody>
          <a:bodyPr/>
          <a:lstStyle/>
          <a:p>
            <a:fld id="{5E4F0376-0E54-9843-B673-E00D6670E830}" type="slidenum">
              <a:rPr lang="en-US" smtClean="0"/>
              <a:pPr/>
              <a:t>49</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879" y="1325903"/>
            <a:ext cx="7108825" cy="3090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7" name="Group 2"/>
          <p:cNvGrpSpPr>
            <a:grpSpLocks/>
          </p:cNvGrpSpPr>
          <p:nvPr/>
        </p:nvGrpSpPr>
        <p:grpSpPr bwMode="auto">
          <a:xfrm>
            <a:off x="3878543" y="4526268"/>
            <a:ext cx="4076700" cy="1646238"/>
            <a:chOff x="2616200" y="4724400"/>
            <a:chExt cx="4077208" cy="1645920"/>
          </a:xfrm>
        </p:grpSpPr>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6200" y="4724400"/>
              <a:ext cx="2266371" cy="16459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2896" y="4727448"/>
              <a:ext cx="1810512" cy="14053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0" name="TextBox 9"/>
          <p:cNvSpPr txBox="1"/>
          <p:nvPr/>
        </p:nvSpPr>
        <p:spPr>
          <a:xfrm>
            <a:off x="1005879" y="4800585"/>
            <a:ext cx="2594180" cy="707886"/>
          </a:xfrm>
          <a:prstGeom prst="rect">
            <a:avLst/>
          </a:prstGeom>
          <a:solidFill>
            <a:srgbClr val="FFFFC2"/>
          </a:solidFill>
          <a:ln>
            <a:solidFill>
              <a:srgbClr val="0033CC"/>
            </a:solidFill>
          </a:ln>
        </p:spPr>
        <p:txBody>
          <a:bodyPr wrap="none" rtlCol="0">
            <a:spAutoFit/>
          </a:bodyPr>
          <a:lstStyle/>
          <a:p>
            <a:r>
              <a:rPr lang="en-US" sz="2000" dirty="0">
                <a:solidFill>
                  <a:srgbClr val="0033CC"/>
                </a:solidFill>
              </a:rPr>
              <a:t>Optional participation</a:t>
            </a:r>
          </a:p>
          <a:p>
            <a:r>
              <a:rPr lang="en-US" sz="2000" dirty="0">
                <a:solidFill>
                  <a:srgbClr val="0033CC"/>
                </a:solidFill>
              </a:rPr>
              <a:t>on the M side.</a:t>
            </a:r>
          </a:p>
        </p:txBody>
      </p:sp>
      <p:sp>
        <p:nvSpPr>
          <p:cNvPr id="3" name="Oval 2"/>
          <p:cNvSpPr/>
          <p:nvPr/>
        </p:nvSpPr>
        <p:spPr bwMode="auto">
          <a:xfrm>
            <a:off x="6126463" y="5532098"/>
            <a:ext cx="1828780" cy="365756"/>
          </a:xfrm>
          <a:prstGeom prst="ellipse">
            <a:avLst/>
          </a:prstGeom>
          <a:noFill/>
          <a:ln w="28575" cap="flat" cmpd="sng" algn="ctr">
            <a:solidFill>
              <a:srgbClr val="A12A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6" name="TextBox 5">
            <a:extLst>
              <a:ext uri="{FF2B5EF4-FFF2-40B4-BE49-F238E27FC236}">
                <a16:creationId xmlns:a16="http://schemas.microsoft.com/office/drawing/2014/main" id="{44336180-3737-E40E-3034-2D055225F368}"/>
              </a:ext>
            </a:extLst>
          </p:cNvPr>
          <p:cNvSpPr txBox="1"/>
          <p:nvPr/>
        </p:nvSpPr>
        <p:spPr>
          <a:xfrm>
            <a:off x="6308638" y="6172170"/>
            <a:ext cx="1646605" cy="646331"/>
          </a:xfrm>
          <a:prstGeom prst="rect">
            <a:avLst/>
          </a:prstGeom>
          <a:solidFill>
            <a:schemeClr val="bg1">
              <a:lumMod val="95000"/>
            </a:schemeClr>
          </a:solidFill>
        </p:spPr>
        <p:txBody>
          <a:bodyPr wrap="none" rtlCol="0">
            <a:spAutoFit/>
          </a:bodyPr>
          <a:lstStyle/>
          <a:p>
            <a:r>
              <a:rPr lang="en-US" sz="900" b="1" dirty="0">
                <a:solidFill>
                  <a:schemeClr val="bg1">
                    <a:lumMod val="65000"/>
                  </a:schemeClr>
                </a:solidFill>
              </a:rPr>
              <a:t>Database Systems</a:t>
            </a:r>
          </a:p>
          <a:p>
            <a:r>
              <a:rPr lang="en-US" sz="900" dirty="0">
                <a:solidFill>
                  <a:schemeClr val="bg1">
                    <a:lumMod val="65000"/>
                  </a:schemeClr>
                </a:solidFill>
              </a:rPr>
              <a:t>by </a:t>
            </a:r>
            <a:r>
              <a:rPr lang="en-US" sz="900" dirty="0" err="1">
                <a:solidFill>
                  <a:schemeClr val="bg1">
                    <a:lumMod val="65000"/>
                  </a:schemeClr>
                </a:solidFill>
              </a:rPr>
              <a:t>Jukić</a:t>
            </a:r>
            <a:r>
              <a:rPr lang="en-US" sz="900" dirty="0">
                <a:solidFill>
                  <a:schemeClr val="bg1">
                    <a:lumMod val="65000"/>
                  </a:schemeClr>
                </a:solidFill>
              </a:rPr>
              <a:t>, </a:t>
            </a:r>
            <a:r>
              <a:rPr lang="en-US" sz="900" dirty="0" err="1">
                <a:solidFill>
                  <a:schemeClr val="bg1">
                    <a:lumMod val="65000"/>
                  </a:schemeClr>
                </a:solidFill>
              </a:rPr>
              <a:t>Vrbsky</a:t>
            </a:r>
            <a:r>
              <a:rPr lang="en-US" sz="900" dirty="0">
                <a:solidFill>
                  <a:schemeClr val="bg1">
                    <a:lumMod val="65000"/>
                  </a:schemeClr>
                </a:solidFill>
              </a:rPr>
              <a:t>, &amp; </a:t>
            </a:r>
            <a:r>
              <a:rPr lang="en-US" sz="900" dirty="0" err="1">
                <a:solidFill>
                  <a:schemeClr val="bg1">
                    <a:lumMod val="65000"/>
                  </a:schemeClr>
                </a:solidFill>
              </a:rPr>
              <a:t>Nestorov</a:t>
            </a:r>
            <a:endParaRPr lang="en-US" sz="900" dirty="0">
              <a:solidFill>
                <a:schemeClr val="bg1">
                  <a:lumMod val="65000"/>
                </a:schemeClr>
              </a:solidFill>
            </a:endParaRPr>
          </a:p>
          <a:p>
            <a:r>
              <a:rPr lang="en-US" sz="900" dirty="0">
                <a:solidFill>
                  <a:schemeClr val="bg1">
                    <a:lumMod val="65000"/>
                  </a:schemeClr>
                </a:solidFill>
              </a:rPr>
              <a:t>Pearson 2014</a:t>
            </a:r>
          </a:p>
          <a:p>
            <a:r>
              <a:rPr lang="en-US" sz="900" dirty="0">
                <a:solidFill>
                  <a:schemeClr val="bg1">
                    <a:lumMod val="65000"/>
                  </a:schemeClr>
                </a:solidFill>
              </a:rPr>
              <a:t>ISBN 978-0-13-257567-6</a:t>
            </a:r>
          </a:p>
        </p:txBody>
      </p:sp>
    </p:spTree>
    <p:extLst>
      <p:ext uri="{BB962C8B-B14F-4D97-AF65-F5344CB8AC3E}">
        <p14:creationId xmlns:p14="http://schemas.microsoft.com/office/powerpoint/2010/main" val="3820057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D34F7-30AC-304A-867E-68684E9612A3}"/>
              </a:ext>
            </a:extLst>
          </p:cNvPr>
          <p:cNvSpPr>
            <a:spLocks noGrp="1"/>
          </p:cNvSpPr>
          <p:nvPr>
            <p:ph type="title"/>
          </p:nvPr>
        </p:nvSpPr>
        <p:spPr/>
        <p:txBody>
          <a:bodyPr/>
          <a:lstStyle/>
          <a:p>
            <a:r>
              <a:rPr lang="en-US" dirty="0"/>
              <a:t>Example Conceptual Model: ER Diagram</a:t>
            </a:r>
          </a:p>
        </p:txBody>
      </p:sp>
      <p:sp>
        <p:nvSpPr>
          <p:cNvPr id="9" name="Content Placeholder 8">
            <a:extLst>
              <a:ext uri="{FF2B5EF4-FFF2-40B4-BE49-F238E27FC236}">
                <a16:creationId xmlns:a16="http://schemas.microsoft.com/office/drawing/2014/main" id="{6713371D-CA87-C947-860B-D7D392369831}"/>
              </a:ext>
            </a:extLst>
          </p:cNvPr>
          <p:cNvSpPr>
            <a:spLocks noGrp="1"/>
          </p:cNvSpPr>
          <p:nvPr>
            <p:ph idx="1"/>
          </p:nvPr>
        </p:nvSpPr>
        <p:spPr>
          <a:xfrm>
            <a:off x="457200" y="1295401"/>
            <a:ext cx="8229600" cy="1402088"/>
          </a:xfrm>
        </p:spPr>
        <p:txBody>
          <a:bodyPr/>
          <a:lstStyle/>
          <a:p>
            <a:r>
              <a:rPr lang="en-US" dirty="0"/>
              <a:t>A free online tool for drawing ER diagrams:</a:t>
            </a:r>
            <a:br>
              <a:rPr lang="en-US" dirty="0"/>
            </a:br>
            <a:r>
              <a:rPr lang="en-US" dirty="0">
                <a:solidFill>
                  <a:srgbClr val="996633"/>
                </a:solidFill>
                <a:hlinkClick r:id="rId2"/>
              </a:rPr>
              <a:t>https://erdplus.com</a:t>
            </a:r>
            <a:endParaRPr lang="en-US" dirty="0">
              <a:solidFill>
                <a:srgbClr val="996633"/>
              </a:solidFill>
            </a:endParaRPr>
          </a:p>
          <a:p>
            <a:pPr lvl="1"/>
            <a:r>
              <a:rPr lang="en-US" dirty="0"/>
              <a:t>Create an account and you can save diagrams.</a:t>
            </a:r>
          </a:p>
        </p:txBody>
      </p:sp>
      <p:sp>
        <p:nvSpPr>
          <p:cNvPr id="4" name="Slide Number Placeholder 3">
            <a:extLst>
              <a:ext uri="{FF2B5EF4-FFF2-40B4-BE49-F238E27FC236}">
                <a16:creationId xmlns:a16="http://schemas.microsoft.com/office/drawing/2014/main" id="{32CEF9F7-30A5-954A-965D-EFF1DF25FA70}"/>
              </a:ext>
            </a:extLst>
          </p:cNvPr>
          <p:cNvSpPr>
            <a:spLocks noGrp="1"/>
          </p:cNvSpPr>
          <p:nvPr>
            <p:ph type="sldNum" sz="quarter" idx="12"/>
          </p:nvPr>
        </p:nvSpPr>
        <p:spPr/>
        <p:txBody>
          <a:bodyPr/>
          <a:lstStyle/>
          <a:p>
            <a:fld id="{5E4F0376-0E54-9843-B673-E00D6670E830}" type="slidenum">
              <a:rPr lang="en-US" smtClean="0"/>
              <a:pPr/>
              <a:t>5</a:t>
            </a:fld>
            <a:endParaRPr lang="en-US"/>
          </a:p>
        </p:txBody>
      </p:sp>
      <p:pic>
        <p:nvPicPr>
          <p:cNvPr id="5" name="Picture 2">
            <a:extLst>
              <a:ext uri="{FF2B5EF4-FFF2-40B4-BE49-F238E27FC236}">
                <a16:creationId xmlns:a16="http://schemas.microsoft.com/office/drawing/2014/main" id="{6D0BC6B7-00F2-2D41-9FB2-B90AADCB68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3032" y="2697489"/>
            <a:ext cx="6059388" cy="4083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CE387A85-E87F-944B-A699-1BA268B2C09B}"/>
              </a:ext>
            </a:extLst>
          </p:cNvPr>
          <p:cNvSpPr txBox="1"/>
          <p:nvPr/>
        </p:nvSpPr>
        <p:spPr>
          <a:xfrm>
            <a:off x="7247665" y="5440658"/>
            <a:ext cx="1646605" cy="646331"/>
          </a:xfrm>
          <a:prstGeom prst="rect">
            <a:avLst/>
          </a:prstGeom>
          <a:solidFill>
            <a:schemeClr val="bg1">
              <a:lumMod val="95000"/>
            </a:schemeClr>
          </a:solidFill>
        </p:spPr>
        <p:txBody>
          <a:bodyPr wrap="none" rtlCol="0">
            <a:spAutoFit/>
          </a:bodyPr>
          <a:lstStyle/>
          <a:p>
            <a:r>
              <a:rPr lang="en-US" sz="900" b="1" dirty="0">
                <a:solidFill>
                  <a:schemeClr val="bg1">
                    <a:lumMod val="65000"/>
                  </a:schemeClr>
                </a:solidFill>
              </a:rPr>
              <a:t>Database Systems</a:t>
            </a:r>
          </a:p>
          <a:p>
            <a:r>
              <a:rPr lang="en-US" sz="900" dirty="0">
                <a:solidFill>
                  <a:schemeClr val="bg1">
                    <a:lumMod val="65000"/>
                  </a:schemeClr>
                </a:solidFill>
              </a:rPr>
              <a:t>by </a:t>
            </a:r>
            <a:r>
              <a:rPr lang="en-US" sz="900" dirty="0" err="1">
                <a:solidFill>
                  <a:schemeClr val="bg1">
                    <a:lumMod val="65000"/>
                  </a:schemeClr>
                </a:solidFill>
              </a:rPr>
              <a:t>Jukić</a:t>
            </a:r>
            <a:r>
              <a:rPr lang="en-US" sz="900" dirty="0">
                <a:solidFill>
                  <a:schemeClr val="bg1">
                    <a:lumMod val="65000"/>
                  </a:schemeClr>
                </a:solidFill>
              </a:rPr>
              <a:t>, </a:t>
            </a:r>
            <a:r>
              <a:rPr lang="en-US" sz="900" dirty="0" err="1">
                <a:solidFill>
                  <a:schemeClr val="bg1">
                    <a:lumMod val="65000"/>
                  </a:schemeClr>
                </a:solidFill>
              </a:rPr>
              <a:t>Vrbsky</a:t>
            </a:r>
            <a:r>
              <a:rPr lang="en-US" sz="900" dirty="0">
                <a:solidFill>
                  <a:schemeClr val="bg1">
                    <a:lumMod val="65000"/>
                  </a:schemeClr>
                </a:solidFill>
              </a:rPr>
              <a:t>, &amp; </a:t>
            </a:r>
            <a:r>
              <a:rPr lang="en-US" sz="900" dirty="0" err="1">
                <a:solidFill>
                  <a:schemeClr val="bg1">
                    <a:lumMod val="65000"/>
                  </a:schemeClr>
                </a:solidFill>
              </a:rPr>
              <a:t>Nestorov</a:t>
            </a:r>
            <a:endParaRPr lang="en-US" sz="900" dirty="0">
              <a:solidFill>
                <a:schemeClr val="bg1">
                  <a:lumMod val="65000"/>
                </a:schemeClr>
              </a:solidFill>
            </a:endParaRPr>
          </a:p>
          <a:p>
            <a:r>
              <a:rPr lang="en-US" sz="900" dirty="0">
                <a:solidFill>
                  <a:schemeClr val="bg1">
                    <a:lumMod val="65000"/>
                  </a:schemeClr>
                </a:solidFill>
              </a:rPr>
              <a:t>Pearson 2014</a:t>
            </a:r>
          </a:p>
          <a:p>
            <a:r>
              <a:rPr lang="en-US" sz="900" dirty="0">
                <a:solidFill>
                  <a:schemeClr val="bg1">
                    <a:lumMod val="65000"/>
                  </a:schemeClr>
                </a:solidFill>
              </a:rPr>
              <a:t>ISBN 978-0-13-257567-6</a:t>
            </a:r>
          </a:p>
        </p:txBody>
      </p:sp>
      <p:sp>
        <p:nvSpPr>
          <p:cNvPr id="3" name="TextBox 2">
            <a:extLst>
              <a:ext uri="{FF2B5EF4-FFF2-40B4-BE49-F238E27FC236}">
                <a16:creationId xmlns:a16="http://schemas.microsoft.com/office/drawing/2014/main" id="{C7429617-A7C0-A4B3-3B1A-633EB72E1E21}"/>
              </a:ext>
            </a:extLst>
          </p:cNvPr>
          <p:cNvSpPr txBox="1"/>
          <p:nvPr/>
        </p:nvSpPr>
        <p:spPr>
          <a:xfrm>
            <a:off x="4754878" y="2646742"/>
            <a:ext cx="2111475" cy="461665"/>
          </a:xfrm>
          <a:prstGeom prst="rect">
            <a:avLst/>
          </a:prstGeom>
          <a:solidFill>
            <a:schemeClr val="accent1">
              <a:lumMod val="20000"/>
              <a:lumOff val="80000"/>
            </a:schemeClr>
          </a:solidFill>
          <a:ln>
            <a:solidFill>
              <a:srgbClr val="0033CC"/>
            </a:solidFill>
          </a:ln>
        </p:spPr>
        <p:txBody>
          <a:bodyPr wrap="none" rtlCol="0">
            <a:spAutoFit/>
          </a:bodyPr>
          <a:lstStyle/>
          <a:p>
            <a:r>
              <a:rPr lang="en-US" sz="1200" dirty="0">
                <a:solidFill>
                  <a:srgbClr val="0033CC"/>
                </a:solidFill>
              </a:rPr>
              <a:t>ZAGI Retail Company</a:t>
            </a:r>
          </a:p>
          <a:p>
            <a:r>
              <a:rPr lang="en-US" sz="1200" dirty="0">
                <a:solidFill>
                  <a:srgbClr val="0033CC"/>
                </a:solidFill>
              </a:rPr>
              <a:t>Sales Department Database</a:t>
            </a:r>
          </a:p>
        </p:txBody>
      </p:sp>
    </p:spTree>
    <p:extLst>
      <p:ext uri="{BB962C8B-B14F-4D97-AF65-F5344CB8AC3E}">
        <p14:creationId xmlns:p14="http://schemas.microsoft.com/office/powerpoint/2010/main" val="21273595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Mapping 1:M Relationships</a:t>
            </a:r>
            <a:r>
              <a:rPr lang="en-US" i="1" dirty="0"/>
              <a:t>, cont’d</a:t>
            </a:r>
            <a:endParaRPr lang="en-US" dirty="0"/>
          </a:p>
        </p:txBody>
      </p:sp>
      <p:sp>
        <p:nvSpPr>
          <p:cNvPr id="4" name="Slide Number Placeholder 3"/>
          <p:cNvSpPr>
            <a:spLocks noGrp="1"/>
          </p:cNvSpPr>
          <p:nvPr>
            <p:ph type="sldNum" sz="quarter" idx="12"/>
          </p:nvPr>
        </p:nvSpPr>
        <p:spPr/>
        <p:txBody>
          <a:bodyPr/>
          <a:lstStyle/>
          <a:p>
            <a:fld id="{5E4F0376-0E54-9843-B673-E00D6670E830}" type="slidenum">
              <a:rPr lang="en-US" smtClean="0"/>
              <a:pPr/>
              <a:t>50</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40" y="1325903"/>
            <a:ext cx="7070725" cy="3090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6" name="Group 2"/>
          <p:cNvGrpSpPr>
            <a:grpSpLocks/>
          </p:cNvGrpSpPr>
          <p:nvPr/>
        </p:nvGrpSpPr>
        <p:grpSpPr bwMode="auto">
          <a:xfrm>
            <a:off x="3291854" y="4526268"/>
            <a:ext cx="4603750" cy="1463675"/>
            <a:chOff x="2603500" y="4662487"/>
            <a:chExt cx="4603924" cy="1463040"/>
          </a:xfrm>
        </p:grpSpPr>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3500" y="4662487"/>
              <a:ext cx="2841512" cy="14630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5012" y="4662487"/>
              <a:ext cx="1762412" cy="12801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0" name="TextBox 9"/>
          <p:cNvSpPr txBox="1"/>
          <p:nvPr/>
        </p:nvSpPr>
        <p:spPr>
          <a:xfrm>
            <a:off x="454245" y="4765140"/>
            <a:ext cx="2698175" cy="1015663"/>
          </a:xfrm>
          <a:prstGeom prst="rect">
            <a:avLst/>
          </a:prstGeom>
          <a:solidFill>
            <a:srgbClr val="FFFFC2"/>
          </a:solidFill>
          <a:ln>
            <a:solidFill>
              <a:srgbClr val="0033CC"/>
            </a:solidFill>
          </a:ln>
        </p:spPr>
        <p:txBody>
          <a:bodyPr wrap="none" rtlCol="0">
            <a:spAutoFit/>
          </a:bodyPr>
          <a:lstStyle/>
          <a:p>
            <a:r>
              <a:rPr lang="en-US" sz="2000" dirty="0">
                <a:solidFill>
                  <a:srgbClr val="0033CC"/>
                </a:solidFill>
              </a:rPr>
              <a:t>Rename a foreign key</a:t>
            </a:r>
          </a:p>
          <a:p>
            <a:r>
              <a:rPr lang="en-US" sz="2000" dirty="0">
                <a:solidFill>
                  <a:srgbClr val="0033CC"/>
                </a:solidFill>
              </a:rPr>
              <a:t>to better reflect the</a:t>
            </a:r>
          </a:p>
          <a:p>
            <a:r>
              <a:rPr lang="en-US" sz="2000" u="sng" dirty="0">
                <a:solidFill>
                  <a:srgbClr val="0033CC"/>
                </a:solidFill>
              </a:rPr>
              <a:t>role</a:t>
            </a:r>
            <a:r>
              <a:rPr lang="en-US" sz="2000" dirty="0">
                <a:solidFill>
                  <a:srgbClr val="0033CC"/>
                </a:solidFill>
              </a:rPr>
              <a:t> of a relationship.</a:t>
            </a:r>
          </a:p>
        </p:txBody>
      </p:sp>
      <p:sp>
        <p:nvSpPr>
          <p:cNvPr id="3" name="Oval 2"/>
          <p:cNvSpPr/>
          <p:nvPr/>
        </p:nvSpPr>
        <p:spPr bwMode="auto">
          <a:xfrm>
            <a:off x="5120634" y="4800585"/>
            <a:ext cx="914390" cy="365756"/>
          </a:xfrm>
          <a:prstGeom prst="ellipse">
            <a:avLst/>
          </a:prstGeom>
          <a:noFill/>
          <a:ln w="28575" cap="flat" cmpd="sng" algn="ctr">
            <a:solidFill>
              <a:srgbClr val="A12A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9" name="TextBox 8">
            <a:extLst>
              <a:ext uri="{FF2B5EF4-FFF2-40B4-BE49-F238E27FC236}">
                <a16:creationId xmlns:a16="http://schemas.microsoft.com/office/drawing/2014/main" id="{184B1253-5BAA-55E0-3197-2FA29BE93A76}"/>
              </a:ext>
            </a:extLst>
          </p:cNvPr>
          <p:cNvSpPr txBox="1"/>
          <p:nvPr/>
        </p:nvSpPr>
        <p:spPr>
          <a:xfrm>
            <a:off x="6308638" y="6172170"/>
            <a:ext cx="1646605" cy="646331"/>
          </a:xfrm>
          <a:prstGeom prst="rect">
            <a:avLst/>
          </a:prstGeom>
          <a:solidFill>
            <a:schemeClr val="bg1">
              <a:lumMod val="95000"/>
            </a:schemeClr>
          </a:solidFill>
        </p:spPr>
        <p:txBody>
          <a:bodyPr wrap="none" rtlCol="0">
            <a:spAutoFit/>
          </a:bodyPr>
          <a:lstStyle/>
          <a:p>
            <a:r>
              <a:rPr lang="en-US" sz="900" b="1" dirty="0">
                <a:solidFill>
                  <a:schemeClr val="bg1">
                    <a:lumMod val="65000"/>
                  </a:schemeClr>
                </a:solidFill>
              </a:rPr>
              <a:t>Database Systems</a:t>
            </a:r>
          </a:p>
          <a:p>
            <a:r>
              <a:rPr lang="en-US" sz="900" dirty="0">
                <a:solidFill>
                  <a:schemeClr val="bg1">
                    <a:lumMod val="65000"/>
                  </a:schemeClr>
                </a:solidFill>
              </a:rPr>
              <a:t>by </a:t>
            </a:r>
            <a:r>
              <a:rPr lang="en-US" sz="900" dirty="0" err="1">
                <a:solidFill>
                  <a:schemeClr val="bg1">
                    <a:lumMod val="65000"/>
                  </a:schemeClr>
                </a:solidFill>
              </a:rPr>
              <a:t>Jukić</a:t>
            </a:r>
            <a:r>
              <a:rPr lang="en-US" sz="900" dirty="0">
                <a:solidFill>
                  <a:schemeClr val="bg1">
                    <a:lumMod val="65000"/>
                  </a:schemeClr>
                </a:solidFill>
              </a:rPr>
              <a:t>, </a:t>
            </a:r>
            <a:r>
              <a:rPr lang="en-US" sz="900" dirty="0" err="1">
                <a:solidFill>
                  <a:schemeClr val="bg1">
                    <a:lumMod val="65000"/>
                  </a:schemeClr>
                </a:solidFill>
              </a:rPr>
              <a:t>Vrbsky</a:t>
            </a:r>
            <a:r>
              <a:rPr lang="en-US" sz="900" dirty="0">
                <a:solidFill>
                  <a:schemeClr val="bg1">
                    <a:lumMod val="65000"/>
                  </a:schemeClr>
                </a:solidFill>
              </a:rPr>
              <a:t>, &amp; </a:t>
            </a:r>
            <a:r>
              <a:rPr lang="en-US" sz="900" dirty="0" err="1">
                <a:solidFill>
                  <a:schemeClr val="bg1">
                    <a:lumMod val="65000"/>
                  </a:schemeClr>
                </a:solidFill>
              </a:rPr>
              <a:t>Nestorov</a:t>
            </a:r>
            <a:endParaRPr lang="en-US" sz="900" dirty="0">
              <a:solidFill>
                <a:schemeClr val="bg1">
                  <a:lumMod val="65000"/>
                </a:schemeClr>
              </a:solidFill>
            </a:endParaRPr>
          </a:p>
          <a:p>
            <a:r>
              <a:rPr lang="en-US" sz="900" dirty="0">
                <a:solidFill>
                  <a:schemeClr val="bg1">
                    <a:lumMod val="65000"/>
                  </a:schemeClr>
                </a:solidFill>
              </a:rPr>
              <a:t>Pearson 2014</a:t>
            </a:r>
          </a:p>
          <a:p>
            <a:r>
              <a:rPr lang="en-US" sz="900" dirty="0">
                <a:solidFill>
                  <a:schemeClr val="bg1">
                    <a:lumMod val="65000"/>
                  </a:schemeClr>
                </a:solidFill>
              </a:rPr>
              <a:t>ISBN 978-0-13-257567-6</a:t>
            </a:r>
          </a:p>
        </p:txBody>
      </p:sp>
    </p:spTree>
    <p:extLst>
      <p:ext uri="{BB962C8B-B14F-4D97-AF65-F5344CB8AC3E}">
        <p14:creationId xmlns:p14="http://schemas.microsoft.com/office/powerpoint/2010/main" val="33713932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Mapping M:N Relationships</a:t>
            </a:r>
          </a:p>
        </p:txBody>
      </p:sp>
      <p:sp>
        <p:nvSpPr>
          <p:cNvPr id="4" name="Slide Number Placeholder 3"/>
          <p:cNvSpPr>
            <a:spLocks noGrp="1"/>
          </p:cNvSpPr>
          <p:nvPr>
            <p:ph type="sldNum" sz="quarter" idx="12"/>
          </p:nvPr>
        </p:nvSpPr>
        <p:spPr/>
        <p:txBody>
          <a:bodyPr/>
          <a:lstStyle/>
          <a:p>
            <a:fld id="{5E4F0376-0E54-9843-B673-E00D6670E830}" type="slidenum">
              <a:rPr lang="en-US" smtClean="0"/>
              <a:pPr/>
              <a:t>51</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7394" y="1189338"/>
            <a:ext cx="6400800" cy="3794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6" name="Group 6"/>
          <p:cNvGrpSpPr>
            <a:grpSpLocks/>
          </p:cNvGrpSpPr>
          <p:nvPr/>
        </p:nvGrpSpPr>
        <p:grpSpPr bwMode="auto">
          <a:xfrm>
            <a:off x="2555835" y="4983463"/>
            <a:ext cx="5673725" cy="1646238"/>
            <a:chOff x="2209800" y="4953000"/>
            <a:chExt cx="5674246" cy="1645920"/>
          </a:xfrm>
        </p:grpSpPr>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4953000"/>
              <a:ext cx="2583308" cy="11887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0409" y="4953000"/>
              <a:ext cx="1944546" cy="10972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2258" y="4953000"/>
              <a:ext cx="1171788" cy="16459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0" name="TextBox 9"/>
          <p:cNvSpPr txBox="1"/>
          <p:nvPr/>
        </p:nvSpPr>
        <p:spPr>
          <a:xfrm>
            <a:off x="365806" y="1325903"/>
            <a:ext cx="1810111" cy="2677656"/>
          </a:xfrm>
          <a:prstGeom prst="rect">
            <a:avLst/>
          </a:prstGeom>
          <a:solidFill>
            <a:srgbClr val="FFFFC2"/>
          </a:solidFill>
          <a:ln>
            <a:solidFill>
              <a:srgbClr val="0033CC"/>
            </a:solidFill>
          </a:ln>
        </p:spPr>
        <p:txBody>
          <a:bodyPr wrap="none" rtlCol="0">
            <a:spAutoFit/>
          </a:bodyPr>
          <a:lstStyle/>
          <a:p>
            <a:r>
              <a:rPr lang="en-US" sz="2000" dirty="0">
                <a:solidFill>
                  <a:srgbClr val="0033CC"/>
                </a:solidFill>
              </a:rPr>
              <a:t>Use the</a:t>
            </a:r>
          </a:p>
          <a:p>
            <a:r>
              <a:rPr lang="en-US" sz="2000" u="sng" dirty="0">
                <a:solidFill>
                  <a:srgbClr val="0033CC"/>
                </a:solidFill>
              </a:rPr>
              <a:t>linking table</a:t>
            </a:r>
          </a:p>
          <a:p>
            <a:r>
              <a:rPr lang="en-US" sz="2000" dirty="0">
                <a:solidFill>
                  <a:srgbClr val="0033CC"/>
                </a:solidFill>
              </a:rPr>
              <a:t>BELONGSTO</a:t>
            </a:r>
          </a:p>
          <a:p>
            <a:r>
              <a:rPr lang="en-US" sz="2000" dirty="0">
                <a:solidFill>
                  <a:srgbClr val="0033CC"/>
                </a:solidFill>
              </a:rPr>
              <a:t>with two</a:t>
            </a:r>
          </a:p>
          <a:p>
            <a:r>
              <a:rPr lang="en-US" sz="2000" dirty="0">
                <a:solidFill>
                  <a:srgbClr val="0033CC"/>
                </a:solidFill>
              </a:rPr>
              <a:t>foreign keys.</a:t>
            </a:r>
          </a:p>
          <a:p>
            <a:endParaRPr lang="en-US" sz="800" dirty="0">
              <a:solidFill>
                <a:srgbClr val="0033CC"/>
              </a:solidFill>
            </a:endParaRPr>
          </a:p>
          <a:p>
            <a:r>
              <a:rPr lang="en-US" sz="2000" dirty="0">
                <a:solidFill>
                  <a:srgbClr val="0033CC"/>
                </a:solidFill>
              </a:rPr>
              <a:t>AKA:</a:t>
            </a:r>
          </a:p>
          <a:p>
            <a:r>
              <a:rPr lang="en-US" sz="2000" u="sng" dirty="0">
                <a:solidFill>
                  <a:srgbClr val="0033CC"/>
                </a:solidFill>
              </a:rPr>
              <a:t>bridge relation</a:t>
            </a:r>
          </a:p>
          <a:p>
            <a:r>
              <a:rPr lang="en-US" sz="2000" dirty="0">
                <a:solidFill>
                  <a:srgbClr val="0033CC"/>
                </a:solidFill>
              </a:rPr>
              <a:t>or </a:t>
            </a:r>
            <a:r>
              <a:rPr lang="en-US" sz="2000" u="sng" dirty="0">
                <a:solidFill>
                  <a:srgbClr val="0033CC"/>
                </a:solidFill>
              </a:rPr>
              <a:t>join table.</a:t>
            </a:r>
          </a:p>
        </p:txBody>
      </p:sp>
      <p:sp>
        <p:nvSpPr>
          <p:cNvPr id="12" name="TextBox 11"/>
          <p:cNvSpPr txBox="1"/>
          <p:nvPr/>
        </p:nvSpPr>
        <p:spPr>
          <a:xfrm>
            <a:off x="365806" y="5440658"/>
            <a:ext cx="1646605" cy="646331"/>
          </a:xfrm>
          <a:prstGeom prst="rect">
            <a:avLst/>
          </a:prstGeom>
          <a:solidFill>
            <a:schemeClr val="bg1">
              <a:lumMod val="95000"/>
            </a:schemeClr>
          </a:solidFill>
        </p:spPr>
        <p:txBody>
          <a:bodyPr wrap="none" rtlCol="0">
            <a:spAutoFit/>
          </a:bodyPr>
          <a:lstStyle/>
          <a:p>
            <a:r>
              <a:rPr lang="en-US" sz="900" b="1" dirty="0">
                <a:solidFill>
                  <a:schemeClr val="bg1">
                    <a:lumMod val="65000"/>
                  </a:schemeClr>
                </a:solidFill>
              </a:rPr>
              <a:t>Database Systems</a:t>
            </a:r>
          </a:p>
          <a:p>
            <a:r>
              <a:rPr lang="en-US" sz="900" dirty="0">
                <a:solidFill>
                  <a:schemeClr val="bg1">
                    <a:lumMod val="65000"/>
                  </a:schemeClr>
                </a:solidFill>
              </a:rPr>
              <a:t>by </a:t>
            </a:r>
            <a:r>
              <a:rPr lang="en-US" sz="900" dirty="0" err="1">
                <a:solidFill>
                  <a:schemeClr val="bg1">
                    <a:lumMod val="65000"/>
                  </a:schemeClr>
                </a:solidFill>
              </a:rPr>
              <a:t>Jukić</a:t>
            </a:r>
            <a:r>
              <a:rPr lang="en-US" sz="900" dirty="0">
                <a:solidFill>
                  <a:schemeClr val="bg1">
                    <a:lumMod val="65000"/>
                  </a:schemeClr>
                </a:solidFill>
              </a:rPr>
              <a:t>, </a:t>
            </a:r>
            <a:r>
              <a:rPr lang="en-US" sz="900" dirty="0" err="1">
                <a:solidFill>
                  <a:schemeClr val="bg1">
                    <a:lumMod val="65000"/>
                  </a:schemeClr>
                </a:solidFill>
              </a:rPr>
              <a:t>Vrbsky</a:t>
            </a:r>
            <a:r>
              <a:rPr lang="en-US" sz="900" dirty="0">
                <a:solidFill>
                  <a:schemeClr val="bg1">
                    <a:lumMod val="65000"/>
                  </a:schemeClr>
                </a:solidFill>
              </a:rPr>
              <a:t>, &amp; </a:t>
            </a:r>
            <a:r>
              <a:rPr lang="en-US" sz="900" dirty="0" err="1">
                <a:solidFill>
                  <a:schemeClr val="bg1">
                    <a:lumMod val="65000"/>
                  </a:schemeClr>
                </a:solidFill>
              </a:rPr>
              <a:t>Nestorov</a:t>
            </a:r>
            <a:endParaRPr lang="en-US" sz="900" dirty="0">
              <a:solidFill>
                <a:schemeClr val="bg1">
                  <a:lumMod val="65000"/>
                </a:schemeClr>
              </a:solidFill>
            </a:endParaRPr>
          </a:p>
          <a:p>
            <a:r>
              <a:rPr lang="en-US" sz="900" dirty="0">
                <a:solidFill>
                  <a:schemeClr val="bg1">
                    <a:lumMod val="65000"/>
                  </a:schemeClr>
                </a:solidFill>
              </a:rPr>
              <a:t>Pearson 2014</a:t>
            </a:r>
          </a:p>
          <a:p>
            <a:r>
              <a:rPr lang="en-US" sz="900" dirty="0">
                <a:solidFill>
                  <a:schemeClr val="bg1">
                    <a:lumMod val="65000"/>
                  </a:schemeClr>
                </a:solidFill>
              </a:rPr>
              <a:t>ISBN 978-0-13-257567-6</a:t>
            </a:r>
          </a:p>
        </p:txBody>
      </p:sp>
      <p:sp>
        <p:nvSpPr>
          <p:cNvPr id="3" name="TextBox 2">
            <a:extLst>
              <a:ext uri="{FF2B5EF4-FFF2-40B4-BE49-F238E27FC236}">
                <a16:creationId xmlns:a16="http://schemas.microsoft.com/office/drawing/2014/main" id="{DF204B19-1F72-40DA-24CF-C710F708B716}"/>
              </a:ext>
            </a:extLst>
          </p:cNvPr>
          <p:cNvSpPr txBox="1"/>
          <p:nvPr/>
        </p:nvSpPr>
        <p:spPr>
          <a:xfrm>
            <a:off x="365806" y="4152466"/>
            <a:ext cx="1848455" cy="830997"/>
          </a:xfrm>
          <a:prstGeom prst="rect">
            <a:avLst/>
          </a:prstGeom>
          <a:solidFill>
            <a:schemeClr val="accent1">
              <a:lumMod val="20000"/>
              <a:lumOff val="80000"/>
            </a:schemeClr>
          </a:solidFill>
          <a:ln>
            <a:solidFill>
              <a:srgbClr val="C00000"/>
            </a:solidFill>
          </a:ln>
        </p:spPr>
        <p:txBody>
          <a:bodyPr wrap="none" rtlCol="0">
            <a:spAutoFit/>
          </a:bodyPr>
          <a:lstStyle/>
          <a:p>
            <a:r>
              <a:rPr lang="en-US" dirty="0">
                <a:solidFill>
                  <a:srgbClr val="B23C00"/>
                </a:solidFill>
              </a:rPr>
              <a:t>A M:N relationship</a:t>
            </a:r>
          </a:p>
          <a:p>
            <a:r>
              <a:rPr lang="en-US" u="sng" dirty="0">
                <a:solidFill>
                  <a:srgbClr val="B23C00"/>
                </a:solidFill>
              </a:rPr>
              <a:t>requires</a:t>
            </a:r>
            <a:r>
              <a:rPr lang="en-US" dirty="0">
                <a:solidFill>
                  <a:srgbClr val="B23C00"/>
                </a:solidFill>
              </a:rPr>
              <a:t> a </a:t>
            </a:r>
          </a:p>
          <a:p>
            <a:r>
              <a:rPr lang="en-US" dirty="0">
                <a:solidFill>
                  <a:srgbClr val="B23C00"/>
                </a:solidFill>
              </a:rPr>
              <a:t>linking table.</a:t>
            </a:r>
          </a:p>
        </p:txBody>
      </p:sp>
    </p:spTree>
    <p:extLst>
      <p:ext uri="{BB962C8B-B14F-4D97-AF65-F5344CB8AC3E}">
        <p14:creationId xmlns:p14="http://schemas.microsoft.com/office/powerpoint/2010/main" val="1883837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Mapping M:N Relationships</a:t>
            </a:r>
            <a:r>
              <a:rPr lang="en-US" i="1" dirty="0"/>
              <a:t>, cont’d</a:t>
            </a:r>
          </a:p>
        </p:txBody>
      </p:sp>
      <p:sp>
        <p:nvSpPr>
          <p:cNvPr id="4" name="Slide Number Placeholder 3"/>
          <p:cNvSpPr>
            <a:spLocks noGrp="1"/>
          </p:cNvSpPr>
          <p:nvPr>
            <p:ph type="sldNum" sz="quarter" idx="12"/>
          </p:nvPr>
        </p:nvSpPr>
        <p:spPr/>
        <p:txBody>
          <a:bodyPr/>
          <a:lstStyle/>
          <a:p>
            <a:fld id="{5E4F0376-0E54-9843-B673-E00D6670E830}" type="slidenum">
              <a:rPr lang="en-US" smtClean="0"/>
              <a:pPr/>
              <a:t>52</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55" y="1202359"/>
            <a:ext cx="6400800" cy="3506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6" name="Group 6"/>
          <p:cNvGrpSpPr>
            <a:grpSpLocks/>
          </p:cNvGrpSpPr>
          <p:nvPr/>
        </p:nvGrpSpPr>
        <p:grpSpPr bwMode="auto">
          <a:xfrm>
            <a:off x="2647274" y="4891688"/>
            <a:ext cx="5673725" cy="1646238"/>
            <a:chOff x="2209800" y="4953000"/>
            <a:chExt cx="5674246" cy="1645920"/>
          </a:xfrm>
        </p:grpSpPr>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6645" y="4953000"/>
              <a:ext cx="2011680" cy="13387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4953000"/>
              <a:ext cx="2546845" cy="12801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2258" y="4953000"/>
              <a:ext cx="1171788" cy="16459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0" name="TextBox 9"/>
          <p:cNvSpPr txBox="1"/>
          <p:nvPr/>
        </p:nvSpPr>
        <p:spPr>
          <a:xfrm>
            <a:off x="389749" y="2057415"/>
            <a:ext cx="1781658" cy="1015663"/>
          </a:xfrm>
          <a:prstGeom prst="rect">
            <a:avLst/>
          </a:prstGeom>
          <a:solidFill>
            <a:srgbClr val="FFFFC2"/>
          </a:solidFill>
          <a:ln>
            <a:solidFill>
              <a:srgbClr val="0033CC"/>
            </a:solidFill>
          </a:ln>
        </p:spPr>
        <p:txBody>
          <a:bodyPr wrap="none" rtlCol="0">
            <a:spAutoFit/>
          </a:bodyPr>
          <a:lstStyle/>
          <a:p>
            <a:r>
              <a:rPr lang="en-US" sz="2000" dirty="0">
                <a:solidFill>
                  <a:srgbClr val="0033CC"/>
                </a:solidFill>
              </a:rPr>
              <a:t>Optional </a:t>
            </a:r>
          </a:p>
          <a:p>
            <a:r>
              <a:rPr lang="en-US" sz="2000" dirty="0">
                <a:solidFill>
                  <a:srgbClr val="0033CC"/>
                </a:solidFill>
              </a:rPr>
              <a:t>participation</a:t>
            </a:r>
          </a:p>
          <a:p>
            <a:r>
              <a:rPr lang="en-US" sz="2000" dirty="0">
                <a:solidFill>
                  <a:srgbClr val="0033CC"/>
                </a:solidFill>
              </a:rPr>
              <a:t>on both sides.</a:t>
            </a:r>
          </a:p>
        </p:txBody>
      </p:sp>
      <p:sp>
        <p:nvSpPr>
          <p:cNvPr id="11" name="TextBox 10"/>
          <p:cNvSpPr txBox="1"/>
          <p:nvPr/>
        </p:nvSpPr>
        <p:spPr>
          <a:xfrm>
            <a:off x="457245" y="5440658"/>
            <a:ext cx="1646605" cy="646331"/>
          </a:xfrm>
          <a:prstGeom prst="rect">
            <a:avLst/>
          </a:prstGeom>
          <a:solidFill>
            <a:schemeClr val="bg1">
              <a:lumMod val="95000"/>
            </a:schemeClr>
          </a:solidFill>
        </p:spPr>
        <p:txBody>
          <a:bodyPr wrap="none" rtlCol="0">
            <a:spAutoFit/>
          </a:bodyPr>
          <a:lstStyle/>
          <a:p>
            <a:r>
              <a:rPr lang="en-US" sz="900" b="1" dirty="0">
                <a:solidFill>
                  <a:schemeClr val="bg1">
                    <a:lumMod val="65000"/>
                  </a:schemeClr>
                </a:solidFill>
              </a:rPr>
              <a:t>Database Systems</a:t>
            </a:r>
          </a:p>
          <a:p>
            <a:r>
              <a:rPr lang="en-US" sz="900" dirty="0">
                <a:solidFill>
                  <a:schemeClr val="bg1">
                    <a:lumMod val="65000"/>
                  </a:schemeClr>
                </a:solidFill>
              </a:rPr>
              <a:t>by </a:t>
            </a:r>
            <a:r>
              <a:rPr lang="en-US" sz="900" dirty="0" err="1">
                <a:solidFill>
                  <a:schemeClr val="bg1">
                    <a:lumMod val="65000"/>
                  </a:schemeClr>
                </a:solidFill>
              </a:rPr>
              <a:t>Jukić</a:t>
            </a:r>
            <a:r>
              <a:rPr lang="en-US" sz="900" dirty="0">
                <a:solidFill>
                  <a:schemeClr val="bg1">
                    <a:lumMod val="65000"/>
                  </a:schemeClr>
                </a:solidFill>
              </a:rPr>
              <a:t>, </a:t>
            </a:r>
            <a:r>
              <a:rPr lang="en-US" sz="900" dirty="0" err="1">
                <a:solidFill>
                  <a:schemeClr val="bg1">
                    <a:lumMod val="65000"/>
                  </a:schemeClr>
                </a:solidFill>
              </a:rPr>
              <a:t>Vrbsky</a:t>
            </a:r>
            <a:r>
              <a:rPr lang="en-US" sz="900" dirty="0">
                <a:solidFill>
                  <a:schemeClr val="bg1">
                    <a:lumMod val="65000"/>
                  </a:schemeClr>
                </a:solidFill>
              </a:rPr>
              <a:t>, &amp; </a:t>
            </a:r>
            <a:r>
              <a:rPr lang="en-US" sz="900" dirty="0" err="1">
                <a:solidFill>
                  <a:schemeClr val="bg1">
                    <a:lumMod val="65000"/>
                  </a:schemeClr>
                </a:solidFill>
              </a:rPr>
              <a:t>Nestorov</a:t>
            </a:r>
            <a:endParaRPr lang="en-US" sz="900" dirty="0">
              <a:solidFill>
                <a:schemeClr val="bg1">
                  <a:lumMod val="65000"/>
                </a:schemeClr>
              </a:solidFill>
            </a:endParaRPr>
          </a:p>
          <a:p>
            <a:r>
              <a:rPr lang="en-US" sz="900" dirty="0">
                <a:solidFill>
                  <a:schemeClr val="bg1">
                    <a:lumMod val="65000"/>
                  </a:schemeClr>
                </a:solidFill>
              </a:rPr>
              <a:t>Pearson 2014</a:t>
            </a:r>
          </a:p>
          <a:p>
            <a:r>
              <a:rPr lang="en-US" sz="900" dirty="0">
                <a:solidFill>
                  <a:schemeClr val="bg1">
                    <a:lumMod val="65000"/>
                  </a:schemeClr>
                </a:solidFill>
              </a:rPr>
              <a:t>ISBN 978-0-13-257567-6</a:t>
            </a:r>
          </a:p>
        </p:txBody>
      </p:sp>
      <p:sp>
        <p:nvSpPr>
          <p:cNvPr id="3" name="Oval 2"/>
          <p:cNvSpPr/>
          <p:nvPr/>
        </p:nvSpPr>
        <p:spPr bwMode="auto">
          <a:xfrm>
            <a:off x="2651782" y="5897852"/>
            <a:ext cx="365756" cy="274317"/>
          </a:xfrm>
          <a:prstGeom prst="ellipse">
            <a:avLst/>
          </a:prstGeom>
          <a:noFill/>
          <a:ln w="28575" cap="flat" cmpd="sng" algn="ctr">
            <a:solidFill>
              <a:srgbClr val="A12A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12" name="Oval 11"/>
          <p:cNvSpPr/>
          <p:nvPr/>
        </p:nvSpPr>
        <p:spPr bwMode="auto">
          <a:xfrm>
            <a:off x="5212073" y="5897852"/>
            <a:ext cx="365756" cy="274317"/>
          </a:xfrm>
          <a:prstGeom prst="ellipse">
            <a:avLst/>
          </a:prstGeom>
          <a:noFill/>
          <a:ln w="28575" cap="flat" cmpd="sng" algn="ctr">
            <a:solidFill>
              <a:srgbClr val="A12A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Tree>
    <p:extLst>
      <p:ext uri="{BB962C8B-B14F-4D97-AF65-F5344CB8AC3E}">
        <p14:creationId xmlns:p14="http://schemas.microsoft.com/office/powerpoint/2010/main" val="16960477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Mapping M:N Relationships</a:t>
            </a:r>
            <a:r>
              <a:rPr lang="en-US" i="1" dirty="0"/>
              <a:t>, cont’d</a:t>
            </a:r>
            <a:endParaRPr lang="en-US" dirty="0"/>
          </a:p>
        </p:txBody>
      </p:sp>
      <p:sp>
        <p:nvSpPr>
          <p:cNvPr id="4" name="Slide Number Placeholder 3"/>
          <p:cNvSpPr>
            <a:spLocks noGrp="1"/>
          </p:cNvSpPr>
          <p:nvPr>
            <p:ph type="sldNum" sz="quarter" idx="12"/>
          </p:nvPr>
        </p:nvSpPr>
        <p:spPr/>
        <p:txBody>
          <a:bodyPr/>
          <a:lstStyle/>
          <a:p>
            <a:fld id="{5E4F0376-0E54-9843-B673-E00D6670E830}" type="slidenum">
              <a:rPr lang="en-US" smtClean="0"/>
              <a:pPr/>
              <a:t>53</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8350" y="1143025"/>
            <a:ext cx="6400800" cy="3746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6" name="Group 6"/>
          <p:cNvGrpSpPr>
            <a:grpSpLocks/>
          </p:cNvGrpSpPr>
          <p:nvPr/>
        </p:nvGrpSpPr>
        <p:grpSpPr bwMode="auto">
          <a:xfrm>
            <a:off x="2103147" y="4983463"/>
            <a:ext cx="6215063" cy="1660525"/>
            <a:chOff x="2209800" y="4953000"/>
            <a:chExt cx="6215014" cy="1660843"/>
          </a:xfrm>
        </p:grpSpPr>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2258" y="4967923"/>
              <a:ext cx="1712556" cy="16459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4953000"/>
              <a:ext cx="2583308" cy="11887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0409" y="4953000"/>
              <a:ext cx="1944546" cy="10972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0" name="TextBox 9"/>
          <p:cNvSpPr txBox="1"/>
          <p:nvPr/>
        </p:nvSpPr>
        <p:spPr>
          <a:xfrm>
            <a:off x="274367" y="2057415"/>
            <a:ext cx="1609009" cy="1015663"/>
          </a:xfrm>
          <a:prstGeom prst="rect">
            <a:avLst/>
          </a:prstGeom>
          <a:solidFill>
            <a:srgbClr val="FFFFC2"/>
          </a:solidFill>
          <a:ln>
            <a:solidFill>
              <a:srgbClr val="0033CC"/>
            </a:solidFill>
          </a:ln>
        </p:spPr>
        <p:txBody>
          <a:bodyPr wrap="none" rtlCol="0">
            <a:spAutoFit/>
          </a:bodyPr>
          <a:lstStyle/>
          <a:p>
            <a:r>
              <a:rPr lang="en-US" sz="2000" dirty="0">
                <a:solidFill>
                  <a:srgbClr val="0033CC"/>
                </a:solidFill>
              </a:rPr>
              <a:t>Relationship</a:t>
            </a:r>
          </a:p>
          <a:p>
            <a:r>
              <a:rPr lang="en-US" sz="2000" dirty="0">
                <a:solidFill>
                  <a:srgbClr val="0033CC"/>
                </a:solidFill>
              </a:rPr>
              <a:t>with an</a:t>
            </a:r>
          </a:p>
          <a:p>
            <a:r>
              <a:rPr lang="en-US" sz="2000" dirty="0">
                <a:solidFill>
                  <a:srgbClr val="0033CC"/>
                </a:solidFill>
              </a:rPr>
              <a:t>attribute.</a:t>
            </a:r>
          </a:p>
        </p:txBody>
      </p:sp>
      <p:sp>
        <p:nvSpPr>
          <p:cNvPr id="11" name="TextBox 10"/>
          <p:cNvSpPr txBox="1"/>
          <p:nvPr/>
        </p:nvSpPr>
        <p:spPr>
          <a:xfrm>
            <a:off x="274367" y="5440658"/>
            <a:ext cx="1646605" cy="646331"/>
          </a:xfrm>
          <a:prstGeom prst="rect">
            <a:avLst/>
          </a:prstGeom>
          <a:solidFill>
            <a:schemeClr val="bg1">
              <a:lumMod val="95000"/>
            </a:schemeClr>
          </a:solidFill>
        </p:spPr>
        <p:txBody>
          <a:bodyPr wrap="none" rtlCol="0">
            <a:spAutoFit/>
          </a:bodyPr>
          <a:lstStyle/>
          <a:p>
            <a:r>
              <a:rPr lang="en-US" sz="900" b="1" dirty="0">
                <a:solidFill>
                  <a:schemeClr val="bg1">
                    <a:lumMod val="65000"/>
                  </a:schemeClr>
                </a:solidFill>
              </a:rPr>
              <a:t>Database Systems</a:t>
            </a:r>
          </a:p>
          <a:p>
            <a:r>
              <a:rPr lang="en-US" sz="900" dirty="0">
                <a:solidFill>
                  <a:schemeClr val="bg1">
                    <a:lumMod val="65000"/>
                  </a:schemeClr>
                </a:solidFill>
              </a:rPr>
              <a:t>by </a:t>
            </a:r>
            <a:r>
              <a:rPr lang="en-US" sz="900" dirty="0" err="1">
                <a:solidFill>
                  <a:schemeClr val="bg1">
                    <a:lumMod val="65000"/>
                  </a:schemeClr>
                </a:solidFill>
              </a:rPr>
              <a:t>Jukić</a:t>
            </a:r>
            <a:r>
              <a:rPr lang="en-US" sz="900" dirty="0">
                <a:solidFill>
                  <a:schemeClr val="bg1">
                    <a:lumMod val="65000"/>
                  </a:schemeClr>
                </a:solidFill>
              </a:rPr>
              <a:t>, </a:t>
            </a:r>
            <a:r>
              <a:rPr lang="en-US" sz="900" dirty="0" err="1">
                <a:solidFill>
                  <a:schemeClr val="bg1">
                    <a:lumMod val="65000"/>
                  </a:schemeClr>
                </a:solidFill>
              </a:rPr>
              <a:t>Vrbsky</a:t>
            </a:r>
            <a:r>
              <a:rPr lang="en-US" sz="900" dirty="0">
                <a:solidFill>
                  <a:schemeClr val="bg1">
                    <a:lumMod val="65000"/>
                  </a:schemeClr>
                </a:solidFill>
              </a:rPr>
              <a:t>, &amp; </a:t>
            </a:r>
            <a:r>
              <a:rPr lang="en-US" sz="900" dirty="0" err="1">
                <a:solidFill>
                  <a:schemeClr val="bg1">
                    <a:lumMod val="65000"/>
                  </a:schemeClr>
                </a:solidFill>
              </a:rPr>
              <a:t>Nestorov</a:t>
            </a:r>
            <a:endParaRPr lang="en-US" sz="900" dirty="0">
              <a:solidFill>
                <a:schemeClr val="bg1">
                  <a:lumMod val="65000"/>
                </a:schemeClr>
              </a:solidFill>
            </a:endParaRPr>
          </a:p>
          <a:p>
            <a:r>
              <a:rPr lang="en-US" sz="900" dirty="0">
                <a:solidFill>
                  <a:schemeClr val="bg1">
                    <a:lumMod val="65000"/>
                  </a:schemeClr>
                </a:solidFill>
              </a:rPr>
              <a:t>Pearson 2014</a:t>
            </a:r>
          </a:p>
          <a:p>
            <a:r>
              <a:rPr lang="en-US" sz="900" dirty="0">
                <a:solidFill>
                  <a:schemeClr val="bg1">
                    <a:lumMod val="65000"/>
                  </a:schemeClr>
                </a:solidFill>
              </a:rPr>
              <a:t>ISBN 978-0-13-257567-6</a:t>
            </a:r>
          </a:p>
        </p:txBody>
      </p:sp>
    </p:spTree>
    <p:extLst>
      <p:ext uri="{BB962C8B-B14F-4D97-AF65-F5344CB8AC3E}">
        <p14:creationId xmlns:p14="http://schemas.microsoft.com/office/powerpoint/2010/main" val="38655531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Mapping 1:1 Relationships</a:t>
            </a:r>
          </a:p>
        </p:txBody>
      </p:sp>
      <p:sp>
        <p:nvSpPr>
          <p:cNvPr id="3" name="Content Placeholder 2"/>
          <p:cNvSpPr>
            <a:spLocks noGrp="1"/>
          </p:cNvSpPr>
          <p:nvPr>
            <p:ph idx="1"/>
          </p:nvPr>
        </p:nvSpPr>
        <p:spPr/>
        <p:txBody>
          <a:bodyPr/>
          <a:lstStyle/>
          <a:p>
            <a:r>
              <a:rPr lang="en-US" dirty="0"/>
              <a:t>Map 1:1 relationships similarly </a:t>
            </a:r>
            <a:br>
              <a:rPr lang="en-US" dirty="0"/>
            </a:br>
            <a:r>
              <a:rPr lang="en-US" dirty="0"/>
              <a:t>to 1:M relationships.</a:t>
            </a:r>
          </a:p>
          <a:p>
            <a:pPr lvl="4"/>
            <a:endParaRPr lang="en-US" dirty="0"/>
          </a:p>
          <a:p>
            <a:r>
              <a:rPr lang="en-US" dirty="0"/>
              <a:t>One table will have a foreign key pointing to </a:t>
            </a:r>
            <a:br>
              <a:rPr lang="en-US" dirty="0"/>
            </a:br>
            <a:r>
              <a:rPr lang="en-US" dirty="0"/>
              <a:t>the primary key of the other table.</a:t>
            </a:r>
          </a:p>
          <a:p>
            <a:pPr lvl="4"/>
            <a:endParaRPr lang="en-US" dirty="0"/>
          </a:p>
          <a:p>
            <a:r>
              <a:rPr lang="en-US" dirty="0"/>
              <a:t>It can be an arbitrary choice of which table </a:t>
            </a:r>
            <a:br>
              <a:rPr lang="en-US" dirty="0"/>
            </a:br>
            <a:r>
              <a:rPr lang="en-US" dirty="0"/>
              <a:t>has the foreign key.</a:t>
            </a:r>
          </a:p>
          <a:p>
            <a:pPr lvl="1"/>
            <a:r>
              <a:rPr lang="en-US" dirty="0"/>
              <a:t>Make the choice that is most intuitive or efficient.</a:t>
            </a:r>
          </a:p>
        </p:txBody>
      </p:sp>
      <p:sp>
        <p:nvSpPr>
          <p:cNvPr id="4" name="Slide Number Placeholder 3"/>
          <p:cNvSpPr>
            <a:spLocks noGrp="1"/>
          </p:cNvSpPr>
          <p:nvPr>
            <p:ph type="sldNum" sz="quarter" idx="12"/>
          </p:nvPr>
        </p:nvSpPr>
        <p:spPr/>
        <p:txBody>
          <a:bodyPr/>
          <a:lstStyle/>
          <a:p>
            <a:fld id="{5E4F0376-0E54-9843-B673-E00D6670E830}" type="slidenum">
              <a:rPr lang="en-US" smtClean="0"/>
              <a:pPr/>
              <a:t>54</a:t>
            </a:fld>
            <a:endParaRPr lang="en-US"/>
          </a:p>
        </p:txBody>
      </p:sp>
    </p:spTree>
    <p:extLst>
      <p:ext uri="{BB962C8B-B14F-4D97-AF65-F5344CB8AC3E}">
        <p14:creationId xmlns:p14="http://schemas.microsoft.com/office/powerpoint/2010/main" val="41175326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Mapping 1:1 Relationships</a:t>
            </a:r>
            <a:r>
              <a:rPr lang="en-US" i="1" dirty="0"/>
              <a:t>, cont’d</a:t>
            </a:r>
          </a:p>
        </p:txBody>
      </p:sp>
      <p:sp>
        <p:nvSpPr>
          <p:cNvPr id="4" name="Slide Number Placeholder 3"/>
          <p:cNvSpPr>
            <a:spLocks noGrp="1"/>
          </p:cNvSpPr>
          <p:nvPr>
            <p:ph type="sldNum" sz="quarter" idx="12"/>
          </p:nvPr>
        </p:nvSpPr>
        <p:spPr/>
        <p:txBody>
          <a:bodyPr/>
          <a:lstStyle/>
          <a:p>
            <a:fld id="{5E4F0376-0E54-9843-B673-E00D6670E830}" type="slidenum">
              <a:rPr lang="en-US" smtClean="0"/>
              <a:pPr/>
              <a:t>55</a:t>
            </a:fld>
            <a:endParaRPr lang="en-US"/>
          </a:p>
        </p:txBody>
      </p:sp>
      <p:pic>
        <p:nvPicPr>
          <p:cNvPr id="5" name="Picture 9" descr="C:\Users\user\Desktop\F3.2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879" y="1252527"/>
            <a:ext cx="7078662" cy="3090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9" descr="C:\Users\Giga\Dropbox\Ljeto2013\FixFigure3.30.jpg"/>
          <p:cNvPicPr>
            <a:picLocks noChangeAspect="1" noChangeArrowheads="1"/>
          </p:cNvPicPr>
          <p:nvPr/>
        </p:nvPicPr>
        <p:blipFill>
          <a:blip r:embed="rId3">
            <a:extLst>
              <a:ext uri="{28A0092B-C50C-407E-A947-70E740481C1C}">
                <a14:useLocalDpi xmlns:a14="http://schemas.microsoft.com/office/drawing/2010/main" val="0"/>
              </a:ext>
            </a:extLst>
          </a:blip>
          <a:srcRect r="76666" b="53049"/>
          <a:stretch>
            <a:fillRect/>
          </a:stretch>
        </p:blipFill>
        <p:spPr bwMode="auto">
          <a:xfrm>
            <a:off x="5852146" y="4343390"/>
            <a:ext cx="1866900" cy="234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Box 6"/>
          <p:cNvSpPr txBox="1"/>
          <p:nvPr/>
        </p:nvSpPr>
        <p:spPr>
          <a:xfrm>
            <a:off x="457245" y="5440658"/>
            <a:ext cx="1646605" cy="646331"/>
          </a:xfrm>
          <a:prstGeom prst="rect">
            <a:avLst/>
          </a:prstGeom>
          <a:solidFill>
            <a:schemeClr val="bg1">
              <a:lumMod val="95000"/>
            </a:schemeClr>
          </a:solidFill>
        </p:spPr>
        <p:txBody>
          <a:bodyPr wrap="none" rtlCol="0">
            <a:spAutoFit/>
          </a:bodyPr>
          <a:lstStyle/>
          <a:p>
            <a:r>
              <a:rPr lang="en-US" sz="900" b="1" dirty="0">
                <a:solidFill>
                  <a:schemeClr val="bg1">
                    <a:lumMod val="65000"/>
                  </a:schemeClr>
                </a:solidFill>
              </a:rPr>
              <a:t>Database Systems</a:t>
            </a:r>
          </a:p>
          <a:p>
            <a:r>
              <a:rPr lang="en-US" sz="900" dirty="0">
                <a:solidFill>
                  <a:schemeClr val="bg1">
                    <a:lumMod val="65000"/>
                  </a:schemeClr>
                </a:solidFill>
              </a:rPr>
              <a:t>by </a:t>
            </a:r>
            <a:r>
              <a:rPr lang="en-US" sz="900" dirty="0" err="1">
                <a:solidFill>
                  <a:schemeClr val="bg1">
                    <a:lumMod val="65000"/>
                  </a:schemeClr>
                </a:solidFill>
              </a:rPr>
              <a:t>Jukić</a:t>
            </a:r>
            <a:r>
              <a:rPr lang="en-US" sz="900" dirty="0">
                <a:solidFill>
                  <a:schemeClr val="bg1">
                    <a:lumMod val="65000"/>
                  </a:schemeClr>
                </a:solidFill>
              </a:rPr>
              <a:t>, </a:t>
            </a:r>
            <a:r>
              <a:rPr lang="en-US" sz="900" dirty="0" err="1">
                <a:solidFill>
                  <a:schemeClr val="bg1">
                    <a:lumMod val="65000"/>
                  </a:schemeClr>
                </a:solidFill>
              </a:rPr>
              <a:t>Vrbsky</a:t>
            </a:r>
            <a:r>
              <a:rPr lang="en-US" sz="900" dirty="0">
                <a:solidFill>
                  <a:schemeClr val="bg1">
                    <a:lumMod val="65000"/>
                  </a:schemeClr>
                </a:solidFill>
              </a:rPr>
              <a:t>, &amp; </a:t>
            </a:r>
            <a:r>
              <a:rPr lang="en-US" sz="900" dirty="0" err="1">
                <a:solidFill>
                  <a:schemeClr val="bg1">
                    <a:lumMod val="65000"/>
                  </a:schemeClr>
                </a:solidFill>
              </a:rPr>
              <a:t>Nestorov</a:t>
            </a:r>
            <a:endParaRPr lang="en-US" sz="900" dirty="0">
              <a:solidFill>
                <a:schemeClr val="bg1">
                  <a:lumMod val="65000"/>
                </a:schemeClr>
              </a:solidFill>
            </a:endParaRPr>
          </a:p>
          <a:p>
            <a:r>
              <a:rPr lang="en-US" sz="900" dirty="0">
                <a:solidFill>
                  <a:schemeClr val="bg1">
                    <a:lumMod val="65000"/>
                  </a:schemeClr>
                </a:solidFill>
              </a:rPr>
              <a:t>Pearson 2014</a:t>
            </a:r>
          </a:p>
          <a:p>
            <a:r>
              <a:rPr lang="en-US" sz="900" dirty="0">
                <a:solidFill>
                  <a:schemeClr val="bg1">
                    <a:lumMod val="65000"/>
                  </a:schemeClr>
                </a:solidFill>
              </a:rPr>
              <a:t>ISBN 978-0-13-257567-6</a:t>
            </a:r>
          </a:p>
        </p:txBody>
      </p:sp>
      <p:sp>
        <p:nvSpPr>
          <p:cNvPr id="8" name="TextBox 7"/>
          <p:cNvSpPr txBox="1"/>
          <p:nvPr/>
        </p:nvSpPr>
        <p:spPr>
          <a:xfrm>
            <a:off x="1097318" y="4526268"/>
            <a:ext cx="4257295" cy="400110"/>
          </a:xfrm>
          <a:prstGeom prst="rect">
            <a:avLst/>
          </a:prstGeom>
          <a:solidFill>
            <a:schemeClr val="accent1">
              <a:lumMod val="20000"/>
              <a:lumOff val="80000"/>
            </a:schemeClr>
          </a:solidFill>
          <a:ln>
            <a:solidFill>
              <a:srgbClr val="0033CC"/>
            </a:solidFill>
          </a:ln>
        </p:spPr>
        <p:txBody>
          <a:bodyPr wrap="none" rtlCol="0">
            <a:spAutoFit/>
          </a:bodyPr>
          <a:lstStyle/>
          <a:p>
            <a:r>
              <a:rPr lang="en-US" sz="2000" dirty="0">
                <a:solidFill>
                  <a:srgbClr val="0033CC"/>
                </a:solidFill>
              </a:rPr>
              <a:t>Table VEHICLE has the foreign key.</a:t>
            </a:r>
          </a:p>
        </p:txBody>
      </p:sp>
    </p:spTree>
    <p:extLst>
      <p:ext uri="{BB962C8B-B14F-4D97-AF65-F5344CB8AC3E}">
        <p14:creationId xmlns:p14="http://schemas.microsoft.com/office/powerpoint/2010/main" val="6143268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Referential Integrity Constraint</a:t>
            </a:r>
          </a:p>
        </p:txBody>
      </p:sp>
      <p:sp>
        <p:nvSpPr>
          <p:cNvPr id="3" name="Content Placeholder 2"/>
          <p:cNvSpPr>
            <a:spLocks noGrp="1"/>
          </p:cNvSpPr>
          <p:nvPr>
            <p:ph idx="1"/>
          </p:nvPr>
        </p:nvSpPr>
        <p:spPr>
          <a:xfrm>
            <a:off x="3931926" y="1295400"/>
            <a:ext cx="4754873" cy="4835525"/>
          </a:xfrm>
        </p:spPr>
        <p:txBody>
          <a:bodyPr/>
          <a:lstStyle/>
          <a:p>
            <a:r>
              <a:rPr lang="en-US" dirty="0"/>
              <a:t>The value of a </a:t>
            </a:r>
            <a:r>
              <a:rPr lang="en-US" u="sng" dirty="0"/>
              <a:t>foreign key</a:t>
            </a:r>
            <a:r>
              <a:rPr lang="en-US" dirty="0"/>
              <a:t> must either:</a:t>
            </a:r>
          </a:p>
          <a:p>
            <a:pPr lvl="5"/>
            <a:endParaRPr lang="en-US" dirty="0"/>
          </a:p>
          <a:p>
            <a:pPr lvl="1"/>
            <a:r>
              <a:rPr lang="en-US" u="sng" dirty="0"/>
              <a:t>Match</a:t>
            </a:r>
            <a:r>
              <a:rPr lang="en-US" dirty="0"/>
              <a:t> one of the values </a:t>
            </a:r>
            <a:br>
              <a:rPr lang="en-US" dirty="0"/>
            </a:br>
            <a:r>
              <a:rPr lang="en-US" dirty="0"/>
              <a:t>of the primary key in the table being referred to.</a:t>
            </a:r>
          </a:p>
          <a:p>
            <a:pPr lvl="6"/>
            <a:endParaRPr lang="en-US" dirty="0"/>
          </a:p>
          <a:p>
            <a:pPr lvl="1"/>
            <a:r>
              <a:rPr lang="en-US" dirty="0"/>
              <a:t>Be </a:t>
            </a:r>
            <a:r>
              <a:rPr lang="en-US" u="sng" dirty="0"/>
              <a:t>null</a:t>
            </a:r>
            <a:r>
              <a:rPr lang="en-US" dirty="0"/>
              <a:t>.</a:t>
            </a:r>
          </a:p>
          <a:p>
            <a:pPr lvl="4"/>
            <a:endParaRPr lang="en-US" dirty="0"/>
          </a:p>
          <a:p>
            <a:r>
              <a:rPr lang="en-US" dirty="0"/>
              <a:t>The database server </a:t>
            </a:r>
            <a:br>
              <a:rPr lang="en-US" dirty="0"/>
            </a:br>
            <a:r>
              <a:rPr lang="en-US" dirty="0"/>
              <a:t>will </a:t>
            </a:r>
            <a:r>
              <a:rPr lang="en-US" u="sng" dirty="0"/>
              <a:t>enforce</a:t>
            </a:r>
            <a:r>
              <a:rPr lang="en-US" dirty="0"/>
              <a:t> referential integrity.</a:t>
            </a:r>
          </a:p>
        </p:txBody>
      </p:sp>
      <p:sp>
        <p:nvSpPr>
          <p:cNvPr id="4" name="Slide Number Placeholder 3"/>
          <p:cNvSpPr>
            <a:spLocks noGrp="1"/>
          </p:cNvSpPr>
          <p:nvPr>
            <p:ph type="sldNum" sz="quarter" idx="12"/>
          </p:nvPr>
        </p:nvSpPr>
        <p:spPr/>
        <p:txBody>
          <a:bodyPr/>
          <a:lstStyle/>
          <a:p>
            <a:fld id="{5E4F0376-0E54-9843-B673-E00D6670E830}" type="slidenum">
              <a:rPr lang="en-US" smtClean="0"/>
              <a:pPr/>
              <a:t>56</a:t>
            </a:fld>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928" y="1193386"/>
            <a:ext cx="3559649" cy="5664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56D2CAB0-2081-D45B-FE32-292F116118C8}"/>
              </a:ext>
            </a:extLst>
          </p:cNvPr>
          <p:cNvSpPr txBox="1"/>
          <p:nvPr/>
        </p:nvSpPr>
        <p:spPr>
          <a:xfrm>
            <a:off x="6308638" y="6172170"/>
            <a:ext cx="1646605" cy="646331"/>
          </a:xfrm>
          <a:prstGeom prst="rect">
            <a:avLst/>
          </a:prstGeom>
          <a:solidFill>
            <a:schemeClr val="bg1">
              <a:lumMod val="95000"/>
            </a:schemeClr>
          </a:solidFill>
        </p:spPr>
        <p:txBody>
          <a:bodyPr wrap="none" rtlCol="0">
            <a:spAutoFit/>
          </a:bodyPr>
          <a:lstStyle/>
          <a:p>
            <a:r>
              <a:rPr lang="en-US" sz="900" b="1" dirty="0">
                <a:solidFill>
                  <a:schemeClr val="bg1">
                    <a:lumMod val="65000"/>
                  </a:schemeClr>
                </a:solidFill>
              </a:rPr>
              <a:t>Database Systems</a:t>
            </a:r>
          </a:p>
          <a:p>
            <a:r>
              <a:rPr lang="en-US" sz="900" dirty="0">
                <a:solidFill>
                  <a:schemeClr val="bg1">
                    <a:lumMod val="65000"/>
                  </a:schemeClr>
                </a:solidFill>
              </a:rPr>
              <a:t>by </a:t>
            </a:r>
            <a:r>
              <a:rPr lang="en-US" sz="900" dirty="0" err="1">
                <a:solidFill>
                  <a:schemeClr val="bg1">
                    <a:lumMod val="65000"/>
                  </a:schemeClr>
                </a:solidFill>
              </a:rPr>
              <a:t>Jukić</a:t>
            </a:r>
            <a:r>
              <a:rPr lang="en-US" sz="900" dirty="0">
                <a:solidFill>
                  <a:schemeClr val="bg1">
                    <a:lumMod val="65000"/>
                  </a:schemeClr>
                </a:solidFill>
              </a:rPr>
              <a:t>, </a:t>
            </a:r>
            <a:r>
              <a:rPr lang="en-US" sz="900" dirty="0" err="1">
                <a:solidFill>
                  <a:schemeClr val="bg1">
                    <a:lumMod val="65000"/>
                  </a:schemeClr>
                </a:solidFill>
              </a:rPr>
              <a:t>Vrbsky</a:t>
            </a:r>
            <a:r>
              <a:rPr lang="en-US" sz="900" dirty="0">
                <a:solidFill>
                  <a:schemeClr val="bg1">
                    <a:lumMod val="65000"/>
                  </a:schemeClr>
                </a:solidFill>
              </a:rPr>
              <a:t>, &amp; </a:t>
            </a:r>
            <a:r>
              <a:rPr lang="en-US" sz="900" dirty="0" err="1">
                <a:solidFill>
                  <a:schemeClr val="bg1">
                    <a:lumMod val="65000"/>
                  </a:schemeClr>
                </a:solidFill>
              </a:rPr>
              <a:t>Nestorov</a:t>
            </a:r>
            <a:endParaRPr lang="en-US" sz="900" dirty="0">
              <a:solidFill>
                <a:schemeClr val="bg1">
                  <a:lumMod val="65000"/>
                </a:schemeClr>
              </a:solidFill>
            </a:endParaRPr>
          </a:p>
          <a:p>
            <a:r>
              <a:rPr lang="en-US" sz="900" dirty="0">
                <a:solidFill>
                  <a:schemeClr val="bg1">
                    <a:lumMod val="65000"/>
                  </a:schemeClr>
                </a:solidFill>
              </a:rPr>
              <a:t>Pearson 2014</a:t>
            </a:r>
          </a:p>
          <a:p>
            <a:r>
              <a:rPr lang="en-US" sz="900" dirty="0">
                <a:solidFill>
                  <a:schemeClr val="bg1">
                    <a:lumMod val="65000"/>
                  </a:schemeClr>
                </a:solidFill>
              </a:rPr>
              <a:t>ISBN 978-0-13-257567-6</a:t>
            </a:r>
          </a:p>
        </p:txBody>
      </p:sp>
    </p:spTree>
    <p:extLst>
      <p:ext uri="{BB962C8B-B14F-4D97-AF65-F5344CB8AC3E}">
        <p14:creationId xmlns:p14="http://schemas.microsoft.com/office/powerpoint/2010/main" val="5049855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Database Model</a:t>
            </a:r>
          </a:p>
        </p:txBody>
      </p:sp>
      <p:sp>
        <p:nvSpPr>
          <p:cNvPr id="3" name="Content Placeholder 2"/>
          <p:cNvSpPr>
            <a:spLocks noGrp="1"/>
          </p:cNvSpPr>
          <p:nvPr>
            <p:ph idx="1"/>
          </p:nvPr>
        </p:nvSpPr>
        <p:spPr/>
        <p:txBody>
          <a:bodyPr/>
          <a:lstStyle/>
          <a:p>
            <a:r>
              <a:rPr lang="en-US" dirty="0"/>
              <a:t>The </a:t>
            </a:r>
            <a:r>
              <a:rPr lang="en-US" u="sng" dirty="0"/>
              <a:t>physical model</a:t>
            </a:r>
            <a:r>
              <a:rPr lang="en-US" dirty="0"/>
              <a:t> is the actual </a:t>
            </a:r>
            <a:br>
              <a:rPr lang="en-US" dirty="0"/>
            </a:br>
            <a:r>
              <a:rPr lang="en-US" dirty="0"/>
              <a:t>database implementation.</a:t>
            </a:r>
          </a:p>
          <a:p>
            <a:pPr lvl="4"/>
            <a:endParaRPr lang="en-US" dirty="0"/>
          </a:p>
          <a:p>
            <a:r>
              <a:rPr lang="en-US" dirty="0"/>
              <a:t>Map the logical model (relational schema) </a:t>
            </a:r>
            <a:br>
              <a:rPr lang="en-US" dirty="0"/>
            </a:br>
            <a:r>
              <a:rPr lang="en-US" dirty="0"/>
              <a:t>to relational database tables.</a:t>
            </a:r>
          </a:p>
          <a:p>
            <a:pPr lvl="4"/>
            <a:endParaRPr lang="en-US" dirty="0"/>
          </a:p>
          <a:p>
            <a:r>
              <a:rPr lang="en-US" dirty="0"/>
              <a:t>SQL commands to create, delete, modify, </a:t>
            </a:r>
            <a:br>
              <a:rPr lang="en-US" dirty="0"/>
            </a:br>
            <a:r>
              <a:rPr lang="en-US" dirty="0"/>
              <a:t>and query database structures.</a:t>
            </a:r>
          </a:p>
          <a:p>
            <a:pPr lvl="1"/>
            <a:r>
              <a:rPr lang="en-US" dirty="0"/>
              <a:t>ERDPlus will export </a:t>
            </a:r>
            <a:r>
              <a:rPr lang="en-US" b="1" dirty="0">
                <a:solidFill>
                  <a:srgbClr val="0033CC"/>
                </a:solidFill>
                <a:latin typeface="Courier New" panose="02070309020205020404" pitchFamily="49" charset="0"/>
                <a:cs typeface="Courier New" panose="02070309020205020404" pitchFamily="49" charset="0"/>
              </a:rPr>
              <a:t>CREATE</a:t>
            </a:r>
            <a:r>
              <a:rPr lang="en-US" dirty="0"/>
              <a:t> commands.</a:t>
            </a:r>
          </a:p>
        </p:txBody>
      </p:sp>
      <p:sp>
        <p:nvSpPr>
          <p:cNvPr id="4" name="Slide Number Placeholder 3"/>
          <p:cNvSpPr>
            <a:spLocks noGrp="1"/>
          </p:cNvSpPr>
          <p:nvPr>
            <p:ph type="sldNum" sz="quarter" idx="12"/>
          </p:nvPr>
        </p:nvSpPr>
        <p:spPr/>
        <p:txBody>
          <a:bodyPr/>
          <a:lstStyle/>
          <a:p>
            <a:fld id="{5E4F0376-0E54-9843-B673-E00D6670E830}" type="slidenum">
              <a:rPr lang="en-US" smtClean="0"/>
              <a:pPr/>
              <a:t>57</a:t>
            </a:fld>
            <a:endParaRPr lang="en-US"/>
          </a:p>
        </p:txBody>
      </p:sp>
    </p:spTree>
    <p:extLst>
      <p:ext uri="{BB962C8B-B14F-4D97-AF65-F5344CB8AC3E}">
        <p14:creationId xmlns:p14="http://schemas.microsoft.com/office/powerpoint/2010/main" val="1728540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Mapping Example: ER Diagram</a:t>
            </a:r>
          </a:p>
        </p:txBody>
      </p:sp>
      <p:sp>
        <p:nvSpPr>
          <p:cNvPr id="4" name="Slide Number Placeholder 3"/>
          <p:cNvSpPr>
            <a:spLocks noGrp="1"/>
          </p:cNvSpPr>
          <p:nvPr>
            <p:ph type="sldNum" sz="quarter" idx="12"/>
          </p:nvPr>
        </p:nvSpPr>
        <p:spPr/>
        <p:txBody>
          <a:bodyPr/>
          <a:lstStyle/>
          <a:p>
            <a:fld id="{5E4F0376-0E54-9843-B673-E00D6670E830}" type="slidenum">
              <a:rPr lang="en-US" smtClean="0"/>
              <a:pPr/>
              <a:t>58</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0196" y="1997772"/>
            <a:ext cx="7008857" cy="47230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5"/>
          <p:cNvSpPr txBox="1"/>
          <p:nvPr/>
        </p:nvSpPr>
        <p:spPr>
          <a:xfrm>
            <a:off x="365806" y="6074473"/>
            <a:ext cx="1646605" cy="646331"/>
          </a:xfrm>
          <a:prstGeom prst="rect">
            <a:avLst/>
          </a:prstGeom>
          <a:solidFill>
            <a:schemeClr val="bg1">
              <a:lumMod val="95000"/>
            </a:schemeClr>
          </a:solidFill>
        </p:spPr>
        <p:txBody>
          <a:bodyPr wrap="none" rtlCol="0">
            <a:spAutoFit/>
          </a:bodyPr>
          <a:lstStyle/>
          <a:p>
            <a:r>
              <a:rPr lang="en-US" sz="900" b="1" dirty="0">
                <a:solidFill>
                  <a:schemeClr val="bg1">
                    <a:lumMod val="65000"/>
                  </a:schemeClr>
                </a:solidFill>
              </a:rPr>
              <a:t>Database Systems</a:t>
            </a:r>
          </a:p>
          <a:p>
            <a:r>
              <a:rPr lang="en-US" sz="900" dirty="0">
                <a:solidFill>
                  <a:schemeClr val="bg1">
                    <a:lumMod val="65000"/>
                  </a:schemeClr>
                </a:solidFill>
              </a:rPr>
              <a:t>by </a:t>
            </a:r>
            <a:r>
              <a:rPr lang="en-US" sz="900" dirty="0" err="1">
                <a:solidFill>
                  <a:schemeClr val="bg1">
                    <a:lumMod val="65000"/>
                  </a:schemeClr>
                </a:solidFill>
              </a:rPr>
              <a:t>Jukić</a:t>
            </a:r>
            <a:r>
              <a:rPr lang="en-US" sz="900" dirty="0">
                <a:solidFill>
                  <a:schemeClr val="bg1">
                    <a:lumMod val="65000"/>
                  </a:schemeClr>
                </a:solidFill>
              </a:rPr>
              <a:t>, </a:t>
            </a:r>
            <a:r>
              <a:rPr lang="en-US" sz="900" dirty="0" err="1">
                <a:solidFill>
                  <a:schemeClr val="bg1">
                    <a:lumMod val="65000"/>
                  </a:schemeClr>
                </a:solidFill>
              </a:rPr>
              <a:t>Vrbsky</a:t>
            </a:r>
            <a:r>
              <a:rPr lang="en-US" sz="900" dirty="0">
                <a:solidFill>
                  <a:schemeClr val="bg1">
                    <a:lumMod val="65000"/>
                  </a:schemeClr>
                </a:solidFill>
              </a:rPr>
              <a:t>, &amp; </a:t>
            </a:r>
            <a:r>
              <a:rPr lang="en-US" sz="900" dirty="0" err="1">
                <a:solidFill>
                  <a:schemeClr val="bg1">
                    <a:lumMod val="65000"/>
                  </a:schemeClr>
                </a:solidFill>
              </a:rPr>
              <a:t>Nestorov</a:t>
            </a:r>
            <a:endParaRPr lang="en-US" sz="900" dirty="0">
              <a:solidFill>
                <a:schemeClr val="bg1">
                  <a:lumMod val="65000"/>
                </a:schemeClr>
              </a:solidFill>
            </a:endParaRPr>
          </a:p>
          <a:p>
            <a:r>
              <a:rPr lang="en-US" sz="900" dirty="0">
                <a:solidFill>
                  <a:schemeClr val="bg1">
                    <a:lumMod val="65000"/>
                  </a:schemeClr>
                </a:solidFill>
              </a:rPr>
              <a:t>Pearson 2014</a:t>
            </a:r>
          </a:p>
          <a:p>
            <a:r>
              <a:rPr lang="en-US" sz="900" dirty="0">
                <a:solidFill>
                  <a:schemeClr val="bg1">
                    <a:lumMod val="65000"/>
                  </a:schemeClr>
                </a:solidFill>
              </a:rPr>
              <a:t>ISBN 978-0-13-257567-6</a:t>
            </a:r>
          </a:p>
        </p:txBody>
      </p:sp>
      <p:sp>
        <p:nvSpPr>
          <p:cNvPr id="3" name="Content Placeholder 2">
            <a:extLst>
              <a:ext uri="{FF2B5EF4-FFF2-40B4-BE49-F238E27FC236}">
                <a16:creationId xmlns:a16="http://schemas.microsoft.com/office/drawing/2014/main" id="{3DD106C7-6081-027F-84DF-1526E2AE8955}"/>
              </a:ext>
            </a:extLst>
          </p:cNvPr>
          <p:cNvSpPr>
            <a:spLocks noGrp="1"/>
          </p:cNvSpPr>
          <p:nvPr>
            <p:ph idx="1"/>
          </p:nvPr>
        </p:nvSpPr>
        <p:spPr>
          <a:xfrm>
            <a:off x="457200" y="1295401"/>
            <a:ext cx="8229600" cy="487698"/>
          </a:xfrm>
        </p:spPr>
        <p:txBody>
          <a:bodyPr/>
          <a:lstStyle/>
          <a:p>
            <a:r>
              <a:rPr lang="en-US" dirty="0"/>
              <a:t>From this ER diagram (</a:t>
            </a:r>
            <a:r>
              <a:rPr lang="en-US" u="sng" dirty="0"/>
              <a:t>conceptual</a:t>
            </a:r>
            <a:r>
              <a:rPr lang="en-US" dirty="0"/>
              <a:t> model):</a:t>
            </a:r>
          </a:p>
        </p:txBody>
      </p:sp>
      <p:sp>
        <p:nvSpPr>
          <p:cNvPr id="7" name="TextBox 6">
            <a:extLst>
              <a:ext uri="{FF2B5EF4-FFF2-40B4-BE49-F238E27FC236}">
                <a16:creationId xmlns:a16="http://schemas.microsoft.com/office/drawing/2014/main" id="{EAD33397-308F-E452-A553-0D2B918122E3}"/>
              </a:ext>
            </a:extLst>
          </p:cNvPr>
          <p:cNvSpPr txBox="1"/>
          <p:nvPr/>
        </p:nvSpPr>
        <p:spPr>
          <a:xfrm>
            <a:off x="1005879" y="1771362"/>
            <a:ext cx="2111475" cy="461665"/>
          </a:xfrm>
          <a:prstGeom prst="rect">
            <a:avLst/>
          </a:prstGeom>
          <a:solidFill>
            <a:schemeClr val="accent1">
              <a:lumMod val="20000"/>
              <a:lumOff val="80000"/>
            </a:schemeClr>
          </a:solidFill>
          <a:ln>
            <a:solidFill>
              <a:srgbClr val="0033CC"/>
            </a:solidFill>
          </a:ln>
        </p:spPr>
        <p:txBody>
          <a:bodyPr wrap="none" rtlCol="0">
            <a:spAutoFit/>
          </a:bodyPr>
          <a:lstStyle/>
          <a:p>
            <a:r>
              <a:rPr lang="en-US" sz="1200" dirty="0">
                <a:solidFill>
                  <a:srgbClr val="0033CC"/>
                </a:solidFill>
              </a:rPr>
              <a:t>ZAGI Retail Company</a:t>
            </a:r>
          </a:p>
          <a:p>
            <a:r>
              <a:rPr lang="en-US" sz="1200" dirty="0">
                <a:solidFill>
                  <a:srgbClr val="0033CC"/>
                </a:solidFill>
              </a:rPr>
              <a:t>Sales Department Database</a:t>
            </a:r>
          </a:p>
        </p:txBody>
      </p:sp>
    </p:spTree>
    <p:extLst>
      <p:ext uri="{BB962C8B-B14F-4D97-AF65-F5344CB8AC3E}">
        <p14:creationId xmlns:p14="http://schemas.microsoft.com/office/powerpoint/2010/main" val="31282290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Mapping Example: Relational Schema</a:t>
            </a:r>
          </a:p>
        </p:txBody>
      </p:sp>
      <p:sp>
        <p:nvSpPr>
          <p:cNvPr id="4" name="Slide Number Placeholder 3"/>
          <p:cNvSpPr>
            <a:spLocks noGrp="1"/>
          </p:cNvSpPr>
          <p:nvPr>
            <p:ph type="sldNum" sz="quarter" idx="12"/>
          </p:nvPr>
        </p:nvSpPr>
        <p:spPr/>
        <p:txBody>
          <a:bodyPr/>
          <a:lstStyle/>
          <a:p>
            <a:fld id="{5E4F0376-0E54-9843-B673-E00D6670E830}" type="slidenum">
              <a:rPr lang="en-US" smtClean="0"/>
              <a:pPr/>
              <a:t>59</a:t>
            </a:fld>
            <a:endParaRPr lang="en-US"/>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497" y="1911192"/>
            <a:ext cx="7579005" cy="4169539"/>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DB8EB6A-37A4-0E32-063D-33B62B7DAF06}"/>
              </a:ext>
            </a:extLst>
          </p:cNvPr>
          <p:cNvSpPr>
            <a:spLocks noGrp="1"/>
          </p:cNvSpPr>
          <p:nvPr>
            <p:ph idx="1"/>
          </p:nvPr>
        </p:nvSpPr>
        <p:spPr>
          <a:xfrm>
            <a:off x="457200" y="1295401"/>
            <a:ext cx="8229600" cy="487698"/>
          </a:xfrm>
        </p:spPr>
        <p:txBody>
          <a:bodyPr/>
          <a:lstStyle/>
          <a:p>
            <a:r>
              <a:rPr lang="en-US" dirty="0"/>
              <a:t>To this relational schema (</a:t>
            </a:r>
            <a:r>
              <a:rPr lang="en-US" u="sng" dirty="0"/>
              <a:t>logical</a:t>
            </a:r>
            <a:r>
              <a:rPr lang="en-US" dirty="0"/>
              <a:t> model):</a:t>
            </a:r>
          </a:p>
        </p:txBody>
      </p:sp>
      <p:sp>
        <p:nvSpPr>
          <p:cNvPr id="7" name="TextBox 6">
            <a:extLst>
              <a:ext uri="{FF2B5EF4-FFF2-40B4-BE49-F238E27FC236}">
                <a16:creationId xmlns:a16="http://schemas.microsoft.com/office/drawing/2014/main" id="{1122F8FF-8D83-ED3E-B8B7-A1C2A43F8786}"/>
              </a:ext>
            </a:extLst>
          </p:cNvPr>
          <p:cNvSpPr txBox="1"/>
          <p:nvPr/>
        </p:nvSpPr>
        <p:spPr>
          <a:xfrm>
            <a:off x="495137" y="1780867"/>
            <a:ext cx="2111475" cy="461665"/>
          </a:xfrm>
          <a:prstGeom prst="rect">
            <a:avLst/>
          </a:prstGeom>
          <a:solidFill>
            <a:schemeClr val="accent1">
              <a:lumMod val="20000"/>
              <a:lumOff val="80000"/>
            </a:schemeClr>
          </a:solidFill>
          <a:ln>
            <a:solidFill>
              <a:srgbClr val="0033CC"/>
            </a:solidFill>
          </a:ln>
        </p:spPr>
        <p:txBody>
          <a:bodyPr wrap="none" rtlCol="0">
            <a:spAutoFit/>
          </a:bodyPr>
          <a:lstStyle/>
          <a:p>
            <a:r>
              <a:rPr lang="en-US" sz="1200" dirty="0">
                <a:solidFill>
                  <a:srgbClr val="0033CC"/>
                </a:solidFill>
              </a:rPr>
              <a:t>ZAGI Retail Company</a:t>
            </a:r>
          </a:p>
          <a:p>
            <a:r>
              <a:rPr lang="en-US" sz="1200" dirty="0">
                <a:solidFill>
                  <a:srgbClr val="0033CC"/>
                </a:solidFill>
              </a:rPr>
              <a:t>Sales Department Database</a:t>
            </a:r>
          </a:p>
        </p:txBody>
      </p:sp>
      <p:sp>
        <p:nvSpPr>
          <p:cNvPr id="8" name="TextBox 7">
            <a:extLst>
              <a:ext uri="{FF2B5EF4-FFF2-40B4-BE49-F238E27FC236}">
                <a16:creationId xmlns:a16="http://schemas.microsoft.com/office/drawing/2014/main" id="{583BEE7F-2C8B-5DD8-A3AB-E257C9B08E41}"/>
              </a:ext>
            </a:extLst>
          </p:cNvPr>
          <p:cNvSpPr txBox="1"/>
          <p:nvPr/>
        </p:nvSpPr>
        <p:spPr>
          <a:xfrm>
            <a:off x="6308638" y="6172170"/>
            <a:ext cx="1646605" cy="646331"/>
          </a:xfrm>
          <a:prstGeom prst="rect">
            <a:avLst/>
          </a:prstGeom>
          <a:solidFill>
            <a:schemeClr val="bg1">
              <a:lumMod val="95000"/>
            </a:schemeClr>
          </a:solidFill>
        </p:spPr>
        <p:txBody>
          <a:bodyPr wrap="none" rtlCol="0">
            <a:spAutoFit/>
          </a:bodyPr>
          <a:lstStyle/>
          <a:p>
            <a:r>
              <a:rPr lang="en-US" sz="900" b="1" dirty="0">
                <a:solidFill>
                  <a:schemeClr val="bg1">
                    <a:lumMod val="65000"/>
                  </a:schemeClr>
                </a:solidFill>
              </a:rPr>
              <a:t>Database Systems</a:t>
            </a:r>
          </a:p>
          <a:p>
            <a:r>
              <a:rPr lang="en-US" sz="900" dirty="0">
                <a:solidFill>
                  <a:schemeClr val="bg1">
                    <a:lumMod val="65000"/>
                  </a:schemeClr>
                </a:solidFill>
              </a:rPr>
              <a:t>by </a:t>
            </a:r>
            <a:r>
              <a:rPr lang="en-US" sz="900" dirty="0" err="1">
                <a:solidFill>
                  <a:schemeClr val="bg1">
                    <a:lumMod val="65000"/>
                  </a:schemeClr>
                </a:solidFill>
              </a:rPr>
              <a:t>Jukić</a:t>
            </a:r>
            <a:r>
              <a:rPr lang="en-US" sz="900" dirty="0">
                <a:solidFill>
                  <a:schemeClr val="bg1">
                    <a:lumMod val="65000"/>
                  </a:schemeClr>
                </a:solidFill>
              </a:rPr>
              <a:t>, </a:t>
            </a:r>
            <a:r>
              <a:rPr lang="en-US" sz="900" dirty="0" err="1">
                <a:solidFill>
                  <a:schemeClr val="bg1">
                    <a:lumMod val="65000"/>
                  </a:schemeClr>
                </a:solidFill>
              </a:rPr>
              <a:t>Vrbsky</a:t>
            </a:r>
            <a:r>
              <a:rPr lang="en-US" sz="900" dirty="0">
                <a:solidFill>
                  <a:schemeClr val="bg1">
                    <a:lumMod val="65000"/>
                  </a:schemeClr>
                </a:solidFill>
              </a:rPr>
              <a:t>, &amp; </a:t>
            </a:r>
            <a:r>
              <a:rPr lang="en-US" sz="900" dirty="0" err="1">
                <a:solidFill>
                  <a:schemeClr val="bg1">
                    <a:lumMod val="65000"/>
                  </a:schemeClr>
                </a:solidFill>
              </a:rPr>
              <a:t>Nestorov</a:t>
            </a:r>
            <a:endParaRPr lang="en-US" sz="900" dirty="0">
              <a:solidFill>
                <a:schemeClr val="bg1">
                  <a:lumMod val="65000"/>
                </a:schemeClr>
              </a:solidFill>
            </a:endParaRPr>
          </a:p>
          <a:p>
            <a:r>
              <a:rPr lang="en-US" sz="900" dirty="0">
                <a:solidFill>
                  <a:schemeClr val="bg1">
                    <a:lumMod val="65000"/>
                  </a:schemeClr>
                </a:solidFill>
              </a:rPr>
              <a:t>Pearson 2014</a:t>
            </a:r>
          </a:p>
          <a:p>
            <a:r>
              <a:rPr lang="en-US" sz="900" dirty="0">
                <a:solidFill>
                  <a:schemeClr val="bg1">
                    <a:lumMod val="65000"/>
                  </a:schemeClr>
                </a:solidFill>
              </a:rPr>
              <a:t>ISBN 978-0-13-257567-6</a:t>
            </a:r>
          </a:p>
        </p:txBody>
      </p:sp>
    </p:spTree>
    <p:extLst>
      <p:ext uri="{BB962C8B-B14F-4D97-AF65-F5344CB8AC3E}">
        <p14:creationId xmlns:p14="http://schemas.microsoft.com/office/powerpoint/2010/main" val="1690351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Entities and Attributes</a:t>
            </a:r>
          </a:p>
        </p:txBody>
      </p:sp>
      <p:sp>
        <p:nvSpPr>
          <p:cNvPr id="3" name="Content Placeholder 2"/>
          <p:cNvSpPr>
            <a:spLocks noGrp="1"/>
          </p:cNvSpPr>
          <p:nvPr>
            <p:ph idx="1"/>
          </p:nvPr>
        </p:nvSpPr>
        <p:spPr/>
        <p:txBody>
          <a:bodyPr/>
          <a:lstStyle/>
          <a:p>
            <a:r>
              <a:rPr lang="en-US" dirty="0">
                <a:solidFill>
                  <a:srgbClr val="C00000"/>
                </a:solidFill>
              </a:rPr>
              <a:t>Entity</a:t>
            </a:r>
          </a:p>
          <a:p>
            <a:pPr lvl="1"/>
            <a:r>
              <a:rPr lang="en-US" dirty="0"/>
              <a:t>Represents a </a:t>
            </a:r>
            <a:r>
              <a:rPr lang="en-US" u="sng" dirty="0"/>
              <a:t>real-world concept</a:t>
            </a:r>
            <a:r>
              <a:rPr lang="en-US" dirty="0"/>
              <a:t>.</a:t>
            </a:r>
          </a:p>
          <a:p>
            <a:pPr lvl="2"/>
            <a:r>
              <a:rPr lang="en-US" dirty="0"/>
              <a:t>Examples: customer, product, store, event, etc.</a:t>
            </a:r>
          </a:p>
          <a:p>
            <a:pPr lvl="1"/>
            <a:r>
              <a:rPr lang="en-US" dirty="0"/>
              <a:t>Data that the database stores.</a:t>
            </a:r>
          </a:p>
          <a:p>
            <a:pPr lvl="1"/>
            <a:r>
              <a:rPr lang="en-US" dirty="0"/>
              <a:t>Each entity represents </a:t>
            </a:r>
            <a:r>
              <a:rPr lang="en-US" u="sng" dirty="0"/>
              <a:t>multiple instances</a:t>
            </a:r>
            <a:r>
              <a:rPr lang="en-US" dirty="0"/>
              <a:t>.</a:t>
            </a:r>
          </a:p>
          <a:p>
            <a:pPr lvl="2"/>
            <a:r>
              <a:rPr lang="en-US" dirty="0"/>
              <a:t>Example: A student entity represents many students.</a:t>
            </a:r>
          </a:p>
          <a:p>
            <a:pPr lvl="4"/>
            <a:endParaRPr lang="en-US" dirty="0"/>
          </a:p>
          <a:p>
            <a:r>
              <a:rPr lang="en-US" dirty="0">
                <a:solidFill>
                  <a:srgbClr val="C00000"/>
                </a:solidFill>
              </a:rPr>
              <a:t>Attribute</a:t>
            </a:r>
          </a:p>
          <a:p>
            <a:pPr lvl="1"/>
            <a:r>
              <a:rPr lang="en-US" dirty="0"/>
              <a:t>Characteristic of an entity that the database stores.</a:t>
            </a:r>
          </a:p>
          <a:p>
            <a:pPr lvl="2"/>
            <a:r>
              <a:rPr lang="en-US" dirty="0"/>
              <a:t>Examples (for a customer): name, address, id, etc.</a:t>
            </a:r>
          </a:p>
          <a:p>
            <a:pPr lvl="1"/>
            <a:r>
              <a:rPr lang="en-US" dirty="0"/>
              <a:t>A </a:t>
            </a:r>
            <a:r>
              <a:rPr lang="en-US" dirty="0">
                <a:solidFill>
                  <a:srgbClr val="C00000"/>
                </a:solidFill>
              </a:rPr>
              <a:t>unique attribute</a:t>
            </a:r>
            <a:r>
              <a:rPr lang="en-US" dirty="0">
                <a:solidFill>
                  <a:srgbClr val="B23C00"/>
                </a:solidFill>
              </a:rPr>
              <a:t> </a:t>
            </a:r>
            <a:r>
              <a:rPr lang="en-US" dirty="0"/>
              <a:t>of an entity has a value that is </a:t>
            </a:r>
            <a:r>
              <a:rPr lang="en-US" u="sng" dirty="0"/>
              <a:t>different for each instance</a:t>
            </a:r>
            <a:r>
              <a:rPr lang="en-US" dirty="0"/>
              <a:t> of the entity.</a:t>
            </a:r>
          </a:p>
        </p:txBody>
      </p:sp>
      <p:sp>
        <p:nvSpPr>
          <p:cNvPr id="4" name="Slide Number Placeholder 3"/>
          <p:cNvSpPr>
            <a:spLocks noGrp="1"/>
          </p:cNvSpPr>
          <p:nvPr>
            <p:ph type="sldNum" sz="quarter" idx="12"/>
          </p:nvPr>
        </p:nvSpPr>
        <p:spPr/>
        <p:txBody>
          <a:bodyPr/>
          <a:lstStyle/>
          <a:p>
            <a:fld id="{5E4F0376-0E54-9843-B673-E00D6670E830}" type="slidenum">
              <a:rPr lang="en-US" smtClean="0"/>
              <a:pPr/>
              <a:t>6</a:t>
            </a:fld>
            <a:endParaRPr lang="en-US"/>
          </a:p>
        </p:txBody>
      </p:sp>
    </p:spTree>
    <p:extLst>
      <p:ext uri="{BB962C8B-B14F-4D97-AF65-F5344CB8AC3E}">
        <p14:creationId xmlns:p14="http://schemas.microsoft.com/office/powerpoint/2010/main" val="413681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500"/>
                                        <p:tgtEl>
                                          <p:spTgt spid="3">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10" end="10"/>
                                            </p:txEl>
                                          </p:spTgt>
                                        </p:tgtEl>
                                        <p:attrNameLst>
                                          <p:attrName>style.visibility</p:attrName>
                                        </p:attrNameLst>
                                      </p:cBhvr>
                                      <p:to>
                                        <p:strVal val="visible"/>
                                      </p:to>
                                    </p:set>
                                    <p:animEffect transition="in" filter="fade">
                                      <p:cBhvr>
                                        <p:cTn id="3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Mapping Example: Database Tables</a:t>
            </a:r>
          </a:p>
        </p:txBody>
      </p:sp>
      <p:sp>
        <p:nvSpPr>
          <p:cNvPr id="4" name="Slide Number Placeholder 3"/>
          <p:cNvSpPr>
            <a:spLocks noGrp="1"/>
          </p:cNvSpPr>
          <p:nvPr>
            <p:ph type="sldNum" sz="quarter" idx="12"/>
          </p:nvPr>
        </p:nvSpPr>
        <p:spPr/>
        <p:txBody>
          <a:bodyPr/>
          <a:lstStyle/>
          <a:p>
            <a:fld id="{5E4F0376-0E54-9843-B673-E00D6670E830}" type="slidenum">
              <a:rPr lang="en-US" smtClean="0"/>
              <a:pPr/>
              <a:t>60</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857" y="2057415"/>
            <a:ext cx="7366285" cy="41624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67115FBC-1762-7967-FDCA-10BD4C89CB1E}"/>
              </a:ext>
            </a:extLst>
          </p:cNvPr>
          <p:cNvSpPr>
            <a:spLocks noGrp="1"/>
          </p:cNvSpPr>
          <p:nvPr>
            <p:ph idx="1"/>
          </p:nvPr>
        </p:nvSpPr>
        <p:spPr>
          <a:xfrm>
            <a:off x="457200" y="1295401"/>
            <a:ext cx="8229600" cy="487698"/>
          </a:xfrm>
        </p:spPr>
        <p:txBody>
          <a:bodyPr/>
          <a:lstStyle/>
          <a:p>
            <a:r>
              <a:rPr lang="en-US" dirty="0"/>
              <a:t>To this database (</a:t>
            </a:r>
            <a:r>
              <a:rPr lang="en-US" u="sng" dirty="0"/>
              <a:t>physical</a:t>
            </a:r>
            <a:r>
              <a:rPr lang="en-US" dirty="0"/>
              <a:t> model ):</a:t>
            </a:r>
          </a:p>
        </p:txBody>
      </p:sp>
      <p:sp>
        <p:nvSpPr>
          <p:cNvPr id="7" name="TextBox 6">
            <a:extLst>
              <a:ext uri="{FF2B5EF4-FFF2-40B4-BE49-F238E27FC236}">
                <a16:creationId xmlns:a16="http://schemas.microsoft.com/office/drawing/2014/main" id="{D03FB52D-D13D-A688-06EE-7F354C051017}"/>
              </a:ext>
            </a:extLst>
          </p:cNvPr>
          <p:cNvSpPr txBox="1"/>
          <p:nvPr/>
        </p:nvSpPr>
        <p:spPr>
          <a:xfrm>
            <a:off x="495137" y="1780867"/>
            <a:ext cx="2111475" cy="461665"/>
          </a:xfrm>
          <a:prstGeom prst="rect">
            <a:avLst/>
          </a:prstGeom>
          <a:solidFill>
            <a:schemeClr val="accent1">
              <a:lumMod val="20000"/>
              <a:lumOff val="80000"/>
            </a:schemeClr>
          </a:solidFill>
          <a:ln>
            <a:solidFill>
              <a:srgbClr val="0033CC"/>
            </a:solidFill>
          </a:ln>
        </p:spPr>
        <p:txBody>
          <a:bodyPr wrap="none" rtlCol="0">
            <a:spAutoFit/>
          </a:bodyPr>
          <a:lstStyle/>
          <a:p>
            <a:r>
              <a:rPr lang="en-US" sz="1200" dirty="0">
                <a:solidFill>
                  <a:srgbClr val="0033CC"/>
                </a:solidFill>
              </a:rPr>
              <a:t>ZAGI Retail Company</a:t>
            </a:r>
          </a:p>
          <a:p>
            <a:r>
              <a:rPr lang="en-US" sz="1200" dirty="0">
                <a:solidFill>
                  <a:srgbClr val="0033CC"/>
                </a:solidFill>
              </a:rPr>
              <a:t>Sales Department Database</a:t>
            </a:r>
          </a:p>
        </p:txBody>
      </p:sp>
      <p:sp>
        <p:nvSpPr>
          <p:cNvPr id="8" name="TextBox 7">
            <a:extLst>
              <a:ext uri="{FF2B5EF4-FFF2-40B4-BE49-F238E27FC236}">
                <a16:creationId xmlns:a16="http://schemas.microsoft.com/office/drawing/2014/main" id="{07115BA5-B99C-BB32-264E-392E4E60EC1A}"/>
              </a:ext>
            </a:extLst>
          </p:cNvPr>
          <p:cNvSpPr txBox="1"/>
          <p:nvPr/>
        </p:nvSpPr>
        <p:spPr>
          <a:xfrm>
            <a:off x="6583658" y="1901739"/>
            <a:ext cx="1460656" cy="338554"/>
          </a:xfrm>
          <a:prstGeom prst="rect">
            <a:avLst/>
          </a:prstGeom>
          <a:solidFill>
            <a:srgbClr val="0033CC"/>
          </a:solidFill>
        </p:spPr>
        <p:txBody>
          <a:bodyPr wrap="none" rtlCol="0">
            <a:spAutoFit/>
          </a:bodyPr>
          <a:lstStyle/>
          <a:p>
            <a:r>
              <a:rPr lang="en-US" dirty="0" err="1">
                <a:solidFill>
                  <a:srgbClr val="FFFF00"/>
                </a:solidFill>
              </a:rPr>
              <a:t>ZAGIsales.sql</a:t>
            </a:r>
            <a:endParaRPr lang="en-US" dirty="0">
              <a:solidFill>
                <a:srgbClr val="FFFF00"/>
              </a:solidFill>
            </a:endParaRPr>
          </a:p>
        </p:txBody>
      </p:sp>
      <p:sp>
        <p:nvSpPr>
          <p:cNvPr id="9" name="TextBox 8">
            <a:extLst>
              <a:ext uri="{FF2B5EF4-FFF2-40B4-BE49-F238E27FC236}">
                <a16:creationId xmlns:a16="http://schemas.microsoft.com/office/drawing/2014/main" id="{9F944146-F8BD-DE48-7C66-02FAE608B0F2}"/>
              </a:ext>
            </a:extLst>
          </p:cNvPr>
          <p:cNvSpPr txBox="1"/>
          <p:nvPr/>
        </p:nvSpPr>
        <p:spPr>
          <a:xfrm>
            <a:off x="6308638" y="6172170"/>
            <a:ext cx="1646605" cy="646331"/>
          </a:xfrm>
          <a:prstGeom prst="rect">
            <a:avLst/>
          </a:prstGeom>
          <a:solidFill>
            <a:schemeClr val="bg1">
              <a:lumMod val="95000"/>
            </a:schemeClr>
          </a:solidFill>
        </p:spPr>
        <p:txBody>
          <a:bodyPr wrap="none" rtlCol="0">
            <a:spAutoFit/>
          </a:bodyPr>
          <a:lstStyle/>
          <a:p>
            <a:r>
              <a:rPr lang="en-US" sz="900" b="1" dirty="0">
                <a:solidFill>
                  <a:schemeClr val="bg1">
                    <a:lumMod val="65000"/>
                  </a:schemeClr>
                </a:solidFill>
              </a:rPr>
              <a:t>Database Systems</a:t>
            </a:r>
          </a:p>
          <a:p>
            <a:r>
              <a:rPr lang="en-US" sz="900" dirty="0">
                <a:solidFill>
                  <a:schemeClr val="bg1">
                    <a:lumMod val="65000"/>
                  </a:schemeClr>
                </a:solidFill>
              </a:rPr>
              <a:t>by </a:t>
            </a:r>
            <a:r>
              <a:rPr lang="en-US" sz="900" dirty="0" err="1">
                <a:solidFill>
                  <a:schemeClr val="bg1">
                    <a:lumMod val="65000"/>
                  </a:schemeClr>
                </a:solidFill>
              </a:rPr>
              <a:t>Jukić</a:t>
            </a:r>
            <a:r>
              <a:rPr lang="en-US" sz="900" dirty="0">
                <a:solidFill>
                  <a:schemeClr val="bg1">
                    <a:lumMod val="65000"/>
                  </a:schemeClr>
                </a:solidFill>
              </a:rPr>
              <a:t>, </a:t>
            </a:r>
            <a:r>
              <a:rPr lang="en-US" sz="900" dirty="0" err="1">
                <a:solidFill>
                  <a:schemeClr val="bg1">
                    <a:lumMod val="65000"/>
                  </a:schemeClr>
                </a:solidFill>
              </a:rPr>
              <a:t>Vrbsky</a:t>
            </a:r>
            <a:r>
              <a:rPr lang="en-US" sz="900" dirty="0">
                <a:solidFill>
                  <a:schemeClr val="bg1">
                    <a:lumMod val="65000"/>
                  </a:schemeClr>
                </a:solidFill>
              </a:rPr>
              <a:t>, &amp; </a:t>
            </a:r>
            <a:r>
              <a:rPr lang="en-US" sz="900" dirty="0" err="1">
                <a:solidFill>
                  <a:schemeClr val="bg1">
                    <a:lumMod val="65000"/>
                  </a:schemeClr>
                </a:solidFill>
              </a:rPr>
              <a:t>Nestorov</a:t>
            </a:r>
            <a:endParaRPr lang="en-US" sz="900" dirty="0">
              <a:solidFill>
                <a:schemeClr val="bg1">
                  <a:lumMod val="65000"/>
                </a:schemeClr>
              </a:solidFill>
            </a:endParaRPr>
          </a:p>
          <a:p>
            <a:r>
              <a:rPr lang="en-US" sz="900" dirty="0">
                <a:solidFill>
                  <a:schemeClr val="bg1">
                    <a:lumMod val="65000"/>
                  </a:schemeClr>
                </a:solidFill>
              </a:rPr>
              <a:t>Pearson 2014</a:t>
            </a:r>
          </a:p>
          <a:p>
            <a:r>
              <a:rPr lang="en-US" sz="900" dirty="0">
                <a:solidFill>
                  <a:schemeClr val="bg1">
                    <a:lumMod val="65000"/>
                  </a:schemeClr>
                </a:solidFill>
              </a:rPr>
              <a:t>ISBN 978-0-13-257567-6</a:t>
            </a:r>
          </a:p>
        </p:txBody>
      </p:sp>
    </p:spTree>
    <p:extLst>
      <p:ext uri="{BB962C8B-B14F-4D97-AF65-F5344CB8AC3E}">
        <p14:creationId xmlns:p14="http://schemas.microsoft.com/office/powerpoint/2010/main" val="40556124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D889C-29DC-7BF4-ADD8-9DDCFE040197}"/>
              </a:ext>
            </a:extLst>
          </p:cNvPr>
          <p:cNvSpPr>
            <a:spLocks noGrp="1"/>
          </p:cNvSpPr>
          <p:nvPr>
            <p:ph type="title"/>
          </p:nvPr>
        </p:nvSpPr>
        <p:spPr/>
        <p:txBody>
          <a:bodyPr/>
          <a:lstStyle/>
          <a:p>
            <a:r>
              <a:rPr lang="en-US" dirty="0"/>
              <a:t>ERDPlus Demo</a:t>
            </a:r>
          </a:p>
        </p:txBody>
      </p:sp>
      <p:sp>
        <p:nvSpPr>
          <p:cNvPr id="3" name="Content Placeholder 2">
            <a:extLst>
              <a:ext uri="{FF2B5EF4-FFF2-40B4-BE49-F238E27FC236}">
                <a16:creationId xmlns:a16="http://schemas.microsoft.com/office/drawing/2014/main" id="{74EBAF68-0462-E00C-C695-10274D03F557}"/>
              </a:ext>
            </a:extLst>
          </p:cNvPr>
          <p:cNvSpPr>
            <a:spLocks noGrp="1"/>
          </p:cNvSpPr>
          <p:nvPr>
            <p:ph idx="1"/>
          </p:nvPr>
        </p:nvSpPr>
        <p:spPr>
          <a:xfrm>
            <a:off x="457200" y="1295401"/>
            <a:ext cx="8229600" cy="2499356"/>
          </a:xfrm>
        </p:spPr>
        <p:txBody>
          <a:bodyPr/>
          <a:lstStyle/>
          <a:p>
            <a:r>
              <a:rPr lang="en-US" dirty="0"/>
              <a:t>Create the ER diagram for a simple database.</a:t>
            </a:r>
          </a:p>
          <a:p>
            <a:pPr lvl="4"/>
            <a:endParaRPr lang="en-US" dirty="0"/>
          </a:p>
          <a:p>
            <a:r>
              <a:rPr lang="en-US" dirty="0"/>
              <a:t>Map it to a relational schema.</a:t>
            </a:r>
          </a:p>
          <a:p>
            <a:pPr lvl="4"/>
            <a:endParaRPr lang="en-US" dirty="0"/>
          </a:p>
          <a:p>
            <a:r>
              <a:rPr lang="en-US" dirty="0"/>
              <a:t>Generate the SQL </a:t>
            </a:r>
            <a:r>
              <a:rPr lang="en-US" b="1" dirty="0">
                <a:solidFill>
                  <a:srgbClr val="0033CC"/>
                </a:solidFill>
                <a:latin typeface="Courier New" panose="02070309020205020404" pitchFamily="49" charset="0"/>
                <a:cs typeface="Courier New" panose="02070309020205020404" pitchFamily="49" charset="0"/>
              </a:rPr>
              <a:t>CREATE</a:t>
            </a:r>
            <a:r>
              <a:rPr lang="en-US" dirty="0"/>
              <a:t> commands to recreate the database.</a:t>
            </a:r>
          </a:p>
        </p:txBody>
      </p:sp>
      <p:sp>
        <p:nvSpPr>
          <p:cNvPr id="4" name="Slide Number Placeholder 3">
            <a:extLst>
              <a:ext uri="{FF2B5EF4-FFF2-40B4-BE49-F238E27FC236}">
                <a16:creationId xmlns:a16="http://schemas.microsoft.com/office/drawing/2014/main" id="{952A892F-DE23-54BD-2144-71944636487E}"/>
              </a:ext>
            </a:extLst>
          </p:cNvPr>
          <p:cNvSpPr>
            <a:spLocks noGrp="1"/>
          </p:cNvSpPr>
          <p:nvPr>
            <p:ph type="sldNum" sz="quarter" idx="12"/>
          </p:nvPr>
        </p:nvSpPr>
        <p:spPr/>
        <p:txBody>
          <a:bodyPr/>
          <a:lstStyle/>
          <a:p>
            <a:fld id="{5E4F0376-0E54-9843-B673-E00D6670E830}" type="slidenum">
              <a:rPr lang="en-US" smtClean="0"/>
              <a:pPr/>
              <a:t>61</a:t>
            </a:fld>
            <a:endParaRPr lang="en-US"/>
          </a:p>
        </p:txBody>
      </p:sp>
      <p:sp>
        <p:nvSpPr>
          <p:cNvPr id="5" name="TextBox 4">
            <a:extLst>
              <a:ext uri="{FF2B5EF4-FFF2-40B4-BE49-F238E27FC236}">
                <a16:creationId xmlns:a16="http://schemas.microsoft.com/office/drawing/2014/main" id="{AA99CDAC-2BB5-AB22-21CC-41293739568E}"/>
              </a:ext>
            </a:extLst>
          </p:cNvPr>
          <p:cNvSpPr txBox="1"/>
          <p:nvPr/>
        </p:nvSpPr>
        <p:spPr>
          <a:xfrm>
            <a:off x="4206355" y="4023358"/>
            <a:ext cx="731290" cy="338554"/>
          </a:xfrm>
          <a:prstGeom prst="rect">
            <a:avLst/>
          </a:prstGeom>
          <a:noFill/>
          <a:ln>
            <a:solidFill>
              <a:srgbClr val="C00000"/>
            </a:solidFill>
          </a:ln>
        </p:spPr>
        <p:txBody>
          <a:bodyPr wrap="none" rtlCol="0">
            <a:spAutoFit/>
          </a:bodyPr>
          <a:lstStyle/>
          <a:p>
            <a:r>
              <a:rPr lang="en-US" dirty="0">
                <a:solidFill>
                  <a:srgbClr val="B23C00"/>
                </a:solidFill>
              </a:rPr>
              <a:t>Demo</a:t>
            </a:r>
          </a:p>
        </p:txBody>
      </p:sp>
    </p:spTree>
    <p:extLst>
      <p:ext uri="{BB962C8B-B14F-4D97-AF65-F5344CB8AC3E}">
        <p14:creationId xmlns:p14="http://schemas.microsoft.com/office/powerpoint/2010/main" val="5080893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Relational Database Constraints</a:t>
            </a:r>
          </a:p>
        </p:txBody>
      </p:sp>
      <p:sp>
        <p:nvSpPr>
          <p:cNvPr id="3" name="Content Placeholder 2"/>
          <p:cNvSpPr>
            <a:spLocks noGrp="1"/>
          </p:cNvSpPr>
          <p:nvPr>
            <p:ph idx="1"/>
          </p:nvPr>
        </p:nvSpPr>
        <p:spPr/>
        <p:txBody>
          <a:bodyPr/>
          <a:lstStyle/>
          <a:p>
            <a:r>
              <a:rPr lang="en-US" dirty="0"/>
              <a:t>A </a:t>
            </a:r>
            <a:r>
              <a:rPr lang="en-US" dirty="0">
                <a:solidFill>
                  <a:srgbClr val="B23C00"/>
                </a:solidFill>
              </a:rPr>
              <a:t>constraint</a:t>
            </a:r>
            <a:r>
              <a:rPr lang="en-US" dirty="0"/>
              <a:t> is a rule that a relational database </a:t>
            </a:r>
            <a:r>
              <a:rPr lang="en-US" u="sng" dirty="0"/>
              <a:t>must satisfy</a:t>
            </a:r>
            <a:r>
              <a:rPr lang="en-US" dirty="0"/>
              <a:t> in order to be valid.</a:t>
            </a:r>
          </a:p>
          <a:p>
            <a:pPr lvl="4"/>
            <a:endParaRPr lang="en-US" dirty="0"/>
          </a:p>
          <a:p>
            <a:r>
              <a:rPr lang="en-US" dirty="0"/>
              <a:t>Two types of constraints:</a:t>
            </a:r>
          </a:p>
          <a:p>
            <a:pPr lvl="1"/>
            <a:r>
              <a:rPr lang="en-US" dirty="0"/>
              <a:t>implicit constraints</a:t>
            </a:r>
          </a:p>
          <a:p>
            <a:pPr lvl="1"/>
            <a:r>
              <a:rPr lang="en-US" dirty="0"/>
              <a:t>user-defined constraints</a:t>
            </a:r>
          </a:p>
        </p:txBody>
      </p:sp>
      <p:sp>
        <p:nvSpPr>
          <p:cNvPr id="4" name="Slide Number Placeholder 3"/>
          <p:cNvSpPr>
            <a:spLocks noGrp="1"/>
          </p:cNvSpPr>
          <p:nvPr>
            <p:ph type="sldNum" sz="quarter" idx="12"/>
          </p:nvPr>
        </p:nvSpPr>
        <p:spPr/>
        <p:txBody>
          <a:bodyPr/>
          <a:lstStyle/>
          <a:p>
            <a:fld id="{5E4F0376-0E54-9843-B673-E00D6670E830}" type="slidenum">
              <a:rPr lang="en-US" smtClean="0"/>
              <a:pPr/>
              <a:t>62</a:t>
            </a:fld>
            <a:endParaRPr lang="en-US"/>
          </a:p>
        </p:txBody>
      </p:sp>
    </p:spTree>
    <p:extLst>
      <p:ext uri="{BB962C8B-B14F-4D97-AF65-F5344CB8AC3E}">
        <p14:creationId xmlns:p14="http://schemas.microsoft.com/office/powerpoint/2010/main" val="37089825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Implicit RDB Constraints</a:t>
            </a:r>
          </a:p>
        </p:txBody>
      </p:sp>
      <p:sp>
        <p:nvSpPr>
          <p:cNvPr id="3" name="Content Placeholder 2"/>
          <p:cNvSpPr>
            <a:spLocks noGrp="1"/>
          </p:cNvSpPr>
          <p:nvPr>
            <p:ph idx="1"/>
          </p:nvPr>
        </p:nvSpPr>
        <p:spPr/>
        <p:txBody>
          <a:bodyPr/>
          <a:lstStyle/>
          <a:p>
            <a:r>
              <a:rPr lang="en-US" dirty="0"/>
              <a:t>Each relation (table) in a relational schema must have a unique name.</a:t>
            </a:r>
          </a:p>
          <a:p>
            <a:pPr lvl="4"/>
            <a:endParaRPr lang="en-US" dirty="0"/>
          </a:p>
          <a:p>
            <a:r>
              <a:rPr lang="en-US" dirty="0"/>
              <a:t>For each relation:</a:t>
            </a:r>
          </a:p>
          <a:p>
            <a:pPr lvl="1"/>
            <a:r>
              <a:rPr lang="en-US" dirty="0"/>
              <a:t>Each column name must be unique.</a:t>
            </a:r>
          </a:p>
          <a:p>
            <a:pPr lvl="1"/>
            <a:r>
              <a:rPr lang="en-US" dirty="0"/>
              <a:t>Each row must be unique.</a:t>
            </a:r>
          </a:p>
          <a:p>
            <a:pPr lvl="1"/>
            <a:r>
              <a:rPr lang="en-US" dirty="0"/>
              <a:t>Each column of each row must be single-valued.</a:t>
            </a:r>
          </a:p>
          <a:p>
            <a:pPr lvl="1"/>
            <a:r>
              <a:rPr lang="en-US" dirty="0">
                <a:solidFill>
                  <a:srgbClr val="C00000"/>
                </a:solidFill>
              </a:rPr>
              <a:t>Domain constraint</a:t>
            </a:r>
            <a:r>
              <a:rPr lang="en-US" dirty="0"/>
              <a:t>: All values in a column must be from the same predefined domain (i.e., datatype)</a:t>
            </a:r>
          </a:p>
          <a:p>
            <a:pPr lvl="1"/>
            <a:r>
              <a:rPr lang="en-US" dirty="0"/>
              <a:t>The column order is irrelevant.</a:t>
            </a:r>
          </a:p>
          <a:p>
            <a:pPr lvl="1"/>
            <a:r>
              <a:rPr lang="en-US" dirty="0"/>
              <a:t>The row order is irrelevant.</a:t>
            </a:r>
          </a:p>
        </p:txBody>
      </p:sp>
      <p:sp>
        <p:nvSpPr>
          <p:cNvPr id="4" name="Slide Number Placeholder 3"/>
          <p:cNvSpPr>
            <a:spLocks noGrp="1"/>
          </p:cNvSpPr>
          <p:nvPr>
            <p:ph type="sldNum" sz="quarter" idx="12"/>
          </p:nvPr>
        </p:nvSpPr>
        <p:spPr/>
        <p:txBody>
          <a:bodyPr/>
          <a:lstStyle/>
          <a:p>
            <a:fld id="{5E4F0376-0E54-9843-B673-E00D6670E830}" type="slidenum">
              <a:rPr lang="en-US" smtClean="0"/>
              <a:pPr/>
              <a:t>63</a:t>
            </a:fld>
            <a:endParaRPr lang="en-US"/>
          </a:p>
        </p:txBody>
      </p:sp>
    </p:spTree>
    <p:extLst>
      <p:ext uri="{BB962C8B-B14F-4D97-AF65-F5344CB8AC3E}">
        <p14:creationId xmlns:p14="http://schemas.microsoft.com/office/powerpoint/2010/main" val="857561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Implicit RDB Constraints</a:t>
            </a:r>
            <a:r>
              <a:rPr lang="en-US" i="1" dirty="0"/>
              <a:t>, cont’d</a:t>
            </a:r>
          </a:p>
        </p:txBody>
      </p:sp>
      <p:sp>
        <p:nvSpPr>
          <p:cNvPr id="3" name="Content Placeholder 2"/>
          <p:cNvSpPr>
            <a:spLocks noGrp="1"/>
          </p:cNvSpPr>
          <p:nvPr>
            <p:ph idx="1"/>
          </p:nvPr>
        </p:nvSpPr>
        <p:spPr>
          <a:xfrm>
            <a:off x="457200" y="1295400"/>
            <a:ext cx="8229600" cy="4968209"/>
          </a:xfrm>
        </p:spPr>
        <p:txBody>
          <a:bodyPr/>
          <a:lstStyle/>
          <a:p>
            <a:r>
              <a:rPr lang="en-US" dirty="0">
                <a:solidFill>
                  <a:srgbClr val="B23C00"/>
                </a:solidFill>
              </a:rPr>
              <a:t>Primary key constraint</a:t>
            </a:r>
            <a:r>
              <a:rPr lang="en-US" dirty="0"/>
              <a:t>: Each relation must have a primary key (a column or set of columns) whose value is unique for each row.</a:t>
            </a:r>
          </a:p>
          <a:p>
            <a:pPr lvl="4"/>
            <a:endParaRPr lang="en-US" dirty="0"/>
          </a:p>
          <a:p>
            <a:r>
              <a:rPr lang="en-US" dirty="0">
                <a:solidFill>
                  <a:srgbClr val="B23C00"/>
                </a:solidFill>
              </a:rPr>
              <a:t>Entity integrity constraint</a:t>
            </a:r>
            <a:r>
              <a:rPr lang="en-US" dirty="0"/>
              <a:t>: No primary key column can have a null value.</a:t>
            </a:r>
          </a:p>
          <a:p>
            <a:pPr lvl="4"/>
            <a:endParaRPr lang="en-US" dirty="0"/>
          </a:p>
          <a:p>
            <a:r>
              <a:rPr lang="en-US" dirty="0">
                <a:solidFill>
                  <a:srgbClr val="B23C00"/>
                </a:solidFill>
              </a:rPr>
              <a:t>Referential integrity constraint</a:t>
            </a:r>
            <a:r>
              <a:rPr lang="en-US" dirty="0"/>
              <a:t>: In each row containing a foreign key, either the value of the foreign key must match one of the values of the primary key of the table being referred to, or the foreign key is null.</a:t>
            </a:r>
          </a:p>
        </p:txBody>
      </p:sp>
      <p:sp>
        <p:nvSpPr>
          <p:cNvPr id="4" name="Slide Number Placeholder 3"/>
          <p:cNvSpPr>
            <a:spLocks noGrp="1"/>
          </p:cNvSpPr>
          <p:nvPr>
            <p:ph type="sldNum" sz="quarter" idx="12"/>
          </p:nvPr>
        </p:nvSpPr>
        <p:spPr/>
        <p:txBody>
          <a:bodyPr/>
          <a:lstStyle/>
          <a:p>
            <a:fld id="{5E4F0376-0E54-9843-B673-E00D6670E830}" type="slidenum">
              <a:rPr lang="en-US" smtClean="0"/>
              <a:pPr/>
              <a:t>64</a:t>
            </a:fld>
            <a:endParaRPr lang="en-US"/>
          </a:p>
        </p:txBody>
      </p:sp>
    </p:spTree>
    <p:extLst>
      <p:ext uri="{BB962C8B-B14F-4D97-AF65-F5344CB8AC3E}">
        <p14:creationId xmlns:p14="http://schemas.microsoft.com/office/powerpoint/2010/main" val="15092943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User-Defined RDB Constraints</a:t>
            </a:r>
          </a:p>
        </p:txBody>
      </p:sp>
      <p:sp>
        <p:nvSpPr>
          <p:cNvPr id="3" name="Content Placeholder 2"/>
          <p:cNvSpPr>
            <a:spLocks noGrp="1"/>
          </p:cNvSpPr>
          <p:nvPr>
            <p:ph idx="1"/>
          </p:nvPr>
        </p:nvSpPr>
        <p:spPr>
          <a:xfrm>
            <a:off x="457200" y="1143025"/>
            <a:ext cx="8229600" cy="5212023"/>
          </a:xfrm>
        </p:spPr>
        <p:txBody>
          <a:bodyPr/>
          <a:lstStyle/>
          <a:p>
            <a:r>
              <a:rPr lang="en-US" dirty="0"/>
              <a:t>Optional attributes</a:t>
            </a:r>
          </a:p>
          <a:p>
            <a:pPr lvl="5"/>
            <a:endParaRPr lang="en-US" dirty="0"/>
          </a:p>
          <a:p>
            <a:r>
              <a:rPr lang="en-US" dirty="0"/>
              <a:t>Mandatory foreign key</a:t>
            </a:r>
          </a:p>
          <a:p>
            <a:pPr lvl="1"/>
            <a:r>
              <a:rPr lang="en-US" dirty="0"/>
              <a:t>Example: Each employee must report to a department.</a:t>
            </a:r>
          </a:p>
          <a:p>
            <a:pPr lvl="6"/>
            <a:endParaRPr lang="en-US" dirty="0"/>
          </a:p>
          <a:p>
            <a:r>
              <a:rPr lang="en-US" dirty="0"/>
              <a:t>Exact cardinalities</a:t>
            </a:r>
          </a:p>
          <a:p>
            <a:pPr lvl="1"/>
            <a:r>
              <a:rPr lang="en-US" dirty="0"/>
              <a:t>Example: A student can take at most 5 classes.</a:t>
            </a:r>
          </a:p>
          <a:p>
            <a:pPr lvl="6"/>
            <a:endParaRPr lang="en-US" dirty="0"/>
          </a:p>
          <a:p>
            <a:r>
              <a:rPr lang="en-US" dirty="0"/>
              <a:t>Business rules</a:t>
            </a:r>
          </a:p>
          <a:p>
            <a:pPr lvl="1"/>
            <a:r>
              <a:rPr lang="en-US" dirty="0"/>
              <a:t>Usually enforced by front-end applications.</a:t>
            </a:r>
          </a:p>
          <a:p>
            <a:pPr lvl="1"/>
            <a:r>
              <a:rPr lang="en-US" dirty="0"/>
              <a:t>Example: Each organization must have both </a:t>
            </a:r>
            <a:br>
              <a:rPr lang="en-US" dirty="0"/>
            </a:br>
            <a:r>
              <a:rPr lang="en-US" dirty="0"/>
              <a:t>male and female students.</a:t>
            </a:r>
          </a:p>
        </p:txBody>
      </p:sp>
      <p:sp>
        <p:nvSpPr>
          <p:cNvPr id="4" name="Slide Number Placeholder 3"/>
          <p:cNvSpPr>
            <a:spLocks noGrp="1"/>
          </p:cNvSpPr>
          <p:nvPr>
            <p:ph type="sldNum" sz="quarter" idx="12"/>
          </p:nvPr>
        </p:nvSpPr>
        <p:spPr/>
        <p:txBody>
          <a:bodyPr/>
          <a:lstStyle/>
          <a:p>
            <a:fld id="{5E4F0376-0E54-9843-B673-E00D6670E830}" type="slidenum">
              <a:rPr lang="en-US" smtClean="0"/>
              <a:pPr/>
              <a:t>65</a:t>
            </a:fld>
            <a:endParaRPr lang="en-US"/>
          </a:p>
        </p:txBody>
      </p:sp>
    </p:spTree>
    <p:extLst>
      <p:ext uri="{BB962C8B-B14F-4D97-AF65-F5344CB8AC3E}">
        <p14:creationId xmlns:p14="http://schemas.microsoft.com/office/powerpoint/2010/main" val="201270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Effect transition="in" filter="fade">
                                      <p:cBhvr>
                                        <p:cTn id="15" dur="500"/>
                                        <p:tgtEl>
                                          <p:spTgt spid="3">
                                            <p:txEl>
                                              <p:pRg st="8" end="8"/>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9" end="9"/>
                                            </p:txEl>
                                          </p:spTgt>
                                        </p:tgtEl>
                                        <p:attrNameLst>
                                          <p:attrName>style.visibility</p:attrName>
                                        </p:attrNameLst>
                                      </p:cBhvr>
                                      <p:to>
                                        <p:strVal val="visible"/>
                                      </p:to>
                                    </p:set>
                                    <p:animEffect transition="in" filter="fade">
                                      <p:cBhvr>
                                        <p:cTn id="18" dur="500"/>
                                        <p:tgtEl>
                                          <p:spTgt spid="3">
                                            <p:txEl>
                                              <p:pRg st="9" end="9"/>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animEffect transition="in" filter="fade">
                                      <p:cBhvr>
                                        <p:cTn id="2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User-Defined RDB Constraints</a:t>
            </a:r>
            <a:r>
              <a:rPr lang="en-US" i="1" dirty="0"/>
              <a:t>, cont’d</a:t>
            </a:r>
          </a:p>
        </p:txBody>
      </p:sp>
      <p:sp>
        <p:nvSpPr>
          <p:cNvPr id="4" name="Slide Number Placeholder 3"/>
          <p:cNvSpPr>
            <a:spLocks noGrp="1"/>
          </p:cNvSpPr>
          <p:nvPr>
            <p:ph type="sldNum" sz="quarter" idx="12"/>
          </p:nvPr>
        </p:nvSpPr>
        <p:spPr/>
        <p:txBody>
          <a:bodyPr/>
          <a:lstStyle/>
          <a:p>
            <a:fld id="{5E4F0376-0E54-9843-B673-E00D6670E830}" type="slidenum">
              <a:rPr lang="en-US" smtClean="0"/>
              <a:pPr/>
              <a:t>66</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0269" y="1142664"/>
            <a:ext cx="6126413" cy="37414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6" name="Group 2"/>
          <p:cNvGrpSpPr>
            <a:grpSpLocks/>
          </p:cNvGrpSpPr>
          <p:nvPr/>
        </p:nvGrpSpPr>
        <p:grpSpPr bwMode="auto">
          <a:xfrm>
            <a:off x="1419190" y="4983463"/>
            <a:ext cx="6353175" cy="1736725"/>
            <a:chOff x="2816619" y="5151120"/>
            <a:chExt cx="6352781" cy="1737360"/>
          </a:xfrm>
        </p:grpSpPr>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2958" y="5151120"/>
              <a:ext cx="1236442" cy="17373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5700" y="5151120"/>
              <a:ext cx="2547258" cy="10972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6619" y="5151120"/>
              <a:ext cx="2569081" cy="10972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0" name="TextBox 9"/>
          <p:cNvSpPr txBox="1"/>
          <p:nvPr/>
        </p:nvSpPr>
        <p:spPr>
          <a:xfrm>
            <a:off x="182928" y="1325903"/>
            <a:ext cx="1646605" cy="646331"/>
          </a:xfrm>
          <a:prstGeom prst="rect">
            <a:avLst/>
          </a:prstGeom>
          <a:solidFill>
            <a:schemeClr val="bg1">
              <a:lumMod val="95000"/>
            </a:schemeClr>
          </a:solidFill>
        </p:spPr>
        <p:txBody>
          <a:bodyPr wrap="none" rtlCol="0">
            <a:spAutoFit/>
          </a:bodyPr>
          <a:lstStyle/>
          <a:p>
            <a:r>
              <a:rPr lang="en-US" sz="900" b="1" dirty="0">
                <a:solidFill>
                  <a:schemeClr val="bg1">
                    <a:lumMod val="65000"/>
                  </a:schemeClr>
                </a:solidFill>
              </a:rPr>
              <a:t>Database Systems</a:t>
            </a:r>
          </a:p>
          <a:p>
            <a:r>
              <a:rPr lang="en-US" sz="900" dirty="0">
                <a:solidFill>
                  <a:schemeClr val="bg1">
                    <a:lumMod val="65000"/>
                  </a:schemeClr>
                </a:solidFill>
              </a:rPr>
              <a:t>by </a:t>
            </a:r>
            <a:r>
              <a:rPr lang="en-US" sz="900" dirty="0" err="1">
                <a:solidFill>
                  <a:schemeClr val="bg1">
                    <a:lumMod val="65000"/>
                  </a:schemeClr>
                </a:solidFill>
              </a:rPr>
              <a:t>Jukić</a:t>
            </a:r>
            <a:r>
              <a:rPr lang="en-US" sz="900" dirty="0">
                <a:solidFill>
                  <a:schemeClr val="bg1">
                    <a:lumMod val="65000"/>
                  </a:schemeClr>
                </a:solidFill>
              </a:rPr>
              <a:t>, </a:t>
            </a:r>
            <a:r>
              <a:rPr lang="en-US" sz="900" dirty="0" err="1">
                <a:solidFill>
                  <a:schemeClr val="bg1">
                    <a:lumMod val="65000"/>
                  </a:schemeClr>
                </a:solidFill>
              </a:rPr>
              <a:t>Vrbsky</a:t>
            </a:r>
            <a:r>
              <a:rPr lang="en-US" sz="900" dirty="0">
                <a:solidFill>
                  <a:schemeClr val="bg1">
                    <a:lumMod val="65000"/>
                  </a:schemeClr>
                </a:solidFill>
              </a:rPr>
              <a:t>, &amp; </a:t>
            </a:r>
            <a:r>
              <a:rPr lang="en-US" sz="900" dirty="0" err="1">
                <a:solidFill>
                  <a:schemeClr val="bg1">
                    <a:lumMod val="65000"/>
                  </a:schemeClr>
                </a:solidFill>
              </a:rPr>
              <a:t>Nestorov</a:t>
            </a:r>
            <a:endParaRPr lang="en-US" sz="900" dirty="0">
              <a:solidFill>
                <a:schemeClr val="bg1">
                  <a:lumMod val="65000"/>
                </a:schemeClr>
              </a:solidFill>
            </a:endParaRPr>
          </a:p>
          <a:p>
            <a:r>
              <a:rPr lang="en-US" sz="900" dirty="0">
                <a:solidFill>
                  <a:schemeClr val="bg1">
                    <a:lumMod val="65000"/>
                  </a:schemeClr>
                </a:solidFill>
              </a:rPr>
              <a:t>Pearson 2014</a:t>
            </a:r>
          </a:p>
          <a:p>
            <a:r>
              <a:rPr lang="en-US" sz="900" dirty="0">
                <a:solidFill>
                  <a:schemeClr val="bg1">
                    <a:lumMod val="65000"/>
                  </a:schemeClr>
                </a:solidFill>
              </a:rPr>
              <a:t>ISBN 978-0-13-257567-6</a:t>
            </a:r>
          </a:p>
        </p:txBody>
      </p:sp>
    </p:spTree>
    <p:extLst>
      <p:ext uri="{BB962C8B-B14F-4D97-AF65-F5344CB8AC3E}">
        <p14:creationId xmlns:p14="http://schemas.microsoft.com/office/powerpoint/2010/main" val="18444751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 Modeling and Relational Modeling</a:t>
            </a:r>
          </a:p>
        </p:txBody>
      </p:sp>
      <p:sp>
        <p:nvSpPr>
          <p:cNvPr id="3" name="Content Placeholder 2"/>
          <p:cNvSpPr>
            <a:spLocks noGrp="1"/>
          </p:cNvSpPr>
          <p:nvPr>
            <p:ph idx="1"/>
          </p:nvPr>
        </p:nvSpPr>
        <p:spPr/>
        <p:txBody>
          <a:bodyPr/>
          <a:lstStyle/>
          <a:p>
            <a:r>
              <a:rPr lang="en-US" dirty="0"/>
              <a:t>Why not skip ER modeling and go directly to logical modeling (creating relational schemas)?</a:t>
            </a:r>
          </a:p>
          <a:p>
            <a:pPr lvl="4"/>
            <a:endParaRPr lang="en-US" dirty="0"/>
          </a:p>
          <a:p>
            <a:r>
              <a:rPr lang="en-US" dirty="0"/>
              <a:t>ER modeling is better for </a:t>
            </a:r>
            <a:br>
              <a:rPr lang="en-US" dirty="0"/>
            </a:br>
            <a:r>
              <a:rPr lang="en-US" u="sng" dirty="0"/>
              <a:t>visualizing requirements</a:t>
            </a:r>
            <a:r>
              <a:rPr lang="en-US" dirty="0"/>
              <a:t>.</a:t>
            </a:r>
          </a:p>
          <a:p>
            <a:pPr lvl="4"/>
            <a:endParaRPr lang="en-US" dirty="0"/>
          </a:p>
          <a:p>
            <a:r>
              <a:rPr lang="en-US" dirty="0"/>
              <a:t>Certain concepts can be visualized graphically only in an ER diagram.</a:t>
            </a:r>
          </a:p>
          <a:p>
            <a:pPr lvl="4"/>
            <a:endParaRPr lang="en-US" dirty="0"/>
          </a:p>
          <a:p>
            <a:r>
              <a:rPr lang="en-US" dirty="0"/>
              <a:t>A conceptual model (ER diagram) is better for </a:t>
            </a:r>
            <a:r>
              <a:rPr lang="en-US" u="sng" dirty="0"/>
              <a:t>communication and documentation</a:t>
            </a:r>
            <a:r>
              <a:rPr lang="en-US" dirty="0"/>
              <a:t>.</a:t>
            </a:r>
          </a:p>
          <a:p>
            <a:endParaRPr lang="en-US" dirty="0"/>
          </a:p>
        </p:txBody>
      </p:sp>
      <p:sp>
        <p:nvSpPr>
          <p:cNvPr id="4" name="Slide Number Placeholder 3"/>
          <p:cNvSpPr>
            <a:spLocks noGrp="1"/>
          </p:cNvSpPr>
          <p:nvPr>
            <p:ph type="sldNum" sz="quarter" idx="12"/>
          </p:nvPr>
        </p:nvSpPr>
        <p:spPr/>
        <p:txBody>
          <a:bodyPr/>
          <a:lstStyle/>
          <a:p>
            <a:fld id="{5E4F0376-0E54-9843-B673-E00D6670E830}" type="slidenum">
              <a:rPr lang="en-US" smtClean="0"/>
              <a:pPr/>
              <a:t>67</a:t>
            </a:fld>
            <a:endParaRPr lang="en-US"/>
          </a:p>
        </p:txBody>
      </p:sp>
    </p:spTree>
    <p:extLst>
      <p:ext uri="{BB962C8B-B14F-4D97-AF65-F5344CB8AC3E}">
        <p14:creationId xmlns:p14="http://schemas.microsoft.com/office/powerpoint/2010/main" val="85343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D6A72-0C14-2587-A1EE-8FEAEC08834B}"/>
              </a:ext>
            </a:extLst>
          </p:cNvPr>
          <p:cNvSpPr>
            <a:spLocks noGrp="1"/>
          </p:cNvSpPr>
          <p:nvPr>
            <p:ph type="title"/>
          </p:nvPr>
        </p:nvSpPr>
        <p:spPr/>
        <p:txBody>
          <a:bodyPr/>
          <a:lstStyle/>
          <a:p>
            <a:r>
              <a:rPr lang="en-US" dirty="0"/>
              <a:t>Remote Database Server</a:t>
            </a:r>
          </a:p>
        </p:txBody>
      </p:sp>
      <p:sp>
        <p:nvSpPr>
          <p:cNvPr id="3" name="Content Placeholder 2">
            <a:extLst>
              <a:ext uri="{FF2B5EF4-FFF2-40B4-BE49-F238E27FC236}">
                <a16:creationId xmlns:a16="http://schemas.microsoft.com/office/drawing/2014/main" id="{3C1436ED-6F7E-2135-68B6-A288EAF2C9B0}"/>
              </a:ext>
            </a:extLst>
          </p:cNvPr>
          <p:cNvSpPr>
            <a:spLocks noGrp="1"/>
          </p:cNvSpPr>
          <p:nvPr>
            <p:ph idx="1"/>
          </p:nvPr>
        </p:nvSpPr>
        <p:spPr/>
        <p:txBody>
          <a:bodyPr/>
          <a:lstStyle/>
          <a:p>
            <a:r>
              <a:rPr lang="en-US" dirty="0"/>
              <a:t>Remote database server</a:t>
            </a:r>
          </a:p>
          <a:p>
            <a:pPr lvl="1"/>
            <a:r>
              <a:rPr lang="en-US" sz="2000" dirty="0">
                <a:hlinkClick r:id="rId2"/>
              </a:rPr>
              <a:t>http://www.cs.sjsu.edu/~mak/DATA201/SchoolServer.pdf</a:t>
            </a:r>
            <a:r>
              <a:rPr lang="en-US" sz="2000" dirty="0"/>
              <a:t> </a:t>
            </a:r>
          </a:p>
          <a:p>
            <a:pPr lvl="1"/>
            <a:r>
              <a:rPr lang="en-US" sz="2000" dirty="0"/>
              <a:t>The host is </a:t>
            </a:r>
            <a:r>
              <a:rPr lang="en-US" sz="2000" b="1" dirty="0">
                <a:solidFill>
                  <a:srgbClr val="0033CC"/>
                </a:solidFill>
                <a:latin typeface="Courier New" panose="02070309020205020404" pitchFamily="49" charset="0"/>
                <a:cs typeface="Courier New" panose="02070309020205020404" pitchFamily="49" charset="0"/>
              </a:rPr>
              <a:t>IES-ADS-</a:t>
            </a:r>
            <a:r>
              <a:rPr lang="en-US" sz="2000" b="1" dirty="0" err="1">
                <a:solidFill>
                  <a:srgbClr val="0033CC"/>
                </a:solidFill>
                <a:latin typeface="Courier New" panose="02070309020205020404" pitchFamily="49" charset="0"/>
                <a:cs typeface="Courier New" panose="02070309020205020404" pitchFamily="49" charset="0"/>
              </a:rPr>
              <a:t>ClassDB.sjsu.edu</a:t>
            </a:r>
            <a:endParaRPr lang="en-US" sz="2000" b="1" dirty="0">
              <a:solidFill>
                <a:srgbClr val="0033CC"/>
              </a:solidFill>
              <a:latin typeface="Courier New" panose="02070309020205020404" pitchFamily="49" charset="0"/>
              <a:cs typeface="Courier New" panose="02070309020205020404" pitchFamily="49" charset="0"/>
            </a:endParaRPr>
          </a:p>
          <a:p>
            <a:pPr lvl="4"/>
            <a:endParaRPr lang="en-US" sz="800" dirty="0"/>
          </a:p>
          <a:p>
            <a:r>
              <a:rPr lang="en-US" dirty="0"/>
              <a:t>Each project team has a database and a team user on the remote server.</a:t>
            </a:r>
          </a:p>
          <a:p>
            <a:pPr lvl="1"/>
            <a:r>
              <a:rPr lang="en-US" dirty="0"/>
              <a:t>Example: For a team named “Super Coders”, the database is named </a:t>
            </a:r>
            <a:r>
              <a:rPr lang="en-US" sz="2000" b="1" dirty="0" err="1">
                <a:solidFill>
                  <a:srgbClr val="0033CC"/>
                </a:solidFill>
                <a:latin typeface="Courier New" panose="02070309020205020404" pitchFamily="49" charset="0"/>
                <a:cs typeface="Courier New" panose="02070309020205020404" pitchFamily="49" charset="0"/>
              </a:rPr>
              <a:t>supercoders_db</a:t>
            </a:r>
            <a:r>
              <a:rPr lang="en-US" dirty="0"/>
              <a:t>, the user is named </a:t>
            </a:r>
            <a:r>
              <a:rPr lang="en-US" sz="2000" b="1" dirty="0" err="1">
                <a:solidFill>
                  <a:srgbClr val="0033CC"/>
                </a:solidFill>
                <a:latin typeface="Courier New" panose="02070309020205020404" pitchFamily="49" charset="0"/>
                <a:cs typeface="Courier New" panose="02070309020205020404" pitchFamily="49" charset="0"/>
              </a:rPr>
              <a:t>supercoders_user</a:t>
            </a:r>
            <a:r>
              <a:rPr lang="en-US" dirty="0"/>
              <a:t>, and the team was emailed file </a:t>
            </a:r>
            <a:r>
              <a:rPr lang="en-US" sz="2000" b="1" dirty="0" err="1">
                <a:solidFill>
                  <a:srgbClr val="0033CC"/>
                </a:solidFill>
                <a:latin typeface="Courier New" panose="02070309020205020404" pitchFamily="49" charset="0"/>
                <a:cs typeface="Courier New" panose="02070309020205020404" pitchFamily="49" charset="0"/>
              </a:rPr>
              <a:t>supercoders.ini</a:t>
            </a:r>
            <a:r>
              <a:rPr lang="en-US" dirty="0"/>
              <a:t> that contains the team user’s password.</a:t>
            </a:r>
          </a:p>
          <a:p>
            <a:pPr lvl="1"/>
            <a:r>
              <a:rPr lang="en-US" dirty="0"/>
              <a:t>Also connect with MySQL Workbench.</a:t>
            </a:r>
          </a:p>
        </p:txBody>
      </p:sp>
      <p:sp>
        <p:nvSpPr>
          <p:cNvPr id="4" name="Slide Number Placeholder 3">
            <a:extLst>
              <a:ext uri="{FF2B5EF4-FFF2-40B4-BE49-F238E27FC236}">
                <a16:creationId xmlns:a16="http://schemas.microsoft.com/office/drawing/2014/main" id="{277B1D0C-CB62-4A19-441B-28EB54CC8F94}"/>
              </a:ext>
            </a:extLst>
          </p:cNvPr>
          <p:cNvSpPr>
            <a:spLocks noGrp="1"/>
          </p:cNvSpPr>
          <p:nvPr>
            <p:ph type="sldNum" sz="quarter" idx="12"/>
          </p:nvPr>
        </p:nvSpPr>
        <p:spPr/>
        <p:txBody>
          <a:bodyPr/>
          <a:lstStyle/>
          <a:p>
            <a:fld id="{5E4F0376-0E54-9843-B673-E00D6670E830}" type="slidenum">
              <a:rPr lang="en-US" smtClean="0"/>
              <a:pPr/>
              <a:t>68</a:t>
            </a:fld>
            <a:endParaRPr lang="en-US"/>
          </a:p>
        </p:txBody>
      </p:sp>
    </p:spTree>
    <p:extLst>
      <p:ext uri="{BB962C8B-B14F-4D97-AF65-F5344CB8AC3E}">
        <p14:creationId xmlns:p14="http://schemas.microsoft.com/office/powerpoint/2010/main" val="15670535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37AFF-4CAC-FFB0-B9A4-AE7DF59B6CA3}"/>
              </a:ext>
            </a:extLst>
          </p:cNvPr>
          <p:cNvSpPr>
            <a:spLocks noGrp="1"/>
          </p:cNvSpPr>
          <p:nvPr>
            <p:ph type="title"/>
          </p:nvPr>
        </p:nvSpPr>
        <p:spPr/>
        <p:txBody>
          <a:bodyPr/>
          <a:lstStyle/>
          <a:p>
            <a:r>
              <a:rPr lang="en-US" dirty="0"/>
              <a:t>Terra Bikes</a:t>
            </a:r>
          </a:p>
        </p:txBody>
      </p:sp>
      <p:sp>
        <p:nvSpPr>
          <p:cNvPr id="3" name="Content Placeholder 2">
            <a:extLst>
              <a:ext uri="{FF2B5EF4-FFF2-40B4-BE49-F238E27FC236}">
                <a16:creationId xmlns:a16="http://schemas.microsoft.com/office/drawing/2014/main" id="{D0A1BFFE-FFF2-AF97-7A25-FC51ECD9F7A9}"/>
              </a:ext>
            </a:extLst>
          </p:cNvPr>
          <p:cNvSpPr>
            <a:spLocks noGrp="1"/>
          </p:cNvSpPr>
          <p:nvPr>
            <p:ph idx="1"/>
          </p:nvPr>
        </p:nvSpPr>
        <p:spPr>
          <a:xfrm>
            <a:off x="457200" y="1271466"/>
            <a:ext cx="8229600" cy="4260631"/>
          </a:xfrm>
        </p:spPr>
        <p:txBody>
          <a:bodyPr/>
          <a:lstStyle/>
          <a:p>
            <a:r>
              <a:rPr lang="en-US" dirty="0"/>
              <a:t>DATA 225 team project, Fall 2023</a:t>
            </a:r>
          </a:p>
          <a:p>
            <a:pPr lvl="1"/>
            <a:r>
              <a:rPr lang="en-US" dirty="0"/>
              <a:t>DATA 225 Database Systems for Analytics</a:t>
            </a:r>
          </a:p>
          <a:p>
            <a:pPr lvl="1"/>
            <a:r>
              <a:rPr lang="en-US" dirty="0"/>
              <a:t>DATA 201 has 90% the same course content </a:t>
            </a:r>
          </a:p>
          <a:p>
            <a:pPr lvl="4"/>
            <a:endParaRPr lang="en-US" dirty="0"/>
          </a:p>
          <a:p>
            <a:r>
              <a:rPr lang="en-US" dirty="0"/>
              <a:t>First install the Python GUI package PyQt5:</a:t>
            </a:r>
          </a:p>
          <a:p>
            <a:endParaRPr lang="en-US" dirty="0"/>
          </a:p>
          <a:p>
            <a:r>
              <a:rPr lang="en-US" dirty="0"/>
              <a:t>The database is on the school server, so if you’re off-campus, you need to be on VPN.</a:t>
            </a:r>
          </a:p>
          <a:p>
            <a:pPr lvl="4"/>
            <a:endParaRPr lang="en-US" dirty="0"/>
          </a:p>
          <a:p>
            <a:r>
              <a:rPr lang="en-US" dirty="0"/>
              <a:t>Start the application on the command line:</a:t>
            </a:r>
          </a:p>
        </p:txBody>
      </p:sp>
      <p:sp>
        <p:nvSpPr>
          <p:cNvPr id="4" name="Slide Number Placeholder 3">
            <a:extLst>
              <a:ext uri="{FF2B5EF4-FFF2-40B4-BE49-F238E27FC236}">
                <a16:creationId xmlns:a16="http://schemas.microsoft.com/office/drawing/2014/main" id="{31E30E9D-9A2C-1554-AA58-8B0C1865E9D3}"/>
              </a:ext>
            </a:extLst>
          </p:cNvPr>
          <p:cNvSpPr>
            <a:spLocks noGrp="1"/>
          </p:cNvSpPr>
          <p:nvPr>
            <p:ph type="sldNum" sz="quarter" idx="12"/>
          </p:nvPr>
        </p:nvSpPr>
        <p:spPr/>
        <p:txBody>
          <a:bodyPr/>
          <a:lstStyle/>
          <a:p>
            <a:fld id="{5E4F0376-0E54-9843-B673-E00D6670E830}" type="slidenum">
              <a:rPr lang="en-US" smtClean="0"/>
              <a:pPr/>
              <a:t>69</a:t>
            </a:fld>
            <a:endParaRPr lang="en-US"/>
          </a:p>
        </p:txBody>
      </p:sp>
      <p:sp>
        <p:nvSpPr>
          <p:cNvPr id="5" name="TextBox 4">
            <a:extLst>
              <a:ext uri="{FF2B5EF4-FFF2-40B4-BE49-F238E27FC236}">
                <a16:creationId xmlns:a16="http://schemas.microsoft.com/office/drawing/2014/main" id="{2063CE21-2D2F-08BB-4821-610E2C41C905}"/>
              </a:ext>
            </a:extLst>
          </p:cNvPr>
          <p:cNvSpPr txBox="1"/>
          <p:nvPr/>
        </p:nvSpPr>
        <p:spPr>
          <a:xfrm>
            <a:off x="3368786" y="3456202"/>
            <a:ext cx="2406428" cy="338554"/>
          </a:xfrm>
          <a:prstGeom prst="rect">
            <a:avLst/>
          </a:prstGeom>
          <a:solidFill>
            <a:schemeClr val="bg1">
              <a:lumMod val="95000"/>
            </a:schemeClr>
          </a:solidFill>
          <a:ln>
            <a:solidFill>
              <a:schemeClr val="bg1">
                <a:lumMod val="65000"/>
              </a:schemeClr>
            </a:solidFill>
          </a:ln>
        </p:spPr>
        <p:txBody>
          <a:bodyPr wrap="none" rtlCol="0">
            <a:spAutoFit/>
          </a:bodyPr>
          <a:lstStyle/>
          <a:p>
            <a:r>
              <a:rPr lang="en-US" b="1" dirty="0">
                <a:effectLst/>
                <a:latin typeface="Courier" panose="02070309020205020404" pitchFamily="49" charset="0"/>
              </a:rPr>
              <a:t>pip3 install PyQt5</a:t>
            </a:r>
          </a:p>
        </p:txBody>
      </p:sp>
      <p:sp>
        <p:nvSpPr>
          <p:cNvPr id="6" name="TextBox 5">
            <a:extLst>
              <a:ext uri="{FF2B5EF4-FFF2-40B4-BE49-F238E27FC236}">
                <a16:creationId xmlns:a16="http://schemas.microsoft.com/office/drawing/2014/main" id="{93462C1C-2982-F7A1-A8BD-E7B0B266A34F}"/>
              </a:ext>
            </a:extLst>
          </p:cNvPr>
          <p:cNvSpPr txBox="1"/>
          <p:nvPr/>
        </p:nvSpPr>
        <p:spPr>
          <a:xfrm>
            <a:off x="3183639" y="5586534"/>
            <a:ext cx="2776722" cy="338554"/>
          </a:xfrm>
          <a:prstGeom prst="rect">
            <a:avLst/>
          </a:prstGeom>
          <a:solidFill>
            <a:schemeClr val="bg1">
              <a:lumMod val="95000"/>
            </a:schemeClr>
          </a:solidFill>
          <a:ln>
            <a:solidFill>
              <a:schemeClr val="bg1">
                <a:lumMod val="65000"/>
              </a:schemeClr>
            </a:solidFill>
          </a:ln>
        </p:spPr>
        <p:txBody>
          <a:bodyPr wrap="none" rtlCol="0">
            <a:spAutoFit/>
          </a:bodyPr>
          <a:lstStyle/>
          <a:p>
            <a:r>
              <a:rPr lang="en-US" b="1" dirty="0">
                <a:solidFill>
                  <a:srgbClr val="000000"/>
                </a:solidFill>
                <a:effectLst/>
                <a:latin typeface="Courier New" panose="02070309020205020404" pitchFamily="49" charset="0"/>
                <a:cs typeface="Courier New" panose="02070309020205020404" pitchFamily="49" charset="0"/>
              </a:rPr>
              <a:t>ipython </a:t>
            </a:r>
            <a:r>
              <a:rPr lang="en-US" b="1" dirty="0" err="1">
                <a:solidFill>
                  <a:srgbClr val="000000"/>
                </a:solidFill>
                <a:effectLst/>
                <a:latin typeface="Courier New" panose="02070309020205020404" pitchFamily="49" charset="0"/>
                <a:cs typeface="Courier New" panose="02070309020205020404" pitchFamily="49" charset="0"/>
              </a:rPr>
              <a:t>TerraBikes.py</a:t>
            </a:r>
            <a:endParaRPr lang="en-US" b="1" dirty="0">
              <a:solidFill>
                <a:srgbClr val="000000"/>
              </a:solidFill>
              <a:effectLst/>
              <a:latin typeface="Courier New" panose="02070309020205020404" pitchFamily="49" charset="0"/>
              <a:cs typeface="Courier New" panose="02070309020205020404" pitchFamily="49" charset="0"/>
            </a:endParaRPr>
          </a:p>
        </p:txBody>
      </p:sp>
      <p:sp>
        <p:nvSpPr>
          <p:cNvPr id="7" name="TextBox 6">
            <a:extLst>
              <a:ext uri="{FF2B5EF4-FFF2-40B4-BE49-F238E27FC236}">
                <a16:creationId xmlns:a16="http://schemas.microsoft.com/office/drawing/2014/main" id="{2284C615-E0E8-FD33-AE49-5A28777808FA}"/>
              </a:ext>
            </a:extLst>
          </p:cNvPr>
          <p:cNvSpPr txBox="1"/>
          <p:nvPr/>
        </p:nvSpPr>
        <p:spPr>
          <a:xfrm>
            <a:off x="6492219" y="1329442"/>
            <a:ext cx="1471557" cy="338554"/>
          </a:xfrm>
          <a:prstGeom prst="rect">
            <a:avLst/>
          </a:prstGeom>
          <a:solidFill>
            <a:srgbClr val="0432FF"/>
          </a:solidFill>
        </p:spPr>
        <p:txBody>
          <a:bodyPr wrap="none" rtlCol="0">
            <a:spAutoFit/>
          </a:bodyPr>
          <a:lstStyle/>
          <a:p>
            <a:r>
              <a:rPr lang="en-US" dirty="0" err="1">
                <a:solidFill>
                  <a:srgbClr val="FFFF00"/>
                </a:solidFill>
              </a:rPr>
              <a:t>TerraBikes.zip</a:t>
            </a:r>
            <a:endParaRPr lang="en-US" dirty="0">
              <a:solidFill>
                <a:srgbClr val="FFFF00"/>
              </a:solidFill>
            </a:endParaRPr>
          </a:p>
        </p:txBody>
      </p:sp>
    </p:spTree>
    <p:extLst>
      <p:ext uri="{BB962C8B-B14F-4D97-AF65-F5344CB8AC3E}">
        <p14:creationId xmlns:p14="http://schemas.microsoft.com/office/powerpoint/2010/main" val="3199479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Entities and Attributes</a:t>
            </a:r>
            <a:r>
              <a:rPr lang="en-US" i="1" dirty="0"/>
              <a:t>, cont’d</a:t>
            </a:r>
          </a:p>
        </p:txBody>
      </p:sp>
      <p:sp>
        <p:nvSpPr>
          <p:cNvPr id="3" name="Content Placeholder 2"/>
          <p:cNvSpPr>
            <a:spLocks noGrp="1"/>
          </p:cNvSpPr>
          <p:nvPr>
            <p:ph idx="1"/>
          </p:nvPr>
        </p:nvSpPr>
        <p:spPr>
          <a:xfrm>
            <a:off x="457200" y="1295401"/>
            <a:ext cx="8229600" cy="1493526"/>
          </a:xfrm>
        </p:spPr>
        <p:txBody>
          <a:bodyPr/>
          <a:lstStyle/>
          <a:p>
            <a:r>
              <a:rPr lang="en-US" dirty="0"/>
              <a:t>In an ER diagram, show an entity with a rectangle and its attributes with ovals.</a:t>
            </a:r>
          </a:p>
          <a:p>
            <a:pPr lvl="1"/>
            <a:r>
              <a:rPr lang="en-US" dirty="0"/>
              <a:t>Underline the </a:t>
            </a:r>
            <a:r>
              <a:rPr lang="en-US" u="sng" dirty="0"/>
              <a:t>unique attribute</a:t>
            </a:r>
            <a:r>
              <a:rPr lang="en-US" dirty="0"/>
              <a:t>.</a:t>
            </a:r>
          </a:p>
        </p:txBody>
      </p:sp>
      <p:sp>
        <p:nvSpPr>
          <p:cNvPr id="4" name="Slide Number Placeholder 3"/>
          <p:cNvSpPr>
            <a:spLocks noGrp="1"/>
          </p:cNvSpPr>
          <p:nvPr>
            <p:ph type="sldNum" sz="quarter" idx="12"/>
          </p:nvPr>
        </p:nvSpPr>
        <p:spPr/>
        <p:txBody>
          <a:bodyPr/>
          <a:lstStyle/>
          <a:p>
            <a:fld id="{5E4F0376-0E54-9843-B673-E00D6670E830}" type="slidenum">
              <a:rPr lang="en-US" smtClean="0"/>
              <a:pPr/>
              <a:t>7</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2800" y="2971805"/>
            <a:ext cx="4943475" cy="236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6308638" y="6172170"/>
            <a:ext cx="1646605" cy="646331"/>
          </a:xfrm>
          <a:prstGeom prst="rect">
            <a:avLst/>
          </a:prstGeom>
          <a:solidFill>
            <a:schemeClr val="bg1">
              <a:lumMod val="95000"/>
            </a:schemeClr>
          </a:solidFill>
        </p:spPr>
        <p:txBody>
          <a:bodyPr wrap="none" rtlCol="0">
            <a:spAutoFit/>
          </a:bodyPr>
          <a:lstStyle/>
          <a:p>
            <a:r>
              <a:rPr lang="en-US" sz="900" b="1" dirty="0">
                <a:solidFill>
                  <a:schemeClr val="bg1">
                    <a:lumMod val="65000"/>
                  </a:schemeClr>
                </a:solidFill>
              </a:rPr>
              <a:t>Database Systems</a:t>
            </a:r>
          </a:p>
          <a:p>
            <a:r>
              <a:rPr lang="en-US" sz="900" dirty="0">
                <a:solidFill>
                  <a:schemeClr val="bg1">
                    <a:lumMod val="65000"/>
                  </a:schemeClr>
                </a:solidFill>
              </a:rPr>
              <a:t>by </a:t>
            </a:r>
            <a:r>
              <a:rPr lang="en-US" sz="900" dirty="0" err="1">
                <a:solidFill>
                  <a:schemeClr val="bg1">
                    <a:lumMod val="65000"/>
                  </a:schemeClr>
                </a:solidFill>
              </a:rPr>
              <a:t>Jukić</a:t>
            </a:r>
            <a:r>
              <a:rPr lang="en-US" sz="900" dirty="0">
                <a:solidFill>
                  <a:schemeClr val="bg1">
                    <a:lumMod val="65000"/>
                  </a:schemeClr>
                </a:solidFill>
              </a:rPr>
              <a:t>, </a:t>
            </a:r>
            <a:r>
              <a:rPr lang="en-US" sz="900" dirty="0" err="1">
                <a:solidFill>
                  <a:schemeClr val="bg1">
                    <a:lumMod val="65000"/>
                  </a:schemeClr>
                </a:solidFill>
              </a:rPr>
              <a:t>Vrbsky</a:t>
            </a:r>
            <a:r>
              <a:rPr lang="en-US" sz="900" dirty="0">
                <a:solidFill>
                  <a:schemeClr val="bg1">
                    <a:lumMod val="65000"/>
                  </a:schemeClr>
                </a:solidFill>
              </a:rPr>
              <a:t>, &amp; </a:t>
            </a:r>
            <a:r>
              <a:rPr lang="en-US" sz="900" dirty="0" err="1">
                <a:solidFill>
                  <a:schemeClr val="bg1">
                    <a:lumMod val="65000"/>
                  </a:schemeClr>
                </a:solidFill>
              </a:rPr>
              <a:t>Nestorov</a:t>
            </a:r>
            <a:endParaRPr lang="en-US" sz="900" dirty="0">
              <a:solidFill>
                <a:schemeClr val="bg1">
                  <a:lumMod val="65000"/>
                </a:schemeClr>
              </a:solidFill>
            </a:endParaRPr>
          </a:p>
          <a:p>
            <a:r>
              <a:rPr lang="en-US" sz="900" dirty="0">
                <a:solidFill>
                  <a:schemeClr val="bg1">
                    <a:lumMod val="65000"/>
                  </a:schemeClr>
                </a:solidFill>
              </a:rPr>
              <a:t>Pearson 2014</a:t>
            </a:r>
          </a:p>
          <a:p>
            <a:r>
              <a:rPr lang="en-US" sz="900" dirty="0">
                <a:solidFill>
                  <a:schemeClr val="bg1">
                    <a:lumMod val="65000"/>
                  </a:schemeClr>
                </a:solidFill>
              </a:rPr>
              <a:t>ISBN 978-0-13-257567-6</a:t>
            </a:r>
          </a:p>
        </p:txBody>
      </p:sp>
    </p:spTree>
    <p:extLst>
      <p:ext uri="{BB962C8B-B14F-4D97-AF65-F5344CB8AC3E}">
        <p14:creationId xmlns:p14="http://schemas.microsoft.com/office/powerpoint/2010/main" val="35046399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EE383-1969-47C5-17A8-178DB02F8825}"/>
              </a:ext>
            </a:extLst>
          </p:cNvPr>
          <p:cNvSpPr>
            <a:spLocks noGrp="1"/>
          </p:cNvSpPr>
          <p:nvPr>
            <p:ph type="title"/>
          </p:nvPr>
        </p:nvSpPr>
        <p:spPr/>
        <p:txBody>
          <a:bodyPr/>
          <a:lstStyle/>
          <a:p>
            <a:r>
              <a:rPr lang="en-US" dirty="0"/>
              <a:t>Terra Bikes</a:t>
            </a:r>
            <a:r>
              <a:rPr lang="en-US" i="1" dirty="0"/>
              <a:t>, cont’d</a:t>
            </a:r>
          </a:p>
        </p:txBody>
      </p:sp>
      <p:sp>
        <p:nvSpPr>
          <p:cNvPr id="3" name="Content Placeholder 2">
            <a:extLst>
              <a:ext uri="{FF2B5EF4-FFF2-40B4-BE49-F238E27FC236}">
                <a16:creationId xmlns:a16="http://schemas.microsoft.com/office/drawing/2014/main" id="{89051221-9608-6F6F-C202-B3B6E1F6BCC7}"/>
              </a:ext>
            </a:extLst>
          </p:cNvPr>
          <p:cNvSpPr>
            <a:spLocks noGrp="1"/>
          </p:cNvSpPr>
          <p:nvPr>
            <p:ph idx="1"/>
          </p:nvPr>
        </p:nvSpPr>
        <p:spPr/>
        <p:txBody>
          <a:bodyPr/>
          <a:lstStyle/>
          <a:p>
            <a:r>
              <a:rPr lang="en-US" dirty="0"/>
              <a:t>You can log in as three different users:</a:t>
            </a:r>
          </a:p>
          <a:p>
            <a:endParaRPr lang="en-US" dirty="0"/>
          </a:p>
          <a:p>
            <a:endParaRPr lang="en-US" dirty="0"/>
          </a:p>
          <a:p>
            <a:endParaRPr lang="en-US" dirty="0"/>
          </a:p>
          <a:p>
            <a:pPr lvl="1"/>
            <a:r>
              <a:rPr lang="en-US" dirty="0"/>
              <a:t>The common password is </a:t>
            </a:r>
            <a:r>
              <a:rPr lang="en-US" b="1" dirty="0">
                <a:latin typeface="Courier New" panose="02070309020205020404" pitchFamily="49" charset="0"/>
                <a:cs typeface="Courier New" panose="02070309020205020404" pitchFamily="49" charset="0"/>
              </a:rPr>
              <a:t>welcome1234</a:t>
            </a:r>
          </a:p>
          <a:p>
            <a:pPr lvl="1"/>
            <a:r>
              <a:rPr lang="en-US" dirty="0"/>
              <a:t>The manager sees the Dashboards where data analytics and graphs are displayed.</a:t>
            </a:r>
          </a:p>
          <a:p>
            <a:pPr lvl="1"/>
            <a:endParaRPr lang="en-US" dirty="0"/>
          </a:p>
          <a:p>
            <a:r>
              <a:rPr lang="en-US" dirty="0"/>
              <a:t>PowerPoint slides during presentation:</a:t>
            </a:r>
          </a:p>
          <a:p>
            <a:r>
              <a:rPr lang="en-US" dirty="0"/>
              <a:t>Report:</a:t>
            </a:r>
          </a:p>
        </p:txBody>
      </p:sp>
      <p:sp>
        <p:nvSpPr>
          <p:cNvPr id="4" name="Slide Number Placeholder 3">
            <a:extLst>
              <a:ext uri="{FF2B5EF4-FFF2-40B4-BE49-F238E27FC236}">
                <a16:creationId xmlns:a16="http://schemas.microsoft.com/office/drawing/2014/main" id="{98872104-63BA-0879-DD20-37D4ECB839EF}"/>
              </a:ext>
            </a:extLst>
          </p:cNvPr>
          <p:cNvSpPr>
            <a:spLocks noGrp="1"/>
          </p:cNvSpPr>
          <p:nvPr>
            <p:ph type="sldNum" sz="quarter" idx="12"/>
          </p:nvPr>
        </p:nvSpPr>
        <p:spPr/>
        <p:txBody>
          <a:bodyPr/>
          <a:lstStyle/>
          <a:p>
            <a:fld id="{5E4F0376-0E54-9843-B673-E00D6670E830}" type="slidenum">
              <a:rPr lang="en-US" smtClean="0"/>
              <a:pPr/>
              <a:t>70</a:t>
            </a:fld>
            <a:endParaRPr lang="en-US"/>
          </a:p>
        </p:txBody>
      </p:sp>
      <p:graphicFrame>
        <p:nvGraphicFramePr>
          <p:cNvPr id="5" name="Table 4">
            <a:extLst>
              <a:ext uri="{FF2B5EF4-FFF2-40B4-BE49-F238E27FC236}">
                <a16:creationId xmlns:a16="http://schemas.microsoft.com/office/drawing/2014/main" id="{5C6DA605-54E9-A54A-33C0-7D3EA5B52166}"/>
              </a:ext>
            </a:extLst>
          </p:cNvPr>
          <p:cNvGraphicFramePr>
            <a:graphicFrameLocks noGrp="1"/>
          </p:cNvGraphicFramePr>
          <p:nvPr/>
        </p:nvGraphicFramePr>
        <p:xfrm>
          <a:off x="2926098" y="1783098"/>
          <a:ext cx="2546985" cy="1483360"/>
        </p:xfrm>
        <a:graphic>
          <a:graphicData uri="http://schemas.openxmlformats.org/drawingml/2006/table">
            <a:tbl>
              <a:tblPr firstRow="1" bandRow="1">
                <a:tableStyleId>{00A15C55-8517-42AA-B614-E9B94910E393}</a:tableStyleId>
              </a:tblPr>
              <a:tblGrid>
                <a:gridCol w="1141730">
                  <a:extLst>
                    <a:ext uri="{9D8B030D-6E8A-4147-A177-3AD203B41FA5}">
                      <a16:colId xmlns:a16="http://schemas.microsoft.com/office/drawing/2014/main" val="832191507"/>
                    </a:ext>
                  </a:extLst>
                </a:gridCol>
                <a:gridCol w="1405255">
                  <a:extLst>
                    <a:ext uri="{9D8B030D-6E8A-4147-A177-3AD203B41FA5}">
                      <a16:colId xmlns:a16="http://schemas.microsoft.com/office/drawing/2014/main" val="2339235830"/>
                    </a:ext>
                  </a:extLst>
                </a:gridCol>
              </a:tblGrid>
              <a:tr h="370840">
                <a:tc>
                  <a:txBody>
                    <a:bodyPr/>
                    <a:lstStyle/>
                    <a:p>
                      <a:r>
                        <a:rPr lang="en-US" sz="1600" dirty="0"/>
                        <a:t>User role</a:t>
                      </a:r>
                    </a:p>
                  </a:txBody>
                  <a:tcPr/>
                </a:tc>
                <a:tc>
                  <a:txBody>
                    <a:bodyPr/>
                    <a:lstStyle/>
                    <a:p>
                      <a:r>
                        <a:rPr lang="en-US" sz="1600" dirty="0"/>
                        <a:t>Username</a:t>
                      </a:r>
                    </a:p>
                  </a:txBody>
                  <a:tcPr/>
                </a:tc>
                <a:extLst>
                  <a:ext uri="{0D108BD9-81ED-4DB2-BD59-A6C34878D82A}">
                    <a16:rowId xmlns:a16="http://schemas.microsoft.com/office/drawing/2014/main" val="504843263"/>
                  </a:ext>
                </a:extLst>
              </a:tr>
              <a:tr h="370840">
                <a:tc>
                  <a:txBody>
                    <a:bodyPr/>
                    <a:lstStyle/>
                    <a:p>
                      <a:r>
                        <a:rPr lang="en-US" sz="1600" dirty="0"/>
                        <a:t>Customer</a:t>
                      </a:r>
                    </a:p>
                  </a:txBody>
                  <a:tcPr/>
                </a:tc>
                <a:tc>
                  <a:txBody>
                    <a:bodyPr/>
                    <a:lstStyle/>
                    <a:p>
                      <a:r>
                        <a:rPr lang="en-US" sz="1600" b="1" i="0" dirty="0">
                          <a:latin typeface="Courier New" panose="02070309020205020404" pitchFamily="49" charset="0"/>
                          <a:cs typeface="Courier New" panose="02070309020205020404" pitchFamily="49" charset="0"/>
                        </a:rPr>
                        <a:t>jcaughan7</a:t>
                      </a:r>
                    </a:p>
                  </a:txBody>
                  <a:tcPr/>
                </a:tc>
                <a:extLst>
                  <a:ext uri="{0D108BD9-81ED-4DB2-BD59-A6C34878D82A}">
                    <a16:rowId xmlns:a16="http://schemas.microsoft.com/office/drawing/2014/main" val="587091688"/>
                  </a:ext>
                </a:extLst>
              </a:tr>
              <a:tr h="370840">
                <a:tc>
                  <a:txBody>
                    <a:bodyPr/>
                    <a:lstStyle/>
                    <a:p>
                      <a:r>
                        <a:rPr lang="en-US" sz="1600" dirty="0"/>
                        <a:t>Employee</a:t>
                      </a:r>
                    </a:p>
                  </a:txBody>
                  <a:tcPr/>
                </a:tc>
                <a:tc>
                  <a:txBody>
                    <a:bodyPr/>
                    <a:lstStyle/>
                    <a:p>
                      <a:r>
                        <a:rPr lang="en-US" sz="1600" b="1" i="0" dirty="0">
                          <a:latin typeface="Courier New" panose="02070309020205020404" pitchFamily="49" charset="0"/>
                          <a:cs typeface="Courier New" panose="02070309020205020404" pitchFamily="49" charset="0"/>
                        </a:rPr>
                        <a:t>HayyimM3</a:t>
                      </a:r>
                    </a:p>
                  </a:txBody>
                  <a:tcPr/>
                </a:tc>
                <a:extLst>
                  <a:ext uri="{0D108BD9-81ED-4DB2-BD59-A6C34878D82A}">
                    <a16:rowId xmlns:a16="http://schemas.microsoft.com/office/drawing/2014/main" val="2232867160"/>
                  </a:ext>
                </a:extLst>
              </a:tr>
              <a:tr h="370840">
                <a:tc>
                  <a:txBody>
                    <a:bodyPr/>
                    <a:lstStyle/>
                    <a:p>
                      <a:r>
                        <a:rPr lang="en-US" sz="1600" dirty="0"/>
                        <a:t>Manager</a:t>
                      </a:r>
                    </a:p>
                  </a:txBody>
                  <a:tcPr/>
                </a:tc>
                <a:tc>
                  <a:txBody>
                    <a:bodyPr/>
                    <a:lstStyle/>
                    <a:p>
                      <a:r>
                        <a:rPr lang="en-US" sz="1600" b="1" i="0" dirty="0">
                          <a:latin typeface="Courier New" panose="02070309020205020404" pitchFamily="49" charset="0"/>
                          <a:cs typeface="Courier New" panose="02070309020205020404" pitchFamily="49" charset="0"/>
                        </a:rPr>
                        <a:t>HyDu19</a:t>
                      </a:r>
                    </a:p>
                  </a:txBody>
                  <a:tcPr/>
                </a:tc>
                <a:extLst>
                  <a:ext uri="{0D108BD9-81ED-4DB2-BD59-A6C34878D82A}">
                    <a16:rowId xmlns:a16="http://schemas.microsoft.com/office/drawing/2014/main" val="4183421494"/>
                  </a:ext>
                </a:extLst>
              </a:tr>
            </a:tbl>
          </a:graphicData>
        </a:graphic>
      </p:graphicFrame>
      <p:sp>
        <p:nvSpPr>
          <p:cNvPr id="6" name="TextBox 5">
            <a:extLst>
              <a:ext uri="{FF2B5EF4-FFF2-40B4-BE49-F238E27FC236}">
                <a16:creationId xmlns:a16="http://schemas.microsoft.com/office/drawing/2014/main" id="{46286C27-0F6B-7D1B-26F5-C5A2C3D3C6F6}"/>
              </a:ext>
            </a:extLst>
          </p:cNvPr>
          <p:cNvSpPr txBox="1"/>
          <p:nvPr/>
        </p:nvSpPr>
        <p:spPr>
          <a:xfrm>
            <a:off x="7223731" y="5166341"/>
            <a:ext cx="1734706" cy="307777"/>
          </a:xfrm>
          <a:prstGeom prst="rect">
            <a:avLst/>
          </a:prstGeom>
          <a:solidFill>
            <a:srgbClr val="0432FF"/>
          </a:solidFill>
        </p:spPr>
        <p:txBody>
          <a:bodyPr wrap="none" rtlCol="0">
            <a:spAutoFit/>
          </a:bodyPr>
          <a:lstStyle/>
          <a:p>
            <a:r>
              <a:rPr lang="en-US" sz="1400" dirty="0" err="1">
                <a:solidFill>
                  <a:srgbClr val="FFFF00"/>
                </a:solidFill>
              </a:rPr>
              <a:t>SQL_Weavers.pptx</a:t>
            </a:r>
            <a:endParaRPr lang="en-US" sz="1400" dirty="0">
              <a:solidFill>
                <a:srgbClr val="FFFF00"/>
              </a:solidFill>
            </a:endParaRPr>
          </a:p>
        </p:txBody>
      </p:sp>
      <p:sp>
        <p:nvSpPr>
          <p:cNvPr id="7" name="TextBox 6">
            <a:extLst>
              <a:ext uri="{FF2B5EF4-FFF2-40B4-BE49-F238E27FC236}">
                <a16:creationId xmlns:a16="http://schemas.microsoft.com/office/drawing/2014/main" id="{98877B4D-7F5A-749B-4F39-07F73847EFBD}"/>
              </a:ext>
            </a:extLst>
          </p:cNvPr>
          <p:cNvSpPr txBox="1"/>
          <p:nvPr/>
        </p:nvSpPr>
        <p:spPr>
          <a:xfrm>
            <a:off x="2271903" y="5658710"/>
            <a:ext cx="3851311" cy="307777"/>
          </a:xfrm>
          <a:prstGeom prst="rect">
            <a:avLst/>
          </a:prstGeom>
          <a:solidFill>
            <a:srgbClr val="0432FF"/>
          </a:solidFill>
        </p:spPr>
        <p:txBody>
          <a:bodyPr wrap="none" rtlCol="0">
            <a:spAutoFit/>
          </a:bodyPr>
          <a:lstStyle/>
          <a:p>
            <a:r>
              <a:rPr lang="en-US" sz="1400" dirty="0" err="1">
                <a:solidFill>
                  <a:srgbClr val="FFFF00"/>
                </a:solidFill>
              </a:rPr>
              <a:t>SQL_Weavers</a:t>
            </a:r>
            <a:r>
              <a:rPr lang="en-US" sz="1400" dirty="0">
                <a:solidFill>
                  <a:srgbClr val="FFFF00"/>
                </a:solidFill>
              </a:rPr>
              <a:t> - </a:t>
            </a:r>
            <a:r>
              <a:rPr lang="en-US" sz="1400" dirty="0" err="1">
                <a:solidFill>
                  <a:srgbClr val="FFFF00"/>
                </a:solidFill>
              </a:rPr>
              <a:t>TerraBikes</a:t>
            </a:r>
            <a:r>
              <a:rPr lang="en-US" sz="1400" dirty="0">
                <a:solidFill>
                  <a:srgbClr val="FFFF00"/>
                </a:solidFill>
              </a:rPr>
              <a:t> Application Report</a:t>
            </a:r>
          </a:p>
        </p:txBody>
      </p:sp>
      <p:sp>
        <p:nvSpPr>
          <p:cNvPr id="8" name="TextBox 7">
            <a:extLst>
              <a:ext uri="{FF2B5EF4-FFF2-40B4-BE49-F238E27FC236}">
                <a16:creationId xmlns:a16="http://schemas.microsoft.com/office/drawing/2014/main" id="{138D5C8B-0945-E1C7-CC2C-BE04C3F30C7E}"/>
              </a:ext>
            </a:extLst>
          </p:cNvPr>
          <p:cNvSpPr txBox="1"/>
          <p:nvPr/>
        </p:nvSpPr>
        <p:spPr>
          <a:xfrm>
            <a:off x="760700" y="4584247"/>
            <a:ext cx="7622600" cy="307777"/>
          </a:xfrm>
          <a:prstGeom prst="rect">
            <a:avLst/>
          </a:prstGeom>
          <a:solidFill>
            <a:schemeClr val="accent1">
              <a:lumMod val="20000"/>
              <a:lumOff val="80000"/>
            </a:schemeClr>
          </a:solidFill>
          <a:ln>
            <a:solidFill>
              <a:srgbClr val="0432FF"/>
            </a:solidFill>
          </a:ln>
        </p:spPr>
        <p:txBody>
          <a:bodyPr wrap="none" rtlCol="0">
            <a:spAutoFit/>
          </a:bodyPr>
          <a:lstStyle/>
          <a:p>
            <a:r>
              <a:rPr lang="en-US" sz="1400" dirty="0">
                <a:solidFill>
                  <a:srgbClr val="0432FF"/>
                </a:solidFill>
              </a:rPr>
              <a:t>Some operations may cause the app to crash. Just restart it and don’t do that operation again!</a:t>
            </a:r>
          </a:p>
        </p:txBody>
      </p:sp>
    </p:spTree>
    <p:extLst>
      <p:ext uri="{BB962C8B-B14F-4D97-AF65-F5344CB8AC3E}">
        <p14:creationId xmlns:p14="http://schemas.microsoft.com/office/powerpoint/2010/main" val="33599314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4CD22-216E-522F-56F8-E0F40D7DBC02}"/>
              </a:ext>
            </a:extLst>
          </p:cNvPr>
          <p:cNvSpPr>
            <a:spLocks noGrp="1"/>
          </p:cNvSpPr>
          <p:nvPr>
            <p:ph type="title"/>
          </p:nvPr>
        </p:nvSpPr>
        <p:spPr/>
        <p:txBody>
          <a:bodyPr/>
          <a:lstStyle/>
          <a:p>
            <a:r>
              <a:rPr lang="en-US" dirty="0"/>
              <a:t>Assignment #3: Data Modeling</a:t>
            </a:r>
          </a:p>
        </p:txBody>
      </p:sp>
      <p:sp>
        <p:nvSpPr>
          <p:cNvPr id="3" name="Content Placeholder 2">
            <a:extLst>
              <a:ext uri="{FF2B5EF4-FFF2-40B4-BE49-F238E27FC236}">
                <a16:creationId xmlns:a16="http://schemas.microsoft.com/office/drawing/2014/main" id="{14EDD44E-CF81-C215-5244-49B221AEECA2}"/>
              </a:ext>
            </a:extLst>
          </p:cNvPr>
          <p:cNvSpPr>
            <a:spLocks noGrp="1"/>
          </p:cNvSpPr>
          <p:nvPr>
            <p:ph idx="1"/>
          </p:nvPr>
        </p:nvSpPr>
        <p:spPr/>
        <p:txBody>
          <a:bodyPr/>
          <a:lstStyle/>
          <a:p>
            <a:r>
              <a:rPr lang="en-US" dirty="0"/>
              <a:t>Use the online ERDPlus tools at </a:t>
            </a:r>
            <a:r>
              <a:rPr lang="en-US" dirty="0">
                <a:hlinkClick r:id="rId2"/>
              </a:rPr>
              <a:t>https://erdplus.com</a:t>
            </a:r>
            <a:r>
              <a:rPr lang="en-US" dirty="0"/>
              <a:t> to create an ER diagram (conceptual model).</a:t>
            </a:r>
          </a:p>
          <a:p>
            <a:pPr lvl="4"/>
            <a:endParaRPr lang="en-US" dirty="0"/>
          </a:p>
          <a:p>
            <a:r>
              <a:rPr lang="en-US" dirty="0"/>
              <a:t>Map the ER diagram to a relational schema (logical model).</a:t>
            </a:r>
          </a:p>
          <a:p>
            <a:pPr lvl="4"/>
            <a:endParaRPr lang="en-US" dirty="0"/>
          </a:p>
          <a:p>
            <a:r>
              <a:rPr lang="en-US" dirty="0"/>
              <a:t>Export SQL </a:t>
            </a:r>
            <a:r>
              <a:rPr lang="en-US" b="1" dirty="0">
                <a:solidFill>
                  <a:srgbClr val="0033CC"/>
                </a:solidFill>
                <a:latin typeface="Courier New" panose="02070309020205020404" pitchFamily="49" charset="0"/>
                <a:cs typeface="Courier New" panose="02070309020205020404" pitchFamily="49" charset="0"/>
              </a:rPr>
              <a:t>CREATE</a:t>
            </a:r>
            <a:r>
              <a:rPr lang="en-US" dirty="0"/>
              <a:t> commands to create the database (physical model).</a:t>
            </a:r>
          </a:p>
          <a:p>
            <a:pPr lvl="4"/>
            <a:endParaRPr lang="en-US" dirty="0"/>
          </a:p>
          <a:p>
            <a:r>
              <a:rPr lang="en-US" dirty="0"/>
              <a:t>Use MySQL Workbench to create an EER (extended entity-relationship) diagram.</a:t>
            </a:r>
          </a:p>
        </p:txBody>
      </p:sp>
      <p:sp>
        <p:nvSpPr>
          <p:cNvPr id="4" name="Slide Number Placeholder 3">
            <a:extLst>
              <a:ext uri="{FF2B5EF4-FFF2-40B4-BE49-F238E27FC236}">
                <a16:creationId xmlns:a16="http://schemas.microsoft.com/office/drawing/2014/main" id="{D040BABB-5862-8527-A2EB-0649C06F24C4}"/>
              </a:ext>
            </a:extLst>
          </p:cNvPr>
          <p:cNvSpPr>
            <a:spLocks noGrp="1"/>
          </p:cNvSpPr>
          <p:nvPr>
            <p:ph type="sldNum" sz="quarter" idx="12"/>
          </p:nvPr>
        </p:nvSpPr>
        <p:spPr/>
        <p:txBody>
          <a:bodyPr/>
          <a:lstStyle/>
          <a:p>
            <a:fld id="{5E4F0376-0E54-9843-B673-E00D6670E830}" type="slidenum">
              <a:rPr lang="en-US" smtClean="0"/>
              <a:pPr/>
              <a:t>71</a:t>
            </a:fld>
            <a:endParaRPr lang="en-US"/>
          </a:p>
        </p:txBody>
      </p:sp>
    </p:spTree>
    <p:extLst>
      <p:ext uri="{BB962C8B-B14F-4D97-AF65-F5344CB8AC3E}">
        <p14:creationId xmlns:p14="http://schemas.microsoft.com/office/powerpoint/2010/main" val="316585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iagram&#10;&#10;Description automatically generated">
            <a:extLst>
              <a:ext uri="{FF2B5EF4-FFF2-40B4-BE49-F238E27FC236}">
                <a16:creationId xmlns:a16="http://schemas.microsoft.com/office/drawing/2014/main" id="{9AF47CF7-8A16-A3BD-039C-A0371E169FC0}"/>
              </a:ext>
            </a:extLst>
          </p:cNvPr>
          <p:cNvPicPr>
            <a:picLocks noChangeAspect="1"/>
          </p:cNvPicPr>
          <p:nvPr/>
        </p:nvPicPr>
        <p:blipFill>
          <a:blip r:embed="rId2"/>
          <a:stretch>
            <a:fillRect/>
          </a:stretch>
        </p:blipFill>
        <p:spPr>
          <a:xfrm>
            <a:off x="5394951" y="1231348"/>
            <a:ext cx="3383243" cy="4575066"/>
          </a:xfrm>
          <a:prstGeom prst="rect">
            <a:avLst/>
          </a:prstGeom>
        </p:spPr>
      </p:pic>
      <p:sp>
        <p:nvSpPr>
          <p:cNvPr id="2" name="Title 1">
            <a:extLst>
              <a:ext uri="{FF2B5EF4-FFF2-40B4-BE49-F238E27FC236}">
                <a16:creationId xmlns:a16="http://schemas.microsoft.com/office/drawing/2014/main" id="{17700CEE-1246-41A5-29C0-0239F2B7E68C}"/>
              </a:ext>
            </a:extLst>
          </p:cNvPr>
          <p:cNvSpPr>
            <a:spLocks noGrp="1"/>
          </p:cNvSpPr>
          <p:nvPr>
            <p:ph type="title"/>
          </p:nvPr>
        </p:nvSpPr>
        <p:spPr/>
        <p:txBody>
          <a:bodyPr/>
          <a:lstStyle/>
          <a:p>
            <a:r>
              <a:rPr lang="en-US" dirty="0"/>
              <a:t>Assignment #3</a:t>
            </a:r>
            <a:r>
              <a:rPr lang="en-US" i="1" dirty="0"/>
              <a:t>, cont’d</a:t>
            </a:r>
          </a:p>
        </p:txBody>
      </p:sp>
      <p:sp>
        <p:nvSpPr>
          <p:cNvPr id="3" name="Content Placeholder 2">
            <a:extLst>
              <a:ext uri="{FF2B5EF4-FFF2-40B4-BE49-F238E27FC236}">
                <a16:creationId xmlns:a16="http://schemas.microsoft.com/office/drawing/2014/main" id="{C58E3EAB-2C63-5397-8DFC-B3A07CA90D15}"/>
              </a:ext>
            </a:extLst>
          </p:cNvPr>
          <p:cNvSpPr>
            <a:spLocks noGrp="1"/>
          </p:cNvSpPr>
          <p:nvPr>
            <p:ph idx="1"/>
          </p:nvPr>
        </p:nvSpPr>
        <p:spPr>
          <a:xfrm>
            <a:off x="457200" y="1295401"/>
            <a:ext cx="5394946" cy="4236696"/>
          </a:xfrm>
        </p:spPr>
        <p:txBody>
          <a:bodyPr/>
          <a:lstStyle/>
          <a:p>
            <a:r>
              <a:rPr lang="en-US" dirty="0"/>
              <a:t>MySQL Workbench can </a:t>
            </a:r>
            <a:br>
              <a:rPr lang="en-US" dirty="0"/>
            </a:br>
            <a:r>
              <a:rPr lang="en-US" dirty="0"/>
              <a:t>“reverse engineer” a schema </a:t>
            </a:r>
            <a:br>
              <a:rPr lang="en-US" dirty="0"/>
            </a:br>
            <a:r>
              <a:rPr lang="en-US" dirty="0"/>
              <a:t>(database) and generate </a:t>
            </a:r>
            <a:br>
              <a:rPr lang="en-US" dirty="0"/>
            </a:br>
            <a:r>
              <a:rPr lang="en-US" dirty="0"/>
              <a:t>an EER diagram.</a:t>
            </a:r>
          </a:p>
        </p:txBody>
      </p:sp>
      <p:sp>
        <p:nvSpPr>
          <p:cNvPr id="4" name="Slide Number Placeholder 3">
            <a:extLst>
              <a:ext uri="{FF2B5EF4-FFF2-40B4-BE49-F238E27FC236}">
                <a16:creationId xmlns:a16="http://schemas.microsoft.com/office/drawing/2014/main" id="{6875A252-0D17-1454-D7E8-B2B48D1ABBB2}"/>
              </a:ext>
            </a:extLst>
          </p:cNvPr>
          <p:cNvSpPr>
            <a:spLocks noGrp="1"/>
          </p:cNvSpPr>
          <p:nvPr>
            <p:ph type="sldNum" sz="quarter" idx="12"/>
          </p:nvPr>
        </p:nvSpPr>
        <p:spPr/>
        <p:txBody>
          <a:bodyPr/>
          <a:lstStyle/>
          <a:p>
            <a:fld id="{5E4F0376-0E54-9843-B673-E00D6670E830}" type="slidenum">
              <a:rPr lang="en-US" smtClean="0"/>
              <a:pPr/>
              <a:t>72</a:t>
            </a:fld>
            <a:endParaRPr lang="en-US"/>
          </a:p>
        </p:txBody>
      </p:sp>
      <p:sp>
        <p:nvSpPr>
          <p:cNvPr id="7" name="TextBox 6">
            <a:extLst>
              <a:ext uri="{FF2B5EF4-FFF2-40B4-BE49-F238E27FC236}">
                <a16:creationId xmlns:a16="http://schemas.microsoft.com/office/drawing/2014/main" id="{69DCBFC3-8E96-3F84-C29D-559BB988AB94}"/>
              </a:ext>
            </a:extLst>
          </p:cNvPr>
          <p:cNvSpPr txBox="1"/>
          <p:nvPr/>
        </p:nvSpPr>
        <p:spPr>
          <a:xfrm>
            <a:off x="182411" y="5864393"/>
            <a:ext cx="8778662" cy="307777"/>
          </a:xfrm>
          <a:prstGeom prst="rect">
            <a:avLst/>
          </a:prstGeom>
          <a:solidFill>
            <a:schemeClr val="accent1">
              <a:lumMod val="20000"/>
              <a:lumOff val="80000"/>
            </a:schemeClr>
          </a:solidFill>
          <a:ln>
            <a:solidFill>
              <a:srgbClr val="0033CC"/>
            </a:solidFill>
          </a:ln>
        </p:spPr>
        <p:txBody>
          <a:bodyPr wrap="square" rtlCol="0">
            <a:spAutoFit/>
          </a:bodyPr>
          <a:lstStyle/>
          <a:p>
            <a:r>
              <a:rPr lang="en-US" sz="1400" dirty="0">
                <a:hlinkClick r:id="rId3"/>
              </a:rPr>
              <a:t>https://medium.com/@tushar0618/how-to-create-er-diagram-of-a-database-in-mysql-workbench-209fbf63fd03</a:t>
            </a:r>
            <a:r>
              <a:rPr lang="en-US" sz="1400" dirty="0"/>
              <a:t> </a:t>
            </a:r>
          </a:p>
        </p:txBody>
      </p:sp>
    </p:spTree>
    <p:extLst>
      <p:ext uri="{BB962C8B-B14F-4D97-AF65-F5344CB8AC3E}">
        <p14:creationId xmlns:p14="http://schemas.microsoft.com/office/powerpoint/2010/main" val="1011611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Entities and Attributes</a:t>
            </a:r>
            <a:r>
              <a:rPr lang="en-US" i="1" dirty="0"/>
              <a:t>, cont’d</a:t>
            </a:r>
            <a:endParaRPr lang="en-US" dirty="0"/>
          </a:p>
        </p:txBody>
      </p:sp>
      <p:sp>
        <p:nvSpPr>
          <p:cNvPr id="3" name="Content Placeholder 2"/>
          <p:cNvSpPr>
            <a:spLocks noGrp="1"/>
          </p:cNvSpPr>
          <p:nvPr>
            <p:ph idx="1"/>
          </p:nvPr>
        </p:nvSpPr>
        <p:spPr>
          <a:xfrm>
            <a:off x="457200" y="1295401"/>
            <a:ext cx="8229600" cy="1036332"/>
          </a:xfrm>
        </p:spPr>
        <p:txBody>
          <a:bodyPr/>
          <a:lstStyle/>
          <a:p>
            <a:r>
              <a:rPr lang="en-US" dirty="0"/>
              <a:t>An entity can have multiple unique attributes.</a:t>
            </a:r>
          </a:p>
          <a:p>
            <a:pPr lvl="1"/>
            <a:r>
              <a:rPr lang="en-US" dirty="0"/>
              <a:t>Each one is called a </a:t>
            </a:r>
            <a:r>
              <a:rPr lang="en-US" dirty="0">
                <a:solidFill>
                  <a:srgbClr val="B23C00"/>
                </a:solidFill>
              </a:rPr>
              <a:t>candidate key</a:t>
            </a:r>
            <a:r>
              <a:rPr lang="en-US" dirty="0"/>
              <a:t>.</a:t>
            </a:r>
          </a:p>
        </p:txBody>
      </p:sp>
      <p:sp>
        <p:nvSpPr>
          <p:cNvPr id="4" name="Slide Number Placeholder 3"/>
          <p:cNvSpPr>
            <a:spLocks noGrp="1"/>
          </p:cNvSpPr>
          <p:nvPr>
            <p:ph type="sldNum" sz="quarter" idx="12"/>
          </p:nvPr>
        </p:nvSpPr>
        <p:spPr/>
        <p:txBody>
          <a:bodyPr/>
          <a:lstStyle/>
          <a:p>
            <a:fld id="{5E4F0376-0E54-9843-B673-E00D6670E830}" type="slidenum">
              <a:rPr lang="en-US" smtClean="0"/>
              <a:pPr/>
              <a:t>8</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0900" y="2743200"/>
            <a:ext cx="4914900" cy="243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a:extLst>
              <a:ext uri="{FF2B5EF4-FFF2-40B4-BE49-F238E27FC236}">
                <a16:creationId xmlns:a16="http://schemas.microsoft.com/office/drawing/2014/main" id="{B0A35B83-B3B1-E8AB-C855-0D90E09354C3}"/>
              </a:ext>
            </a:extLst>
          </p:cNvPr>
          <p:cNvSpPr txBox="1"/>
          <p:nvPr/>
        </p:nvSpPr>
        <p:spPr>
          <a:xfrm>
            <a:off x="6308638" y="6172170"/>
            <a:ext cx="1646605" cy="646331"/>
          </a:xfrm>
          <a:prstGeom prst="rect">
            <a:avLst/>
          </a:prstGeom>
          <a:solidFill>
            <a:schemeClr val="bg1">
              <a:lumMod val="95000"/>
            </a:schemeClr>
          </a:solidFill>
        </p:spPr>
        <p:txBody>
          <a:bodyPr wrap="none" rtlCol="0">
            <a:spAutoFit/>
          </a:bodyPr>
          <a:lstStyle/>
          <a:p>
            <a:r>
              <a:rPr lang="en-US" sz="900" b="1" dirty="0">
                <a:solidFill>
                  <a:schemeClr val="bg1">
                    <a:lumMod val="65000"/>
                  </a:schemeClr>
                </a:solidFill>
              </a:rPr>
              <a:t>Database Systems</a:t>
            </a:r>
          </a:p>
          <a:p>
            <a:r>
              <a:rPr lang="en-US" sz="900" dirty="0">
                <a:solidFill>
                  <a:schemeClr val="bg1">
                    <a:lumMod val="65000"/>
                  </a:schemeClr>
                </a:solidFill>
              </a:rPr>
              <a:t>by </a:t>
            </a:r>
            <a:r>
              <a:rPr lang="en-US" sz="900" dirty="0" err="1">
                <a:solidFill>
                  <a:schemeClr val="bg1">
                    <a:lumMod val="65000"/>
                  </a:schemeClr>
                </a:solidFill>
              </a:rPr>
              <a:t>Jukić</a:t>
            </a:r>
            <a:r>
              <a:rPr lang="en-US" sz="900" dirty="0">
                <a:solidFill>
                  <a:schemeClr val="bg1">
                    <a:lumMod val="65000"/>
                  </a:schemeClr>
                </a:solidFill>
              </a:rPr>
              <a:t>, </a:t>
            </a:r>
            <a:r>
              <a:rPr lang="en-US" sz="900" dirty="0" err="1">
                <a:solidFill>
                  <a:schemeClr val="bg1">
                    <a:lumMod val="65000"/>
                  </a:schemeClr>
                </a:solidFill>
              </a:rPr>
              <a:t>Vrbsky</a:t>
            </a:r>
            <a:r>
              <a:rPr lang="en-US" sz="900" dirty="0">
                <a:solidFill>
                  <a:schemeClr val="bg1">
                    <a:lumMod val="65000"/>
                  </a:schemeClr>
                </a:solidFill>
              </a:rPr>
              <a:t>, &amp; </a:t>
            </a:r>
            <a:r>
              <a:rPr lang="en-US" sz="900" dirty="0" err="1">
                <a:solidFill>
                  <a:schemeClr val="bg1">
                    <a:lumMod val="65000"/>
                  </a:schemeClr>
                </a:solidFill>
              </a:rPr>
              <a:t>Nestorov</a:t>
            </a:r>
            <a:endParaRPr lang="en-US" sz="900" dirty="0">
              <a:solidFill>
                <a:schemeClr val="bg1">
                  <a:lumMod val="65000"/>
                </a:schemeClr>
              </a:solidFill>
            </a:endParaRPr>
          </a:p>
          <a:p>
            <a:r>
              <a:rPr lang="en-US" sz="900" dirty="0">
                <a:solidFill>
                  <a:schemeClr val="bg1">
                    <a:lumMod val="65000"/>
                  </a:schemeClr>
                </a:solidFill>
              </a:rPr>
              <a:t>Pearson 2014</a:t>
            </a:r>
          </a:p>
          <a:p>
            <a:r>
              <a:rPr lang="en-US" sz="900" dirty="0">
                <a:solidFill>
                  <a:schemeClr val="bg1">
                    <a:lumMod val="65000"/>
                  </a:schemeClr>
                </a:solidFill>
              </a:rPr>
              <a:t>ISBN 978-0-13-257567-6</a:t>
            </a:r>
          </a:p>
        </p:txBody>
      </p:sp>
    </p:spTree>
    <p:extLst>
      <p:ext uri="{BB962C8B-B14F-4D97-AF65-F5344CB8AC3E}">
        <p14:creationId xmlns:p14="http://schemas.microsoft.com/office/powerpoint/2010/main" val="179296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Composite Attributes</a:t>
            </a:r>
          </a:p>
        </p:txBody>
      </p:sp>
      <p:sp>
        <p:nvSpPr>
          <p:cNvPr id="3" name="Content Placeholder 2"/>
          <p:cNvSpPr>
            <a:spLocks noGrp="1"/>
          </p:cNvSpPr>
          <p:nvPr>
            <p:ph idx="1"/>
          </p:nvPr>
        </p:nvSpPr>
        <p:spPr>
          <a:xfrm>
            <a:off x="457200" y="1295400"/>
            <a:ext cx="8229600" cy="1402088"/>
          </a:xfrm>
        </p:spPr>
        <p:txBody>
          <a:bodyPr/>
          <a:lstStyle/>
          <a:p>
            <a:r>
              <a:rPr lang="en-US" dirty="0"/>
              <a:t>A </a:t>
            </a:r>
            <a:r>
              <a:rPr lang="en-US" dirty="0">
                <a:solidFill>
                  <a:srgbClr val="B23C00"/>
                </a:solidFill>
              </a:rPr>
              <a:t>composite attribute </a:t>
            </a:r>
            <a:r>
              <a:rPr lang="en-US" dirty="0"/>
              <a:t>is composed of </a:t>
            </a:r>
            <a:br>
              <a:rPr lang="en-US" dirty="0"/>
            </a:br>
            <a:r>
              <a:rPr lang="en-US" dirty="0"/>
              <a:t>several attributes.</a:t>
            </a:r>
          </a:p>
          <a:p>
            <a:pPr lvl="1"/>
            <a:r>
              <a:rPr lang="en-US" dirty="0"/>
              <a:t>Parenthesize the name of the composite attribute.</a:t>
            </a:r>
          </a:p>
        </p:txBody>
      </p:sp>
      <p:sp>
        <p:nvSpPr>
          <p:cNvPr id="4" name="Slide Number Placeholder 3"/>
          <p:cNvSpPr>
            <a:spLocks noGrp="1"/>
          </p:cNvSpPr>
          <p:nvPr>
            <p:ph type="sldNum" sz="quarter" idx="12"/>
          </p:nvPr>
        </p:nvSpPr>
        <p:spPr/>
        <p:txBody>
          <a:bodyPr/>
          <a:lstStyle/>
          <a:p>
            <a:fld id="{5E4F0376-0E54-9843-B673-E00D6670E830}" type="slidenum">
              <a:rPr lang="en-US" smtClean="0"/>
              <a:pPr/>
              <a:t>9</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788892"/>
            <a:ext cx="5810250" cy="320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a:extLst>
              <a:ext uri="{FF2B5EF4-FFF2-40B4-BE49-F238E27FC236}">
                <a16:creationId xmlns:a16="http://schemas.microsoft.com/office/drawing/2014/main" id="{86C2E756-AB2D-6411-5A82-5B865CF9C6A9}"/>
              </a:ext>
            </a:extLst>
          </p:cNvPr>
          <p:cNvSpPr txBox="1"/>
          <p:nvPr/>
        </p:nvSpPr>
        <p:spPr>
          <a:xfrm>
            <a:off x="6308638" y="6172170"/>
            <a:ext cx="1646605" cy="646331"/>
          </a:xfrm>
          <a:prstGeom prst="rect">
            <a:avLst/>
          </a:prstGeom>
          <a:solidFill>
            <a:schemeClr val="bg1">
              <a:lumMod val="95000"/>
            </a:schemeClr>
          </a:solidFill>
        </p:spPr>
        <p:txBody>
          <a:bodyPr wrap="none" rtlCol="0">
            <a:spAutoFit/>
          </a:bodyPr>
          <a:lstStyle/>
          <a:p>
            <a:r>
              <a:rPr lang="en-US" sz="900" b="1" dirty="0">
                <a:solidFill>
                  <a:schemeClr val="bg1">
                    <a:lumMod val="65000"/>
                  </a:schemeClr>
                </a:solidFill>
              </a:rPr>
              <a:t>Database Systems</a:t>
            </a:r>
          </a:p>
          <a:p>
            <a:r>
              <a:rPr lang="en-US" sz="900" dirty="0">
                <a:solidFill>
                  <a:schemeClr val="bg1">
                    <a:lumMod val="65000"/>
                  </a:schemeClr>
                </a:solidFill>
              </a:rPr>
              <a:t>by </a:t>
            </a:r>
            <a:r>
              <a:rPr lang="en-US" sz="900" dirty="0" err="1">
                <a:solidFill>
                  <a:schemeClr val="bg1">
                    <a:lumMod val="65000"/>
                  </a:schemeClr>
                </a:solidFill>
              </a:rPr>
              <a:t>Jukić</a:t>
            </a:r>
            <a:r>
              <a:rPr lang="en-US" sz="900" dirty="0">
                <a:solidFill>
                  <a:schemeClr val="bg1">
                    <a:lumMod val="65000"/>
                  </a:schemeClr>
                </a:solidFill>
              </a:rPr>
              <a:t>, </a:t>
            </a:r>
            <a:r>
              <a:rPr lang="en-US" sz="900" dirty="0" err="1">
                <a:solidFill>
                  <a:schemeClr val="bg1">
                    <a:lumMod val="65000"/>
                  </a:schemeClr>
                </a:solidFill>
              </a:rPr>
              <a:t>Vrbsky</a:t>
            </a:r>
            <a:r>
              <a:rPr lang="en-US" sz="900" dirty="0">
                <a:solidFill>
                  <a:schemeClr val="bg1">
                    <a:lumMod val="65000"/>
                  </a:schemeClr>
                </a:solidFill>
              </a:rPr>
              <a:t>, &amp; </a:t>
            </a:r>
            <a:r>
              <a:rPr lang="en-US" sz="900" dirty="0" err="1">
                <a:solidFill>
                  <a:schemeClr val="bg1">
                    <a:lumMod val="65000"/>
                  </a:schemeClr>
                </a:solidFill>
              </a:rPr>
              <a:t>Nestorov</a:t>
            </a:r>
            <a:endParaRPr lang="en-US" sz="900" dirty="0">
              <a:solidFill>
                <a:schemeClr val="bg1">
                  <a:lumMod val="65000"/>
                </a:schemeClr>
              </a:solidFill>
            </a:endParaRPr>
          </a:p>
          <a:p>
            <a:r>
              <a:rPr lang="en-US" sz="900" dirty="0">
                <a:solidFill>
                  <a:schemeClr val="bg1">
                    <a:lumMod val="65000"/>
                  </a:schemeClr>
                </a:solidFill>
              </a:rPr>
              <a:t>Pearson 2014</a:t>
            </a:r>
          </a:p>
          <a:p>
            <a:r>
              <a:rPr lang="en-US" sz="900" dirty="0">
                <a:solidFill>
                  <a:schemeClr val="bg1">
                    <a:lumMod val="65000"/>
                  </a:schemeClr>
                </a:solidFill>
              </a:rPr>
              <a:t>ISBN 978-0-13-257567-6</a:t>
            </a:r>
          </a:p>
        </p:txBody>
      </p:sp>
    </p:spTree>
    <p:extLst>
      <p:ext uri="{BB962C8B-B14F-4D97-AF65-F5344CB8AC3E}">
        <p14:creationId xmlns:p14="http://schemas.microsoft.com/office/powerpoint/2010/main" val="3578219663"/>
      </p:ext>
    </p:extLst>
  </p:cSld>
  <p:clrMapOvr>
    <a:masterClrMapping/>
  </p:clrMapOvr>
</p:sld>
</file>

<file path=ppt/theme/theme1.xml><?xml version="1.0" encoding="utf-8"?>
<a:theme xmlns:a="http://schemas.openxmlformats.org/drawingml/2006/main" name="Quadrant">
  <a:themeElements>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Quadrant</Template>
  <TotalTime>52025</TotalTime>
  <Words>3150</Words>
  <Application>Microsoft Macintosh PowerPoint</Application>
  <PresentationFormat>On-screen Show (4:3)</PresentationFormat>
  <Paragraphs>673</Paragraphs>
  <Slides>72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72</vt:i4>
      </vt:variant>
    </vt:vector>
  </HeadingPairs>
  <TitlesOfParts>
    <vt:vector size="78" baseType="lpstr">
      <vt:lpstr>Arial</vt:lpstr>
      <vt:lpstr>Courier</vt:lpstr>
      <vt:lpstr>Courier New</vt:lpstr>
      <vt:lpstr>Times New Roman</vt:lpstr>
      <vt:lpstr>Wingdings</vt:lpstr>
      <vt:lpstr>Quadrant</vt:lpstr>
      <vt:lpstr>DATA 201 Database Technologies  for Data Analytics February 6 Class Meeting</vt:lpstr>
      <vt:lpstr>This Evening</vt:lpstr>
      <vt:lpstr>This Evening, cont’d</vt:lpstr>
      <vt:lpstr>Conceptual Data Model</vt:lpstr>
      <vt:lpstr>Example Conceptual Model: ER Diagram</vt:lpstr>
      <vt:lpstr>Entities and Attributes</vt:lpstr>
      <vt:lpstr>Entities and Attributes, cont’d</vt:lpstr>
      <vt:lpstr>Entities and Attributes, cont’d</vt:lpstr>
      <vt:lpstr>Composite Attributes</vt:lpstr>
      <vt:lpstr>Composite Attributes, cont’d</vt:lpstr>
      <vt:lpstr>Multivalued Attributes</vt:lpstr>
      <vt:lpstr>Derived Attributes</vt:lpstr>
      <vt:lpstr>Optional Attributes</vt:lpstr>
      <vt:lpstr>Relationships</vt:lpstr>
      <vt:lpstr>Relationship Cardinality</vt:lpstr>
      <vt:lpstr>Relationship Cardinality, cont’d</vt:lpstr>
      <vt:lpstr>Types of Relationships</vt:lpstr>
      <vt:lpstr>Types of Relationships, cont’d</vt:lpstr>
      <vt:lpstr>Exact Cardinalities</vt:lpstr>
      <vt:lpstr>Relationship Attributes</vt:lpstr>
      <vt:lpstr>Unary Relationships</vt:lpstr>
      <vt:lpstr>Multiple Relationships</vt:lpstr>
      <vt:lpstr>Weak Entities</vt:lpstr>
      <vt:lpstr>Weak Entities, cont’d</vt:lpstr>
      <vt:lpstr>Associative Entities</vt:lpstr>
      <vt:lpstr>Associative Entities, cont’d</vt:lpstr>
      <vt:lpstr>ER Diagram Example</vt:lpstr>
      <vt:lpstr>ERDPlus</vt:lpstr>
      <vt:lpstr>Break</vt:lpstr>
      <vt:lpstr>Logical Database Model</vt:lpstr>
      <vt:lpstr>Conditions for a Table to be a Relation</vt:lpstr>
      <vt:lpstr>Relational vs. Non-Relational Tables</vt:lpstr>
      <vt:lpstr>Additional Properties for a Relational Table</vt:lpstr>
      <vt:lpstr>Primary Key</vt:lpstr>
      <vt:lpstr>Result Set from a Query</vt:lpstr>
      <vt:lpstr>Logical Database Model</vt:lpstr>
      <vt:lpstr>Map Conceptual Model to Logical Model</vt:lpstr>
      <vt:lpstr>Logical Mapping as a Relational Schema</vt:lpstr>
      <vt:lpstr>Mapping Entities</vt:lpstr>
      <vt:lpstr>Mapping Entities, cont’d</vt:lpstr>
      <vt:lpstr>Mapping Entities, cont’d</vt:lpstr>
      <vt:lpstr>Mapping Entities, cont’d</vt:lpstr>
      <vt:lpstr>Entity Integrity Constraint</vt:lpstr>
      <vt:lpstr>Entity Integrity Constraint, cont’d</vt:lpstr>
      <vt:lpstr>Foreign Keys</vt:lpstr>
      <vt:lpstr>Foreign Keys</vt:lpstr>
      <vt:lpstr>Mapping 1:M Relationships</vt:lpstr>
      <vt:lpstr>Mapping 1:M Relationships, cont’d</vt:lpstr>
      <vt:lpstr>Mapping 1:M Relationships, cont’d</vt:lpstr>
      <vt:lpstr>Mapping 1:M Relationships, cont’d</vt:lpstr>
      <vt:lpstr>Mapping M:N Relationships</vt:lpstr>
      <vt:lpstr>Mapping M:N Relationships, cont’d</vt:lpstr>
      <vt:lpstr>Mapping M:N Relationships, cont’d</vt:lpstr>
      <vt:lpstr>Mapping 1:1 Relationships</vt:lpstr>
      <vt:lpstr>Mapping 1:1 Relationships, cont’d</vt:lpstr>
      <vt:lpstr>Referential Integrity Constraint</vt:lpstr>
      <vt:lpstr>Physical Database Model</vt:lpstr>
      <vt:lpstr>Mapping Example: ER Diagram</vt:lpstr>
      <vt:lpstr>Mapping Example: Relational Schema</vt:lpstr>
      <vt:lpstr>Mapping Example: Database Tables</vt:lpstr>
      <vt:lpstr>ERDPlus Demo</vt:lpstr>
      <vt:lpstr>Relational Database Constraints</vt:lpstr>
      <vt:lpstr>Implicit RDB Constraints</vt:lpstr>
      <vt:lpstr>Implicit RDB Constraints, cont’d</vt:lpstr>
      <vt:lpstr>User-Defined RDB Constraints</vt:lpstr>
      <vt:lpstr>User-Defined RDB Constraints, cont’d</vt:lpstr>
      <vt:lpstr>ER Modeling and Relational Modeling</vt:lpstr>
      <vt:lpstr>Remote Database Server</vt:lpstr>
      <vt:lpstr>Terra Bikes</vt:lpstr>
      <vt:lpstr>Terra Bikes, cont’d</vt:lpstr>
      <vt:lpstr>Assignment #3: Data Modeling</vt:lpstr>
      <vt:lpstr>Assignment #3, cont’d</vt:lpstr>
    </vt:vector>
  </TitlesOfParts>
  <Manager/>
  <Company>San Jose State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46B: Introduction to Data Structures</dc:title>
  <dc:subject/>
  <dc:creator>Ronald Mak</dc:creator>
  <cp:keywords/>
  <dc:description/>
  <cp:lastModifiedBy>Ronald Mak</cp:lastModifiedBy>
  <cp:revision>574</cp:revision>
  <dcterms:created xsi:type="dcterms:W3CDTF">2008-01-12T03:52:55Z</dcterms:created>
  <dcterms:modified xsi:type="dcterms:W3CDTF">2025-02-07T01:43:41Z</dcterms:modified>
  <cp:category/>
</cp:coreProperties>
</file>