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66"/>
  </p:notesMasterIdLst>
  <p:handoutMasterIdLst>
    <p:handoutMasterId r:id="rId67"/>
  </p:handoutMasterIdLst>
  <p:sldIdLst>
    <p:sldId id="256" r:id="rId2"/>
    <p:sldId id="826" r:id="rId3"/>
    <p:sldId id="827" r:id="rId4"/>
    <p:sldId id="870" r:id="rId5"/>
    <p:sldId id="871" r:id="rId6"/>
    <p:sldId id="872" r:id="rId7"/>
    <p:sldId id="856" r:id="rId8"/>
    <p:sldId id="857" r:id="rId9"/>
    <p:sldId id="858" r:id="rId10"/>
    <p:sldId id="262" r:id="rId11"/>
    <p:sldId id="269" r:id="rId12"/>
    <p:sldId id="270" r:id="rId13"/>
    <p:sldId id="851" r:id="rId14"/>
    <p:sldId id="261" r:id="rId15"/>
    <p:sldId id="859" r:id="rId16"/>
    <p:sldId id="860" r:id="rId17"/>
    <p:sldId id="275" r:id="rId18"/>
    <p:sldId id="852" r:id="rId19"/>
    <p:sldId id="276" r:id="rId20"/>
    <p:sldId id="277" r:id="rId21"/>
    <p:sldId id="278" r:id="rId22"/>
    <p:sldId id="279" r:id="rId23"/>
    <p:sldId id="853" r:id="rId24"/>
    <p:sldId id="854" r:id="rId25"/>
    <p:sldId id="855" r:id="rId26"/>
    <p:sldId id="281" r:id="rId27"/>
    <p:sldId id="832" r:id="rId28"/>
    <p:sldId id="795" r:id="rId29"/>
    <p:sldId id="286" r:id="rId30"/>
    <p:sldId id="861" r:id="rId31"/>
    <p:sldId id="282" r:id="rId32"/>
    <p:sldId id="283" r:id="rId33"/>
    <p:sldId id="833" r:id="rId34"/>
    <p:sldId id="873" r:id="rId35"/>
    <p:sldId id="280" r:id="rId36"/>
    <p:sldId id="284" r:id="rId37"/>
    <p:sldId id="285" r:id="rId38"/>
    <p:sldId id="288" r:id="rId39"/>
    <p:sldId id="583" r:id="rId40"/>
    <p:sldId id="862" r:id="rId41"/>
    <p:sldId id="582" r:id="rId42"/>
    <p:sldId id="581" r:id="rId43"/>
    <p:sldId id="584" r:id="rId44"/>
    <p:sldId id="824" r:id="rId45"/>
    <p:sldId id="585" r:id="rId46"/>
    <p:sldId id="817" r:id="rId47"/>
    <p:sldId id="586" r:id="rId48"/>
    <p:sldId id="825" r:id="rId49"/>
    <p:sldId id="587" r:id="rId50"/>
    <p:sldId id="779" r:id="rId51"/>
    <p:sldId id="863" r:id="rId52"/>
    <p:sldId id="864" r:id="rId53"/>
    <p:sldId id="865" r:id="rId54"/>
    <p:sldId id="787" r:id="rId55"/>
    <p:sldId id="866" r:id="rId56"/>
    <p:sldId id="788" r:id="rId57"/>
    <p:sldId id="789" r:id="rId58"/>
    <p:sldId id="782" r:id="rId59"/>
    <p:sldId id="867" r:id="rId60"/>
    <p:sldId id="804" r:id="rId61"/>
    <p:sldId id="869" r:id="rId62"/>
    <p:sldId id="793" r:id="rId63"/>
    <p:sldId id="794" r:id="rId64"/>
    <p:sldId id="834" r:id="rId65"/>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2E2AA"/>
    <a:srgbClr val="E1F5FF"/>
    <a:srgbClr val="C6DEFF"/>
    <a:srgbClr val="B23C00"/>
    <a:srgbClr val="A12A03"/>
    <a:srgbClr val="66CCFF"/>
    <a:srgbClr val="A40000"/>
    <a:srgbClr val="CC99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86" autoAdjust="0"/>
    <p:restoredTop sz="98450" autoAdjust="0"/>
  </p:normalViewPr>
  <p:slideViewPr>
    <p:cSldViewPr>
      <p:cViewPr varScale="1">
        <p:scale>
          <a:sx n="142" d="100"/>
          <a:sy n="142" d="100"/>
        </p:scale>
        <p:origin x="512" y="176"/>
      </p:cViewPr>
      <p:guideLst>
        <p:guide orient="horz" pos="2160"/>
        <p:guide pos="2822"/>
      </p:guideLst>
    </p:cSldViewPr>
  </p:slideViewPr>
  <p:notesTextViewPr>
    <p:cViewPr>
      <p:scale>
        <a:sx n="100" d="100"/>
        <a:sy n="100" d="100"/>
      </p:scale>
      <p:origin x="0" y="0"/>
    </p:cViewPr>
  </p:notesTextViewPr>
  <p:sorterViewPr>
    <p:cViewPr>
      <p:scale>
        <a:sx n="141" d="100"/>
        <a:sy n="141"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72681-C581-F644-AAF5-C092E01AA013}" type="datetimeFigureOut">
              <a:rPr lang="en-US" smtClean="0"/>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581D9-7090-374C-A542-C325CF1D3FFC}" type="slidenum">
              <a:rPr lang="en-US" smtClean="0"/>
              <a:t>‹#›</a:t>
            </a:fld>
            <a:endParaRPr lang="en-US"/>
          </a:p>
        </p:txBody>
      </p:sp>
    </p:spTree>
    <p:extLst>
      <p:ext uri="{BB962C8B-B14F-4D97-AF65-F5344CB8AC3E}">
        <p14:creationId xmlns:p14="http://schemas.microsoft.com/office/powerpoint/2010/main" val="2257200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164504C-A0F5-524D-82C6-1B8158989AE1}" type="slidenum">
              <a:rPr lang="en-US"/>
              <a:pPr/>
              <a:t>‹#›</a:t>
            </a:fld>
            <a:endParaRPr lang="en-US"/>
          </a:p>
        </p:txBody>
      </p:sp>
    </p:spTree>
    <p:extLst>
      <p:ext uri="{BB962C8B-B14F-4D97-AF65-F5344CB8AC3E}">
        <p14:creationId xmlns:p14="http://schemas.microsoft.com/office/powerpoint/2010/main" val="21817687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4504C-A0F5-524D-82C6-1B8158989AE1}" type="slidenum">
              <a:rPr lang="en-US" smtClean="0"/>
              <a:pPr/>
              <a:t>39</a:t>
            </a:fld>
            <a:endParaRPr lang="en-US"/>
          </a:p>
        </p:txBody>
      </p:sp>
    </p:spTree>
    <p:extLst>
      <p:ext uri="{BB962C8B-B14F-4D97-AF65-F5344CB8AC3E}">
        <p14:creationId xmlns:p14="http://schemas.microsoft.com/office/powerpoint/2010/main" val="59733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E4F0376-0E54-9843-B673-E00D6670E830}" type="slidenum">
              <a:rPr lang="en-US"/>
              <a:pPr/>
              <a:t>‹#›</a:t>
            </a:fld>
            <a:endParaRPr lang="en-US"/>
          </a:p>
        </p:txBody>
      </p:sp>
    </p:spTree>
    <p:extLst>
      <p:ext uri="{BB962C8B-B14F-4D97-AF65-F5344CB8AC3E}">
        <p14:creationId xmlns:p14="http://schemas.microsoft.com/office/powerpoint/2010/main" val="227775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DC82CD-30B2-1348-96D0-860A277DEA53}"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pic>
        <p:nvPicPr>
          <p:cNvPr id="29709" name="Picture 13" descr="SJSU-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userDrawn="1"/>
        </p:nvSpPr>
        <p:spPr>
          <a:xfrm>
            <a:off x="1000435" y="6263609"/>
            <a:ext cx="1742785" cy="400110"/>
          </a:xfrm>
          <a:prstGeom prst="rect">
            <a:avLst/>
          </a:prstGeom>
          <a:noFill/>
        </p:spPr>
        <p:txBody>
          <a:bodyPr wrap="none" rtlCol="0">
            <a:spAutoFit/>
          </a:bodyPr>
          <a:lstStyle/>
          <a:p>
            <a:r>
              <a:rPr lang="en-US" sz="1000" dirty="0"/>
              <a:t>Applied Data Science </a:t>
            </a:r>
            <a:r>
              <a:rPr lang="en-US" sz="1000" baseline="0" dirty="0"/>
              <a:t>Dept.</a:t>
            </a:r>
          </a:p>
          <a:p>
            <a:r>
              <a:rPr lang="en-US" sz="1000" baseline="0" dirty="0"/>
              <a:t>Spring 2025: January 30</a:t>
            </a:r>
            <a:endParaRPr lang="en-US" sz="1000" dirty="0"/>
          </a:p>
        </p:txBody>
      </p:sp>
      <p:sp>
        <p:nvSpPr>
          <p:cNvPr id="15" name="TextBox 14"/>
          <p:cNvSpPr txBox="1"/>
          <p:nvPr userDrawn="1"/>
        </p:nvSpPr>
        <p:spPr>
          <a:xfrm>
            <a:off x="3102237" y="6263609"/>
            <a:ext cx="3217547" cy="400110"/>
          </a:xfrm>
          <a:prstGeom prst="rect">
            <a:avLst/>
          </a:prstGeom>
          <a:noFill/>
        </p:spPr>
        <p:txBody>
          <a:bodyPr wrap="none" rtlCol="0">
            <a:spAutoFit/>
          </a:bodyPr>
          <a:lstStyle/>
          <a:p>
            <a:pPr algn="ctr"/>
            <a:r>
              <a:rPr lang="en-US" sz="1000" dirty="0"/>
              <a:t>DATA 201: </a:t>
            </a:r>
            <a:r>
              <a:rPr lang="en-US" sz="1000" baseline="0" dirty="0"/>
              <a:t>Database Technologies for Data Analytics</a:t>
            </a:r>
            <a:br>
              <a:rPr lang="en-US" sz="1000" baseline="0" dirty="0"/>
            </a:br>
            <a:r>
              <a:rPr lang="en-US" sz="1000" baseline="0" dirty="0"/>
              <a:t>© Ronald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sjsu.edu/~ma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v.mysql.com/doc/refman/8.4/en/load-data.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rdplus.com/"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400" dirty="0"/>
              <a:t>DATA 201</a:t>
            </a:r>
            <a:br>
              <a:rPr lang="en-US" sz="3200" dirty="0"/>
            </a:br>
            <a:r>
              <a:rPr lang="en-US" dirty="0"/>
              <a:t>Database Technologies </a:t>
            </a:r>
            <a:br>
              <a:rPr lang="en-US" dirty="0"/>
            </a:br>
            <a:r>
              <a:rPr lang="en-US" dirty="0"/>
              <a:t>for Data Analytics</a:t>
            </a:r>
            <a:br>
              <a:rPr lang="en-US" sz="3600" dirty="0"/>
            </a:br>
            <a:r>
              <a:rPr lang="en-US" sz="2400" dirty="0"/>
              <a:t>January 30 Class Meeting</a:t>
            </a:r>
          </a:p>
        </p:txBody>
      </p:sp>
      <p:sp>
        <p:nvSpPr>
          <p:cNvPr id="2051" name="Rectangle 3"/>
          <p:cNvSpPr>
            <a:spLocks noGrp="1" noChangeArrowheads="1"/>
          </p:cNvSpPr>
          <p:nvPr>
            <p:ph type="subTitle" idx="1"/>
          </p:nvPr>
        </p:nvSpPr>
        <p:spPr/>
        <p:txBody>
          <a:bodyPr/>
          <a:lstStyle/>
          <a:p>
            <a:pPr algn="ctr">
              <a:lnSpc>
                <a:spcPct val="90000"/>
              </a:lnSpc>
            </a:pPr>
            <a:r>
              <a:rPr lang="en-US" dirty="0"/>
              <a:t>Department of Applied Data Science</a:t>
            </a:r>
            <a:br>
              <a:rPr lang="en-US" dirty="0"/>
            </a:br>
            <a:r>
              <a:rPr lang="en-US" dirty="0"/>
              <a:t>San Jose State University</a:t>
            </a:r>
            <a:br>
              <a:rPr lang="en-US" dirty="0"/>
            </a:br>
            <a:br>
              <a:rPr lang="en-US" sz="1200" dirty="0"/>
            </a:br>
            <a:r>
              <a:rPr lang="en-US" dirty="0"/>
              <a:t>Spring 2025</a:t>
            </a:r>
            <a:br>
              <a:rPr lang="en-US" dirty="0"/>
            </a:br>
            <a:r>
              <a:rPr lang="en-US" dirty="0"/>
              <a:t>Instructor: Ron Mak</a:t>
            </a:r>
          </a:p>
          <a:p>
            <a:pPr algn="ctr">
              <a:lnSpc>
                <a:spcPct val="90000"/>
              </a:lnSpc>
            </a:pPr>
            <a:r>
              <a:rPr lang="en-US" dirty="0">
                <a:hlinkClick r:id="rId2"/>
              </a:rPr>
              <a:t>www.cs.sjsu.edu/~mak</a:t>
            </a:r>
            <a:endParaRPr lang="en-US" dirty="0"/>
          </a:p>
        </p:txBody>
      </p:sp>
      <p:pic>
        <p:nvPicPr>
          <p:cNvPr id="2053" name="Picture 5" descr="sjsu_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62" y="4591050"/>
            <a:ext cx="1096962" cy="103187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429A7643-0D99-37CC-DA97-13489E8FBDEF}"/>
              </a:ext>
            </a:extLst>
          </p:cNvPr>
          <p:cNvPicPr>
            <a:picLocks noChangeAspect="1"/>
          </p:cNvPicPr>
          <p:nvPr/>
        </p:nvPicPr>
        <p:blipFill>
          <a:blip r:embed="rId4"/>
          <a:stretch>
            <a:fillRect/>
          </a:stretch>
        </p:blipFill>
        <p:spPr>
          <a:xfrm>
            <a:off x="6675097" y="4783963"/>
            <a:ext cx="1828780" cy="646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867D3A-C235-61E5-7474-F0BD5AD2632F}"/>
              </a:ext>
            </a:extLst>
          </p:cNvPr>
          <p:cNvSpPr>
            <a:spLocks noGrp="1"/>
          </p:cNvSpPr>
          <p:nvPr>
            <p:ph type="title"/>
          </p:nvPr>
        </p:nvSpPr>
        <p:spPr/>
        <p:txBody>
          <a:bodyPr/>
          <a:lstStyle/>
          <a:p>
            <a:r>
              <a:rPr lang="en-US" dirty="0"/>
              <a:t>Create Table with MySQL Workbench</a:t>
            </a:r>
          </a:p>
        </p:txBody>
      </p:sp>
      <p:sp>
        <p:nvSpPr>
          <p:cNvPr id="4" name="Slide Number Placeholder 3">
            <a:extLst>
              <a:ext uri="{FF2B5EF4-FFF2-40B4-BE49-F238E27FC236}">
                <a16:creationId xmlns:a16="http://schemas.microsoft.com/office/drawing/2014/main" id="{BBE17231-DC09-B0DA-7D76-9B3B4716C385}"/>
              </a:ext>
            </a:extLst>
          </p:cNvPr>
          <p:cNvSpPr>
            <a:spLocks noGrp="1"/>
          </p:cNvSpPr>
          <p:nvPr>
            <p:ph type="sldNum" sz="quarter" idx="12"/>
          </p:nvPr>
        </p:nvSpPr>
        <p:spPr/>
        <p:txBody>
          <a:bodyPr/>
          <a:lstStyle/>
          <a:p>
            <a:fld id="{5E4F0376-0E54-9843-B673-E00D6670E830}" type="slidenum">
              <a:rPr lang="en-US" smtClean="0"/>
              <a:pPr/>
              <a:t>10</a:t>
            </a:fld>
            <a:endParaRPr lang="en-US"/>
          </a:p>
        </p:txBody>
      </p:sp>
      <p:sp>
        <p:nvSpPr>
          <p:cNvPr id="14" name="Content Placeholder 13">
            <a:extLst>
              <a:ext uri="{FF2B5EF4-FFF2-40B4-BE49-F238E27FC236}">
                <a16:creationId xmlns:a16="http://schemas.microsoft.com/office/drawing/2014/main" id="{30BD31C0-8DEF-957A-D67F-CCA573F03AC5}"/>
              </a:ext>
            </a:extLst>
          </p:cNvPr>
          <p:cNvSpPr>
            <a:spLocks noGrp="1"/>
          </p:cNvSpPr>
          <p:nvPr>
            <p:ph idx="1"/>
          </p:nvPr>
        </p:nvSpPr>
        <p:spPr>
          <a:xfrm>
            <a:off x="457200" y="1295400"/>
            <a:ext cx="8229600" cy="972705"/>
          </a:xfrm>
        </p:spPr>
        <p:txBody>
          <a:bodyPr/>
          <a:lstStyle/>
          <a:p>
            <a:r>
              <a:rPr lang="en-US" dirty="0"/>
              <a:t>You can use MySQL Workbench to create a new database (schema) and a table.</a:t>
            </a:r>
          </a:p>
        </p:txBody>
      </p:sp>
      <p:grpSp>
        <p:nvGrpSpPr>
          <p:cNvPr id="44" name="Group 43">
            <a:extLst>
              <a:ext uri="{FF2B5EF4-FFF2-40B4-BE49-F238E27FC236}">
                <a16:creationId xmlns:a16="http://schemas.microsoft.com/office/drawing/2014/main" id="{B3FDFA08-0932-8A4A-4FBE-681D30473D3E}"/>
              </a:ext>
            </a:extLst>
          </p:cNvPr>
          <p:cNvGrpSpPr/>
          <p:nvPr/>
        </p:nvGrpSpPr>
        <p:grpSpPr>
          <a:xfrm>
            <a:off x="219828" y="2057415"/>
            <a:ext cx="8741244" cy="4576174"/>
            <a:chOff x="-54444" y="2057415"/>
            <a:chExt cx="8741244" cy="4576174"/>
          </a:xfrm>
        </p:grpSpPr>
        <p:pic>
          <p:nvPicPr>
            <p:cNvPr id="19" name="Picture 18" descr="Graphical user interface, application&#10;&#10;Description automatically generated">
              <a:extLst>
                <a:ext uri="{FF2B5EF4-FFF2-40B4-BE49-F238E27FC236}">
                  <a16:creationId xmlns:a16="http://schemas.microsoft.com/office/drawing/2014/main" id="{08EF5402-49E4-3D74-6590-381DBEFD8E22}"/>
                </a:ext>
              </a:extLst>
            </p:cNvPr>
            <p:cNvPicPr>
              <a:picLocks noChangeAspect="1"/>
            </p:cNvPicPr>
            <p:nvPr/>
          </p:nvPicPr>
          <p:blipFill>
            <a:blip r:embed="rId2"/>
            <a:stretch>
              <a:fillRect/>
            </a:stretch>
          </p:blipFill>
          <p:spPr>
            <a:xfrm>
              <a:off x="1866647" y="2057415"/>
              <a:ext cx="6820153" cy="4576174"/>
            </a:xfrm>
            <a:prstGeom prst="rect">
              <a:avLst/>
            </a:prstGeom>
          </p:spPr>
        </p:pic>
        <p:sp>
          <p:nvSpPr>
            <p:cNvPr id="5" name="Down Arrow 4">
              <a:extLst>
                <a:ext uri="{FF2B5EF4-FFF2-40B4-BE49-F238E27FC236}">
                  <a16:creationId xmlns:a16="http://schemas.microsoft.com/office/drawing/2014/main" id="{2CBB6B03-8F7D-9EBE-73FB-402D151B0919}"/>
                </a:ext>
              </a:extLst>
            </p:cNvPr>
            <p:cNvSpPr/>
            <p:nvPr/>
          </p:nvSpPr>
          <p:spPr bwMode="auto">
            <a:xfrm>
              <a:off x="7734300" y="5166341"/>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6" name="TextBox 5">
              <a:extLst>
                <a:ext uri="{FF2B5EF4-FFF2-40B4-BE49-F238E27FC236}">
                  <a16:creationId xmlns:a16="http://schemas.microsoft.com/office/drawing/2014/main" id="{F1C56E45-81BB-E83D-018A-809FDCBF598C}"/>
                </a:ext>
              </a:extLst>
            </p:cNvPr>
            <p:cNvSpPr txBox="1"/>
            <p:nvPr/>
          </p:nvSpPr>
          <p:spPr>
            <a:xfrm>
              <a:off x="6949414" y="3173865"/>
              <a:ext cx="1269899"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PK: primary key</a:t>
              </a:r>
            </a:p>
            <a:p>
              <a:r>
                <a:rPr lang="en-US" sz="1200" dirty="0">
                  <a:solidFill>
                    <a:srgbClr val="0033CC"/>
                  </a:solidFill>
                </a:rPr>
                <a:t>NN: non-null</a:t>
              </a:r>
            </a:p>
          </p:txBody>
        </p:sp>
        <p:sp>
          <p:nvSpPr>
            <p:cNvPr id="21" name="Down Arrow 20">
              <a:extLst>
                <a:ext uri="{FF2B5EF4-FFF2-40B4-BE49-F238E27FC236}">
                  <a16:creationId xmlns:a16="http://schemas.microsoft.com/office/drawing/2014/main" id="{0BDF0647-60F1-AD44-F12D-F4FC40BD3991}"/>
                </a:ext>
              </a:extLst>
            </p:cNvPr>
            <p:cNvSpPr/>
            <p:nvPr/>
          </p:nvSpPr>
          <p:spPr bwMode="auto">
            <a:xfrm rot="5400000">
              <a:off x="4883423" y="2871405"/>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nvGrpSpPr>
            <p:cNvPr id="41" name="Group 40">
              <a:extLst>
                <a:ext uri="{FF2B5EF4-FFF2-40B4-BE49-F238E27FC236}">
                  <a16:creationId xmlns:a16="http://schemas.microsoft.com/office/drawing/2014/main" id="{072C27DA-F3D4-AC79-EF15-9913535BE477}"/>
                </a:ext>
              </a:extLst>
            </p:cNvPr>
            <p:cNvGrpSpPr/>
            <p:nvPr/>
          </p:nvGrpSpPr>
          <p:grpSpPr>
            <a:xfrm>
              <a:off x="-54444" y="2992960"/>
              <a:ext cx="2318013" cy="830997"/>
              <a:chOff x="-1037817" y="3063239"/>
              <a:chExt cx="2318013" cy="830997"/>
            </a:xfrm>
          </p:grpSpPr>
          <p:sp>
            <p:nvSpPr>
              <p:cNvPr id="42" name="TextBox 41">
                <a:extLst>
                  <a:ext uri="{FF2B5EF4-FFF2-40B4-BE49-F238E27FC236}">
                    <a16:creationId xmlns:a16="http://schemas.microsoft.com/office/drawing/2014/main" id="{0F21B35C-4AE4-CA55-C757-683CA73B29A9}"/>
                  </a:ext>
                </a:extLst>
              </p:cNvPr>
              <p:cNvSpPr txBox="1"/>
              <p:nvPr/>
            </p:nvSpPr>
            <p:spPr>
              <a:xfrm>
                <a:off x="-1037817" y="3063239"/>
                <a:ext cx="2075633" cy="830997"/>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Make sure </a:t>
                </a:r>
                <a:r>
                  <a:rPr lang="en-US" sz="1200" b="1" dirty="0">
                    <a:solidFill>
                      <a:srgbClr val="0033CC"/>
                    </a:solidFill>
                  </a:rPr>
                  <a:t>personnel</a:t>
                </a:r>
              </a:p>
              <a:p>
                <a:r>
                  <a:rPr lang="en-US" sz="1200" dirty="0">
                    <a:solidFill>
                      <a:srgbClr val="0033CC"/>
                    </a:solidFill>
                  </a:rPr>
                  <a:t>is the current schema.</a:t>
                </a:r>
              </a:p>
              <a:p>
                <a:r>
                  <a:rPr lang="en-US" sz="1200" dirty="0">
                    <a:solidFill>
                      <a:srgbClr val="0033CC"/>
                    </a:solidFill>
                  </a:rPr>
                  <a:t>Then right-click </a:t>
                </a:r>
                <a:r>
                  <a:rPr lang="en-US" sz="1200" b="1" dirty="0">
                    <a:solidFill>
                      <a:srgbClr val="0033CC"/>
                    </a:solidFill>
                  </a:rPr>
                  <a:t>Tables</a:t>
                </a:r>
              </a:p>
              <a:p>
                <a:r>
                  <a:rPr lang="en-US" sz="1200" dirty="0">
                    <a:solidFill>
                      <a:srgbClr val="0033CC"/>
                    </a:solidFill>
                  </a:rPr>
                  <a:t>and select "Create Table ..."</a:t>
                </a:r>
              </a:p>
            </p:txBody>
          </p:sp>
          <p:cxnSp>
            <p:nvCxnSpPr>
              <p:cNvPr id="43" name="Straight Arrow Connector 42">
                <a:extLst>
                  <a:ext uri="{FF2B5EF4-FFF2-40B4-BE49-F238E27FC236}">
                    <a16:creationId xmlns:a16="http://schemas.microsoft.com/office/drawing/2014/main" id="{1CFE518D-E167-8076-5AF9-438F3475EAF2}"/>
                  </a:ext>
                </a:extLst>
              </p:cNvPr>
              <p:cNvCxnSpPr>
                <a:cxnSpLocks/>
                <a:stCxn id="42" idx="3"/>
              </p:cNvCxnSpPr>
              <p:nvPr/>
            </p:nvCxnSpPr>
            <p:spPr bwMode="auto">
              <a:xfrm flipV="1">
                <a:off x="1037816" y="3477181"/>
                <a:ext cx="242380" cy="1557"/>
              </a:xfrm>
              <a:prstGeom prst="straightConnector1">
                <a:avLst/>
              </a:prstGeom>
              <a:solidFill>
                <a:schemeClr val="accent1"/>
              </a:solidFill>
              <a:ln w="9525"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val="278353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AEF-91DB-AC02-26E1-98FF33FE05B7}"/>
              </a:ext>
            </a:extLst>
          </p:cNvPr>
          <p:cNvSpPr>
            <a:spLocks noGrp="1"/>
          </p:cNvSpPr>
          <p:nvPr>
            <p:ph type="title"/>
          </p:nvPr>
        </p:nvSpPr>
        <p:spPr/>
        <p:txBody>
          <a:bodyPr/>
          <a:lstStyle/>
          <a:p>
            <a:r>
              <a:rPr lang="en-US" dirty="0"/>
              <a:t>Insert Rows with MySQL Workbench</a:t>
            </a:r>
          </a:p>
        </p:txBody>
      </p:sp>
      <p:sp>
        <p:nvSpPr>
          <p:cNvPr id="4" name="Slide Number Placeholder 3">
            <a:extLst>
              <a:ext uri="{FF2B5EF4-FFF2-40B4-BE49-F238E27FC236}">
                <a16:creationId xmlns:a16="http://schemas.microsoft.com/office/drawing/2014/main" id="{FB31C12C-8DC0-C86C-CC88-834CBBF56221}"/>
              </a:ext>
            </a:extLst>
          </p:cNvPr>
          <p:cNvSpPr>
            <a:spLocks noGrp="1"/>
          </p:cNvSpPr>
          <p:nvPr>
            <p:ph type="sldNum" sz="quarter" idx="12"/>
          </p:nvPr>
        </p:nvSpPr>
        <p:spPr/>
        <p:txBody>
          <a:bodyPr/>
          <a:lstStyle/>
          <a:p>
            <a:fld id="{5E4F0376-0E54-9843-B673-E00D6670E830}" type="slidenum">
              <a:rPr lang="en-US" smtClean="0"/>
              <a:pPr/>
              <a:t>11</a:t>
            </a:fld>
            <a:endParaRPr lang="en-US"/>
          </a:p>
        </p:txBody>
      </p:sp>
      <p:grpSp>
        <p:nvGrpSpPr>
          <p:cNvPr id="18" name="Group 17">
            <a:extLst>
              <a:ext uri="{FF2B5EF4-FFF2-40B4-BE49-F238E27FC236}">
                <a16:creationId xmlns:a16="http://schemas.microsoft.com/office/drawing/2014/main" id="{61EDCC01-34C6-C668-BC05-D2F6318C730A}"/>
              </a:ext>
            </a:extLst>
          </p:cNvPr>
          <p:cNvGrpSpPr/>
          <p:nvPr/>
        </p:nvGrpSpPr>
        <p:grpSpPr>
          <a:xfrm>
            <a:off x="685800" y="1066800"/>
            <a:ext cx="7772400" cy="5678777"/>
            <a:chOff x="685800" y="1066800"/>
            <a:chExt cx="7772400" cy="5678777"/>
          </a:xfrm>
        </p:grpSpPr>
        <p:pic>
          <p:nvPicPr>
            <p:cNvPr id="13" name="Picture 12" descr="Graphical user interface, application&#10;&#10;Description automatically generated">
              <a:extLst>
                <a:ext uri="{FF2B5EF4-FFF2-40B4-BE49-F238E27FC236}">
                  <a16:creationId xmlns:a16="http://schemas.microsoft.com/office/drawing/2014/main" id="{7D2D35DE-4295-0FB1-D254-46C2678EAE05}"/>
                </a:ext>
              </a:extLst>
            </p:cNvPr>
            <p:cNvPicPr>
              <a:picLocks noChangeAspect="1"/>
            </p:cNvPicPr>
            <p:nvPr/>
          </p:nvPicPr>
          <p:blipFill>
            <a:blip r:embed="rId2"/>
            <a:stretch>
              <a:fillRect/>
            </a:stretch>
          </p:blipFill>
          <p:spPr>
            <a:xfrm>
              <a:off x="685800" y="1066800"/>
              <a:ext cx="7772400" cy="5678777"/>
            </a:xfrm>
            <a:prstGeom prst="rect">
              <a:avLst/>
            </a:prstGeom>
          </p:spPr>
        </p:pic>
        <p:sp>
          <p:nvSpPr>
            <p:cNvPr id="14" name="Down Arrow 13">
              <a:extLst>
                <a:ext uri="{FF2B5EF4-FFF2-40B4-BE49-F238E27FC236}">
                  <a16:creationId xmlns:a16="http://schemas.microsoft.com/office/drawing/2014/main" id="{0D2A68BB-FEAB-CDFC-4BEA-B70D8F90B2F3}"/>
                </a:ext>
              </a:extLst>
            </p:cNvPr>
            <p:cNvSpPr/>
            <p:nvPr/>
          </p:nvSpPr>
          <p:spPr bwMode="auto">
            <a:xfrm rot="5400000">
              <a:off x="7642861" y="5820187"/>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7" name="Down Arrow 16">
              <a:extLst>
                <a:ext uri="{FF2B5EF4-FFF2-40B4-BE49-F238E27FC236}">
                  <a16:creationId xmlns:a16="http://schemas.microsoft.com/office/drawing/2014/main" id="{F15FD0CC-8119-D299-D5A8-A1C3B657153C}"/>
                </a:ext>
              </a:extLst>
            </p:cNvPr>
            <p:cNvSpPr/>
            <p:nvPr/>
          </p:nvSpPr>
          <p:spPr bwMode="auto">
            <a:xfrm>
              <a:off x="3402685" y="1893880"/>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sp>
        <p:nvSpPr>
          <p:cNvPr id="20" name="TextBox 19">
            <a:extLst>
              <a:ext uri="{FF2B5EF4-FFF2-40B4-BE49-F238E27FC236}">
                <a16:creationId xmlns:a16="http://schemas.microsoft.com/office/drawing/2014/main" id="{736C1F5D-95E1-02BC-5D4D-98265FCDD3E9}"/>
              </a:ext>
            </a:extLst>
          </p:cNvPr>
          <p:cNvSpPr txBox="1"/>
          <p:nvPr/>
        </p:nvSpPr>
        <p:spPr>
          <a:xfrm>
            <a:off x="3200415" y="3246122"/>
            <a:ext cx="4297634"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INSERT INTO employee</a:t>
            </a:r>
          </a:p>
          <a:p>
            <a:r>
              <a:rPr lang="en-US" sz="1200" b="1" dirty="0">
                <a:latin typeface="Courier New" panose="02070309020205020404" pitchFamily="49" charset="0"/>
                <a:cs typeface="Courier New" panose="02070309020205020404" pitchFamily="49" charset="0"/>
              </a:rPr>
              <a:t>VALUES (456, 'Smith',  'George', 100000.00),</a:t>
            </a:r>
          </a:p>
          <a:p>
            <a:r>
              <a:rPr lang="en-US" sz="1200" b="1" dirty="0">
                <a:latin typeface="Courier New" panose="02070309020205020404" pitchFamily="49" charset="0"/>
                <a:cs typeface="Courier New" panose="02070309020205020404" pitchFamily="49" charset="0"/>
              </a:rPr>
              <a:t>       (789, 'Brown',  'Leslie', 125000.00),</a:t>
            </a:r>
          </a:p>
          <a:p>
            <a:r>
              <a:rPr lang="en-US" sz="1200" b="1" dirty="0">
                <a:latin typeface="Courier New" panose="02070309020205020404" pitchFamily="49" charset="0"/>
                <a:cs typeface="Courier New" panose="02070309020205020404" pitchFamily="49" charset="0"/>
              </a:rPr>
              <a:t>       (941, 'Wilson', 'Sidney', 250000.00)</a:t>
            </a:r>
            <a:endParaRPr lang="en-US" sz="1200" dirty="0"/>
          </a:p>
        </p:txBody>
      </p:sp>
    </p:spTree>
    <p:extLst>
      <p:ext uri="{BB962C8B-B14F-4D97-AF65-F5344CB8AC3E}">
        <p14:creationId xmlns:p14="http://schemas.microsoft.com/office/powerpoint/2010/main" val="232680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BAC2-3F49-5AF5-915F-8C595F9F535D}"/>
              </a:ext>
            </a:extLst>
          </p:cNvPr>
          <p:cNvSpPr>
            <a:spLocks noGrp="1"/>
          </p:cNvSpPr>
          <p:nvPr>
            <p:ph type="title"/>
          </p:nvPr>
        </p:nvSpPr>
        <p:spPr/>
        <p:txBody>
          <a:bodyPr/>
          <a:lstStyle/>
          <a:p>
            <a:r>
              <a:rPr lang="en-US" dirty="0"/>
              <a:t>Insert Rows with MySQL Workbench</a:t>
            </a:r>
            <a:r>
              <a:rPr lang="en-US" i="1" dirty="0"/>
              <a:t>, cont’d</a:t>
            </a:r>
          </a:p>
        </p:txBody>
      </p:sp>
      <p:sp>
        <p:nvSpPr>
          <p:cNvPr id="4" name="Slide Number Placeholder 3">
            <a:extLst>
              <a:ext uri="{FF2B5EF4-FFF2-40B4-BE49-F238E27FC236}">
                <a16:creationId xmlns:a16="http://schemas.microsoft.com/office/drawing/2014/main" id="{9589DFC6-1242-F0C9-EE22-D7D24A53C41A}"/>
              </a:ext>
            </a:extLst>
          </p:cNvPr>
          <p:cNvSpPr>
            <a:spLocks noGrp="1"/>
          </p:cNvSpPr>
          <p:nvPr>
            <p:ph type="sldNum" sz="quarter" idx="12"/>
          </p:nvPr>
        </p:nvSpPr>
        <p:spPr/>
        <p:txBody>
          <a:bodyPr/>
          <a:lstStyle/>
          <a:p>
            <a:fld id="{5E4F0376-0E54-9843-B673-E00D6670E830}" type="slidenum">
              <a:rPr lang="en-US" smtClean="0"/>
              <a:pPr/>
              <a:t>12</a:t>
            </a:fld>
            <a:endParaRPr lang="en-US"/>
          </a:p>
        </p:txBody>
      </p:sp>
      <p:pic>
        <p:nvPicPr>
          <p:cNvPr id="5" name="Picture 4" descr="A screenshot of a computer&#10;&#10;Description automatically generated">
            <a:extLst>
              <a:ext uri="{FF2B5EF4-FFF2-40B4-BE49-F238E27FC236}">
                <a16:creationId xmlns:a16="http://schemas.microsoft.com/office/drawing/2014/main" id="{4DC142C9-892D-1319-E5A5-24C8B7D368C4}"/>
              </a:ext>
            </a:extLst>
          </p:cNvPr>
          <p:cNvPicPr>
            <a:picLocks noChangeAspect="1"/>
          </p:cNvPicPr>
          <p:nvPr/>
        </p:nvPicPr>
        <p:blipFill>
          <a:blip r:embed="rId2"/>
          <a:stretch>
            <a:fillRect/>
          </a:stretch>
        </p:blipFill>
        <p:spPr>
          <a:xfrm>
            <a:off x="731562" y="1023643"/>
            <a:ext cx="7772400" cy="5640148"/>
          </a:xfrm>
          <a:prstGeom prst="rect">
            <a:avLst/>
          </a:prstGeom>
        </p:spPr>
      </p:pic>
      <p:sp>
        <p:nvSpPr>
          <p:cNvPr id="3" name="Down Arrow 2">
            <a:extLst>
              <a:ext uri="{FF2B5EF4-FFF2-40B4-BE49-F238E27FC236}">
                <a16:creationId xmlns:a16="http://schemas.microsoft.com/office/drawing/2014/main" id="{D64F44C0-4DC7-FC37-F4B6-02DD0975C26E}"/>
              </a:ext>
            </a:extLst>
          </p:cNvPr>
          <p:cNvSpPr/>
          <p:nvPr/>
        </p:nvSpPr>
        <p:spPr bwMode="auto">
          <a:xfrm rot="5400000">
            <a:off x="8238516" y="3834761"/>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7" name="Down Arrow 6">
            <a:extLst>
              <a:ext uri="{FF2B5EF4-FFF2-40B4-BE49-F238E27FC236}">
                <a16:creationId xmlns:a16="http://schemas.microsoft.com/office/drawing/2014/main" id="{CB42BF98-20B3-B78C-7D89-ED94E52C2218}"/>
              </a:ext>
            </a:extLst>
          </p:cNvPr>
          <p:cNvSpPr/>
          <p:nvPr/>
        </p:nvSpPr>
        <p:spPr bwMode="auto">
          <a:xfrm>
            <a:off x="7367953" y="4241763"/>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73734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3D83-A4CE-1E2B-5652-188BAF282157}"/>
              </a:ext>
            </a:extLst>
          </p:cNvPr>
          <p:cNvSpPr>
            <a:spLocks noGrp="1"/>
          </p:cNvSpPr>
          <p:nvPr>
            <p:ph type="title"/>
          </p:nvPr>
        </p:nvSpPr>
        <p:spPr/>
        <p:txBody>
          <a:bodyPr/>
          <a:lstStyle/>
          <a:p>
            <a:r>
              <a:rPr lang="en-US" dirty="0"/>
              <a:t>CSV Files</a:t>
            </a:r>
          </a:p>
        </p:txBody>
      </p:sp>
      <p:sp>
        <p:nvSpPr>
          <p:cNvPr id="3" name="Content Placeholder 2">
            <a:extLst>
              <a:ext uri="{FF2B5EF4-FFF2-40B4-BE49-F238E27FC236}">
                <a16:creationId xmlns:a16="http://schemas.microsoft.com/office/drawing/2014/main" id="{EC8FE356-4E61-B776-16ED-F749B3A4B183}"/>
              </a:ext>
            </a:extLst>
          </p:cNvPr>
          <p:cNvSpPr>
            <a:spLocks noGrp="1"/>
          </p:cNvSpPr>
          <p:nvPr>
            <p:ph idx="1"/>
          </p:nvPr>
        </p:nvSpPr>
        <p:spPr>
          <a:xfrm>
            <a:off x="457200" y="1234464"/>
            <a:ext cx="8229600" cy="1402088"/>
          </a:xfrm>
        </p:spPr>
        <p:txBody>
          <a:bodyPr/>
          <a:lstStyle/>
          <a:p>
            <a:r>
              <a:rPr lang="en-US" dirty="0"/>
              <a:t>Text files containing </a:t>
            </a:r>
            <a:r>
              <a:rPr lang="en-US" u="sng" dirty="0"/>
              <a:t>comma-separated values</a:t>
            </a:r>
            <a:r>
              <a:rPr lang="en-US" dirty="0"/>
              <a:t> (CSV) are a popular format to download data.</a:t>
            </a:r>
          </a:p>
          <a:p>
            <a:pPr lvl="1"/>
            <a:r>
              <a:rPr lang="en-US" dirty="0"/>
              <a:t>A textbook example is </a:t>
            </a:r>
            <a:r>
              <a:rPr lang="en-US" b="1" dirty="0" err="1">
                <a:solidFill>
                  <a:srgbClr val="0033CC"/>
                </a:solidFill>
                <a:latin typeface="Courier New" panose="02070309020205020404" pitchFamily="49" charset="0"/>
                <a:cs typeface="Courier New" panose="02070309020205020404" pitchFamily="49" charset="0"/>
              </a:rPr>
              <a:t>TitanicSurvival.csv</a:t>
            </a:r>
            <a:endParaRPr lang="en-US" b="1" dirty="0">
              <a:solidFill>
                <a:srgbClr val="0033CC"/>
              </a:solidFill>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A279A44-F1FB-4A9C-0CC2-B1F058AC8132}"/>
              </a:ext>
            </a:extLst>
          </p:cNvPr>
          <p:cNvSpPr>
            <a:spLocks noGrp="1"/>
          </p:cNvSpPr>
          <p:nvPr>
            <p:ph type="sldNum" sz="quarter" idx="12"/>
          </p:nvPr>
        </p:nvSpPr>
        <p:spPr/>
        <p:txBody>
          <a:bodyPr/>
          <a:lstStyle/>
          <a:p>
            <a:fld id="{5E4F0376-0E54-9843-B673-E00D6670E830}" type="slidenum">
              <a:rPr lang="en-US" smtClean="0"/>
              <a:pPr/>
              <a:t>13</a:t>
            </a:fld>
            <a:endParaRPr lang="en-US"/>
          </a:p>
        </p:txBody>
      </p:sp>
      <p:sp>
        <p:nvSpPr>
          <p:cNvPr id="5" name="TextBox 4">
            <a:extLst>
              <a:ext uri="{FF2B5EF4-FFF2-40B4-BE49-F238E27FC236}">
                <a16:creationId xmlns:a16="http://schemas.microsoft.com/office/drawing/2014/main" id="{9C68493D-B95B-49BE-CD9B-4EE3F4E9A7E2}"/>
              </a:ext>
            </a:extLst>
          </p:cNvPr>
          <p:cNvSpPr txBox="1"/>
          <p:nvPr/>
        </p:nvSpPr>
        <p:spPr>
          <a:xfrm>
            <a:off x="1550980" y="2647414"/>
            <a:ext cx="6042039" cy="3600986"/>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"","survived","sex","age","</a:t>
            </a:r>
            <a:r>
              <a:rPr lang="en-US" sz="1200" b="1" dirty="0" err="1">
                <a:latin typeface="Courier New" panose="02070309020205020404" pitchFamily="49" charset="0"/>
                <a:cs typeface="Courier New" panose="02070309020205020404" pitchFamily="49" charset="0"/>
              </a:rPr>
              <a:t>passengerClass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"Allen, Miss. Elisabeth Walton","yes","female",29,"1st"</a:t>
            </a:r>
          </a:p>
          <a:p>
            <a:r>
              <a:rPr lang="en-US" sz="1200" b="1" dirty="0">
                <a:latin typeface="Courier New" panose="02070309020205020404" pitchFamily="49" charset="0"/>
                <a:cs typeface="Courier New" panose="02070309020205020404" pitchFamily="49" charset="0"/>
              </a:rPr>
              <a:t>"Allison, Master. Hudson Trevor","yes","male",0.916700006,"1st"</a:t>
            </a:r>
          </a:p>
          <a:p>
            <a:r>
              <a:rPr lang="en-US" sz="1200" b="1" dirty="0">
                <a:latin typeface="Courier New" panose="02070309020205020404" pitchFamily="49" charset="0"/>
                <a:cs typeface="Courier New" panose="02070309020205020404" pitchFamily="49" charset="0"/>
              </a:rPr>
              <a:t>"Allison, Miss. Helen Loraine","no","female",2,"1st"</a:t>
            </a:r>
          </a:p>
          <a:p>
            <a:r>
              <a:rPr lang="en-US" sz="1200" b="1" dirty="0">
                <a:latin typeface="Courier New" panose="02070309020205020404" pitchFamily="49" charset="0"/>
                <a:cs typeface="Courier New" panose="02070309020205020404" pitchFamily="49" charset="0"/>
              </a:rPr>
              <a:t>"Allison, Mr. Hudson Joshua Crei","no","male",30,"1st"</a:t>
            </a:r>
          </a:p>
          <a:p>
            <a:r>
              <a:rPr lang="en-US" sz="1200" b="1" dirty="0">
                <a:latin typeface="Courier New" panose="02070309020205020404" pitchFamily="49" charset="0"/>
                <a:cs typeface="Courier New" panose="02070309020205020404" pitchFamily="49" charset="0"/>
              </a:rPr>
              <a:t>"Allison, Mrs. Hudson J C (Bessi","no","female",25,"1st"</a:t>
            </a:r>
          </a:p>
          <a:p>
            <a:r>
              <a:rPr lang="en-US" sz="1200" b="1" dirty="0">
                <a:latin typeface="Courier New" panose="02070309020205020404" pitchFamily="49" charset="0"/>
                <a:cs typeface="Courier New" panose="02070309020205020404" pitchFamily="49" charset="0"/>
              </a:rPr>
              <a:t>"Anderson, Mr. Harry","yes","male",48,"1st"</a:t>
            </a:r>
          </a:p>
          <a:p>
            <a:r>
              <a:rPr lang="en-US" sz="1200" b="1" dirty="0">
                <a:latin typeface="Courier New" panose="02070309020205020404" pitchFamily="49" charset="0"/>
                <a:cs typeface="Courier New" panose="02070309020205020404" pitchFamily="49" charset="0"/>
              </a:rPr>
              <a:t>"Andrews, Miss. </a:t>
            </a:r>
            <a:r>
              <a:rPr lang="en-US" sz="1200" b="1" dirty="0" err="1">
                <a:latin typeface="Courier New" panose="02070309020205020404" pitchFamily="49" charset="0"/>
                <a:cs typeface="Courier New" panose="02070309020205020404" pitchFamily="49" charset="0"/>
              </a:rPr>
              <a:t>Kornelia</a:t>
            </a:r>
            <a:r>
              <a:rPr lang="en-US" sz="1200" b="1" dirty="0">
                <a:latin typeface="Courier New" panose="02070309020205020404" pitchFamily="49" charset="0"/>
                <a:cs typeface="Courier New" panose="02070309020205020404" pitchFamily="49" charset="0"/>
              </a:rPr>
              <a:t> Theodos","yes","female",63,"1st"</a:t>
            </a:r>
          </a:p>
          <a:p>
            <a:r>
              <a:rPr lang="en-US" sz="1200" b="1" dirty="0">
                <a:latin typeface="Courier New" panose="02070309020205020404" pitchFamily="49" charset="0"/>
                <a:cs typeface="Courier New" panose="02070309020205020404" pitchFamily="49" charset="0"/>
              </a:rPr>
              <a:t>"Andrews, Mr. Thomas Jr","no","male",39,"1st"</a:t>
            </a:r>
          </a:p>
          <a:p>
            <a:r>
              <a:rPr lang="en-US" sz="1200" b="1" dirty="0">
                <a:latin typeface="Courier New" panose="02070309020205020404" pitchFamily="49" charset="0"/>
                <a:cs typeface="Courier New" panose="02070309020205020404" pitchFamily="49" charset="0"/>
              </a:rPr>
              <a:t>"Appleton, Mrs. Edward Dale (Cha","yes","female",53,"1st"</a:t>
            </a:r>
          </a:p>
          <a:p>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Artagaveytia</a:t>
            </a:r>
            <a:r>
              <a:rPr lang="en-US" sz="1200" b="1" dirty="0">
                <a:latin typeface="Courier New" panose="02070309020205020404" pitchFamily="49" charset="0"/>
                <a:cs typeface="Courier New" panose="02070309020205020404" pitchFamily="49" charset="0"/>
              </a:rPr>
              <a:t>, Mr. Ramon","no","male",71,"1st"</a:t>
            </a:r>
          </a:p>
          <a:p>
            <a:r>
              <a:rPr lang="en-US" sz="1200" b="1" dirty="0">
                <a:latin typeface="Courier New" panose="02070309020205020404" pitchFamily="49" charset="0"/>
                <a:cs typeface="Courier New" panose="02070309020205020404" pitchFamily="49" charset="0"/>
              </a:rPr>
              <a:t>"Astor, Col. John Jacob","no","male",47,"1st"</a:t>
            </a:r>
          </a:p>
          <a:p>
            <a:r>
              <a:rPr lang="en-US" sz="1200" b="1" dirty="0">
                <a:latin typeface="Courier New" panose="02070309020205020404" pitchFamily="49" charset="0"/>
                <a:cs typeface="Courier New" panose="02070309020205020404" pitchFamily="49" charset="0"/>
              </a:rPr>
              <a:t>"Astor, Mrs. John Jacob (Madelei","yes","female",18,"1st"</a:t>
            </a:r>
          </a:p>
          <a:p>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Aubart</a:t>
            </a:r>
            <a:r>
              <a:rPr lang="en-US" sz="1200" b="1" dirty="0">
                <a:latin typeface="Courier New" panose="02070309020205020404" pitchFamily="49" charset="0"/>
                <a:cs typeface="Courier New" panose="02070309020205020404" pitchFamily="49" charset="0"/>
              </a:rPr>
              <a:t>, Mme. Leontine Pauline","yes","female",24,"1st"</a:t>
            </a:r>
          </a:p>
          <a:p>
            <a:r>
              <a:rPr lang="en-US" sz="1200" b="1" dirty="0">
                <a:latin typeface="Courier New" panose="02070309020205020404" pitchFamily="49" charset="0"/>
                <a:cs typeface="Courier New" panose="02070309020205020404" pitchFamily="49" charset="0"/>
              </a:rPr>
              <a:t>"Barber, Miss. Ellen Nellie","yes","female",26,"1st"</a:t>
            </a:r>
          </a:p>
          <a:p>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Barkworth</a:t>
            </a:r>
            <a:r>
              <a:rPr lang="en-US" sz="1200" b="1" dirty="0">
                <a:latin typeface="Courier New" panose="02070309020205020404" pitchFamily="49" charset="0"/>
                <a:cs typeface="Courier New" panose="02070309020205020404" pitchFamily="49" charset="0"/>
              </a:rPr>
              <a:t>, Mr. Algernon Henry W","yes","male",80,"1st"</a:t>
            </a:r>
          </a:p>
          <a:p>
            <a:r>
              <a:rPr lang="en-US" sz="1200" b="1" dirty="0">
                <a:latin typeface="Courier New" panose="02070309020205020404" pitchFamily="49" charset="0"/>
                <a:cs typeface="Courier New" panose="02070309020205020404" pitchFamily="49" charset="0"/>
              </a:rPr>
              <a:t>"Baumann, Mr. John D","no","male",NA,"1st"</a:t>
            </a:r>
          </a:p>
          <a:p>
            <a:r>
              <a:rPr lang="en-US" sz="1200" b="1" dirty="0">
                <a:latin typeface="Courier New" panose="02070309020205020404" pitchFamily="49" charset="0"/>
                <a:cs typeface="Courier New" panose="02070309020205020404" pitchFamily="49" charset="0"/>
              </a:rPr>
              <a:t>"Baxter, Mr. </a:t>
            </a:r>
            <a:r>
              <a:rPr lang="en-US" sz="1200" b="1" dirty="0" err="1">
                <a:latin typeface="Courier New" panose="02070309020205020404" pitchFamily="49" charset="0"/>
                <a:cs typeface="Courier New" panose="02070309020205020404" pitchFamily="49" charset="0"/>
              </a:rPr>
              <a:t>Quigg</a:t>
            </a:r>
            <a:r>
              <a:rPr lang="en-US" sz="1200" b="1" dirty="0">
                <a:latin typeface="Courier New" panose="02070309020205020404" pitchFamily="49" charset="0"/>
                <a:cs typeface="Courier New" panose="02070309020205020404" pitchFamily="49" charset="0"/>
              </a:rPr>
              <a:t> Edmond","no","male",24,"1st"</a:t>
            </a:r>
          </a:p>
          <a:p>
            <a:r>
              <a:rPr lang="en-US" sz="1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4496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4C85-6215-FA0B-5C9C-FF68A7C6C21F}"/>
              </a:ext>
            </a:extLst>
          </p:cNvPr>
          <p:cNvSpPr>
            <a:spLocks noGrp="1"/>
          </p:cNvSpPr>
          <p:nvPr>
            <p:ph type="title"/>
          </p:nvPr>
        </p:nvSpPr>
        <p:spPr/>
        <p:txBody>
          <a:bodyPr/>
          <a:lstStyle/>
          <a:p>
            <a:r>
              <a:rPr lang="en-US" dirty="0"/>
              <a:t>Extract, Transform, and Load CSV Data</a:t>
            </a:r>
          </a:p>
        </p:txBody>
      </p:sp>
      <p:sp>
        <p:nvSpPr>
          <p:cNvPr id="3" name="Content Placeholder 2">
            <a:extLst>
              <a:ext uri="{FF2B5EF4-FFF2-40B4-BE49-F238E27FC236}">
                <a16:creationId xmlns:a16="http://schemas.microsoft.com/office/drawing/2014/main" id="{082A1645-6FBE-5035-DFE0-6CB33AE3C8E9}"/>
              </a:ext>
            </a:extLst>
          </p:cNvPr>
          <p:cNvSpPr>
            <a:spLocks noGrp="1"/>
          </p:cNvSpPr>
          <p:nvPr>
            <p:ph idx="1"/>
          </p:nvPr>
        </p:nvSpPr>
        <p:spPr>
          <a:xfrm>
            <a:off x="457199" y="1295401"/>
            <a:ext cx="8412433" cy="2991810"/>
          </a:xfrm>
        </p:spPr>
        <p:txBody>
          <a:bodyPr/>
          <a:lstStyle/>
          <a:p>
            <a:r>
              <a:rPr lang="en-US" dirty="0"/>
              <a:t>There are multiple ways to ETL a CSV file.</a:t>
            </a:r>
          </a:p>
          <a:p>
            <a:pPr lvl="1"/>
            <a:r>
              <a:rPr lang="en-US" dirty="0">
                <a:solidFill>
                  <a:srgbClr val="B23C00"/>
                </a:solidFill>
              </a:rPr>
              <a:t>ETL</a:t>
            </a:r>
            <a:r>
              <a:rPr lang="en-US" dirty="0"/>
              <a:t>: extract, transform, load</a:t>
            </a:r>
          </a:p>
          <a:p>
            <a:pPr lvl="4"/>
            <a:endParaRPr lang="en-US" dirty="0"/>
          </a:p>
          <a:p>
            <a:r>
              <a:rPr lang="en-US" dirty="0"/>
              <a:t>Transformation: We may want to </a:t>
            </a:r>
            <a:r>
              <a:rPr lang="en-US" u="sng" dirty="0"/>
              <a:t>clean</a:t>
            </a:r>
            <a:r>
              <a:rPr lang="en-US" dirty="0"/>
              <a:t> the data:</a:t>
            </a:r>
          </a:p>
          <a:p>
            <a:pPr lvl="1"/>
            <a:r>
              <a:rPr lang="en-US" dirty="0"/>
              <a:t>Replace the passenger classes </a:t>
            </a:r>
            <a:r>
              <a:rPr lang="en-US" b="1" dirty="0">
                <a:solidFill>
                  <a:srgbClr val="0033CC"/>
                </a:solidFill>
                <a:latin typeface="Courier New" panose="02070309020205020404" pitchFamily="49" charset="0"/>
                <a:cs typeface="Courier New" panose="02070309020205020404" pitchFamily="49" charset="0"/>
              </a:rPr>
              <a:t>"1st"</a:t>
            </a:r>
            <a:r>
              <a:rPr lang="en-US" dirty="0"/>
              <a:t>, </a:t>
            </a:r>
            <a:r>
              <a:rPr lang="en-US" b="1" dirty="0">
                <a:solidFill>
                  <a:srgbClr val="0033CC"/>
                </a:solidFill>
                <a:latin typeface="Courier New" panose="02070309020205020404" pitchFamily="49" charset="0"/>
                <a:cs typeface="Courier New" panose="02070309020205020404" pitchFamily="49" charset="0"/>
              </a:rPr>
              <a:t>"2nd"</a:t>
            </a:r>
            <a:r>
              <a:rPr lang="en-US" dirty="0"/>
              <a:t>, and </a:t>
            </a:r>
            <a:r>
              <a:rPr lang="en-US" b="1" dirty="0">
                <a:solidFill>
                  <a:srgbClr val="0033CC"/>
                </a:solidFill>
                <a:latin typeface="Courier New" panose="02070309020205020404" pitchFamily="49" charset="0"/>
                <a:cs typeface="Courier New" panose="02070309020205020404" pitchFamily="49" charset="0"/>
              </a:rPr>
              <a:t>"3rd"</a:t>
            </a:r>
            <a:r>
              <a:rPr lang="en-US" dirty="0"/>
              <a:t> with integers 1, 2, and 3, respectively.</a:t>
            </a:r>
          </a:p>
          <a:p>
            <a:pPr lvl="1"/>
            <a:r>
              <a:rPr lang="en-US" dirty="0"/>
              <a:t>Replace each </a:t>
            </a:r>
            <a:r>
              <a:rPr lang="en-US" b="1" dirty="0">
                <a:solidFill>
                  <a:srgbClr val="0033CC"/>
                </a:solidFill>
                <a:latin typeface="Courier New" panose="02070309020205020404" pitchFamily="49" charset="0"/>
                <a:cs typeface="Courier New" panose="02070309020205020404" pitchFamily="49" charset="0"/>
              </a:rPr>
              <a:t>"NA"</a:t>
            </a:r>
            <a:r>
              <a:rPr lang="en-US" dirty="0">
                <a:solidFill>
                  <a:srgbClr val="0033CC"/>
                </a:solidFill>
              </a:rPr>
              <a:t> </a:t>
            </a:r>
            <a:r>
              <a:rPr lang="en-US" dirty="0"/>
              <a:t>for a missing age with 0.</a:t>
            </a:r>
          </a:p>
        </p:txBody>
      </p:sp>
      <p:sp>
        <p:nvSpPr>
          <p:cNvPr id="4" name="Slide Number Placeholder 3">
            <a:extLst>
              <a:ext uri="{FF2B5EF4-FFF2-40B4-BE49-F238E27FC236}">
                <a16:creationId xmlns:a16="http://schemas.microsoft.com/office/drawing/2014/main" id="{AD54CFB9-9FAE-CEF3-D316-FD9B1B832CD4}"/>
              </a:ext>
            </a:extLst>
          </p:cNvPr>
          <p:cNvSpPr>
            <a:spLocks noGrp="1"/>
          </p:cNvSpPr>
          <p:nvPr>
            <p:ph type="sldNum" sz="quarter" idx="12"/>
          </p:nvPr>
        </p:nvSpPr>
        <p:spPr/>
        <p:txBody>
          <a:bodyPr/>
          <a:lstStyle/>
          <a:p>
            <a:fld id="{5E4F0376-0E54-9843-B673-E00D6670E830}" type="slidenum">
              <a:rPr lang="en-US" smtClean="0"/>
              <a:pPr/>
              <a:t>14</a:t>
            </a:fld>
            <a:endParaRPr lang="en-US" dirty="0"/>
          </a:p>
        </p:txBody>
      </p:sp>
      <p:sp>
        <p:nvSpPr>
          <p:cNvPr id="6" name="TextBox 5">
            <a:extLst>
              <a:ext uri="{FF2B5EF4-FFF2-40B4-BE49-F238E27FC236}">
                <a16:creationId xmlns:a16="http://schemas.microsoft.com/office/drawing/2014/main" id="{E8EAD45C-1C60-5517-CA56-42C14A2C081D}"/>
              </a:ext>
            </a:extLst>
          </p:cNvPr>
          <p:cNvSpPr txBox="1"/>
          <p:nvPr/>
        </p:nvSpPr>
        <p:spPr>
          <a:xfrm>
            <a:off x="1579033" y="4343390"/>
            <a:ext cx="5985934"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"Yousif, Mr. Wazli","no","male",</a:t>
            </a:r>
            <a:r>
              <a:rPr lang="en-US" b="1" dirty="0">
                <a:solidFill>
                  <a:srgbClr val="B23C00"/>
                </a:solidFill>
                <a:latin typeface="Courier New" panose="02070309020205020404" pitchFamily="49" charset="0"/>
                <a:cs typeface="Courier New" panose="02070309020205020404" pitchFamily="49" charset="0"/>
              </a:rPr>
              <a:t>NA</a:t>
            </a:r>
            <a:r>
              <a:rPr lang="en-US" b="1" dirty="0">
                <a:latin typeface="Courier New" panose="02070309020205020404" pitchFamily="49" charset="0"/>
                <a:cs typeface="Courier New" panose="02070309020205020404" pitchFamily="49" charset="0"/>
              </a:rPr>
              <a:t>,</a:t>
            </a:r>
            <a:r>
              <a:rPr lang="en-US" b="1" dirty="0">
                <a:solidFill>
                  <a:srgbClr val="B23C00"/>
                </a:solidFill>
                <a:latin typeface="Courier New" panose="02070309020205020404" pitchFamily="49" charset="0"/>
                <a:cs typeface="Courier New" panose="02070309020205020404" pitchFamily="49" charset="0"/>
              </a:rPr>
              <a:t>"3rd"</a:t>
            </a:r>
          </a:p>
          <a:p>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Yousseff</a:t>
            </a:r>
            <a:r>
              <a:rPr lang="en-US" b="1" dirty="0">
                <a:latin typeface="Courier New" panose="02070309020205020404" pitchFamily="49" charset="0"/>
                <a:cs typeface="Courier New" panose="02070309020205020404" pitchFamily="49" charset="0"/>
              </a:rPr>
              <a:t>, Mr. Gerious","no","male",</a:t>
            </a:r>
            <a:r>
              <a:rPr lang="en-US" b="1" dirty="0">
                <a:solidFill>
                  <a:srgbClr val="B23C00"/>
                </a:solidFill>
                <a:latin typeface="Courier New" panose="02070309020205020404" pitchFamily="49" charset="0"/>
                <a:cs typeface="Courier New" panose="02070309020205020404" pitchFamily="49" charset="0"/>
              </a:rPr>
              <a:t>NA</a:t>
            </a:r>
            <a:r>
              <a:rPr lang="en-US" b="1" dirty="0">
                <a:latin typeface="Courier New" panose="02070309020205020404" pitchFamily="49" charset="0"/>
                <a:cs typeface="Courier New" panose="02070309020205020404" pitchFamily="49" charset="0"/>
              </a:rPr>
              <a:t>,</a:t>
            </a:r>
            <a:r>
              <a:rPr lang="en-US" b="1" dirty="0">
                <a:solidFill>
                  <a:srgbClr val="B23C00"/>
                </a:solidFill>
                <a:latin typeface="Courier New" panose="02070309020205020404" pitchFamily="49" charset="0"/>
                <a:cs typeface="Courier New" panose="02070309020205020404" pitchFamily="49" charset="0"/>
              </a:rPr>
              <a:t>"3rd"</a:t>
            </a:r>
          </a:p>
          <a:p>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Zabour</a:t>
            </a:r>
            <a:r>
              <a:rPr lang="en-US" b="1" dirty="0">
                <a:latin typeface="Courier New" panose="02070309020205020404" pitchFamily="49" charset="0"/>
                <a:cs typeface="Courier New" panose="02070309020205020404" pitchFamily="49" charset="0"/>
              </a:rPr>
              <a:t>, Miss. Hileni","no","female",14.5,</a:t>
            </a:r>
            <a:r>
              <a:rPr lang="en-US" b="1" dirty="0">
                <a:solidFill>
                  <a:srgbClr val="B23C00"/>
                </a:solidFill>
                <a:latin typeface="Courier New" panose="02070309020205020404" pitchFamily="49" charset="0"/>
                <a:cs typeface="Courier New" panose="02070309020205020404" pitchFamily="49" charset="0"/>
              </a:rPr>
              <a:t>"3rd"</a:t>
            </a:r>
          </a:p>
          <a:p>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Zabour</a:t>
            </a:r>
            <a:r>
              <a:rPr lang="en-US" b="1" dirty="0">
                <a:latin typeface="Courier New" panose="02070309020205020404" pitchFamily="49" charset="0"/>
                <a:cs typeface="Courier New" panose="02070309020205020404" pitchFamily="49" charset="0"/>
              </a:rPr>
              <a:t>, Miss. Thamine","no","female",</a:t>
            </a:r>
            <a:r>
              <a:rPr lang="en-US" b="1" dirty="0">
                <a:solidFill>
                  <a:srgbClr val="B23C00"/>
                </a:solidFill>
                <a:latin typeface="Courier New" panose="02070309020205020404" pitchFamily="49" charset="0"/>
                <a:cs typeface="Courier New" panose="02070309020205020404" pitchFamily="49" charset="0"/>
              </a:rPr>
              <a:t>NA</a:t>
            </a:r>
            <a:r>
              <a:rPr lang="en-US" b="1" dirty="0">
                <a:latin typeface="Courier New" panose="02070309020205020404" pitchFamily="49" charset="0"/>
                <a:cs typeface="Courier New" panose="02070309020205020404" pitchFamily="49" charset="0"/>
              </a:rPr>
              <a:t>,</a:t>
            </a:r>
            <a:r>
              <a:rPr lang="en-US" b="1" dirty="0">
                <a:solidFill>
                  <a:srgbClr val="B23C00"/>
                </a:solidFill>
                <a:latin typeface="Courier New" panose="02070309020205020404" pitchFamily="49" charset="0"/>
                <a:cs typeface="Courier New" panose="02070309020205020404" pitchFamily="49" charset="0"/>
              </a:rPr>
              <a:t>"3rd"</a:t>
            </a:r>
          </a:p>
        </p:txBody>
      </p:sp>
    </p:spTree>
    <p:extLst>
      <p:ext uri="{BB962C8B-B14F-4D97-AF65-F5344CB8AC3E}">
        <p14:creationId xmlns:p14="http://schemas.microsoft.com/office/powerpoint/2010/main" val="47463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7BD9-3514-31ED-5568-536E2C49C2F7}"/>
              </a:ext>
            </a:extLst>
          </p:cNvPr>
          <p:cNvSpPr>
            <a:spLocks noGrp="1"/>
          </p:cNvSpPr>
          <p:nvPr>
            <p:ph type="title"/>
          </p:nvPr>
        </p:nvSpPr>
        <p:spPr/>
        <p:txBody>
          <a:bodyPr/>
          <a:lstStyle/>
          <a:p>
            <a:r>
              <a:rPr lang="en-US" dirty="0"/>
              <a:t>Three Ways to ETL a CSV File</a:t>
            </a:r>
          </a:p>
        </p:txBody>
      </p:sp>
      <p:sp>
        <p:nvSpPr>
          <p:cNvPr id="3" name="Content Placeholder 2">
            <a:extLst>
              <a:ext uri="{FF2B5EF4-FFF2-40B4-BE49-F238E27FC236}">
                <a16:creationId xmlns:a16="http://schemas.microsoft.com/office/drawing/2014/main" id="{10919940-456E-658D-EFDA-8CCFF5A91650}"/>
              </a:ext>
            </a:extLst>
          </p:cNvPr>
          <p:cNvSpPr>
            <a:spLocks noGrp="1"/>
          </p:cNvSpPr>
          <p:nvPr>
            <p:ph idx="1"/>
          </p:nvPr>
        </p:nvSpPr>
        <p:spPr>
          <a:xfrm>
            <a:off x="457200" y="1295400"/>
            <a:ext cx="8320994" cy="4953000"/>
          </a:xfrm>
        </p:spPr>
        <p:txBody>
          <a:bodyPr/>
          <a:lstStyle/>
          <a:p>
            <a:pPr marL="514350" indent="-514350">
              <a:buFont typeface="+mj-lt"/>
              <a:buAutoNum type="arabicPeriod"/>
            </a:pPr>
            <a:r>
              <a:rPr lang="en-US" dirty="0"/>
              <a:t>Use Python + SQL code.</a:t>
            </a:r>
          </a:p>
          <a:p>
            <a:pPr marL="952500" lvl="1" indent="-514350"/>
            <a:r>
              <a:rPr lang="en-US" dirty="0"/>
              <a:t>Python code reads and transforms the CSV data.</a:t>
            </a:r>
          </a:p>
          <a:p>
            <a:pPr marL="952500" lvl="1" indent="-514350"/>
            <a:r>
              <a:rPr lang="en-US" dirty="0"/>
              <a:t>SQL code embedded in the Python code inserts the transformed code into the database tables.</a:t>
            </a:r>
          </a:p>
          <a:p>
            <a:pPr marL="952500" lvl="1" indent="-514350"/>
            <a:r>
              <a:rPr lang="en-US" dirty="0"/>
              <a:t>A very flexible way to do ETL. </a:t>
            </a:r>
          </a:p>
          <a:p>
            <a:pPr marL="2341563" lvl="4" indent="-514350"/>
            <a:endParaRPr lang="en-US" dirty="0"/>
          </a:p>
          <a:p>
            <a:pPr marL="514350" indent="-514350">
              <a:buFont typeface="+mj-lt"/>
              <a:buAutoNum type="arabicPeriod"/>
            </a:pPr>
            <a:r>
              <a:rPr lang="en-US" dirty="0"/>
              <a:t>Execute SQL’s </a:t>
            </a:r>
            <a:r>
              <a:rPr lang="en-US" b="1" dirty="0">
                <a:solidFill>
                  <a:srgbClr val="0033CC"/>
                </a:solidFill>
                <a:latin typeface="Courier New" panose="02070309020205020404" pitchFamily="49" charset="0"/>
                <a:cs typeface="Courier New" panose="02070309020205020404" pitchFamily="49" charset="0"/>
              </a:rPr>
              <a:t>LOAD DATA</a:t>
            </a:r>
            <a:r>
              <a:rPr lang="en-US" dirty="0"/>
              <a:t> command.</a:t>
            </a:r>
          </a:p>
          <a:p>
            <a:pPr marL="952500" lvl="1" indent="-514350"/>
            <a:r>
              <a:rPr lang="en-US" dirty="0"/>
              <a:t>Less control over data transformations.</a:t>
            </a:r>
          </a:p>
          <a:p>
            <a:pPr marL="952500" lvl="1" indent="-514350"/>
            <a:r>
              <a:rPr lang="en-US" dirty="0"/>
              <a:t>Load only one table at a time.</a:t>
            </a:r>
          </a:p>
          <a:p>
            <a:pPr marL="2341563" lvl="4" indent="-514350"/>
            <a:endParaRPr lang="en-US" dirty="0"/>
          </a:p>
          <a:p>
            <a:pPr marL="514350" indent="-514350">
              <a:buFont typeface="+mj-lt"/>
              <a:buAutoNum type="arabicPeriod"/>
            </a:pPr>
            <a:r>
              <a:rPr lang="en-US" dirty="0"/>
              <a:t>MySQL Workbench’s </a:t>
            </a:r>
            <a:r>
              <a:rPr lang="en-US" dirty="0">
                <a:solidFill>
                  <a:srgbClr val="0033CC"/>
                </a:solidFill>
              </a:rPr>
              <a:t>Table Data Import Wizard</a:t>
            </a:r>
            <a:r>
              <a:rPr lang="en-US" dirty="0"/>
              <a:t>.</a:t>
            </a:r>
          </a:p>
          <a:p>
            <a:pPr marL="952500" lvl="1" indent="-514350"/>
            <a:r>
              <a:rPr lang="en-US" dirty="0"/>
              <a:t>Simplest but least flexible.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5466D1D-629A-DFC6-FC7D-3910E8A6D12A}"/>
              </a:ext>
            </a:extLst>
          </p:cNvPr>
          <p:cNvSpPr>
            <a:spLocks noGrp="1"/>
          </p:cNvSpPr>
          <p:nvPr>
            <p:ph type="sldNum" sz="quarter" idx="12"/>
          </p:nvPr>
        </p:nvSpPr>
        <p:spPr/>
        <p:txBody>
          <a:bodyPr/>
          <a:lstStyle/>
          <a:p>
            <a:fld id="{5E4F0376-0E54-9843-B673-E00D6670E830}" type="slidenum">
              <a:rPr lang="en-US" smtClean="0"/>
              <a:pPr/>
              <a:t>15</a:t>
            </a:fld>
            <a:endParaRPr lang="en-US"/>
          </a:p>
        </p:txBody>
      </p:sp>
    </p:spTree>
    <p:extLst>
      <p:ext uri="{BB962C8B-B14F-4D97-AF65-F5344CB8AC3E}">
        <p14:creationId xmlns:p14="http://schemas.microsoft.com/office/powerpoint/2010/main" val="125701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E4FF-4BBD-B3F4-E36A-D71DECDA8905}"/>
              </a:ext>
            </a:extLst>
          </p:cNvPr>
          <p:cNvSpPr>
            <a:spLocks noGrp="1"/>
          </p:cNvSpPr>
          <p:nvPr>
            <p:ph type="title"/>
          </p:nvPr>
        </p:nvSpPr>
        <p:spPr/>
        <p:txBody>
          <a:bodyPr/>
          <a:lstStyle/>
          <a:p>
            <a:r>
              <a:rPr lang="en-US" dirty="0"/>
              <a:t>Today’s Notebooks and Files</a:t>
            </a:r>
            <a:r>
              <a:rPr lang="en-US" i="1" dirty="0"/>
              <a:t>, cont’d</a:t>
            </a:r>
            <a:endParaRPr lang="en-US" dirty="0"/>
          </a:p>
        </p:txBody>
      </p:sp>
      <p:sp>
        <p:nvSpPr>
          <p:cNvPr id="3" name="Content Placeholder 2">
            <a:extLst>
              <a:ext uri="{FF2B5EF4-FFF2-40B4-BE49-F238E27FC236}">
                <a16:creationId xmlns:a16="http://schemas.microsoft.com/office/drawing/2014/main" id="{E6264C58-1FB1-2379-892E-3868A571EC41}"/>
              </a:ext>
            </a:extLst>
          </p:cNvPr>
          <p:cNvSpPr>
            <a:spLocks noGrp="1"/>
          </p:cNvSpPr>
          <p:nvPr>
            <p:ph idx="1"/>
          </p:nvPr>
        </p:nvSpPr>
        <p:spPr/>
        <p:txBody>
          <a:bodyPr/>
          <a:lstStyle/>
          <a:p>
            <a:r>
              <a:rPr lang="en-US" dirty="0"/>
              <a:t>CSV files</a:t>
            </a:r>
          </a:p>
          <a:p>
            <a:pPr lvl="1"/>
            <a:r>
              <a:rPr lang="en-US" dirty="0"/>
              <a:t> </a:t>
            </a:r>
          </a:p>
          <a:p>
            <a:pPr lvl="1"/>
            <a:r>
              <a:rPr lang="en-US" dirty="0"/>
              <a:t>                       ETL CSV Data #1</a:t>
            </a:r>
          </a:p>
        </p:txBody>
      </p:sp>
      <p:sp>
        <p:nvSpPr>
          <p:cNvPr id="4" name="Slide Number Placeholder 3">
            <a:extLst>
              <a:ext uri="{FF2B5EF4-FFF2-40B4-BE49-F238E27FC236}">
                <a16:creationId xmlns:a16="http://schemas.microsoft.com/office/drawing/2014/main" id="{CBD8B125-DBBD-46E7-5F62-C888B5B3DD71}"/>
              </a:ext>
            </a:extLst>
          </p:cNvPr>
          <p:cNvSpPr>
            <a:spLocks noGrp="1"/>
          </p:cNvSpPr>
          <p:nvPr>
            <p:ph type="sldNum" sz="quarter" idx="12"/>
          </p:nvPr>
        </p:nvSpPr>
        <p:spPr/>
        <p:txBody>
          <a:bodyPr/>
          <a:lstStyle/>
          <a:p>
            <a:fld id="{5E4F0376-0E54-9843-B673-E00D6670E830}" type="slidenum">
              <a:rPr lang="en-US" smtClean="0"/>
              <a:pPr/>
              <a:t>16</a:t>
            </a:fld>
            <a:endParaRPr lang="en-US" dirty="0"/>
          </a:p>
        </p:txBody>
      </p:sp>
      <p:sp>
        <p:nvSpPr>
          <p:cNvPr id="5" name="TextBox 4">
            <a:extLst>
              <a:ext uri="{FF2B5EF4-FFF2-40B4-BE49-F238E27FC236}">
                <a16:creationId xmlns:a16="http://schemas.microsoft.com/office/drawing/2014/main" id="{4CDD015F-3B8C-6F08-9B5A-B73D9D02C9C6}"/>
              </a:ext>
            </a:extLst>
          </p:cNvPr>
          <p:cNvSpPr txBox="1"/>
          <p:nvPr/>
        </p:nvSpPr>
        <p:spPr>
          <a:xfrm>
            <a:off x="1371635" y="1874537"/>
            <a:ext cx="1900520" cy="338554"/>
          </a:xfrm>
          <a:prstGeom prst="rect">
            <a:avLst/>
          </a:prstGeom>
          <a:solidFill>
            <a:srgbClr val="0033CC"/>
          </a:solidFill>
        </p:spPr>
        <p:txBody>
          <a:bodyPr wrap="none" rtlCol="0">
            <a:spAutoFit/>
          </a:bodyPr>
          <a:lstStyle/>
          <a:p>
            <a:r>
              <a:rPr lang="en-US" dirty="0">
                <a:solidFill>
                  <a:srgbClr val="FFFF00"/>
                </a:solidFill>
              </a:rPr>
              <a:t>11-CSV-read.ipynb</a:t>
            </a:r>
          </a:p>
        </p:txBody>
      </p:sp>
      <p:sp>
        <p:nvSpPr>
          <p:cNvPr id="6" name="TextBox 5">
            <a:extLst>
              <a:ext uri="{FF2B5EF4-FFF2-40B4-BE49-F238E27FC236}">
                <a16:creationId xmlns:a16="http://schemas.microsoft.com/office/drawing/2014/main" id="{90948FB7-D383-1E24-E966-E431206B4DA6}"/>
              </a:ext>
            </a:extLst>
          </p:cNvPr>
          <p:cNvSpPr txBox="1"/>
          <p:nvPr/>
        </p:nvSpPr>
        <p:spPr>
          <a:xfrm>
            <a:off x="1371635" y="2331732"/>
            <a:ext cx="1880515" cy="338554"/>
          </a:xfrm>
          <a:prstGeom prst="rect">
            <a:avLst/>
          </a:prstGeom>
          <a:solidFill>
            <a:srgbClr val="0033CC"/>
          </a:solidFill>
        </p:spPr>
        <p:txBody>
          <a:bodyPr wrap="none" rtlCol="0">
            <a:spAutoFit/>
          </a:bodyPr>
          <a:lstStyle/>
          <a:p>
            <a:r>
              <a:rPr lang="en-US" dirty="0">
                <a:solidFill>
                  <a:srgbClr val="FFFF00"/>
                </a:solidFill>
              </a:rPr>
              <a:t>12-CSV-ETL.ipynb</a:t>
            </a:r>
          </a:p>
        </p:txBody>
      </p:sp>
    </p:spTree>
    <p:extLst>
      <p:ext uri="{BB962C8B-B14F-4D97-AF65-F5344CB8AC3E}">
        <p14:creationId xmlns:p14="http://schemas.microsoft.com/office/powerpoint/2010/main" val="208959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AFCB-0D4B-1BEF-0F10-D4DD4D51AA72}"/>
              </a:ext>
            </a:extLst>
          </p:cNvPr>
          <p:cNvSpPr>
            <a:spLocks noGrp="1"/>
          </p:cNvSpPr>
          <p:nvPr>
            <p:ph type="title"/>
          </p:nvPr>
        </p:nvSpPr>
        <p:spPr/>
        <p:txBody>
          <a:bodyPr/>
          <a:lstStyle/>
          <a:p>
            <a:r>
              <a:rPr lang="en-US" dirty="0"/>
              <a:t>ETL CSV Data #2</a:t>
            </a:r>
          </a:p>
        </p:txBody>
      </p:sp>
      <p:sp>
        <p:nvSpPr>
          <p:cNvPr id="4" name="Slide Number Placeholder 3">
            <a:extLst>
              <a:ext uri="{FF2B5EF4-FFF2-40B4-BE49-F238E27FC236}">
                <a16:creationId xmlns:a16="http://schemas.microsoft.com/office/drawing/2014/main" id="{D7A67250-8925-36FB-8327-26266163C7ED}"/>
              </a:ext>
            </a:extLst>
          </p:cNvPr>
          <p:cNvSpPr>
            <a:spLocks noGrp="1"/>
          </p:cNvSpPr>
          <p:nvPr>
            <p:ph type="sldNum" sz="quarter" idx="12"/>
          </p:nvPr>
        </p:nvSpPr>
        <p:spPr/>
        <p:txBody>
          <a:bodyPr/>
          <a:lstStyle/>
          <a:p>
            <a:fld id="{5E4F0376-0E54-9843-B673-E00D6670E830}" type="slidenum">
              <a:rPr lang="en-US" smtClean="0"/>
              <a:pPr/>
              <a:t>17</a:t>
            </a:fld>
            <a:endParaRPr lang="en-US"/>
          </a:p>
        </p:txBody>
      </p:sp>
      <p:grpSp>
        <p:nvGrpSpPr>
          <p:cNvPr id="25" name="Group 24">
            <a:extLst>
              <a:ext uri="{FF2B5EF4-FFF2-40B4-BE49-F238E27FC236}">
                <a16:creationId xmlns:a16="http://schemas.microsoft.com/office/drawing/2014/main" id="{FE9D2340-FE14-6210-C1E7-BC3F431F624C}"/>
              </a:ext>
            </a:extLst>
          </p:cNvPr>
          <p:cNvGrpSpPr/>
          <p:nvPr/>
        </p:nvGrpSpPr>
        <p:grpSpPr>
          <a:xfrm>
            <a:off x="2153324" y="1232633"/>
            <a:ext cx="6347359" cy="5625367"/>
            <a:chOff x="2153324" y="1232633"/>
            <a:chExt cx="6347359" cy="5625367"/>
          </a:xfrm>
        </p:grpSpPr>
        <p:pic>
          <p:nvPicPr>
            <p:cNvPr id="6" name="Picture 5" descr="Graphical user interface, application&#10;&#10;Description automatically generated">
              <a:extLst>
                <a:ext uri="{FF2B5EF4-FFF2-40B4-BE49-F238E27FC236}">
                  <a16:creationId xmlns:a16="http://schemas.microsoft.com/office/drawing/2014/main" id="{61D11D69-7161-435A-E164-43D8586DA3FC}"/>
                </a:ext>
              </a:extLst>
            </p:cNvPr>
            <p:cNvPicPr>
              <a:picLocks noChangeAspect="1"/>
            </p:cNvPicPr>
            <p:nvPr/>
          </p:nvPicPr>
          <p:blipFill>
            <a:blip r:embed="rId2"/>
            <a:stretch>
              <a:fillRect/>
            </a:stretch>
          </p:blipFill>
          <p:spPr>
            <a:xfrm>
              <a:off x="2651781" y="1232633"/>
              <a:ext cx="5620679" cy="5625367"/>
            </a:xfrm>
            <a:prstGeom prst="rect">
              <a:avLst/>
            </a:prstGeom>
          </p:spPr>
        </p:pic>
        <p:grpSp>
          <p:nvGrpSpPr>
            <p:cNvPr id="21" name="Group 20">
              <a:extLst>
                <a:ext uri="{FF2B5EF4-FFF2-40B4-BE49-F238E27FC236}">
                  <a16:creationId xmlns:a16="http://schemas.microsoft.com/office/drawing/2014/main" id="{6A7C3B7E-1310-1DA4-6033-3B7EBF10594F}"/>
                </a:ext>
              </a:extLst>
            </p:cNvPr>
            <p:cNvGrpSpPr/>
            <p:nvPr/>
          </p:nvGrpSpPr>
          <p:grpSpPr>
            <a:xfrm>
              <a:off x="6400780" y="3401963"/>
              <a:ext cx="2070974" cy="307777"/>
              <a:chOff x="6309341" y="3401963"/>
              <a:chExt cx="2070974" cy="307777"/>
            </a:xfrm>
          </p:grpSpPr>
          <p:sp>
            <p:nvSpPr>
              <p:cNvPr id="7" name="TextBox 6">
                <a:extLst>
                  <a:ext uri="{FF2B5EF4-FFF2-40B4-BE49-F238E27FC236}">
                    <a16:creationId xmlns:a16="http://schemas.microsoft.com/office/drawing/2014/main" id="{18D21997-94A2-7ACD-827F-E48D78D48D77}"/>
                  </a:ext>
                </a:extLst>
              </p:cNvPr>
              <p:cNvSpPr txBox="1"/>
              <p:nvPr/>
            </p:nvSpPr>
            <p:spPr>
              <a:xfrm>
                <a:off x="6781800" y="3401963"/>
                <a:ext cx="1598515" cy="307777"/>
              </a:xfrm>
              <a:prstGeom prst="rect">
                <a:avLst/>
              </a:prstGeom>
              <a:solidFill>
                <a:schemeClr val="accent1">
                  <a:lumMod val="20000"/>
                  <a:lumOff val="80000"/>
                </a:schemeClr>
              </a:solidFill>
              <a:ln>
                <a:solidFill>
                  <a:srgbClr val="00B0F0"/>
                </a:solidFill>
              </a:ln>
            </p:spPr>
            <p:txBody>
              <a:bodyPr wrap="none" rtlCol="0">
                <a:spAutoFit/>
              </a:bodyPr>
              <a:lstStyle/>
              <a:p>
                <a:r>
                  <a:rPr lang="en-US" sz="1400" dirty="0">
                    <a:solidFill>
                      <a:srgbClr val="0033CC"/>
                    </a:solidFill>
                  </a:rPr>
                  <a:t>Right-click to edit.</a:t>
                </a:r>
              </a:p>
            </p:txBody>
          </p:sp>
          <p:cxnSp>
            <p:nvCxnSpPr>
              <p:cNvPr id="11" name="Straight Arrow Connector 10">
                <a:extLst>
                  <a:ext uri="{FF2B5EF4-FFF2-40B4-BE49-F238E27FC236}">
                    <a16:creationId xmlns:a16="http://schemas.microsoft.com/office/drawing/2014/main" id="{C10E5B7B-ADB7-F2A1-9FAD-56C4917E93CC}"/>
                  </a:ext>
                </a:extLst>
              </p:cNvPr>
              <p:cNvCxnSpPr>
                <a:stCxn id="7" idx="1"/>
              </p:cNvCxnSpPr>
              <p:nvPr/>
            </p:nvCxnSpPr>
            <p:spPr bwMode="auto">
              <a:xfrm flipH="1" flipV="1">
                <a:off x="6309341" y="3555851"/>
                <a:ext cx="472459" cy="1"/>
              </a:xfrm>
              <a:prstGeom prst="straightConnector1">
                <a:avLst/>
              </a:prstGeom>
              <a:solidFill>
                <a:schemeClr val="accent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7" name="Group 16">
              <a:extLst>
                <a:ext uri="{FF2B5EF4-FFF2-40B4-BE49-F238E27FC236}">
                  <a16:creationId xmlns:a16="http://schemas.microsoft.com/office/drawing/2014/main" id="{FC302919-B3E7-48FD-75B9-8396E83618DE}"/>
                </a:ext>
              </a:extLst>
            </p:cNvPr>
            <p:cNvGrpSpPr/>
            <p:nvPr/>
          </p:nvGrpSpPr>
          <p:grpSpPr>
            <a:xfrm>
              <a:off x="6681625" y="4469132"/>
              <a:ext cx="1819058" cy="307777"/>
              <a:chOff x="6675097" y="4434829"/>
              <a:chExt cx="1819058" cy="307777"/>
            </a:xfrm>
          </p:grpSpPr>
          <p:sp>
            <p:nvSpPr>
              <p:cNvPr id="18" name="TextBox 17">
                <a:extLst>
                  <a:ext uri="{FF2B5EF4-FFF2-40B4-BE49-F238E27FC236}">
                    <a16:creationId xmlns:a16="http://schemas.microsoft.com/office/drawing/2014/main" id="{36084FDF-1715-8E18-58EE-7C5FB5EA6E78}"/>
                  </a:ext>
                </a:extLst>
              </p:cNvPr>
              <p:cNvSpPr txBox="1"/>
              <p:nvPr/>
            </p:nvSpPr>
            <p:spPr>
              <a:xfrm>
                <a:off x="6974444" y="4434829"/>
                <a:ext cx="1519711" cy="307777"/>
              </a:xfrm>
              <a:prstGeom prst="rect">
                <a:avLst/>
              </a:prstGeom>
              <a:solidFill>
                <a:schemeClr val="accent1">
                  <a:lumMod val="20000"/>
                  <a:lumOff val="80000"/>
                </a:schemeClr>
              </a:solidFill>
              <a:ln>
                <a:solidFill>
                  <a:srgbClr val="00B0F0"/>
                </a:solidFill>
              </a:ln>
            </p:spPr>
            <p:txBody>
              <a:bodyPr wrap="none" rtlCol="0">
                <a:spAutoFit/>
              </a:bodyPr>
              <a:lstStyle/>
              <a:p>
                <a:r>
                  <a:rPr lang="en-US" sz="1400" dirty="0">
                    <a:solidFill>
                      <a:srgbClr val="0033CC"/>
                    </a:solidFill>
                  </a:rPr>
                  <a:t>Select Advanced</a:t>
                </a:r>
              </a:p>
            </p:txBody>
          </p:sp>
          <p:cxnSp>
            <p:nvCxnSpPr>
              <p:cNvPr id="19" name="Straight Arrow Connector 18">
                <a:extLst>
                  <a:ext uri="{FF2B5EF4-FFF2-40B4-BE49-F238E27FC236}">
                    <a16:creationId xmlns:a16="http://schemas.microsoft.com/office/drawing/2014/main" id="{351CE9B3-49BA-C6A6-8473-989CC8F20505}"/>
                  </a:ext>
                </a:extLst>
              </p:cNvPr>
              <p:cNvCxnSpPr/>
              <p:nvPr/>
            </p:nvCxnSpPr>
            <p:spPr bwMode="auto">
              <a:xfrm flipH="1">
                <a:off x="6675097" y="4588717"/>
                <a:ext cx="299347" cy="0"/>
              </a:xfrm>
              <a:prstGeom prst="straightConnector1">
                <a:avLst/>
              </a:prstGeom>
              <a:solidFill>
                <a:schemeClr val="accent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22" name="Group 21">
              <a:extLst>
                <a:ext uri="{FF2B5EF4-FFF2-40B4-BE49-F238E27FC236}">
                  <a16:creationId xmlns:a16="http://schemas.microsoft.com/office/drawing/2014/main" id="{8720E4EA-94D3-43C2-512F-EFF1CDAAE1F0}"/>
                </a:ext>
              </a:extLst>
            </p:cNvPr>
            <p:cNvGrpSpPr/>
            <p:nvPr/>
          </p:nvGrpSpPr>
          <p:grpSpPr>
            <a:xfrm>
              <a:off x="2153324" y="5633126"/>
              <a:ext cx="2855717" cy="307777"/>
              <a:chOff x="2082039" y="5714975"/>
              <a:chExt cx="2855717" cy="307777"/>
            </a:xfrm>
          </p:grpSpPr>
          <p:sp>
            <p:nvSpPr>
              <p:cNvPr id="23" name="TextBox 22">
                <a:extLst>
                  <a:ext uri="{FF2B5EF4-FFF2-40B4-BE49-F238E27FC236}">
                    <a16:creationId xmlns:a16="http://schemas.microsoft.com/office/drawing/2014/main" id="{77DB948F-1DDC-1C1D-FA4D-52A4FE431352}"/>
                  </a:ext>
                </a:extLst>
              </p:cNvPr>
              <p:cNvSpPr txBox="1"/>
              <p:nvPr/>
            </p:nvSpPr>
            <p:spPr>
              <a:xfrm>
                <a:off x="2082039" y="5714975"/>
                <a:ext cx="2509020" cy="307777"/>
              </a:xfrm>
              <a:prstGeom prst="rect">
                <a:avLst/>
              </a:prstGeom>
              <a:solidFill>
                <a:schemeClr val="accent1">
                  <a:lumMod val="20000"/>
                  <a:lumOff val="80000"/>
                </a:schemeClr>
              </a:solidFill>
              <a:ln>
                <a:solidFill>
                  <a:srgbClr val="00B0F0"/>
                </a:solidFill>
              </a:ln>
            </p:spPr>
            <p:txBody>
              <a:bodyPr wrap="none" rtlCol="0">
                <a:spAutoFit/>
              </a:bodyPr>
              <a:lstStyle/>
              <a:p>
                <a:r>
                  <a:rPr lang="en-US" sz="1400" dirty="0">
                    <a:solidFill>
                      <a:srgbClr val="0033CC"/>
                    </a:solidFill>
                  </a:rPr>
                  <a:t>Add </a:t>
                </a:r>
                <a:r>
                  <a:rPr lang="en-US" sz="1400" b="1" dirty="0">
                    <a:solidFill>
                      <a:srgbClr val="0033CC"/>
                    </a:solidFill>
                  </a:rPr>
                  <a:t>OPT_LOCAL_INFILE=1</a:t>
                </a:r>
              </a:p>
            </p:txBody>
          </p:sp>
          <p:cxnSp>
            <p:nvCxnSpPr>
              <p:cNvPr id="24" name="Straight Arrow Connector 23">
                <a:extLst>
                  <a:ext uri="{FF2B5EF4-FFF2-40B4-BE49-F238E27FC236}">
                    <a16:creationId xmlns:a16="http://schemas.microsoft.com/office/drawing/2014/main" id="{D46B658F-CDFC-322B-A10F-BE6A22E9431E}"/>
                  </a:ext>
                </a:extLst>
              </p:cNvPr>
              <p:cNvCxnSpPr/>
              <p:nvPr/>
            </p:nvCxnSpPr>
            <p:spPr bwMode="auto">
              <a:xfrm>
                <a:off x="4572000" y="5897853"/>
                <a:ext cx="365756" cy="0"/>
              </a:xfrm>
              <a:prstGeom prst="straightConnector1">
                <a:avLst/>
              </a:prstGeom>
              <a:solidFill>
                <a:schemeClr val="accent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
        <p:nvSpPr>
          <p:cNvPr id="27" name="Down Arrow 26">
            <a:extLst>
              <a:ext uri="{FF2B5EF4-FFF2-40B4-BE49-F238E27FC236}">
                <a16:creationId xmlns:a16="http://schemas.microsoft.com/office/drawing/2014/main" id="{41EC7B14-FD2F-C249-4D74-3897B9B3896C}"/>
              </a:ext>
            </a:extLst>
          </p:cNvPr>
          <p:cNvSpPr/>
          <p:nvPr/>
        </p:nvSpPr>
        <p:spPr bwMode="auto">
          <a:xfrm>
            <a:off x="7642861" y="6281433"/>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60242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D6B294-DC83-3743-2C4C-7E5CF1F68535}"/>
              </a:ext>
            </a:extLst>
          </p:cNvPr>
          <p:cNvSpPr>
            <a:spLocks noGrp="1"/>
          </p:cNvSpPr>
          <p:nvPr>
            <p:ph type="title"/>
          </p:nvPr>
        </p:nvSpPr>
        <p:spPr/>
        <p:txBody>
          <a:bodyPr/>
          <a:lstStyle/>
          <a:p>
            <a:r>
              <a:rPr lang="en-US" dirty="0"/>
              <a:t>ETL CSV Data #2</a:t>
            </a:r>
            <a:r>
              <a:rPr lang="en-US" i="1" dirty="0"/>
              <a:t>, cont’d</a:t>
            </a:r>
          </a:p>
        </p:txBody>
      </p:sp>
      <p:sp>
        <p:nvSpPr>
          <p:cNvPr id="4" name="Slide Number Placeholder 3">
            <a:extLst>
              <a:ext uri="{FF2B5EF4-FFF2-40B4-BE49-F238E27FC236}">
                <a16:creationId xmlns:a16="http://schemas.microsoft.com/office/drawing/2014/main" id="{D629F040-5A7F-4489-4A50-67B4D7F1FB85}"/>
              </a:ext>
            </a:extLst>
          </p:cNvPr>
          <p:cNvSpPr>
            <a:spLocks noGrp="1"/>
          </p:cNvSpPr>
          <p:nvPr>
            <p:ph type="sldNum" sz="quarter" idx="12"/>
          </p:nvPr>
        </p:nvSpPr>
        <p:spPr/>
        <p:txBody>
          <a:bodyPr/>
          <a:lstStyle/>
          <a:p>
            <a:fld id="{5E4F0376-0E54-9843-B673-E00D6670E830}" type="slidenum">
              <a:rPr lang="en-US" smtClean="0"/>
              <a:pPr/>
              <a:t>18</a:t>
            </a:fld>
            <a:endParaRPr lang="en-US"/>
          </a:p>
        </p:txBody>
      </p:sp>
      <p:pic>
        <p:nvPicPr>
          <p:cNvPr id="8" name="Picture 7" descr="Graphical user interface, text, application, Word&#10;&#10;Description automatically generated">
            <a:extLst>
              <a:ext uri="{FF2B5EF4-FFF2-40B4-BE49-F238E27FC236}">
                <a16:creationId xmlns:a16="http://schemas.microsoft.com/office/drawing/2014/main" id="{EC37D9B0-C379-B9B0-9022-DC79F744371A}"/>
              </a:ext>
            </a:extLst>
          </p:cNvPr>
          <p:cNvPicPr>
            <a:picLocks noChangeAspect="1"/>
          </p:cNvPicPr>
          <p:nvPr/>
        </p:nvPicPr>
        <p:blipFill>
          <a:blip r:embed="rId2"/>
          <a:stretch>
            <a:fillRect/>
          </a:stretch>
        </p:blipFill>
        <p:spPr>
          <a:xfrm>
            <a:off x="1097318" y="1250255"/>
            <a:ext cx="6857925" cy="4813487"/>
          </a:xfrm>
          <a:prstGeom prst="rect">
            <a:avLst/>
          </a:prstGeom>
        </p:spPr>
      </p:pic>
    </p:spTree>
    <p:extLst>
      <p:ext uri="{BB962C8B-B14F-4D97-AF65-F5344CB8AC3E}">
        <p14:creationId xmlns:p14="http://schemas.microsoft.com/office/powerpoint/2010/main" val="215133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B931B2A-564B-EE47-83FF-F5D90B590884}"/>
              </a:ext>
            </a:extLst>
          </p:cNvPr>
          <p:cNvPicPr>
            <a:picLocks noChangeAspect="1"/>
          </p:cNvPicPr>
          <p:nvPr/>
        </p:nvPicPr>
        <p:blipFill>
          <a:blip r:embed="rId2"/>
          <a:stretch>
            <a:fillRect/>
          </a:stretch>
        </p:blipFill>
        <p:spPr>
          <a:xfrm>
            <a:off x="685800" y="1026823"/>
            <a:ext cx="7772400" cy="5678777"/>
          </a:xfrm>
          <a:prstGeom prst="rect">
            <a:avLst/>
          </a:prstGeom>
        </p:spPr>
      </p:pic>
      <p:sp>
        <p:nvSpPr>
          <p:cNvPr id="2" name="Title 1">
            <a:extLst>
              <a:ext uri="{FF2B5EF4-FFF2-40B4-BE49-F238E27FC236}">
                <a16:creationId xmlns:a16="http://schemas.microsoft.com/office/drawing/2014/main" id="{150B6127-2D80-95F4-3D46-942375DF6249}"/>
              </a:ext>
            </a:extLst>
          </p:cNvPr>
          <p:cNvSpPr>
            <a:spLocks noGrp="1"/>
          </p:cNvSpPr>
          <p:nvPr>
            <p:ph type="title"/>
          </p:nvPr>
        </p:nvSpPr>
        <p:spPr/>
        <p:txBody>
          <a:bodyPr/>
          <a:lstStyle/>
          <a:p>
            <a:r>
              <a:rPr lang="en-US" dirty="0"/>
              <a:t>ETL CSV Data #2</a:t>
            </a:r>
            <a:r>
              <a:rPr lang="en-US" i="1" dirty="0"/>
              <a:t>, cont’d</a:t>
            </a:r>
          </a:p>
        </p:txBody>
      </p:sp>
      <p:sp>
        <p:nvSpPr>
          <p:cNvPr id="4" name="Slide Number Placeholder 3">
            <a:extLst>
              <a:ext uri="{FF2B5EF4-FFF2-40B4-BE49-F238E27FC236}">
                <a16:creationId xmlns:a16="http://schemas.microsoft.com/office/drawing/2014/main" id="{5C566BB9-AB59-452A-AED2-A66CD47F159F}"/>
              </a:ext>
            </a:extLst>
          </p:cNvPr>
          <p:cNvSpPr>
            <a:spLocks noGrp="1"/>
          </p:cNvSpPr>
          <p:nvPr>
            <p:ph type="sldNum" sz="quarter" idx="12"/>
          </p:nvPr>
        </p:nvSpPr>
        <p:spPr/>
        <p:txBody>
          <a:bodyPr/>
          <a:lstStyle/>
          <a:p>
            <a:fld id="{5E4F0376-0E54-9843-B673-E00D6670E830}" type="slidenum">
              <a:rPr lang="en-US" smtClean="0"/>
              <a:pPr/>
              <a:t>19</a:t>
            </a:fld>
            <a:endParaRPr lang="en-US"/>
          </a:p>
        </p:txBody>
      </p:sp>
      <p:sp>
        <p:nvSpPr>
          <p:cNvPr id="12" name="Left Arrow 11">
            <a:extLst>
              <a:ext uri="{FF2B5EF4-FFF2-40B4-BE49-F238E27FC236}">
                <a16:creationId xmlns:a16="http://schemas.microsoft.com/office/drawing/2014/main" id="{62B1C64A-DD43-69CF-FF1C-A7E222E95DD8}"/>
              </a:ext>
            </a:extLst>
          </p:cNvPr>
          <p:cNvSpPr/>
          <p:nvPr/>
        </p:nvSpPr>
        <p:spPr bwMode="auto">
          <a:xfrm>
            <a:off x="4541566" y="2087894"/>
            <a:ext cx="319994" cy="182878"/>
          </a:xfrm>
          <a:prstGeom prst="leftArrow">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Left Arrow 13">
            <a:extLst>
              <a:ext uri="{FF2B5EF4-FFF2-40B4-BE49-F238E27FC236}">
                <a16:creationId xmlns:a16="http://schemas.microsoft.com/office/drawing/2014/main" id="{629F0FFE-8517-7675-C07F-6F60F050D42D}"/>
              </a:ext>
            </a:extLst>
          </p:cNvPr>
          <p:cNvSpPr/>
          <p:nvPr/>
        </p:nvSpPr>
        <p:spPr bwMode="auto">
          <a:xfrm rot="16200000">
            <a:off x="7284766" y="4869144"/>
            <a:ext cx="319994" cy="182878"/>
          </a:xfrm>
          <a:prstGeom prst="leftArrow">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Left Arrow 14">
            <a:extLst>
              <a:ext uri="{FF2B5EF4-FFF2-40B4-BE49-F238E27FC236}">
                <a16:creationId xmlns:a16="http://schemas.microsoft.com/office/drawing/2014/main" id="{AD7505DD-FA02-1F4F-F11F-393C812ABD9F}"/>
              </a:ext>
            </a:extLst>
          </p:cNvPr>
          <p:cNvSpPr/>
          <p:nvPr/>
        </p:nvSpPr>
        <p:spPr bwMode="auto">
          <a:xfrm>
            <a:off x="4084366" y="3101354"/>
            <a:ext cx="319994" cy="182878"/>
          </a:xfrm>
          <a:prstGeom prst="leftArrow">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39396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B9BC-B2C4-599C-E48B-2E286DCBD5D6}"/>
              </a:ext>
            </a:extLst>
          </p:cNvPr>
          <p:cNvSpPr>
            <a:spLocks noGrp="1"/>
          </p:cNvSpPr>
          <p:nvPr>
            <p:ph type="title"/>
          </p:nvPr>
        </p:nvSpPr>
        <p:spPr/>
        <p:txBody>
          <a:bodyPr/>
          <a:lstStyle/>
          <a:p>
            <a:r>
              <a:rPr lang="en-US" dirty="0"/>
              <a:t>This Evening</a:t>
            </a:r>
          </a:p>
        </p:txBody>
      </p:sp>
      <p:sp>
        <p:nvSpPr>
          <p:cNvPr id="3" name="Content Placeholder 2">
            <a:extLst>
              <a:ext uri="{FF2B5EF4-FFF2-40B4-BE49-F238E27FC236}">
                <a16:creationId xmlns:a16="http://schemas.microsoft.com/office/drawing/2014/main" id="{E01B5296-113A-1D78-AF19-0D77759D567C}"/>
              </a:ext>
            </a:extLst>
          </p:cNvPr>
          <p:cNvSpPr>
            <a:spLocks noGrp="1"/>
          </p:cNvSpPr>
          <p:nvPr>
            <p:ph idx="1"/>
          </p:nvPr>
        </p:nvSpPr>
        <p:spPr>
          <a:xfrm>
            <a:off x="457200" y="1295400"/>
            <a:ext cx="8229600" cy="4953000"/>
          </a:xfrm>
        </p:spPr>
        <p:txBody>
          <a:bodyPr/>
          <a:lstStyle/>
          <a:p>
            <a:r>
              <a:rPr lang="en-US" dirty="0"/>
              <a:t>More about traditional vs. SQL-92 syntax</a:t>
            </a:r>
          </a:p>
          <a:p>
            <a:r>
              <a:rPr lang="en-US" dirty="0"/>
              <a:t>SQL, Python, and MySQL Workbench skills</a:t>
            </a:r>
          </a:p>
          <a:p>
            <a:pPr lvl="1"/>
            <a:r>
              <a:rPr lang="en-US" dirty="0"/>
              <a:t>connect to a database</a:t>
            </a:r>
          </a:p>
          <a:p>
            <a:pPr lvl="1"/>
            <a:r>
              <a:rPr lang="en-US" dirty="0"/>
              <a:t>fetch and insert records</a:t>
            </a:r>
          </a:p>
          <a:p>
            <a:pPr lvl="1"/>
            <a:r>
              <a:rPr lang="en-US" dirty="0"/>
              <a:t>query results in a dataframe</a:t>
            </a:r>
          </a:p>
          <a:p>
            <a:pPr lvl="1"/>
            <a:r>
              <a:rPr lang="en-US" dirty="0"/>
              <a:t>dynamic query generation</a:t>
            </a:r>
          </a:p>
          <a:p>
            <a:pPr lvl="1"/>
            <a:r>
              <a:rPr lang="en-US" dirty="0"/>
              <a:t>create a table</a:t>
            </a:r>
          </a:p>
          <a:p>
            <a:pPr lvl="1"/>
            <a:r>
              <a:rPr lang="en-US" dirty="0"/>
              <a:t>extract, transform, and load (ETL) CSV data</a:t>
            </a:r>
          </a:p>
          <a:p>
            <a:pPr lvl="1"/>
            <a:r>
              <a:rPr lang="en-US" dirty="0"/>
              <a:t>export/import (dump/restore) a database</a:t>
            </a:r>
          </a:p>
          <a:p>
            <a:pPr lvl="1"/>
            <a:r>
              <a:rPr lang="en-US" dirty="0"/>
              <a:t>create a user</a:t>
            </a:r>
          </a:p>
          <a:p>
            <a:pPr lvl="1"/>
            <a:r>
              <a:rPr lang="en-US" b="1" dirty="0">
                <a:solidFill>
                  <a:srgbClr val="0070C0"/>
                </a:solidFill>
                <a:latin typeface="Courier New" panose="02070309020205020404" pitchFamily="49" charset="0"/>
                <a:cs typeface="Courier New" panose="02070309020205020404" pitchFamily="49" charset="0"/>
              </a:rPr>
              <a:t>mysql</a:t>
            </a:r>
            <a:r>
              <a:rPr lang="en-US" dirty="0"/>
              <a:t> command</a:t>
            </a:r>
          </a:p>
        </p:txBody>
      </p:sp>
      <p:sp>
        <p:nvSpPr>
          <p:cNvPr id="4" name="Slide Number Placeholder 3">
            <a:extLst>
              <a:ext uri="{FF2B5EF4-FFF2-40B4-BE49-F238E27FC236}">
                <a16:creationId xmlns:a16="http://schemas.microsoft.com/office/drawing/2014/main" id="{86C52422-BA28-B681-3508-C2F3C60189EE}"/>
              </a:ext>
            </a:extLst>
          </p:cNvPr>
          <p:cNvSpPr>
            <a:spLocks noGrp="1"/>
          </p:cNvSpPr>
          <p:nvPr>
            <p:ph type="sldNum" sz="quarter" idx="12"/>
          </p:nvPr>
        </p:nvSpPr>
        <p:spPr/>
        <p:txBody>
          <a:bodyPr/>
          <a:lstStyle/>
          <a:p>
            <a:fld id="{5E4F0376-0E54-9843-B673-E00D6670E830}" type="slidenum">
              <a:rPr lang="en-US" smtClean="0"/>
              <a:pPr/>
              <a:t>2</a:t>
            </a:fld>
            <a:endParaRPr lang="en-US"/>
          </a:p>
        </p:txBody>
      </p:sp>
    </p:spTree>
    <p:extLst>
      <p:ext uri="{BB962C8B-B14F-4D97-AF65-F5344CB8AC3E}">
        <p14:creationId xmlns:p14="http://schemas.microsoft.com/office/powerpoint/2010/main" val="156775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14FE-2F73-CEEE-2DC2-B33D961C3741}"/>
              </a:ext>
            </a:extLst>
          </p:cNvPr>
          <p:cNvSpPr>
            <a:spLocks noGrp="1"/>
          </p:cNvSpPr>
          <p:nvPr>
            <p:ph type="title"/>
          </p:nvPr>
        </p:nvSpPr>
        <p:spPr/>
        <p:txBody>
          <a:bodyPr/>
          <a:lstStyle/>
          <a:p>
            <a:r>
              <a:rPr lang="en-US" dirty="0"/>
              <a:t>Load CSV Data #2</a:t>
            </a:r>
            <a:r>
              <a:rPr lang="en-US" i="1" dirty="0"/>
              <a:t>, cont’d</a:t>
            </a:r>
            <a:endParaRPr lang="en-US" dirty="0"/>
          </a:p>
        </p:txBody>
      </p:sp>
      <p:sp>
        <p:nvSpPr>
          <p:cNvPr id="4" name="Slide Number Placeholder 3">
            <a:extLst>
              <a:ext uri="{FF2B5EF4-FFF2-40B4-BE49-F238E27FC236}">
                <a16:creationId xmlns:a16="http://schemas.microsoft.com/office/drawing/2014/main" id="{2E01E281-2CD3-5799-F348-57352049DA9D}"/>
              </a:ext>
            </a:extLst>
          </p:cNvPr>
          <p:cNvSpPr>
            <a:spLocks noGrp="1"/>
          </p:cNvSpPr>
          <p:nvPr>
            <p:ph type="sldNum" sz="quarter" idx="12"/>
          </p:nvPr>
        </p:nvSpPr>
        <p:spPr/>
        <p:txBody>
          <a:bodyPr/>
          <a:lstStyle/>
          <a:p>
            <a:fld id="{5E4F0376-0E54-9843-B673-E00D6670E830}" type="slidenum">
              <a:rPr lang="en-US" smtClean="0"/>
              <a:pPr/>
              <a:t>20</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6236A5E0-5968-4214-64F4-22BFEEA2CFBB}"/>
              </a:ext>
            </a:extLst>
          </p:cNvPr>
          <p:cNvPicPr>
            <a:picLocks noChangeAspect="1"/>
          </p:cNvPicPr>
          <p:nvPr/>
        </p:nvPicPr>
        <p:blipFill>
          <a:blip r:embed="rId2"/>
          <a:stretch>
            <a:fillRect/>
          </a:stretch>
        </p:blipFill>
        <p:spPr>
          <a:xfrm>
            <a:off x="685800" y="1066800"/>
            <a:ext cx="7772400" cy="5542468"/>
          </a:xfrm>
          <a:prstGeom prst="rect">
            <a:avLst/>
          </a:prstGeom>
        </p:spPr>
      </p:pic>
      <p:sp>
        <p:nvSpPr>
          <p:cNvPr id="7" name="TextBox 6">
            <a:extLst>
              <a:ext uri="{FF2B5EF4-FFF2-40B4-BE49-F238E27FC236}">
                <a16:creationId xmlns:a16="http://schemas.microsoft.com/office/drawing/2014/main" id="{B3C77E83-B246-C6C0-36B9-BF694DBDDAB2}"/>
              </a:ext>
            </a:extLst>
          </p:cNvPr>
          <p:cNvSpPr txBox="1"/>
          <p:nvPr/>
        </p:nvSpPr>
        <p:spPr>
          <a:xfrm>
            <a:off x="3291854" y="2358934"/>
            <a:ext cx="3489946" cy="338554"/>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SET GLOBAL </a:t>
            </a:r>
            <a:r>
              <a:rPr lang="en-US" b="1" dirty="0" err="1">
                <a:latin typeface="Courier New" panose="02070309020205020404" pitchFamily="49" charset="0"/>
                <a:cs typeface="Courier New" panose="02070309020205020404" pitchFamily="49" charset="0"/>
              </a:rPr>
              <a:t>local_infile</a:t>
            </a:r>
            <a:r>
              <a:rPr lang="en-US" b="1" dirty="0">
                <a:latin typeface="Courier New" panose="02070309020205020404" pitchFamily="49" charset="0"/>
                <a:cs typeface="Courier New" panose="02070309020205020404" pitchFamily="49" charset="0"/>
              </a:rPr>
              <a:t> = 1</a:t>
            </a:r>
          </a:p>
        </p:txBody>
      </p:sp>
      <p:sp>
        <p:nvSpPr>
          <p:cNvPr id="9" name="Down Arrow 8">
            <a:extLst>
              <a:ext uri="{FF2B5EF4-FFF2-40B4-BE49-F238E27FC236}">
                <a16:creationId xmlns:a16="http://schemas.microsoft.com/office/drawing/2014/main" id="{6FF5DF47-1B98-B775-0BDB-75EE0237E6A1}"/>
              </a:ext>
            </a:extLst>
          </p:cNvPr>
          <p:cNvSpPr/>
          <p:nvPr/>
        </p:nvSpPr>
        <p:spPr bwMode="auto">
          <a:xfrm>
            <a:off x="2999463" y="1744608"/>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7382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1A37703A-E526-4E19-27AF-1C312C611DAE}"/>
              </a:ext>
            </a:extLst>
          </p:cNvPr>
          <p:cNvPicPr>
            <a:picLocks noChangeAspect="1"/>
          </p:cNvPicPr>
          <p:nvPr/>
        </p:nvPicPr>
        <p:blipFill>
          <a:blip r:embed="rId2"/>
          <a:stretch>
            <a:fillRect/>
          </a:stretch>
        </p:blipFill>
        <p:spPr>
          <a:xfrm>
            <a:off x="640123" y="993110"/>
            <a:ext cx="7772400" cy="5270499"/>
          </a:xfrm>
          <a:prstGeom prst="rect">
            <a:avLst/>
          </a:prstGeom>
        </p:spPr>
      </p:pic>
      <p:sp>
        <p:nvSpPr>
          <p:cNvPr id="2" name="Title 1">
            <a:extLst>
              <a:ext uri="{FF2B5EF4-FFF2-40B4-BE49-F238E27FC236}">
                <a16:creationId xmlns:a16="http://schemas.microsoft.com/office/drawing/2014/main" id="{22DD14CB-D0AB-1131-F710-7195CFBDD8F7}"/>
              </a:ext>
            </a:extLst>
          </p:cNvPr>
          <p:cNvSpPr>
            <a:spLocks noGrp="1"/>
          </p:cNvSpPr>
          <p:nvPr>
            <p:ph type="title"/>
          </p:nvPr>
        </p:nvSpPr>
        <p:spPr/>
        <p:txBody>
          <a:bodyPr/>
          <a:lstStyle/>
          <a:p>
            <a:r>
              <a:rPr lang="en-US" dirty="0"/>
              <a:t>ETL CSV Data #2</a:t>
            </a:r>
            <a:r>
              <a:rPr lang="en-US" i="1" dirty="0"/>
              <a:t>, cont’d</a:t>
            </a:r>
            <a:endParaRPr lang="en-US" dirty="0"/>
          </a:p>
        </p:txBody>
      </p:sp>
      <p:sp>
        <p:nvSpPr>
          <p:cNvPr id="4" name="Slide Number Placeholder 3">
            <a:extLst>
              <a:ext uri="{FF2B5EF4-FFF2-40B4-BE49-F238E27FC236}">
                <a16:creationId xmlns:a16="http://schemas.microsoft.com/office/drawing/2014/main" id="{AF4F2E98-A161-C3AC-9693-D7C2E495C2FD}"/>
              </a:ext>
            </a:extLst>
          </p:cNvPr>
          <p:cNvSpPr>
            <a:spLocks noGrp="1"/>
          </p:cNvSpPr>
          <p:nvPr>
            <p:ph type="sldNum" sz="quarter" idx="12"/>
          </p:nvPr>
        </p:nvSpPr>
        <p:spPr/>
        <p:txBody>
          <a:bodyPr/>
          <a:lstStyle/>
          <a:p>
            <a:fld id="{5E4F0376-0E54-9843-B673-E00D6670E830}" type="slidenum">
              <a:rPr lang="en-US" smtClean="0"/>
              <a:pPr/>
              <a:t>21</a:t>
            </a:fld>
            <a:endParaRPr lang="en-US"/>
          </a:p>
        </p:txBody>
      </p:sp>
      <p:sp>
        <p:nvSpPr>
          <p:cNvPr id="7" name="TextBox 6">
            <a:extLst>
              <a:ext uri="{FF2B5EF4-FFF2-40B4-BE49-F238E27FC236}">
                <a16:creationId xmlns:a16="http://schemas.microsoft.com/office/drawing/2014/main" id="{902EDA2F-91E4-754F-F314-97E7CFF6F360}"/>
              </a:ext>
            </a:extLst>
          </p:cNvPr>
          <p:cNvSpPr txBox="1"/>
          <p:nvPr/>
        </p:nvSpPr>
        <p:spPr>
          <a:xfrm>
            <a:off x="342925" y="2697488"/>
            <a:ext cx="8458150" cy="692497"/>
          </a:xfrm>
          <a:prstGeom prst="rect">
            <a:avLst/>
          </a:prstGeom>
          <a:solidFill>
            <a:schemeClr val="accent1">
              <a:lumMod val="20000"/>
              <a:lumOff val="80000"/>
            </a:schemeClr>
          </a:solidFill>
          <a:ln>
            <a:solidFill>
              <a:srgbClr val="0033CC"/>
            </a:solidFill>
          </a:ln>
        </p:spPr>
        <p:txBody>
          <a:bodyPr wrap="square" rtlCol="0">
            <a:spAutoFit/>
          </a:bodyPr>
          <a:lstStyle/>
          <a:p>
            <a:r>
              <a:rPr lang="en-US" sz="1300" b="1" dirty="0">
                <a:solidFill>
                  <a:srgbClr val="0033CC"/>
                </a:solidFill>
                <a:latin typeface="Courier New" panose="02070309020205020404" pitchFamily="49" charset="0"/>
                <a:cs typeface="Courier New" panose="02070309020205020404" pitchFamily="49" charset="0"/>
              </a:rPr>
              <a:t>LOAD DATA LOCAL INFILE 'USERS/</a:t>
            </a:r>
            <a:r>
              <a:rPr lang="en-US" sz="1300" b="1" dirty="0" err="1">
                <a:solidFill>
                  <a:srgbClr val="0033CC"/>
                </a:solidFill>
                <a:latin typeface="Courier New" panose="02070309020205020404" pitchFamily="49" charset="0"/>
                <a:cs typeface="Courier New" panose="02070309020205020404" pitchFamily="49" charset="0"/>
              </a:rPr>
              <a:t>rmak</a:t>
            </a:r>
            <a:r>
              <a:rPr lang="en-US" sz="1300" b="1" dirty="0">
                <a:solidFill>
                  <a:srgbClr val="0033CC"/>
                </a:solidFill>
                <a:latin typeface="Courier New" panose="02070309020205020404" pitchFamily="49" charset="0"/>
                <a:cs typeface="Courier New" panose="02070309020205020404" pitchFamily="49" charset="0"/>
              </a:rPr>
              <a:t>/~</a:t>
            </a:r>
            <a:r>
              <a:rPr lang="en-US" sz="1300" b="1" dirty="0" err="1">
                <a:solidFill>
                  <a:srgbClr val="0033CC"/>
                </a:solidFill>
                <a:latin typeface="Courier New" panose="02070309020205020404" pitchFamily="49" charset="0"/>
                <a:cs typeface="Courier New" panose="02070309020205020404" pitchFamily="49" charset="0"/>
              </a:rPr>
              <a:t>mak</a:t>
            </a:r>
            <a:r>
              <a:rPr lang="en-US" sz="1300" b="1" dirty="0">
                <a:solidFill>
                  <a:srgbClr val="0033CC"/>
                </a:solidFill>
                <a:latin typeface="Courier New" panose="02070309020205020404" pitchFamily="49" charset="0"/>
                <a:cs typeface="Courier New" panose="02070309020205020404" pitchFamily="49" charset="0"/>
              </a:rPr>
              <a:t>/DATA201/notebooks/0130/</a:t>
            </a:r>
            <a:r>
              <a:rPr lang="en-US" sz="1300" b="1" dirty="0" err="1">
                <a:solidFill>
                  <a:srgbClr val="0033CC"/>
                </a:solidFill>
                <a:latin typeface="Courier New" panose="02070309020205020404" pitchFamily="49" charset="0"/>
                <a:cs typeface="Courier New" panose="02070309020205020404" pitchFamily="49" charset="0"/>
              </a:rPr>
              <a:t>TitanicSurvival.csv</a:t>
            </a:r>
            <a:r>
              <a:rPr lang="en-US" sz="1300" b="1" dirty="0">
                <a:solidFill>
                  <a:srgbClr val="0033CC"/>
                </a:solidFill>
                <a:latin typeface="Courier New" panose="02070309020205020404" pitchFamily="49" charset="0"/>
                <a:cs typeface="Courier New" panose="02070309020205020404" pitchFamily="49" charset="0"/>
              </a:rPr>
              <a:t>'</a:t>
            </a:r>
          </a:p>
          <a:p>
            <a:r>
              <a:rPr lang="en-US" sz="1300" b="1" dirty="0">
                <a:solidFill>
                  <a:srgbClr val="0033CC"/>
                </a:solidFill>
                <a:latin typeface="Courier New" panose="02070309020205020404" pitchFamily="49" charset="0"/>
                <a:cs typeface="Courier New" panose="02070309020205020404" pitchFamily="49" charset="0"/>
              </a:rPr>
              <a:t>INTO TABLE titanic.all_passengers_2</a:t>
            </a:r>
          </a:p>
          <a:p>
            <a:r>
              <a:rPr lang="en-US" sz="1300" b="1" dirty="0">
                <a:solidFill>
                  <a:srgbClr val="0033CC"/>
                </a:solidFill>
                <a:latin typeface="Courier New" panose="02070309020205020404" pitchFamily="49" charset="0"/>
                <a:cs typeface="Courier New" panose="02070309020205020404" pitchFamily="49" charset="0"/>
              </a:rPr>
              <a:t>FIELDS TERMINATED BY ',' ENCLOSED BY '"' IGNORE 1 ROWS</a:t>
            </a:r>
          </a:p>
        </p:txBody>
      </p:sp>
      <p:sp>
        <p:nvSpPr>
          <p:cNvPr id="14" name="TextBox 13">
            <a:extLst>
              <a:ext uri="{FF2B5EF4-FFF2-40B4-BE49-F238E27FC236}">
                <a16:creationId xmlns:a16="http://schemas.microsoft.com/office/drawing/2014/main" id="{228D5E60-C3F5-C190-0198-A3DB30AC9A5F}"/>
              </a:ext>
            </a:extLst>
          </p:cNvPr>
          <p:cNvSpPr txBox="1"/>
          <p:nvPr/>
        </p:nvSpPr>
        <p:spPr>
          <a:xfrm>
            <a:off x="4348023" y="4343390"/>
            <a:ext cx="3550972" cy="830997"/>
          </a:xfrm>
          <a:prstGeom prst="rect">
            <a:avLst/>
          </a:prstGeom>
          <a:solidFill>
            <a:schemeClr val="accent1">
              <a:lumMod val="20000"/>
              <a:lumOff val="80000"/>
            </a:schemeClr>
          </a:solidFill>
          <a:ln>
            <a:solidFill>
              <a:srgbClr val="C00000"/>
            </a:solidFill>
          </a:ln>
        </p:spPr>
        <p:txBody>
          <a:bodyPr wrap="none" rtlCol="0">
            <a:spAutoFit/>
          </a:bodyPr>
          <a:lstStyle/>
          <a:p>
            <a:r>
              <a:rPr lang="en-US" dirty="0">
                <a:solidFill>
                  <a:srgbClr val="C00000"/>
                </a:solidFill>
              </a:rPr>
              <a:t>Because we declared field </a:t>
            </a:r>
            <a:r>
              <a:rPr lang="en-US" b="1" dirty="0">
                <a:solidFill>
                  <a:srgbClr val="0033CC"/>
                </a:solidFill>
                <a:latin typeface="Courier New" panose="02070309020205020404" pitchFamily="49" charset="0"/>
                <a:cs typeface="Courier New" panose="02070309020205020404" pitchFamily="49" charset="0"/>
              </a:rPr>
              <a:t>age</a:t>
            </a:r>
            <a:r>
              <a:rPr lang="en-US" b="1" dirty="0">
                <a:solidFill>
                  <a:srgbClr val="0033CC"/>
                </a:solidFill>
                <a:latin typeface="+mj-lt"/>
                <a:cs typeface="Courier New" panose="02070309020205020404" pitchFamily="49" charset="0"/>
              </a:rPr>
              <a:t> </a:t>
            </a:r>
            <a:r>
              <a:rPr lang="en-US" dirty="0">
                <a:solidFill>
                  <a:srgbClr val="C00000"/>
                </a:solidFill>
              </a:rPr>
              <a:t>to</a:t>
            </a:r>
          </a:p>
          <a:p>
            <a:r>
              <a:rPr lang="en-US" dirty="0">
                <a:solidFill>
                  <a:srgbClr val="C00000"/>
                </a:solidFill>
              </a:rPr>
              <a:t>have datatype double, the 263 rows </a:t>
            </a:r>
          </a:p>
          <a:p>
            <a:r>
              <a:rPr lang="en-US" dirty="0">
                <a:solidFill>
                  <a:srgbClr val="C00000"/>
                </a:solidFill>
              </a:rPr>
              <a:t>with </a:t>
            </a:r>
            <a:r>
              <a:rPr lang="en-US" b="1" dirty="0">
                <a:solidFill>
                  <a:srgbClr val="0033CC"/>
                </a:solidFill>
                <a:latin typeface="Courier New" panose="02070309020205020404" pitchFamily="49" charset="0"/>
                <a:cs typeface="Courier New" panose="02070309020205020404" pitchFamily="49" charset="0"/>
              </a:rPr>
              <a:t>NA</a:t>
            </a:r>
            <a:r>
              <a:rPr lang="en-US" dirty="0">
                <a:solidFill>
                  <a:srgbClr val="C00000"/>
                </a:solidFill>
              </a:rPr>
              <a:t> for age had </a:t>
            </a:r>
            <a:r>
              <a:rPr lang="en-US" b="1" dirty="0">
                <a:solidFill>
                  <a:srgbClr val="0033CC"/>
                </a:solidFill>
                <a:latin typeface="Courier New" panose="02070309020205020404" pitchFamily="49" charset="0"/>
                <a:cs typeface="Courier New" panose="02070309020205020404" pitchFamily="49" charset="0"/>
              </a:rPr>
              <a:t>age</a:t>
            </a:r>
            <a:r>
              <a:rPr lang="en-US" dirty="0">
                <a:solidFill>
                  <a:srgbClr val="C00000"/>
                </a:solidFill>
              </a:rPr>
              <a:t> set to 0.</a:t>
            </a:r>
          </a:p>
        </p:txBody>
      </p:sp>
      <p:sp>
        <p:nvSpPr>
          <p:cNvPr id="3" name="TextBox 2">
            <a:extLst>
              <a:ext uri="{FF2B5EF4-FFF2-40B4-BE49-F238E27FC236}">
                <a16:creationId xmlns:a16="http://schemas.microsoft.com/office/drawing/2014/main" id="{C06128FC-72FD-8E34-42F6-8D87B7AB8084}"/>
              </a:ext>
            </a:extLst>
          </p:cNvPr>
          <p:cNvSpPr txBox="1"/>
          <p:nvPr/>
        </p:nvSpPr>
        <p:spPr>
          <a:xfrm>
            <a:off x="1630842" y="5986610"/>
            <a:ext cx="5882316"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Many </a:t>
            </a:r>
            <a:r>
              <a:rPr lang="en-US" sz="1200" b="1" dirty="0">
                <a:solidFill>
                  <a:srgbClr val="0033CC"/>
                </a:solidFill>
                <a:latin typeface="Courier New" panose="02070309020205020404" pitchFamily="49" charset="0"/>
                <a:cs typeface="Courier New" panose="02070309020205020404" pitchFamily="49" charset="0"/>
              </a:rPr>
              <a:t>LOAD DATA</a:t>
            </a:r>
            <a:r>
              <a:rPr lang="en-US" sz="1200" dirty="0">
                <a:solidFill>
                  <a:srgbClr val="0033CC"/>
                </a:solidFill>
              </a:rPr>
              <a:t> options: </a:t>
            </a:r>
            <a:r>
              <a:rPr lang="en-US" sz="1200" dirty="0">
                <a:hlinkClick r:id="rId3"/>
              </a:rPr>
              <a:t>https://dev.mysql.com/doc/refman/8.4/en/load-data.html</a:t>
            </a:r>
            <a:r>
              <a:rPr lang="en-US" sz="1200" dirty="0"/>
              <a:t> </a:t>
            </a:r>
          </a:p>
        </p:txBody>
      </p:sp>
      <p:sp>
        <p:nvSpPr>
          <p:cNvPr id="6" name="Right Arrow 5">
            <a:extLst>
              <a:ext uri="{FF2B5EF4-FFF2-40B4-BE49-F238E27FC236}">
                <a16:creationId xmlns:a16="http://schemas.microsoft.com/office/drawing/2014/main" id="{B704C057-787F-6C71-69CD-53005F9C4EDA}"/>
              </a:ext>
            </a:extLst>
          </p:cNvPr>
          <p:cNvSpPr/>
          <p:nvPr/>
        </p:nvSpPr>
        <p:spPr bwMode="auto">
          <a:xfrm rot="5400000">
            <a:off x="3008950" y="1757892"/>
            <a:ext cx="205739" cy="166310"/>
          </a:xfrm>
          <a:prstGeom prst="rightArrow">
            <a:avLst/>
          </a:prstGeom>
          <a:solidFill>
            <a:srgbClr val="FF0000"/>
          </a:solidFill>
          <a:ln w="9525" cap="flat" cmpd="sng" algn="ctr">
            <a:solidFill>
              <a:srgbClr val="B23C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Right Arrow 7">
            <a:extLst>
              <a:ext uri="{FF2B5EF4-FFF2-40B4-BE49-F238E27FC236}">
                <a16:creationId xmlns:a16="http://schemas.microsoft.com/office/drawing/2014/main" id="{86D238C6-2C3E-FB37-1FF7-B7054F762A86}"/>
              </a:ext>
            </a:extLst>
          </p:cNvPr>
          <p:cNvSpPr/>
          <p:nvPr/>
        </p:nvSpPr>
        <p:spPr bwMode="auto">
          <a:xfrm rot="5400000">
            <a:off x="5924122" y="5115956"/>
            <a:ext cx="276997" cy="235258"/>
          </a:xfrm>
          <a:prstGeom prst="rightArrow">
            <a:avLst/>
          </a:prstGeom>
          <a:solidFill>
            <a:srgbClr val="FF0000"/>
          </a:solidFill>
          <a:ln w="9525" cap="flat" cmpd="sng" algn="ctr">
            <a:solidFill>
              <a:srgbClr val="B23C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81259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C4F68DB3-5046-1203-77F1-A2BF9D75ADCB}"/>
              </a:ext>
            </a:extLst>
          </p:cNvPr>
          <p:cNvPicPr>
            <a:picLocks noChangeAspect="1"/>
          </p:cNvPicPr>
          <p:nvPr/>
        </p:nvPicPr>
        <p:blipFill>
          <a:blip r:embed="rId2"/>
          <a:stretch>
            <a:fillRect/>
          </a:stretch>
        </p:blipFill>
        <p:spPr>
          <a:xfrm>
            <a:off x="1645952" y="1196509"/>
            <a:ext cx="6591232" cy="5051891"/>
          </a:xfrm>
          <a:prstGeom prst="rect">
            <a:avLst/>
          </a:prstGeom>
        </p:spPr>
      </p:pic>
      <p:sp>
        <p:nvSpPr>
          <p:cNvPr id="2" name="Title 1">
            <a:extLst>
              <a:ext uri="{FF2B5EF4-FFF2-40B4-BE49-F238E27FC236}">
                <a16:creationId xmlns:a16="http://schemas.microsoft.com/office/drawing/2014/main" id="{603ECCCE-4261-E974-79DD-A5C196EEE3E6}"/>
              </a:ext>
            </a:extLst>
          </p:cNvPr>
          <p:cNvSpPr>
            <a:spLocks noGrp="1"/>
          </p:cNvSpPr>
          <p:nvPr>
            <p:ph type="title"/>
          </p:nvPr>
        </p:nvSpPr>
        <p:spPr/>
        <p:txBody>
          <a:bodyPr/>
          <a:lstStyle/>
          <a:p>
            <a:r>
              <a:rPr lang="en-US" dirty="0"/>
              <a:t>ETL CSV Data #3</a:t>
            </a:r>
          </a:p>
        </p:txBody>
      </p:sp>
      <p:sp>
        <p:nvSpPr>
          <p:cNvPr id="4" name="Slide Number Placeholder 3">
            <a:extLst>
              <a:ext uri="{FF2B5EF4-FFF2-40B4-BE49-F238E27FC236}">
                <a16:creationId xmlns:a16="http://schemas.microsoft.com/office/drawing/2014/main" id="{18A6D484-4A72-913B-DCE5-884EC8F70597}"/>
              </a:ext>
            </a:extLst>
          </p:cNvPr>
          <p:cNvSpPr>
            <a:spLocks noGrp="1"/>
          </p:cNvSpPr>
          <p:nvPr>
            <p:ph type="sldNum" sz="quarter" idx="12"/>
          </p:nvPr>
        </p:nvSpPr>
        <p:spPr/>
        <p:txBody>
          <a:bodyPr/>
          <a:lstStyle/>
          <a:p>
            <a:fld id="{5E4F0376-0E54-9843-B673-E00D6670E830}" type="slidenum">
              <a:rPr lang="en-US" smtClean="0"/>
              <a:pPr/>
              <a:t>22</a:t>
            </a:fld>
            <a:endParaRPr lang="en-US"/>
          </a:p>
        </p:txBody>
      </p:sp>
      <p:sp>
        <p:nvSpPr>
          <p:cNvPr id="7" name="TextBox 6">
            <a:extLst>
              <a:ext uri="{FF2B5EF4-FFF2-40B4-BE49-F238E27FC236}">
                <a16:creationId xmlns:a16="http://schemas.microsoft.com/office/drawing/2014/main" id="{DD0432C5-CA46-515E-960B-476CEF9B8799}"/>
              </a:ext>
            </a:extLst>
          </p:cNvPr>
          <p:cNvSpPr txBox="1"/>
          <p:nvPr/>
        </p:nvSpPr>
        <p:spPr>
          <a:xfrm>
            <a:off x="91489" y="4160512"/>
            <a:ext cx="2452916" cy="523220"/>
          </a:xfrm>
          <a:prstGeom prst="rect">
            <a:avLst/>
          </a:prstGeom>
          <a:solidFill>
            <a:schemeClr val="accent1">
              <a:lumMod val="20000"/>
              <a:lumOff val="80000"/>
            </a:schemeClr>
          </a:solidFill>
          <a:ln>
            <a:solidFill>
              <a:srgbClr val="0070C0"/>
            </a:solidFill>
          </a:ln>
        </p:spPr>
        <p:txBody>
          <a:bodyPr wrap="none" rtlCol="0">
            <a:spAutoFit/>
          </a:bodyPr>
          <a:lstStyle/>
          <a:p>
            <a:r>
              <a:rPr lang="en-US" sz="1400" dirty="0">
                <a:solidFill>
                  <a:srgbClr val="0033CC"/>
                </a:solidFill>
              </a:rPr>
              <a:t>Right-click </a:t>
            </a:r>
            <a:r>
              <a:rPr lang="en-US" sz="1400" b="1" dirty="0">
                <a:solidFill>
                  <a:srgbClr val="0033CC"/>
                </a:solidFill>
              </a:rPr>
              <a:t>titanic </a:t>
            </a:r>
            <a:r>
              <a:rPr lang="en-US" sz="1400" dirty="0">
                <a:solidFill>
                  <a:srgbClr val="0033CC"/>
                </a:solidFill>
              </a:rPr>
              <a:t>and select</a:t>
            </a:r>
            <a:br>
              <a:rPr lang="en-US" sz="1400" dirty="0">
                <a:solidFill>
                  <a:srgbClr val="0033CC"/>
                </a:solidFill>
              </a:rPr>
            </a:br>
            <a:r>
              <a:rPr lang="en-US" sz="1400" b="1" dirty="0">
                <a:solidFill>
                  <a:srgbClr val="0033CC"/>
                </a:solidFill>
              </a:rPr>
              <a:t>Table Data Import Wizard</a:t>
            </a:r>
          </a:p>
        </p:txBody>
      </p:sp>
      <p:sp>
        <p:nvSpPr>
          <p:cNvPr id="8" name="Oval 7">
            <a:extLst>
              <a:ext uri="{FF2B5EF4-FFF2-40B4-BE49-F238E27FC236}">
                <a16:creationId xmlns:a16="http://schemas.microsoft.com/office/drawing/2014/main" id="{C8641580-C3ED-6FB5-101E-D91BF9699D90}"/>
              </a:ext>
            </a:extLst>
          </p:cNvPr>
          <p:cNvSpPr/>
          <p:nvPr/>
        </p:nvSpPr>
        <p:spPr bwMode="auto">
          <a:xfrm>
            <a:off x="1645952" y="3345732"/>
            <a:ext cx="91439" cy="91439"/>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33CC"/>
              </a:solidFill>
              <a:effectLst/>
              <a:latin typeface="Arial" charset="0"/>
              <a:ea typeface="ＭＳ Ｐゴシック" charset="0"/>
            </a:endParaRPr>
          </a:p>
        </p:txBody>
      </p:sp>
      <p:cxnSp>
        <p:nvCxnSpPr>
          <p:cNvPr id="10" name="Curved Connector 9">
            <a:extLst>
              <a:ext uri="{FF2B5EF4-FFF2-40B4-BE49-F238E27FC236}">
                <a16:creationId xmlns:a16="http://schemas.microsoft.com/office/drawing/2014/main" id="{8D592FFD-0326-CEA0-AA20-41E554BC4162}"/>
              </a:ext>
            </a:extLst>
          </p:cNvPr>
          <p:cNvCxnSpPr>
            <a:cxnSpLocks/>
          </p:cNvCxnSpPr>
          <p:nvPr/>
        </p:nvCxnSpPr>
        <p:spPr bwMode="auto">
          <a:xfrm rot="5400000" flipH="1" flipV="1">
            <a:off x="823001" y="3337563"/>
            <a:ext cx="822952" cy="822949"/>
          </a:xfrm>
          <a:prstGeom prst="curvedConnector2">
            <a:avLst/>
          </a:prstGeom>
          <a:solidFill>
            <a:schemeClr val="accent1"/>
          </a:solidFill>
          <a:ln w="190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Down Arrow 11">
            <a:extLst>
              <a:ext uri="{FF2B5EF4-FFF2-40B4-BE49-F238E27FC236}">
                <a16:creationId xmlns:a16="http://schemas.microsoft.com/office/drawing/2014/main" id="{943D6DCF-93FF-2BD9-9782-742F1609F87A}"/>
              </a:ext>
            </a:extLst>
          </p:cNvPr>
          <p:cNvSpPr/>
          <p:nvPr/>
        </p:nvSpPr>
        <p:spPr bwMode="auto">
          <a:xfrm>
            <a:off x="6766536" y="5257780"/>
            <a:ext cx="182878" cy="274317"/>
          </a:xfrm>
          <a:prstGeom prst="down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33CC"/>
              </a:solidFill>
              <a:effectLst/>
              <a:latin typeface="Arial" charset="0"/>
              <a:ea typeface="ＭＳ Ｐゴシック" charset="0"/>
            </a:endParaRPr>
          </a:p>
        </p:txBody>
      </p:sp>
    </p:spTree>
    <p:extLst>
      <p:ext uri="{BB962C8B-B14F-4D97-AF65-F5344CB8AC3E}">
        <p14:creationId xmlns:p14="http://schemas.microsoft.com/office/powerpoint/2010/main" val="45484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1F92-CFD0-70B6-692D-32A9A05391AA}"/>
              </a:ext>
            </a:extLst>
          </p:cNvPr>
          <p:cNvSpPr>
            <a:spLocks noGrp="1"/>
          </p:cNvSpPr>
          <p:nvPr>
            <p:ph type="title"/>
          </p:nvPr>
        </p:nvSpPr>
        <p:spPr/>
        <p:txBody>
          <a:bodyPr/>
          <a:lstStyle/>
          <a:p>
            <a:r>
              <a:rPr lang="en-US" dirty="0"/>
              <a:t>ETL CSV Data #3</a:t>
            </a:r>
            <a:r>
              <a:rPr lang="en-US" i="1" dirty="0"/>
              <a:t>, cont’d</a:t>
            </a:r>
          </a:p>
        </p:txBody>
      </p:sp>
      <p:sp>
        <p:nvSpPr>
          <p:cNvPr id="4" name="Slide Number Placeholder 3">
            <a:extLst>
              <a:ext uri="{FF2B5EF4-FFF2-40B4-BE49-F238E27FC236}">
                <a16:creationId xmlns:a16="http://schemas.microsoft.com/office/drawing/2014/main" id="{2FC64C10-ADCB-54F5-50A0-DD31A2B4141B}"/>
              </a:ext>
            </a:extLst>
          </p:cNvPr>
          <p:cNvSpPr>
            <a:spLocks noGrp="1"/>
          </p:cNvSpPr>
          <p:nvPr>
            <p:ph type="sldNum" sz="quarter" idx="12"/>
          </p:nvPr>
        </p:nvSpPr>
        <p:spPr/>
        <p:txBody>
          <a:bodyPr/>
          <a:lstStyle/>
          <a:p>
            <a:fld id="{5E4F0376-0E54-9843-B673-E00D6670E830}" type="slidenum">
              <a:rPr lang="en-US" smtClean="0"/>
              <a:pPr/>
              <a:t>23</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F6655E44-2B1E-0F6C-9962-33B4B5711CA9}"/>
              </a:ext>
            </a:extLst>
          </p:cNvPr>
          <p:cNvPicPr>
            <a:picLocks noChangeAspect="1"/>
          </p:cNvPicPr>
          <p:nvPr/>
        </p:nvPicPr>
        <p:blipFill>
          <a:blip r:embed="rId2"/>
          <a:stretch>
            <a:fillRect/>
          </a:stretch>
        </p:blipFill>
        <p:spPr>
          <a:xfrm>
            <a:off x="1374439" y="1325903"/>
            <a:ext cx="6395122" cy="4831058"/>
          </a:xfrm>
          <a:prstGeom prst="rect">
            <a:avLst/>
          </a:prstGeom>
        </p:spPr>
      </p:pic>
      <p:sp>
        <p:nvSpPr>
          <p:cNvPr id="10" name="Right Arrow 9">
            <a:extLst>
              <a:ext uri="{FF2B5EF4-FFF2-40B4-BE49-F238E27FC236}">
                <a16:creationId xmlns:a16="http://schemas.microsoft.com/office/drawing/2014/main" id="{68D35007-78CD-940B-D26C-400F4C41CD2B}"/>
              </a:ext>
            </a:extLst>
          </p:cNvPr>
          <p:cNvSpPr/>
          <p:nvPr/>
        </p:nvSpPr>
        <p:spPr bwMode="auto">
          <a:xfrm>
            <a:off x="1379261" y="2720347"/>
            <a:ext cx="365756"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Right Arrow 10">
            <a:extLst>
              <a:ext uri="{FF2B5EF4-FFF2-40B4-BE49-F238E27FC236}">
                <a16:creationId xmlns:a16="http://schemas.microsoft.com/office/drawing/2014/main" id="{41995571-FE7C-D175-C035-B5751194DDE4}"/>
              </a:ext>
            </a:extLst>
          </p:cNvPr>
          <p:cNvSpPr/>
          <p:nvPr/>
        </p:nvSpPr>
        <p:spPr bwMode="auto">
          <a:xfrm rot="10800000">
            <a:off x="5158703" y="2705117"/>
            <a:ext cx="365756"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2" name="Right Arrow 11">
            <a:extLst>
              <a:ext uri="{FF2B5EF4-FFF2-40B4-BE49-F238E27FC236}">
                <a16:creationId xmlns:a16="http://schemas.microsoft.com/office/drawing/2014/main" id="{A63ACC99-8E26-AC62-F7B2-95E0A010A4AA}"/>
              </a:ext>
            </a:extLst>
          </p:cNvPr>
          <p:cNvSpPr/>
          <p:nvPr/>
        </p:nvSpPr>
        <p:spPr bwMode="auto">
          <a:xfrm rot="5400000">
            <a:off x="5768303" y="5074938"/>
            <a:ext cx="365756"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39921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BE88-509F-1E57-7B8F-862D8861FA7D}"/>
              </a:ext>
            </a:extLst>
          </p:cNvPr>
          <p:cNvSpPr>
            <a:spLocks noGrp="1"/>
          </p:cNvSpPr>
          <p:nvPr>
            <p:ph type="title"/>
          </p:nvPr>
        </p:nvSpPr>
        <p:spPr/>
        <p:txBody>
          <a:bodyPr/>
          <a:lstStyle/>
          <a:p>
            <a:r>
              <a:rPr lang="en-US" dirty="0"/>
              <a:t>ETL CSV Data #3</a:t>
            </a:r>
            <a:r>
              <a:rPr lang="en-US" i="1" dirty="0"/>
              <a:t>, cont’d</a:t>
            </a:r>
            <a:endParaRPr lang="en-US" dirty="0"/>
          </a:p>
        </p:txBody>
      </p:sp>
      <p:sp>
        <p:nvSpPr>
          <p:cNvPr id="4" name="Slide Number Placeholder 3">
            <a:extLst>
              <a:ext uri="{FF2B5EF4-FFF2-40B4-BE49-F238E27FC236}">
                <a16:creationId xmlns:a16="http://schemas.microsoft.com/office/drawing/2014/main" id="{8210AC8F-068E-9F44-2F0B-C7883792FA25}"/>
              </a:ext>
            </a:extLst>
          </p:cNvPr>
          <p:cNvSpPr>
            <a:spLocks noGrp="1"/>
          </p:cNvSpPr>
          <p:nvPr>
            <p:ph type="sldNum" sz="quarter" idx="12"/>
          </p:nvPr>
        </p:nvSpPr>
        <p:spPr/>
        <p:txBody>
          <a:bodyPr/>
          <a:lstStyle/>
          <a:p>
            <a:fld id="{5E4F0376-0E54-9843-B673-E00D6670E830}" type="slidenum">
              <a:rPr lang="en-US" smtClean="0"/>
              <a:pPr/>
              <a:t>24</a:t>
            </a:fld>
            <a:endParaRPr lang="en-US"/>
          </a:p>
        </p:txBody>
      </p:sp>
      <p:pic>
        <p:nvPicPr>
          <p:cNvPr id="8" name="Picture 7" descr="Graphical user interface&#10;&#10;Description automatically generated">
            <a:extLst>
              <a:ext uri="{FF2B5EF4-FFF2-40B4-BE49-F238E27FC236}">
                <a16:creationId xmlns:a16="http://schemas.microsoft.com/office/drawing/2014/main" id="{37B4E311-4FB4-1AAC-4D57-0360BE944FCC}"/>
              </a:ext>
            </a:extLst>
          </p:cNvPr>
          <p:cNvPicPr>
            <a:picLocks noChangeAspect="1"/>
          </p:cNvPicPr>
          <p:nvPr/>
        </p:nvPicPr>
        <p:blipFill>
          <a:blip r:embed="rId2"/>
          <a:stretch>
            <a:fillRect/>
          </a:stretch>
        </p:blipFill>
        <p:spPr>
          <a:xfrm>
            <a:off x="1471290" y="1234464"/>
            <a:ext cx="6201420" cy="4873028"/>
          </a:xfrm>
          <a:prstGeom prst="rect">
            <a:avLst/>
          </a:prstGeom>
        </p:spPr>
      </p:pic>
      <p:sp>
        <p:nvSpPr>
          <p:cNvPr id="10" name="Right Arrow 9">
            <a:extLst>
              <a:ext uri="{FF2B5EF4-FFF2-40B4-BE49-F238E27FC236}">
                <a16:creationId xmlns:a16="http://schemas.microsoft.com/office/drawing/2014/main" id="{DF9015BD-EB74-8CB0-F7D5-67649A039C4F}"/>
              </a:ext>
            </a:extLst>
          </p:cNvPr>
          <p:cNvSpPr/>
          <p:nvPr/>
        </p:nvSpPr>
        <p:spPr bwMode="auto">
          <a:xfrm rot="5400000">
            <a:off x="5623168" y="5076710"/>
            <a:ext cx="365756"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90023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C01500-81CD-ED43-83AA-8F280AFA6302}"/>
              </a:ext>
            </a:extLst>
          </p:cNvPr>
          <p:cNvSpPr>
            <a:spLocks noGrp="1"/>
          </p:cNvSpPr>
          <p:nvPr>
            <p:ph type="title"/>
          </p:nvPr>
        </p:nvSpPr>
        <p:spPr/>
        <p:txBody>
          <a:bodyPr/>
          <a:lstStyle/>
          <a:p>
            <a:r>
              <a:rPr lang="en-US" dirty="0"/>
              <a:t>ETL CSV Data #3</a:t>
            </a:r>
            <a:r>
              <a:rPr lang="en-US" i="1" dirty="0"/>
              <a:t>, cont’d</a:t>
            </a:r>
            <a:endParaRPr lang="en-US" dirty="0"/>
          </a:p>
        </p:txBody>
      </p:sp>
      <p:sp>
        <p:nvSpPr>
          <p:cNvPr id="4" name="Slide Number Placeholder 3">
            <a:extLst>
              <a:ext uri="{FF2B5EF4-FFF2-40B4-BE49-F238E27FC236}">
                <a16:creationId xmlns:a16="http://schemas.microsoft.com/office/drawing/2014/main" id="{2A6EB9CF-FCDF-F393-A0E0-C8CCD7FD2F4D}"/>
              </a:ext>
            </a:extLst>
          </p:cNvPr>
          <p:cNvSpPr>
            <a:spLocks noGrp="1"/>
          </p:cNvSpPr>
          <p:nvPr>
            <p:ph type="sldNum" sz="quarter" idx="12"/>
          </p:nvPr>
        </p:nvSpPr>
        <p:spPr/>
        <p:txBody>
          <a:bodyPr/>
          <a:lstStyle/>
          <a:p>
            <a:fld id="{5E4F0376-0E54-9843-B673-E00D6670E830}" type="slidenum">
              <a:rPr lang="en-US" smtClean="0"/>
              <a:pPr/>
              <a:t>25</a:t>
            </a:fld>
            <a:endParaRPr lang="en-US" dirty="0"/>
          </a:p>
        </p:txBody>
      </p:sp>
      <p:pic>
        <p:nvPicPr>
          <p:cNvPr id="14" name="Picture 13" descr="Graphical user interface&#10;&#10;Description automatically generated">
            <a:extLst>
              <a:ext uri="{FF2B5EF4-FFF2-40B4-BE49-F238E27FC236}">
                <a16:creationId xmlns:a16="http://schemas.microsoft.com/office/drawing/2014/main" id="{FE6EFD3C-6446-9AD5-AE2D-3A58CA1F60FE}"/>
              </a:ext>
            </a:extLst>
          </p:cNvPr>
          <p:cNvPicPr>
            <a:picLocks noChangeAspect="1"/>
          </p:cNvPicPr>
          <p:nvPr/>
        </p:nvPicPr>
        <p:blipFill>
          <a:blip r:embed="rId2"/>
          <a:stretch>
            <a:fillRect/>
          </a:stretch>
        </p:blipFill>
        <p:spPr>
          <a:xfrm>
            <a:off x="548649" y="1258412"/>
            <a:ext cx="7132277" cy="4865769"/>
          </a:xfrm>
          <a:prstGeom prst="rect">
            <a:avLst/>
          </a:prstGeom>
        </p:spPr>
      </p:pic>
      <p:sp>
        <p:nvSpPr>
          <p:cNvPr id="15" name="TextBox 14">
            <a:extLst>
              <a:ext uri="{FF2B5EF4-FFF2-40B4-BE49-F238E27FC236}">
                <a16:creationId xmlns:a16="http://schemas.microsoft.com/office/drawing/2014/main" id="{55B1C32D-83BE-C1C0-6185-788E6544E4B8}"/>
              </a:ext>
            </a:extLst>
          </p:cNvPr>
          <p:cNvSpPr txBox="1"/>
          <p:nvPr/>
        </p:nvSpPr>
        <p:spPr>
          <a:xfrm>
            <a:off x="6675148" y="4971318"/>
            <a:ext cx="2011607" cy="1015663"/>
          </a:xfrm>
          <a:prstGeom prst="rect">
            <a:avLst/>
          </a:prstGeom>
          <a:solidFill>
            <a:schemeClr val="accent1">
              <a:lumMod val="20000"/>
              <a:lumOff val="80000"/>
            </a:schemeClr>
          </a:solidFill>
          <a:ln>
            <a:solidFill>
              <a:srgbClr val="B23C00"/>
            </a:solidFill>
          </a:ln>
        </p:spPr>
        <p:txBody>
          <a:bodyPr wrap="square" rtlCol="0">
            <a:spAutoFit/>
          </a:bodyPr>
          <a:lstStyle/>
          <a:p>
            <a:r>
              <a:rPr lang="en-US" sz="1200" dirty="0">
                <a:solidFill>
                  <a:srgbClr val="B23C00"/>
                </a:solidFill>
              </a:rPr>
              <a:t>Apparently, the import wizard </a:t>
            </a:r>
            <a:r>
              <a:rPr lang="en-US" sz="1200" u="sng" dirty="0">
                <a:solidFill>
                  <a:srgbClr val="B23C00"/>
                </a:solidFill>
              </a:rPr>
              <a:t>silently skipped</a:t>
            </a:r>
            <a:r>
              <a:rPr lang="en-US" sz="1200" dirty="0">
                <a:solidFill>
                  <a:srgbClr val="B23C00"/>
                </a:solidFill>
              </a:rPr>
              <a:t> the rows where </a:t>
            </a:r>
            <a:r>
              <a:rPr lang="en-US" sz="1200" b="1" dirty="0">
                <a:solidFill>
                  <a:srgbClr val="0033CC"/>
                </a:solidFill>
                <a:latin typeface="Courier New" panose="02070309020205020404" pitchFamily="49" charset="0"/>
                <a:cs typeface="Courier New" panose="02070309020205020404" pitchFamily="49" charset="0"/>
              </a:rPr>
              <a:t>age</a:t>
            </a:r>
            <a:r>
              <a:rPr lang="en-US" sz="1200" dirty="0">
                <a:solidFill>
                  <a:srgbClr val="B23C00"/>
                </a:solidFill>
              </a:rPr>
              <a:t> was </a:t>
            </a:r>
            <a:r>
              <a:rPr lang="en-US" sz="1200" b="1" dirty="0">
                <a:solidFill>
                  <a:srgbClr val="0033CC"/>
                </a:solidFill>
                <a:latin typeface="Courier New" panose="02070309020205020404" pitchFamily="49" charset="0"/>
                <a:cs typeface="Courier New" panose="02070309020205020404" pitchFamily="49" charset="0"/>
              </a:rPr>
              <a:t>NA</a:t>
            </a:r>
            <a:r>
              <a:rPr lang="en-US" sz="1200" dirty="0">
                <a:solidFill>
                  <a:srgbClr val="B23C00"/>
                </a:solidFill>
              </a:rPr>
              <a:t>. since we specified that </a:t>
            </a:r>
            <a:r>
              <a:rPr lang="en-US" sz="1200" b="1" dirty="0">
                <a:solidFill>
                  <a:srgbClr val="0033CC"/>
                </a:solidFill>
                <a:latin typeface="Courier New" panose="02070309020205020404" pitchFamily="49" charset="0"/>
                <a:cs typeface="Courier New" panose="02070309020205020404" pitchFamily="49" charset="0"/>
              </a:rPr>
              <a:t>age</a:t>
            </a:r>
            <a:r>
              <a:rPr lang="en-US" sz="1200" dirty="0">
                <a:solidFill>
                  <a:srgbClr val="B23C00"/>
                </a:solidFill>
              </a:rPr>
              <a:t> is </a:t>
            </a:r>
            <a:r>
              <a:rPr lang="en-US" sz="1200" b="1" dirty="0">
                <a:solidFill>
                  <a:srgbClr val="0033CC"/>
                </a:solidFill>
                <a:latin typeface="Courier New" panose="02070309020205020404" pitchFamily="49" charset="0"/>
                <a:cs typeface="Courier New" panose="02070309020205020404" pitchFamily="49" charset="0"/>
              </a:rPr>
              <a:t>double</a:t>
            </a:r>
            <a:r>
              <a:rPr lang="en-US" sz="1200" dirty="0">
                <a:solidFill>
                  <a:srgbClr val="B23C00"/>
                </a:solidFill>
              </a:rPr>
              <a:t>.</a:t>
            </a:r>
          </a:p>
        </p:txBody>
      </p:sp>
      <p:sp>
        <p:nvSpPr>
          <p:cNvPr id="17" name="Right Arrow 16">
            <a:extLst>
              <a:ext uri="{FF2B5EF4-FFF2-40B4-BE49-F238E27FC236}">
                <a16:creationId xmlns:a16="http://schemas.microsoft.com/office/drawing/2014/main" id="{BDF23278-7F53-969A-BF33-C1FCBD2485B2}"/>
              </a:ext>
            </a:extLst>
          </p:cNvPr>
          <p:cNvSpPr/>
          <p:nvPr/>
        </p:nvSpPr>
        <p:spPr bwMode="auto">
          <a:xfrm rot="10800000">
            <a:off x="6217894" y="5341991"/>
            <a:ext cx="365756"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8429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5792-FA72-802E-328B-4692FCA1BE1B}"/>
              </a:ext>
            </a:extLst>
          </p:cNvPr>
          <p:cNvSpPr>
            <a:spLocks noGrp="1"/>
          </p:cNvSpPr>
          <p:nvPr>
            <p:ph type="title"/>
          </p:nvPr>
        </p:nvSpPr>
        <p:spPr/>
        <p:txBody>
          <a:bodyPr/>
          <a:lstStyle/>
          <a:p>
            <a:r>
              <a:rPr lang="en-US" dirty="0"/>
              <a:t>Delete Rows from a Table</a:t>
            </a:r>
          </a:p>
        </p:txBody>
      </p:sp>
      <p:sp>
        <p:nvSpPr>
          <p:cNvPr id="4" name="Slide Number Placeholder 3">
            <a:extLst>
              <a:ext uri="{FF2B5EF4-FFF2-40B4-BE49-F238E27FC236}">
                <a16:creationId xmlns:a16="http://schemas.microsoft.com/office/drawing/2014/main" id="{834C2386-1D7C-8F4C-8C18-E27007D6EA3B}"/>
              </a:ext>
            </a:extLst>
          </p:cNvPr>
          <p:cNvSpPr>
            <a:spLocks noGrp="1"/>
          </p:cNvSpPr>
          <p:nvPr>
            <p:ph type="sldNum" sz="quarter" idx="12"/>
          </p:nvPr>
        </p:nvSpPr>
        <p:spPr/>
        <p:txBody>
          <a:bodyPr/>
          <a:lstStyle/>
          <a:p>
            <a:fld id="{5E4F0376-0E54-9843-B673-E00D6670E830}" type="slidenum">
              <a:rPr lang="en-US" smtClean="0"/>
              <a:pPr/>
              <a:t>26</a:t>
            </a:fld>
            <a:endParaRPr lang="en-US"/>
          </a:p>
        </p:txBody>
      </p:sp>
      <p:pic>
        <p:nvPicPr>
          <p:cNvPr id="9" name="Picture 8" descr="Graphical user interface, application, Word&#10;&#10;Description automatically generated">
            <a:extLst>
              <a:ext uri="{FF2B5EF4-FFF2-40B4-BE49-F238E27FC236}">
                <a16:creationId xmlns:a16="http://schemas.microsoft.com/office/drawing/2014/main" id="{545A17AE-A149-9C4B-5B7E-359F1EE11009}"/>
              </a:ext>
            </a:extLst>
          </p:cNvPr>
          <p:cNvPicPr>
            <a:picLocks noChangeAspect="1"/>
          </p:cNvPicPr>
          <p:nvPr/>
        </p:nvPicPr>
        <p:blipFill>
          <a:blip r:embed="rId2"/>
          <a:stretch>
            <a:fillRect/>
          </a:stretch>
        </p:blipFill>
        <p:spPr>
          <a:xfrm>
            <a:off x="685800" y="1134736"/>
            <a:ext cx="7772400" cy="4977694"/>
          </a:xfrm>
          <a:prstGeom prst="rect">
            <a:avLst/>
          </a:prstGeom>
        </p:spPr>
      </p:pic>
      <p:sp>
        <p:nvSpPr>
          <p:cNvPr id="7" name="TextBox 6">
            <a:extLst>
              <a:ext uri="{FF2B5EF4-FFF2-40B4-BE49-F238E27FC236}">
                <a16:creationId xmlns:a16="http://schemas.microsoft.com/office/drawing/2014/main" id="{28E9B65F-BC26-0FCC-0DC0-4626FA5B5727}"/>
              </a:ext>
            </a:extLst>
          </p:cNvPr>
          <p:cNvSpPr txBox="1"/>
          <p:nvPr/>
        </p:nvSpPr>
        <p:spPr>
          <a:xfrm>
            <a:off x="3566171" y="2606049"/>
            <a:ext cx="2977097" cy="523220"/>
          </a:xfrm>
          <a:prstGeom prst="rect">
            <a:avLst/>
          </a:prstGeom>
          <a:solidFill>
            <a:schemeClr val="accent1">
              <a:lumMod val="20000"/>
              <a:lumOff val="80000"/>
            </a:schemeClr>
          </a:solidFill>
          <a:ln>
            <a:solidFill>
              <a:srgbClr val="0033CC"/>
            </a:solidFill>
          </a:ln>
        </p:spPr>
        <p:txBody>
          <a:bodyPr wrap="none" rtlCol="0">
            <a:spAutoFit/>
          </a:bodyPr>
          <a:lstStyle/>
          <a:p>
            <a:r>
              <a:rPr lang="en-US" sz="1400" b="1" dirty="0">
                <a:solidFill>
                  <a:srgbClr val="0033CC"/>
                </a:solidFill>
                <a:latin typeface="Courier New" panose="02070309020205020404" pitchFamily="49" charset="0"/>
                <a:cs typeface="Courier New" panose="02070309020205020404" pitchFamily="49" charset="0"/>
              </a:rPr>
              <a:t>SET SQL_SAFE_UPDATES = 0;</a:t>
            </a:r>
          </a:p>
          <a:p>
            <a:r>
              <a:rPr lang="en-US" sz="1400" b="1" dirty="0">
                <a:solidFill>
                  <a:srgbClr val="0033CC"/>
                </a:solidFill>
                <a:latin typeface="Courier New" panose="02070309020205020404" pitchFamily="49" charset="0"/>
                <a:cs typeface="Courier New" panose="02070309020205020404" pitchFamily="49" charset="0"/>
              </a:rPr>
              <a:t>DELETE FROM </a:t>
            </a:r>
            <a:r>
              <a:rPr lang="en-US" sz="1400" b="1" dirty="0" err="1">
                <a:solidFill>
                  <a:srgbClr val="0033CC"/>
                </a:solidFill>
                <a:latin typeface="Courier New" panose="02070309020205020404" pitchFamily="49" charset="0"/>
                <a:cs typeface="Courier New" panose="02070309020205020404" pitchFamily="49" charset="0"/>
              </a:rPr>
              <a:t>male_survivors</a:t>
            </a:r>
            <a:endParaRPr lang="en-US" sz="1400" b="1" dirty="0">
              <a:solidFill>
                <a:srgbClr val="0033CC"/>
              </a:solidFill>
              <a:latin typeface="Courier New" panose="02070309020205020404" pitchFamily="49" charset="0"/>
              <a:cs typeface="Courier New" panose="02070309020205020404" pitchFamily="49" charset="0"/>
            </a:endParaRPr>
          </a:p>
        </p:txBody>
      </p:sp>
      <p:sp>
        <p:nvSpPr>
          <p:cNvPr id="11" name="Down Arrow 10">
            <a:extLst>
              <a:ext uri="{FF2B5EF4-FFF2-40B4-BE49-F238E27FC236}">
                <a16:creationId xmlns:a16="http://schemas.microsoft.com/office/drawing/2014/main" id="{23FAEA02-50DF-FFBA-5EF4-8DD233008D8F}"/>
              </a:ext>
            </a:extLst>
          </p:cNvPr>
          <p:cNvSpPr/>
          <p:nvPr/>
        </p:nvSpPr>
        <p:spPr bwMode="auto">
          <a:xfrm>
            <a:off x="3056107" y="1849804"/>
            <a:ext cx="182878" cy="200790"/>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188503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E9E8-EA3E-12EC-3163-0617248496A3}"/>
              </a:ext>
            </a:extLst>
          </p:cNvPr>
          <p:cNvSpPr>
            <a:spLocks noGrp="1"/>
          </p:cNvSpPr>
          <p:nvPr>
            <p:ph type="title"/>
          </p:nvPr>
        </p:nvSpPr>
        <p:spPr/>
        <p:txBody>
          <a:bodyPr/>
          <a:lstStyle/>
          <a:p>
            <a:r>
              <a:rPr lang="en-US" dirty="0"/>
              <a:t>Delete Rows from a Table</a:t>
            </a:r>
            <a:r>
              <a:rPr lang="en-US" i="1" dirty="0"/>
              <a:t>, cont'd</a:t>
            </a:r>
          </a:p>
        </p:txBody>
      </p:sp>
      <p:sp>
        <p:nvSpPr>
          <p:cNvPr id="3" name="Content Placeholder 2">
            <a:extLst>
              <a:ext uri="{FF2B5EF4-FFF2-40B4-BE49-F238E27FC236}">
                <a16:creationId xmlns:a16="http://schemas.microsoft.com/office/drawing/2014/main" id="{10490173-AA05-9D74-6970-A045EFBAB615}"/>
              </a:ext>
            </a:extLst>
          </p:cNvPr>
          <p:cNvSpPr>
            <a:spLocks noGrp="1"/>
          </p:cNvSpPr>
          <p:nvPr>
            <p:ph idx="1"/>
          </p:nvPr>
        </p:nvSpPr>
        <p:spPr>
          <a:xfrm>
            <a:off x="457200" y="1295400"/>
            <a:ext cx="8229600" cy="579137"/>
          </a:xfrm>
        </p:spPr>
        <p:txBody>
          <a:bodyPr/>
          <a:lstStyle/>
          <a:p>
            <a:r>
              <a:rPr lang="en-US" dirty="0"/>
              <a:t>You can delete only certain rows from a table:</a:t>
            </a:r>
          </a:p>
        </p:txBody>
      </p:sp>
      <p:sp>
        <p:nvSpPr>
          <p:cNvPr id="4" name="Slide Number Placeholder 3">
            <a:extLst>
              <a:ext uri="{FF2B5EF4-FFF2-40B4-BE49-F238E27FC236}">
                <a16:creationId xmlns:a16="http://schemas.microsoft.com/office/drawing/2014/main" id="{6A3862FB-23DD-41F6-5DE3-1E1F1DEB0D90}"/>
              </a:ext>
            </a:extLst>
          </p:cNvPr>
          <p:cNvSpPr>
            <a:spLocks noGrp="1"/>
          </p:cNvSpPr>
          <p:nvPr>
            <p:ph type="sldNum" sz="quarter" idx="12"/>
          </p:nvPr>
        </p:nvSpPr>
        <p:spPr/>
        <p:txBody>
          <a:bodyPr/>
          <a:lstStyle/>
          <a:p>
            <a:fld id="{5E4F0376-0E54-9843-B673-E00D6670E830}" type="slidenum">
              <a:rPr lang="en-US" smtClean="0"/>
              <a:pPr/>
              <a:t>27</a:t>
            </a:fld>
            <a:endParaRPr lang="en-US"/>
          </a:p>
        </p:txBody>
      </p:sp>
      <p:sp>
        <p:nvSpPr>
          <p:cNvPr id="5" name="TextBox 4">
            <a:extLst>
              <a:ext uri="{FF2B5EF4-FFF2-40B4-BE49-F238E27FC236}">
                <a16:creationId xmlns:a16="http://schemas.microsoft.com/office/drawing/2014/main" id="{50725F67-3EB7-65B1-C878-5DFF2C20CFA2}"/>
              </a:ext>
            </a:extLst>
          </p:cNvPr>
          <p:cNvSpPr txBox="1"/>
          <p:nvPr/>
        </p:nvSpPr>
        <p:spPr>
          <a:xfrm>
            <a:off x="2751630" y="1965976"/>
            <a:ext cx="3640740"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SET SQL_SAFE_UPDATES = 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DELETE FROM all_passengers_2</a:t>
            </a:r>
          </a:p>
          <a:p>
            <a:r>
              <a:rPr lang="en-US" b="1" dirty="0">
                <a:latin typeface="Courier New" panose="02070309020205020404" pitchFamily="49" charset="0"/>
                <a:cs typeface="Courier New" panose="02070309020205020404" pitchFamily="49" charset="0"/>
              </a:rPr>
              <a:t>WHERE age &gt; 10</a:t>
            </a:r>
          </a:p>
        </p:txBody>
      </p:sp>
    </p:spTree>
    <p:extLst>
      <p:ext uri="{BB962C8B-B14F-4D97-AF65-F5344CB8AC3E}">
        <p14:creationId xmlns:p14="http://schemas.microsoft.com/office/powerpoint/2010/main" val="232017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CA5A-FD06-C1B6-DF67-12C0458C5092}"/>
              </a:ext>
            </a:extLst>
          </p:cNvPr>
          <p:cNvSpPr>
            <a:spLocks noGrp="1"/>
          </p:cNvSpPr>
          <p:nvPr>
            <p:ph type="title"/>
          </p:nvPr>
        </p:nvSpPr>
        <p:spPr/>
        <p:txBody>
          <a:bodyPr/>
          <a:lstStyle/>
          <a:p>
            <a:r>
              <a:rPr lang="en-US" dirty="0"/>
              <a:t>Delete Databases and Tables</a:t>
            </a:r>
          </a:p>
        </p:txBody>
      </p:sp>
      <p:sp>
        <p:nvSpPr>
          <p:cNvPr id="3" name="Content Placeholder 2">
            <a:extLst>
              <a:ext uri="{FF2B5EF4-FFF2-40B4-BE49-F238E27FC236}">
                <a16:creationId xmlns:a16="http://schemas.microsoft.com/office/drawing/2014/main" id="{16A04448-B76B-A481-E1A6-92C54FCEA0ED}"/>
              </a:ext>
            </a:extLst>
          </p:cNvPr>
          <p:cNvSpPr>
            <a:spLocks noGrp="1"/>
          </p:cNvSpPr>
          <p:nvPr>
            <p:ph idx="1"/>
          </p:nvPr>
        </p:nvSpPr>
        <p:spPr>
          <a:xfrm>
            <a:off x="457200" y="1325903"/>
            <a:ext cx="8229600" cy="4835525"/>
          </a:xfrm>
        </p:spPr>
        <p:txBody>
          <a:bodyPr/>
          <a:lstStyle/>
          <a:p>
            <a:r>
              <a:rPr lang="en-US" dirty="0"/>
              <a:t>The database world has its own vocabulary.</a:t>
            </a:r>
          </a:p>
          <a:p>
            <a:pPr lvl="4"/>
            <a:endParaRPr lang="en-US" dirty="0"/>
          </a:p>
          <a:p>
            <a:r>
              <a:rPr lang="en-US" dirty="0"/>
              <a:t>To delete (remove) a table:</a:t>
            </a:r>
          </a:p>
          <a:p>
            <a:endParaRPr lang="en-US" dirty="0"/>
          </a:p>
          <a:p>
            <a:endParaRPr lang="en-US" dirty="0"/>
          </a:p>
          <a:p>
            <a:r>
              <a:rPr lang="en-US" dirty="0"/>
              <a:t>To delete a database (AKA </a:t>
            </a:r>
            <a:r>
              <a:rPr lang="en-US" dirty="0">
                <a:solidFill>
                  <a:srgbClr val="B23C00"/>
                </a:solidFill>
              </a:rPr>
              <a:t>schema</a:t>
            </a:r>
            <a:r>
              <a:rPr lang="en-US" dirty="0"/>
              <a:t>):</a:t>
            </a:r>
          </a:p>
        </p:txBody>
      </p:sp>
      <p:sp>
        <p:nvSpPr>
          <p:cNvPr id="4" name="Slide Number Placeholder 3">
            <a:extLst>
              <a:ext uri="{FF2B5EF4-FFF2-40B4-BE49-F238E27FC236}">
                <a16:creationId xmlns:a16="http://schemas.microsoft.com/office/drawing/2014/main" id="{CE83E086-47CD-A2E0-6BCD-9C427DFA310C}"/>
              </a:ext>
            </a:extLst>
          </p:cNvPr>
          <p:cNvSpPr>
            <a:spLocks noGrp="1"/>
          </p:cNvSpPr>
          <p:nvPr>
            <p:ph type="sldNum" sz="quarter" idx="12"/>
          </p:nvPr>
        </p:nvSpPr>
        <p:spPr/>
        <p:txBody>
          <a:bodyPr/>
          <a:lstStyle/>
          <a:p>
            <a:fld id="{5E4F0376-0E54-9843-B673-E00D6670E830}" type="slidenum">
              <a:rPr lang="en-US" smtClean="0"/>
              <a:pPr/>
              <a:t>28</a:t>
            </a:fld>
            <a:endParaRPr lang="en-US"/>
          </a:p>
        </p:txBody>
      </p:sp>
      <p:sp>
        <p:nvSpPr>
          <p:cNvPr id="5" name="TextBox 4">
            <a:extLst>
              <a:ext uri="{FF2B5EF4-FFF2-40B4-BE49-F238E27FC236}">
                <a16:creationId xmlns:a16="http://schemas.microsoft.com/office/drawing/2014/main" id="{931F045C-D381-BE2C-7795-5F6E5CE25321}"/>
              </a:ext>
            </a:extLst>
          </p:cNvPr>
          <p:cNvSpPr txBox="1"/>
          <p:nvPr/>
        </p:nvSpPr>
        <p:spPr>
          <a:xfrm>
            <a:off x="2103147" y="2661347"/>
            <a:ext cx="3764172" cy="58477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DROP TABLE employee</a:t>
            </a:r>
          </a:p>
          <a:p>
            <a:r>
              <a:rPr lang="en-US" b="1" dirty="0">
                <a:latin typeface="Courier New" panose="02070309020205020404" pitchFamily="49" charset="0"/>
                <a:cs typeface="Courier New" panose="02070309020205020404" pitchFamily="49" charset="0"/>
              </a:rPr>
              <a:t>DROP TABLE IF EXISTS employee</a:t>
            </a:r>
          </a:p>
        </p:txBody>
      </p:sp>
      <p:sp>
        <p:nvSpPr>
          <p:cNvPr id="6" name="TextBox 5">
            <a:extLst>
              <a:ext uri="{FF2B5EF4-FFF2-40B4-BE49-F238E27FC236}">
                <a16:creationId xmlns:a16="http://schemas.microsoft.com/office/drawing/2014/main" id="{D5F144C4-A5A8-9861-88FA-0B1EF59B36EB}"/>
              </a:ext>
            </a:extLst>
          </p:cNvPr>
          <p:cNvSpPr txBox="1"/>
          <p:nvPr/>
        </p:nvSpPr>
        <p:spPr>
          <a:xfrm>
            <a:off x="2103147" y="4160512"/>
            <a:ext cx="3887603" cy="1323439"/>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DROP DATABASE school</a:t>
            </a:r>
          </a:p>
          <a:p>
            <a:r>
              <a:rPr lang="en-US" b="1" dirty="0">
                <a:latin typeface="Courier New" panose="02070309020205020404" pitchFamily="49" charset="0"/>
                <a:cs typeface="Courier New" panose="02070309020205020404" pitchFamily="49" charset="0"/>
              </a:rPr>
              <a:t>DROP SCHEMA school</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DROP DATABASE IF EXISTS school</a:t>
            </a:r>
          </a:p>
          <a:p>
            <a:r>
              <a:rPr lang="en-US" b="1" dirty="0">
                <a:latin typeface="Courier New" panose="02070309020205020404" pitchFamily="49" charset="0"/>
                <a:cs typeface="Courier New" panose="02070309020205020404" pitchFamily="49" charset="0"/>
              </a:rPr>
              <a:t>DROP SCHEMA IF EXISTS school</a:t>
            </a:r>
          </a:p>
        </p:txBody>
      </p:sp>
    </p:spTree>
    <p:extLst>
      <p:ext uri="{BB962C8B-B14F-4D97-AF65-F5344CB8AC3E}">
        <p14:creationId xmlns:p14="http://schemas.microsoft.com/office/powerpoint/2010/main" val="213537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AC9-D158-15C2-C363-EEBF9EA9F9EF}"/>
              </a:ext>
            </a:extLst>
          </p:cNvPr>
          <p:cNvSpPr>
            <a:spLocks noGrp="1"/>
          </p:cNvSpPr>
          <p:nvPr>
            <p:ph type="title"/>
          </p:nvPr>
        </p:nvSpPr>
        <p:spPr/>
        <p:txBody>
          <a:bodyPr/>
          <a:lstStyle/>
          <a:p>
            <a:r>
              <a:rPr lang="en-US" dirty="0"/>
              <a:t>Export (Dump/Backup) a Database</a:t>
            </a:r>
          </a:p>
        </p:txBody>
      </p:sp>
      <p:sp>
        <p:nvSpPr>
          <p:cNvPr id="4" name="Slide Number Placeholder 3">
            <a:extLst>
              <a:ext uri="{FF2B5EF4-FFF2-40B4-BE49-F238E27FC236}">
                <a16:creationId xmlns:a16="http://schemas.microsoft.com/office/drawing/2014/main" id="{24EAC8B5-13BE-1383-86D4-4E84AFF3F82E}"/>
              </a:ext>
            </a:extLst>
          </p:cNvPr>
          <p:cNvSpPr>
            <a:spLocks noGrp="1"/>
          </p:cNvSpPr>
          <p:nvPr>
            <p:ph type="sldNum" sz="quarter" idx="12"/>
          </p:nvPr>
        </p:nvSpPr>
        <p:spPr/>
        <p:txBody>
          <a:bodyPr/>
          <a:lstStyle/>
          <a:p>
            <a:fld id="{5E4F0376-0E54-9843-B673-E00D6670E830}" type="slidenum">
              <a:rPr lang="en-US" smtClean="0"/>
              <a:pPr/>
              <a:t>29</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CE083D53-F263-696A-0D79-BE5D0D584AF2}"/>
              </a:ext>
            </a:extLst>
          </p:cNvPr>
          <p:cNvPicPr>
            <a:picLocks noChangeAspect="1"/>
          </p:cNvPicPr>
          <p:nvPr/>
        </p:nvPicPr>
        <p:blipFill>
          <a:blip r:embed="rId2"/>
          <a:stretch>
            <a:fillRect/>
          </a:stretch>
        </p:blipFill>
        <p:spPr>
          <a:xfrm>
            <a:off x="1465647" y="1091684"/>
            <a:ext cx="6212706" cy="5370387"/>
          </a:xfrm>
          <a:prstGeom prst="rect">
            <a:avLst/>
          </a:prstGeom>
        </p:spPr>
      </p:pic>
      <p:sp>
        <p:nvSpPr>
          <p:cNvPr id="7" name="Right Arrow 6">
            <a:extLst>
              <a:ext uri="{FF2B5EF4-FFF2-40B4-BE49-F238E27FC236}">
                <a16:creationId xmlns:a16="http://schemas.microsoft.com/office/drawing/2014/main" id="{919F6CF3-E3A2-05B6-0BCD-5A1725305DBF}"/>
              </a:ext>
            </a:extLst>
          </p:cNvPr>
          <p:cNvSpPr/>
          <p:nvPr/>
        </p:nvSpPr>
        <p:spPr bwMode="auto">
          <a:xfrm>
            <a:off x="1503485" y="2235324"/>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Right Arrow 7">
            <a:extLst>
              <a:ext uri="{FF2B5EF4-FFF2-40B4-BE49-F238E27FC236}">
                <a16:creationId xmlns:a16="http://schemas.microsoft.com/office/drawing/2014/main" id="{14325C25-312A-6CE7-651E-E3ED992F4442}"/>
              </a:ext>
            </a:extLst>
          </p:cNvPr>
          <p:cNvSpPr/>
          <p:nvPr/>
        </p:nvSpPr>
        <p:spPr bwMode="auto">
          <a:xfrm>
            <a:off x="2850275" y="358920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Right Arrow 9">
            <a:extLst>
              <a:ext uri="{FF2B5EF4-FFF2-40B4-BE49-F238E27FC236}">
                <a16:creationId xmlns:a16="http://schemas.microsoft.com/office/drawing/2014/main" id="{F141A492-9C5A-AB71-770E-DBEB58DC9AB9}"/>
              </a:ext>
            </a:extLst>
          </p:cNvPr>
          <p:cNvSpPr/>
          <p:nvPr/>
        </p:nvSpPr>
        <p:spPr bwMode="auto">
          <a:xfrm>
            <a:off x="2864452" y="516991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Right Arrow 10">
            <a:extLst>
              <a:ext uri="{FF2B5EF4-FFF2-40B4-BE49-F238E27FC236}">
                <a16:creationId xmlns:a16="http://schemas.microsoft.com/office/drawing/2014/main" id="{7BD39CF0-1431-AC10-A598-3B559E575C92}"/>
              </a:ext>
            </a:extLst>
          </p:cNvPr>
          <p:cNvSpPr/>
          <p:nvPr/>
        </p:nvSpPr>
        <p:spPr bwMode="auto">
          <a:xfrm rot="10800000">
            <a:off x="5650182" y="516991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7" name="Right Arrow 16">
            <a:extLst>
              <a:ext uri="{FF2B5EF4-FFF2-40B4-BE49-F238E27FC236}">
                <a16:creationId xmlns:a16="http://schemas.microsoft.com/office/drawing/2014/main" id="{882F0318-E345-37D9-5C6D-365CB2854080}"/>
              </a:ext>
            </a:extLst>
          </p:cNvPr>
          <p:cNvSpPr/>
          <p:nvPr/>
        </p:nvSpPr>
        <p:spPr bwMode="auto">
          <a:xfrm rot="5400000">
            <a:off x="6864343" y="538469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1934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30DF-CE56-2D97-C874-24DB97DBEB8A}"/>
              </a:ext>
            </a:extLst>
          </p:cNvPr>
          <p:cNvSpPr>
            <a:spLocks noGrp="1"/>
          </p:cNvSpPr>
          <p:nvPr>
            <p:ph type="title"/>
          </p:nvPr>
        </p:nvSpPr>
        <p:spPr/>
        <p:txBody>
          <a:bodyPr/>
          <a:lstStyle/>
          <a:p>
            <a:r>
              <a:rPr lang="en-US" dirty="0"/>
              <a:t>This Evening</a:t>
            </a:r>
            <a:r>
              <a:rPr lang="en-US" i="1" dirty="0"/>
              <a:t>, cont’d</a:t>
            </a:r>
          </a:p>
        </p:txBody>
      </p:sp>
      <p:sp>
        <p:nvSpPr>
          <p:cNvPr id="3" name="Content Placeholder 2">
            <a:extLst>
              <a:ext uri="{FF2B5EF4-FFF2-40B4-BE49-F238E27FC236}">
                <a16:creationId xmlns:a16="http://schemas.microsoft.com/office/drawing/2014/main" id="{952D0F1E-B041-BCEF-257F-55CFC7FC5AC9}"/>
              </a:ext>
            </a:extLst>
          </p:cNvPr>
          <p:cNvSpPr>
            <a:spLocks noGrp="1"/>
          </p:cNvSpPr>
          <p:nvPr>
            <p:ph idx="1"/>
          </p:nvPr>
        </p:nvSpPr>
        <p:spPr/>
        <p:txBody>
          <a:bodyPr/>
          <a:lstStyle/>
          <a:p>
            <a:r>
              <a:rPr lang="en-US" i="1" dirty="0"/>
              <a:t>Break</a:t>
            </a:r>
          </a:p>
          <a:p>
            <a:r>
              <a:rPr lang="en-US" dirty="0"/>
              <a:t>Introduction to database design</a:t>
            </a:r>
          </a:p>
          <a:p>
            <a:pPr lvl="1"/>
            <a:r>
              <a:rPr lang="en-US" dirty="0"/>
              <a:t>database systems and client-server architecture</a:t>
            </a:r>
          </a:p>
          <a:p>
            <a:pPr lvl="1"/>
            <a:r>
              <a:rPr lang="en-US" dirty="0"/>
              <a:t>development steps</a:t>
            </a:r>
          </a:p>
          <a:p>
            <a:pPr lvl="1"/>
            <a:r>
              <a:rPr lang="en-US" dirty="0"/>
              <a:t>requirements</a:t>
            </a:r>
          </a:p>
          <a:p>
            <a:pPr lvl="1"/>
            <a:r>
              <a:rPr lang="en-US" dirty="0"/>
              <a:t>entity-relationship (ER) diagrams</a:t>
            </a:r>
          </a:p>
          <a:p>
            <a:pPr lvl="1"/>
            <a:r>
              <a:rPr lang="en-US" dirty="0"/>
              <a:t>conceptual database model</a:t>
            </a:r>
          </a:p>
          <a:p>
            <a:pPr lvl="1"/>
            <a:r>
              <a:rPr lang="en-US" dirty="0"/>
              <a:t>logical database model</a:t>
            </a:r>
          </a:p>
          <a:p>
            <a:pPr lvl="1"/>
            <a:r>
              <a:rPr lang="en-US" dirty="0"/>
              <a:t>physical database model</a:t>
            </a:r>
          </a:p>
          <a:p>
            <a:pPr lvl="1"/>
            <a:r>
              <a:rPr lang="en-US" dirty="0"/>
              <a:t>one-to-one, one-to-many, many-to-many relationships</a:t>
            </a:r>
          </a:p>
        </p:txBody>
      </p:sp>
      <p:sp>
        <p:nvSpPr>
          <p:cNvPr id="4" name="Slide Number Placeholder 3">
            <a:extLst>
              <a:ext uri="{FF2B5EF4-FFF2-40B4-BE49-F238E27FC236}">
                <a16:creationId xmlns:a16="http://schemas.microsoft.com/office/drawing/2014/main" id="{389A606B-DE0D-7BB7-B6BF-9EA47106149E}"/>
              </a:ext>
            </a:extLst>
          </p:cNvPr>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328869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DF75-7FB9-D1E8-0D0B-9EAFBD9A581B}"/>
              </a:ext>
            </a:extLst>
          </p:cNvPr>
          <p:cNvSpPr>
            <a:spLocks noGrp="1"/>
          </p:cNvSpPr>
          <p:nvPr>
            <p:ph type="title"/>
          </p:nvPr>
        </p:nvSpPr>
        <p:spPr/>
        <p:txBody>
          <a:bodyPr/>
          <a:lstStyle/>
          <a:p>
            <a:r>
              <a:rPr lang="en-US" dirty="0"/>
              <a:t>Import (Restore) a Database</a:t>
            </a:r>
          </a:p>
        </p:txBody>
      </p:sp>
      <p:sp>
        <p:nvSpPr>
          <p:cNvPr id="4" name="Slide Number Placeholder 3">
            <a:extLst>
              <a:ext uri="{FF2B5EF4-FFF2-40B4-BE49-F238E27FC236}">
                <a16:creationId xmlns:a16="http://schemas.microsoft.com/office/drawing/2014/main" id="{EA86FCA3-091C-7F6C-B292-2BE180A46693}"/>
              </a:ext>
            </a:extLst>
          </p:cNvPr>
          <p:cNvSpPr>
            <a:spLocks noGrp="1"/>
          </p:cNvSpPr>
          <p:nvPr>
            <p:ph type="sldNum" sz="quarter" idx="12"/>
          </p:nvPr>
        </p:nvSpPr>
        <p:spPr/>
        <p:txBody>
          <a:bodyPr/>
          <a:lstStyle/>
          <a:p>
            <a:fld id="{5E4F0376-0E54-9843-B673-E00D6670E830}" type="slidenum">
              <a:rPr lang="en-US" smtClean="0"/>
              <a:pPr/>
              <a:t>30</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A5ED8743-9630-D7E8-6AE2-486AB3BD27C8}"/>
              </a:ext>
            </a:extLst>
          </p:cNvPr>
          <p:cNvPicPr>
            <a:picLocks noChangeAspect="1"/>
          </p:cNvPicPr>
          <p:nvPr/>
        </p:nvPicPr>
        <p:blipFill>
          <a:blip r:embed="rId2"/>
          <a:stretch>
            <a:fillRect/>
          </a:stretch>
        </p:blipFill>
        <p:spPr>
          <a:xfrm>
            <a:off x="182843" y="1235423"/>
            <a:ext cx="7772400" cy="4898733"/>
          </a:xfrm>
          <a:prstGeom prst="rect">
            <a:avLst/>
          </a:prstGeom>
        </p:spPr>
      </p:pic>
      <p:sp>
        <p:nvSpPr>
          <p:cNvPr id="8" name="Right Arrow 7">
            <a:extLst>
              <a:ext uri="{FF2B5EF4-FFF2-40B4-BE49-F238E27FC236}">
                <a16:creationId xmlns:a16="http://schemas.microsoft.com/office/drawing/2014/main" id="{BAFCD4BC-C8D9-53D3-1A74-B8F3ADBE8B69}"/>
              </a:ext>
            </a:extLst>
          </p:cNvPr>
          <p:cNvSpPr/>
          <p:nvPr/>
        </p:nvSpPr>
        <p:spPr bwMode="auto">
          <a:xfrm>
            <a:off x="340545" y="2696177"/>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ight Arrow 8">
            <a:extLst>
              <a:ext uri="{FF2B5EF4-FFF2-40B4-BE49-F238E27FC236}">
                <a16:creationId xmlns:a16="http://schemas.microsoft.com/office/drawing/2014/main" id="{ED7F8462-EA39-7893-3B32-D23BB5D20850}"/>
              </a:ext>
            </a:extLst>
          </p:cNvPr>
          <p:cNvSpPr/>
          <p:nvPr/>
        </p:nvSpPr>
        <p:spPr bwMode="auto">
          <a:xfrm>
            <a:off x="2116336" y="326602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Right Arrow 9">
            <a:extLst>
              <a:ext uri="{FF2B5EF4-FFF2-40B4-BE49-F238E27FC236}">
                <a16:creationId xmlns:a16="http://schemas.microsoft.com/office/drawing/2014/main" id="{A14D8288-E538-CAFB-1FF1-8605D5F7510E}"/>
              </a:ext>
            </a:extLst>
          </p:cNvPr>
          <p:cNvSpPr/>
          <p:nvPr/>
        </p:nvSpPr>
        <p:spPr bwMode="auto">
          <a:xfrm rot="10800000">
            <a:off x="5661293" y="326602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Right Arrow 10">
            <a:extLst>
              <a:ext uri="{FF2B5EF4-FFF2-40B4-BE49-F238E27FC236}">
                <a16:creationId xmlns:a16="http://schemas.microsoft.com/office/drawing/2014/main" id="{C4E3D4B2-7D02-3860-E561-64F712B3ECF1}"/>
              </a:ext>
            </a:extLst>
          </p:cNvPr>
          <p:cNvSpPr/>
          <p:nvPr/>
        </p:nvSpPr>
        <p:spPr bwMode="auto">
          <a:xfrm rot="10800000">
            <a:off x="5999224" y="449847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2" name="Right Arrow 11">
            <a:extLst>
              <a:ext uri="{FF2B5EF4-FFF2-40B4-BE49-F238E27FC236}">
                <a16:creationId xmlns:a16="http://schemas.microsoft.com/office/drawing/2014/main" id="{660C4C2D-95E0-F69B-FD62-059C729EC3DA}"/>
              </a:ext>
            </a:extLst>
          </p:cNvPr>
          <p:cNvSpPr/>
          <p:nvPr/>
        </p:nvSpPr>
        <p:spPr bwMode="auto">
          <a:xfrm rot="5400000">
            <a:off x="4567988" y="373647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TextBox 12">
            <a:extLst>
              <a:ext uri="{FF2B5EF4-FFF2-40B4-BE49-F238E27FC236}">
                <a16:creationId xmlns:a16="http://schemas.microsoft.com/office/drawing/2014/main" id="{24333B98-D854-C80A-F2E5-5C2AC25BE587}"/>
              </a:ext>
            </a:extLst>
          </p:cNvPr>
          <p:cNvSpPr txBox="1"/>
          <p:nvPr/>
        </p:nvSpPr>
        <p:spPr>
          <a:xfrm>
            <a:off x="6105133" y="2282173"/>
            <a:ext cx="2637260" cy="584775"/>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This is how team members</a:t>
            </a:r>
          </a:p>
          <a:p>
            <a:r>
              <a:rPr lang="en-US" dirty="0">
                <a:solidFill>
                  <a:srgbClr val="0033CC"/>
                </a:solidFill>
              </a:rPr>
              <a:t>can exchange databases.</a:t>
            </a:r>
          </a:p>
        </p:txBody>
      </p:sp>
    </p:spTree>
    <p:extLst>
      <p:ext uri="{BB962C8B-B14F-4D97-AF65-F5344CB8AC3E}">
        <p14:creationId xmlns:p14="http://schemas.microsoft.com/office/powerpoint/2010/main" val="360145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79EC-530A-4C32-5161-E58C822EA260}"/>
              </a:ext>
            </a:extLst>
          </p:cNvPr>
          <p:cNvSpPr>
            <a:spLocks noGrp="1"/>
          </p:cNvSpPr>
          <p:nvPr>
            <p:ph type="title"/>
          </p:nvPr>
        </p:nvSpPr>
        <p:spPr/>
        <p:txBody>
          <a:bodyPr/>
          <a:lstStyle/>
          <a:p>
            <a:r>
              <a:rPr lang="en-US" dirty="0"/>
              <a:t>Create a User</a:t>
            </a:r>
          </a:p>
        </p:txBody>
      </p:sp>
      <p:sp>
        <p:nvSpPr>
          <p:cNvPr id="4" name="Slide Number Placeholder 3">
            <a:extLst>
              <a:ext uri="{FF2B5EF4-FFF2-40B4-BE49-F238E27FC236}">
                <a16:creationId xmlns:a16="http://schemas.microsoft.com/office/drawing/2014/main" id="{2A6BDB63-E1E1-D915-8A53-C0744E1325FD}"/>
              </a:ext>
            </a:extLst>
          </p:cNvPr>
          <p:cNvSpPr>
            <a:spLocks noGrp="1"/>
          </p:cNvSpPr>
          <p:nvPr>
            <p:ph type="sldNum" sz="quarter" idx="12"/>
          </p:nvPr>
        </p:nvSpPr>
        <p:spPr/>
        <p:txBody>
          <a:bodyPr/>
          <a:lstStyle/>
          <a:p>
            <a:fld id="{5E4F0376-0E54-9843-B673-E00D6670E830}" type="slidenum">
              <a:rPr lang="en-US" smtClean="0"/>
              <a:pPr/>
              <a:t>31</a:t>
            </a:fld>
            <a:endParaRPr lang="en-US"/>
          </a:p>
        </p:txBody>
      </p:sp>
      <p:pic>
        <p:nvPicPr>
          <p:cNvPr id="6" name="Picture 5" descr="Graphical user interface&#10;&#10;Description automatically generated">
            <a:extLst>
              <a:ext uri="{FF2B5EF4-FFF2-40B4-BE49-F238E27FC236}">
                <a16:creationId xmlns:a16="http://schemas.microsoft.com/office/drawing/2014/main" id="{247386CD-2192-3E17-4644-B2990357C5D5}"/>
              </a:ext>
            </a:extLst>
          </p:cNvPr>
          <p:cNvPicPr>
            <a:picLocks noChangeAspect="1"/>
          </p:cNvPicPr>
          <p:nvPr/>
        </p:nvPicPr>
        <p:blipFill>
          <a:blip r:embed="rId2"/>
          <a:stretch>
            <a:fillRect/>
          </a:stretch>
        </p:blipFill>
        <p:spPr>
          <a:xfrm>
            <a:off x="106823" y="1143025"/>
            <a:ext cx="8930353" cy="5080324"/>
          </a:xfrm>
          <a:prstGeom prst="rect">
            <a:avLst/>
          </a:prstGeom>
        </p:spPr>
      </p:pic>
      <p:sp>
        <p:nvSpPr>
          <p:cNvPr id="12" name="Right Arrow 11">
            <a:extLst>
              <a:ext uri="{FF2B5EF4-FFF2-40B4-BE49-F238E27FC236}">
                <a16:creationId xmlns:a16="http://schemas.microsoft.com/office/drawing/2014/main" id="{36C0236F-36BA-8777-8EC4-AA8B365FEDF1}"/>
              </a:ext>
            </a:extLst>
          </p:cNvPr>
          <p:cNvSpPr/>
          <p:nvPr/>
        </p:nvSpPr>
        <p:spPr bwMode="auto">
          <a:xfrm>
            <a:off x="243888" y="2355986"/>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3" name="Right Arrow 12">
            <a:extLst>
              <a:ext uri="{FF2B5EF4-FFF2-40B4-BE49-F238E27FC236}">
                <a16:creationId xmlns:a16="http://schemas.microsoft.com/office/drawing/2014/main" id="{D1482918-8235-1366-55CD-DE67FBDA16FB}"/>
              </a:ext>
            </a:extLst>
          </p:cNvPr>
          <p:cNvSpPr/>
          <p:nvPr/>
        </p:nvSpPr>
        <p:spPr bwMode="auto">
          <a:xfrm rot="10800000">
            <a:off x="5029195" y="285217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Right Arrow 13">
            <a:extLst>
              <a:ext uri="{FF2B5EF4-FFF2-40B4-BE49-F238E27FC236}">
                <a16:creationId xmlns:a16="http://schemas.microsoft.com/office/drawing/2014/main" id="{1E3A9DBA-95CA-67FA-0243-0F7ED7403076}"/>
              </a:ext>
            </a:extLst>
          </p:cNvPr>
          <p:cNvSpPr/>
          <p:nvPr/>
        </p:nvSpPr>
        <p:spPr bwMode="auto">
          <a:xfrm rot="10800000">
            <a:off x="5149698" y="346177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Right Arrow 14">
            <a:extLst>
              <a:ext uri="{FF2B5EF4-FFF2-40B4-BE49-F238E27FC236}">
                <a16:creationId xmlns:a16="http://schemas.microsoft.com/office/drawing/2014/main" id="{D09F7574-41AE-FF00-944E-650C40C75E82}"/>
              </a:ext>
            </a:extLst>
          </p:cNvPr>
          <p:cNvSpPr/>
          <p:nvPr/>
        </p:nvSpPr>
        <p:spPr bwMode="auto">
          <a:xfrm rot="10800000">
            <a:off x="5674237" y="4035931"/>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7" name="Right Arrow 16">
            <a:extLst>
              <a:ext uri="{FF2B5EF4-FFF2-40B4-BE49-F238E27FC236}">
                <a16:creationId xmlns:a16="http://schemas.microsoft.com/office/drawing/2014/main" id="{91231C98-F9A1-77AC-C9C7-5BD4217DFFF3}"/>
              </a:ext>
            </a:extLst>
          </p:cNvPr>
          <p:cNvSpPr/>
          <p:nvPr/>
        </p:nvSpPr>
        <p:spPr bwMode="auto">
          <a:xfrm rot="5400000">
            <a:off x="2427762" y="5042480"/>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 name="TextBox 4">
            <a:extLst>
              <a:ext uri="{FF2B5EF4-FFF2-40B4-BE49-F238E27FC236}">
                <a16:creationId xmlns:a16="http://schemas.microsoft.com/office/drawing/2014/main" id="{8A86B3F7-6B36-F2BA-9A0F-5A2EB34FBCB3}"/>
              </a:ext>
            </a:extLst>
          </p:cNvPr>
          <p:cNvSpPr txBox="1"/>
          <p:nvPr/>
        </p:nvSpPr>
        <p:spPr>
          <a:xfrm>
            <a:off x="4204122" y="4789346"/>
            <a:ext cx="2940228" cy="1061829"/>
          </a:xfrm>
          <a:prstGeom prst="rect">
            <a:avLst/>
          </a:prstGeom>
          <a:solidFill>
            <a:schemeClr val="accent1">
              <a:lumMod val="20000"/>
              <a:lumOff val="80000"/>
            </a:schemeClr>
          </a:solidFill>
          <a:ln>
            <a:solidFill>
              <a:srgbClr val="0033CC"/>
            </a:solidFill>
          </a:ln>
        </p:spPr>
        <p:txBody>
          <a:bodyPr wrap="none" rtlCol="0">
            <a:spAutoFit/>
          </a:bodyPr>
          <a:lstStyle/>
          <a:p>
            <a:r>
              <a:rPr lang="en-US" sz="1400" u="sng" dirty="0">
                <a:solidFill>
                  <a:srgbClr val="0033CC"/>
                </a:solidFill>
              </a:rPr>
              <a:t>Create</a:t>
            </a:r>
            <a:r>
              <a:rPr lang="en-US" sz="1400" dirty="0">
                <a:solidFill>
                  <a:srgbClr val="0033CC"/>
                </a:solidFill>
              </a:rPr>
              <a:t> a new user (account)</a:t>
            </a:r>
          </a:p>
          <a:p>
            <a:r>
              <a:rPr lang="en-US" sz="1400" dirty="0">
                <a:solidFill>
                  <a:srgbClr val="0033CC"/>
                </a:solidFill>
              </a:rPr>
              <a:t>to the </a:t>
            </a:r>
            <a:r>
              <a:rPr lang="en-US" sz="1400" u="sng" dirty="0">
                <a:solidFill>
                  <a:srgbClr val="0033CC"/>
                </a:solidFill>
              </a:rPr>
              <a:t>database server</a:t>
            </a:r>
            <a:r>
              <a:rPr lang="en-US" sz="1400" dirty="0">
                <a:solidFill>
                  <a:srgbClr val="0033CC"/>
                </a:solidFill>
              </a:rPr>
              <a:t>. </a:t>
            </a:r>
          </a:p>
          <a:p>
            <a:endParaRPr lang="en-US" sz="700" dirty="0">
              <a:solidFill>
                <a:srgbClr val="0033CC"/>
              </a:solidFill>
            </a:endParaRPr>
          </a:p>
          <a:p>
            <a:r>
              <a:rPr lang="en-US" sz="1400" dirty="0">
                <a:solidFill>
                  <a:srgbClr val="0033CC"/>
                </a:solidFill>
              </a:rPr>
              <a:t>Then </a:t>
            </a:r>
            <a:r>
              <a:rPr lang="en-US" sz="1400" u="sng" dirty="0">
                <a:solidFill>
                  <a:srgbClr val="0033CC"/>
                </a:solidFill>
              </a:rPr>
              <a:t>grant</a:t>
            </a:r>
            <a:r>
              <a:rPr lang="en-US" sz="1400" dirty="0">
                <a:solidFill>
                  <a:srgbClr val="0033CC"/>
                </a:solidFill>
              </a:rPr>
              <a:t> access privileges </a:t>
            </a:r>
          </a:p>
          <a:p>
            <a:r>
              <a:rPr lang="en-US" sz="1400" dirty="0">
                <a:solidFill>
                  <a:srgbClr val="0033CC"/>
                </a:solidFill>
              </a:rPr>
              <a:t>to </a:t>
            </a:r>
            <a:r>
              <a:rPr lang="en-US" sz="1400" u="sng" dirty="0">
                <a:solidFill>
                  <a:srgbClr val="0033CC"/>
                </a:solidFill>
              </a:rPr>
              <a:t>individual databases (schemas)</a:t>
            </a:r>
            <a:r>
              <a:rPr lang="en-US" sz="1400" dirty="0">
                <a:solidFill>
                  <a:srgbClr val="0033CC"/>
                </a:solidFill>
              </a:rPr>
              <a:t>.</a:t>
            </a:r>
          </a:p>
        </p:txBody>
      </p:sp>
    </p:spTree>
    <p:extLst>
      <p:ext uri="{BB962C8B-B14F-4D97-AF65-F5344CB8AC3E}">
        <p14:creationId xmlns:p14="http://schemas.microsoft.com/office/powerpoint/2010/main" val="419864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10;&#10;Description automatically generated">
            <a:extLst>
              <a:ext uri="{FF2B5EF4-FFF2-40B4-BE49-F238E27FC236}">
                <a16:creationId xmlns:a16="http://schemas.microsoft.com/office/drawing/2014/main" id="{B6B08693-B35D-B48F-9A89-6790F58CDE56}"/>
              </a:ext>
            </a:extLst>
          </p:cNvPr>
          <p:cNvPicPr>
            <a:picLocks noChangeAspect="1"/>
          </p:cNvPicPr>
          <p:nvPr/>
        </p:nvPicPr>
        <p:blipFill>
          <a:blip r:embed="rId2"/>
          <a:stretch>
            <a:fillRect/>
          </a:stretch>
        </p:blipFill>
        <p:spPr>
          <a:xfrm>
            <a:off x="685800" y="1244725"/>
            <a:ext cx="7772400" cy="4825750"/>
          </a:xfrm>
          <a:prstGeom prst="rect">
            <a:avLst/>
          </a:prstGeom>
        </p:spPr>
      </p:pic>
      <p:sp>
        <p:nvSpPr>
          <p:cNvPr id="2" name="Title 1">
            <a:extLst>
              <a:ext uri="{FF2B5EF4-FFF2-40B4-BE49-F238E27FC236}">
                <a16:creationId xmlns:a16="http://schemas.microsoft.com/office/drawing/2014/main" id="{40C68FC0-F704-CDEC-8153-D2159E9013D0}"/>
              </a:ext>
            </a:extLst>
          </p:cNvPr>
          <p:cNvSpPr>
            <a:spLocks noGrp="1"/>
          </p:cNvSpPr>
          <p:nvPr>
            <p:ph type="title"/>
          </p:nvPr>
        </p:nvSpPr>
        <p:spPr/>
        <p:txBody>
          <a:bodyPr/>
          <a:lstStyle/>
          <a:p>
            <a:r>
              <a:rPr lang="en-US" dirty="0"/>
              <a:t>Create a User</a:t>
            </a:r>
            <a:r>
              <a:rPr lang="en-US" i="1" dirty="0"/>
              <a:t>, cont’d</a:t>
            </a:r>
          </a:p>
        </p:txBody>
      </p:sp>
      <p:sp>
        <p:nvSpPr>
          <p:cNvPr id="4" name="Slide Number Placeholder 3">
            <a:extLst>
              <a:ext uri="{FF2B5EF4-FFF2-40B4-BE49-F238E27FC236}">
                <a16:creationId xmlns:a16="http://schemas.microsoft.com/office/drawing/2014/main" id="{00CA220D-D112-ECD3-FF40-179231DAB4EB}"/>
              </a:ext>
            </a:extLst>
          </p:cNvPr>
          <p:cNvSpPr>
            <a:spLocks noGrp="1"/>
          </p:cNvSpPr>
          <p:nvPr>
            <p:ph type="sldNum" sz="quarter" idx="12"/>
          </p:nvPr>
        </p:nvSpPr>
        <p:spPr/>
        <p:txBody>
          <a:bodyPr/>
          <a:lstStyle/>
          <a:p>
            <a:fld id="{5E4F0376-0E54-9843-B673-E00D6670E830}" type="slidenum">
              <a:rPr lang="en-US" smtClean="0"/>
              <a:pPr/>
              <a:t>32</a:t>
            </a:fld>
            <a:endParaRPr lang="en-US"/>
          </a:p>
        </p:txBody>
      </p:sp>
      <p:sp>
        <p:nvSpPr>
          <p:cNvPr id="15" name="Right Arrow 14">
            <a:extLst>
              <a:ext uri="{FF2B5EF4-FFF2-40B4-BE49-F238E27FC236}">
                <a16:creationId xmlns:a16="http://schemas.microsoft.com/office/drawing/2014/main" id="{E3796345-C48A-78D4-A974-6F543F6B6210}"/>
              </a:ext>
            </a:extLst>
          </p:cNvPr>
          <p:cNvSpPr/>
          <p:nvPr/>
        </p:nvSpPr>
        <p:spPr bwMode="auto">
          <a:xfrm rot="16200000">
            <a:off x="2594364" y="5448827"/>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6" name="Right Arrow 15">
            <a:extLst>
              <a:ext uri="{FF2B5EF4-FFF2-40B4-BE49-F238E27FC236}">
                <a16:creationId xmlns:a16="http://schemas.microsoft.com/office/drawing/2014/main" id="{517392B1-D79E-9783-4A1E-874E057A17E4}"/>
              </a:ext>
            </a:extLst>
          </p:cNvPr>
          <p:cNvSpPr/>
          <p:nvPr/>
        </p:nvSpPr>
        <p:spPr bwMode="auto">
          <a:xfrm rot="16200000">
            <a:off x="7641285" y="5455916"/>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8" name="Right Arrow 17">
            <a:extLst>
              <a:ext uri="{FF2B5EF4-FFF2-40B4-BE49-F238E27FC236}">
                <a16:creationId xmlns:a16="http://schemas.microsoft.com/office/drawing/2014/main" id="{95CE8931-908B-2742-AF19-5486806BD7A9}"/>
              </a:ext>
            </a:extLst>
          </p:cNvPr>
          <p:cNvSpPr/>
          <p:nvPr/>
        </p:nvSpPr>
        <p:spPr bwMode="auto">
          <a:xfrm rot="16200000">
            <a:off x="7549136" y="3598763"/>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Right Arrow 18">
            <a:extLst>
              <a:ext uri="{FF2B5EF4-FFF2-40B4-BE49-F238E27FC236}">
                <a16:creationId xmlns:a16="http://schemas.microsoft.com/office/drawing/2014/main" id="{FC018756-45A2-9483-2CE3-8A3351E65499}"/>
              </a:ext>
            </a:extLst>
          </p:cNvPr>
          <p:cNvSpPr/>
          <p:nvPr/>
        </p:nvSpPr>
        <p:spPr bwMode="auto">
          <a:xfrm>
            <a:off x="777642" y="2323224"/>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188789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FFE0-944A-73B0-0417-6B8DE324C511}"/>
              </a:ext>
            </a:extLst>
          </p:cNvPr>
          <p:cNvSpPr>
            <a:spLocks noGrp="1"/>
          </p:cNvSpPr>
          <p:nvPr>
            <p:ph type="title"/>
          </p:nvPr>
        </p:nvSpPr>
        <p:spPr/>
        <p:txBody>
          <a:bodyPr/>
          <a:lstStyle/>
          <a:p>
            <a:r>
              <a:rPr lang="en-US" dirty="0"/>
              <a:t>Create a User</a:t>
            </a:r>
            <a:r>
              <a:rPr lang="en-US" i="1" dirty="0"/>
              <a:t>, cont’d</a:t>
            </a:r>
            <a:endParaRPr lang="en-US" dirty="0"/>
          </a:p>
        </p:txBody>
      </p:sp>
      <p:sp>
        <p:nvSpPr>
          <p:cNvPr id="3" name="Content Placeholder 2">
            <a:extLst>
              <a:ext uri="{FF2B5EF4-FFF2-40B4-BE49-F238E27FC236}">
                <a16:creationId xmlns:a16="http://schemas.microsoft.com/office/drawing/2014/main" id="{9B2EFB82-3446-5586-4E7D-2B2D63E1CA40}"/>
              </a:ext>
            </a:extLst>
          </p:cNvPr>
          <p:cNvSpPr>
            <a:spLocks noGrp="1"/>
          </p:cNvSpPr>
          <p:nvPr>
            <p:ph idx="1"/>
          </p:nvPr>
        </p:nvSpPr>
        <p:spPr>
          <a:xfrm>
            <a:off x="457200" y="1295400"/>
            <a:ext cx="8229600" cy="579137"/>
          </a:xfrm>
        </p:spPr>
        <p:txBody>
          <a:bodyPr/>
          <a:lstStyle/>
          <a:p>
            <a:r>
              <a:rPr lang="en-US" dirty="0"/>
              <a:t>Create a user using SQL:</a:t>
            </a:r>
          </a:p>
        </p:txBody>
      </p:sp>
      <p:sp>
        <p:nvSpPr>
          <p:cNvPr id="4" name="Slide Number Placeholder 3">
            <a:extLst>
              <a:ext uri="{FF2B5EF4-FFF2-40B4-BE49-F238E27FC236}">
                <a16:creationId xmlns:a16="http://schemas.microsoft.com/office/drawing/2014/main" id="{B3CCE27B-74B1-EB8E-CE82-9A07568C85F3}"/>
              </a:ext>
            </a:extLst>
          </p:cNvPr>
          <p:cNvSpPr>
            <a:spLocks noGrp="1"/>
          </p:cNvSpPr>
          <p:nvPr>
            <p:ph type="sldNum" sz="quarter" idx="12"/>
          </p:nvPr>
        </p:nvSpPr>
        <p:spPr/>
        <p:txBody>
          <a:bodyPr/>
          <a:lstStyle/>
          <a:p>
            <a:fld id="{5E4F0376-0E54-9843-B673-E00D6670E830}" type="slidenum">
              <a:rPr lang="en-US" smtClean="0"/>
              <a:pPr/>
              <a:t>33</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4D9C306A-FA35-0A8F-BECB-7372CA5C703D}"/>
              </a:ext>
            </a:extLst>
          </p:cNvPr>
          <p:cNvPicPr>
            <a:picLocks noChangeAspect="1"/>
          </p:cNvPicPr>
          <p:nvPr/>
        </p:nvPicPr>
        <p:blipFill>
          <a:blip r:embed="rId2"/>
          <a:stretch>
            <a:fillRect/>
          </a:stretch>
        </p:blipFill>
        <p:spPr>
          <a:xfrm>
            <a:off x="1120155" y="1632221"/>
            <a:ext cx="6903688" cy="5044067"/>
          </a:xfrm>
          <a:prstGeom prst="rect">
            <a:avLst/>
          </a:prstGeom>
        </p:spPr>
      </p:pic>
      <p:sp>
        <p:nvSpPr>
          <p:cNvPr id="5" name="TextBox 4">
            <a:extLst>
              <a:ext uri="{FF2B5EF4-FFF2-40B4-BE49-F238E27FC236}">
                <a16:creationId xmlns:a16="http://schemas.microsoft.com/office/drawing/2014/main" id="{1F3DC68F-261C-3091-D2FE-46C4C5744BA5}"/>
              </a:ext>
            </a:extLst>
          </p:cNvPr>
          <p:cNvSpPr txBox="1"/>
          <p:nvPr/>
        </p:nvSpPr>
        <p:spPr>
          <a:xfrm>
            <a:off x="2560342" y="3276638"/>
            <a:ext cx="5876930" cy="523220"/>
          </a:xfrm>
          <a:prstGeom prst="rect">
            <a:avLst/>
          </a:prstGeom>
          <a:solidFill>
            <a:schemeClr val="accent1">
              <a:lumMod val="20000"/>
              <a:lumOff val="80000"/>
            </a:schemeClr>
          </a:solidFill>
          <a:ln>
            <a:solidFill>
              <a:srgbClr val="0033CC"/>
            </a:solidFill>
          </a:ln>
        </p:spPr>
        <p:txBody>
          <a:bodyPr wrap="none" rtlCol="0">
            <a:spAutoFit/>
          </a:bodyPr>
          <a:lstStyle/>
          <a:p>
            <a:r>
              <a:rPr lang="en-US" sz="1400" b="1" dirty="0">
                <a:solidFill>
                  <a:srgbClr val="0033CC"/>
                </a:solidFill>
                <a:latin typeface="Courier New" panose="02070309020205020404" pitchFamily="49" charset="0"/>
                <a:cs typeface="Courier New" panose="02070309020205020404" pitchFamily="49" charset="0"/>
              </a:rPr>
              <a:t>CREATE USER '</a:t>
            </a:r>
            <a:r>
              <a:rPr lang="en-US" sz="1400" b="1" dirty="0" err="1">
                <a:solidFill>
                  <a:srgbClr val="0033CC"/>
                </a:solidFill>
                <a:latin typeface="Courier New" panose="02070309020205020404" pitchFamily="49" charset="0"/>
                <a:cs typeface="Courier New" panose="02070309020205020404" pitchFamily="49" charset="0"/>
              </a:rPr>
              <a:t>bob'@'localhost</a:t>
            </a:r>
            <a:r>
              <a:rPr lang="en-US" sz="1400" b="1" dirty="0">
                <a:solidFill>
                  <a:srgbClr val="0033CC"/>
                </a:solidFill>
                <a:latin typeface="Courier New" panose="02070309020205020404" pitchFamily="49" charset="0"/>
                <a:cs typeface="Courier New" panose="02070309020205020404" pitchFamily="49" charset="0"/>
              </a:rPr>
              <a:t>' IDENTIFIED BY '</a:t>
            </a:r>
            <a:r>
              <a:rPr lang="en-US" sz="1400" b="1" dirty="0" err="1">
                <a:solidFill>
                  <a:srgbClr val="0033CC"/>
                </a:solidFill>
                <a:latin typeface="Courier New" panose="02070309020205020404" pitchFamily="49" charset="0"/>
                <a:cs typeface="Courier New" panose="02070309020205020404" pitchFamily="49" charset="0"/>
              </a:rPr>
              <a:t>bobspw</a:t>
            </a:r>
            <a:r>
              <a:rPr lang="en-US" sz="1400" b="1" dirty="0">
                <a:solidFill>
                  <a:srgbClr val="0033CC"/>
                </a:solidFill>
                <a:latin typeface="Courier New" panose="02070309020205020404" pitchFamily="49" charset="0"/>
                <a:cs typeface="Courier New" panose="02070309020205020404" pitchFamily="49" charset="0"/>
              </a:rPr>
              <a:t>';</a:t>
            </a:r>
          </a:p>
          <a:p>
            <a:r>
              <a:rPr lang="en-US" sz="1400" b="1" dirty="0">
                <a:solidFill>
                  <a:srgbClr val="0033CC"/>
                </a:solidFill>
                <a:latin typeface="Courier New" panose="02070309020205020404" pitchFamily="49" charset="0"/>
                <a:cs typeface="Courier New" panose="02070309020205020404" pitchFamily="49" charset="0"/>
              </a:rPr>
              <a:t>GRANT SELECT, INSERT ON school.* TO '</a:t>
            </a:r>
            <a:r>
              <a:rPr lang="en-US" sz="1400" b="1" dirty="0" err="1">
                <a:solidFill>
                  <a:srgbClr val="0033CC"/>
                </a:solidFill>
                <a:latin typeface="Courier New" panose="02070309020205020404" pitchFamily="49" charset="0"/>
                <a:cs typeface="Courier New" panose="02070309020205020404" pitchFamily="49" charset="0"/>
              </a:rPr>
              <a:t>bob'@'localhost</a:t>
            </a:r>
            <a:r>
              <a:rPr lang="en-US" sz="1400" b="1" dirty="0">
                <a:solidFill>
                  <a:srgbClr val="0033CC"/>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C01A461-E731-8E2F-6DB6-855F3926B433}"/>
              </a:ext>
            </a:extLst>
          </p:cNvPr>
          <p:cNvSpPr txBox="1"/>
          <p:nvPr/>
        </p:nvSpPr>
        <p:spPr>
          <a:xfrm>
            <a:off x="5197282" y="3977634"/>
            <a:ext cx="2852063" cy="1200329"/>
          </a:xfrm>
          <a:prstGeom prst="rect">
            <a:avLst/>
          </a:prstGeom>
          <a:solidFill>
            <a:schemeClr val="accent1">
              <a:lumMod val="20000"/>
              <a:lumOff val="80000"/>
            </a:schemeClr>
          </a:solidFill>
          <a:ln>
            <a:solidFill>
              <a:srgbClr val="0033CC"/>
            </a:solidFill>
          </a:ln>
        </p:spPr>
        <p:txBody>
          <a:bodyPr wrap="none" rtlCol="0">
            <a:spAutoFit/>
          </a:bodyPr>
          <a:lstStyle/>
          <a:p>
            <a:r>
              <a:rPr lang="en-US" u="sng" dirty="0">
                <a:solidFill>
                  <a:srgbClr val="0033CC"/>
                </a:solidFill>
              </a:rPr>
              <a:t>Create</a:t>
            </a:r>
            <a:r>
              <a:rPr lang="en-US" dirty="0">
                <a:solidFill>
                  <a:srgbClr val="0033CC"/>
                </a:solidFill>
              </a:rPr>
              <a:t> a new user</a:t>
            </a:r>
          </a:p>
          <a:p>
            <a:r>
              <a:rPr lang="en-US" dirty="0">
                <a:solidFill>
                  <a:srgbClr val="0033CC"/>
                </a:solidFill>
              </a:rPr>
              <a:t>to the </a:t>
            </a:r>
            <a:r>
              <a:rPr lang="en-US" u="sng" dirty="0">
                <a:solidFill>
                  <a:srgbClr val="0033CC"/>
                </a:solidFill>
              </a:rPr>
              <a:t>database server</a:t>
            </a:r>
            <a:r>
              <a:rPr lang="en-US" dirty="0">
                <a:solidFill>
                  <a:srgbClr val="0033CC"/>
                </a:solidFill>
              </a:rPr>
              <a:t>. </a:t>
            </a:r>
          </a:p>
          <a:p>
            <a:endParaRPr lang="en-US" sz="800" dirty="0">
              <a:solidFill>
                <a:srgbClr val="0033CC"/>
              </a:solidFill>
            </a:endParaRPr>
          </a:p>
          <a:p>
            <a:r>
              <a:rPr lang="en-US" dirty="0">
                <a:solidFill>
                  <a:srgbClr val="0033CC"/>
                </a:solidFill>
              </a:rPr>
              <a:t>Then </a:t>
            </a:r>
            <a:r>
              <a:rPr lang="en-US" u="sng" dirty="0">
                <a:solidFill>
                  <a:srgbClr val="0033CC"/>
                </a:solidFill>
              </a:rPr>
              <a:t>grant</a:t>
            </a:r>
            <a:r>
              <a:rPr lang="en-US" dirty="0">
                <a:solidFill>
                  <a:srgbClr val="0033CC"/>
                </a:solidFill>
              </a:rPr>
              <a:t> access privileges </a:t>
            </a:r>
          </a:p>
          <a:p>
            <a:r>
              <a:rPr lang="en-US" dirty="0">
                <a:solidFill>
                  <a:srgbClr val="0033CC"/>
                </a:solidFill>
              </a:rPr>
              <a:t>to </a:t>
            </a:r>
            <a:r>
              <a:rPr lang="en-US" u="sng" dirty="0">
                <a:solidFill>
                  <a:srgbClr val="0033CC"/>
                </a:solidFill>
              </a:rPr>
              <a:t>individual databases</a:t>
            </a:r>
            <a:r>
              <a:rPr lang="en-US" dirty="0">
                <a:solidFill>
                  <a:srgbClr val="0033CC"/>
                </a:solidFill>
              </a:rPr>
              <a:t>.</a:t>
            </a:r>
          </a:p>
        </p:txBody>
      </p:sp>
    </p:spTree>
    <p:extLst>
      <p:ext uri="{BB962C8B-B14F-4D97-AF65-F5344CB8AC3E}">
        <p14:creationId xmlns:p14="http://schemas.microsoft.com/office/powerpoint/2010/main" val="211316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8E4C-04E2-9083-F42D-2FCEE8EE0BE5}"/>
              </a:ext>
            </a:extLst>
          </p:cNvPr>
          <p:cNvSpPr>
            <a:spLocks noGrp="1"/>
          </p:cNvSpPr>
          <p:nvPr>
            <p:ph type="title"/>
          </p:nvPr>
        </p:nvSpPr>
        <p:spPr/>
        <p:txBody>
          <a:bodyPr/>
          <a:lstStyle/>
          <a:p>
            <a:r>
              <a:rPr lang="en-US" dirty="0"/>
              <a:t>Create a User</a:t>
            </a:r>
            <a:r>
              <a:rPr lang="en-US" i="1" dirty="0"/>
              <a:t>, cont’d</a:t>
            </a:r>
            <a:endParaRPr lang="en-US" dirty="0"/>
          </a:p>
        </p:txBody>
      </p:sp>
      <p:sp>
        <p:nvSpPr>
          <p:cNvPr id="3" name="Content Placeholder 2">
            <a:extLst>
              <a:ext uri="{FF2B5EF4-FFF2-40B4-BE49-F238E27FC236}">
                <a16:creationId xmlns:a16="http://schemas.microsoft.com/office/drawing/2014/main" id="{72B0F679-3943-3B03-4513-BDE35C1040DD}"/>
              </a:ext>
            </a:extLst>
          </p:cNvPr>
          <p:cNvSpPr>
            <a:spLocks noGrp="1"/>
          </p:cNvSpPr>
          <p:nvPr>
            <p:ph idx="1"/>
          </p:nvPr>
        </p:nvSpPr>
        <p:spPr>
          <a:xfrm>
            <a:off x="457200" y="1295400"/>
            <a:ext cx="8229600" cy="579137"/>
          </a:xfrm>
        </p:spPr>
        <p:txBody>
          <a:bodyPr/>
          <a:lstStyle/>
          <a:p>
            <a:r>
              <a:rPr lang="en-US" dirty="0"/>
              <a:t>You can create a connection for the user.</a:t>
            </a:r>
          </a:p>
        </p:txBody>
      </p:sp>
      <p:sp>
        <p:nvSpPr>
          <p:cNvPr id="4" name="Slide Number Placeholder 3">
            <a:extLst>
              <a:ext uri="{FF2B5EF4-FFF2-40B4-BE49-F238E27FC236}">
                <a16:creationId xmlns:a16="http://schemas.microsoft.com/office/drawing/2014/main" id="{3DF14734-0DAD-3676-99D6-AEA8249CCF3B}"/>
              </a:ext>
            </a:extLst>
          </p:cNvPr>
          <p:cNvSpPr>
            <a:spLocks noGrp="1"/>
          </p:cNvSpPr>
          <p:nvPr>
            <p:ph type="sldNum" sz="quarter" idx="12"/>
          </p:nvPr>
        </p:nvSpPr>
        <p:spPr/>
        <p:txBody>
          <a:bodyPr/>
          <a:lstStyle/>
          <a:p>
            <a:fld id="{5E4F0376-0E54-9843-B673-E00D6670E830}" type="slidenum">
              <a:rPr lang="en-US" smtClean="0"/>
              <a:pPr/>
              <a:t>34</a:t>
            </a:fld>
            <a:endParaRPr lang="en-US"/>
          </a:p>
        </p:txBody>
      </p:sp>
      <p:pic>
        <p:nvPicPr>
          <p:cNvPr id="6" name="Picture 5" descr="A screenshot of a computer&#10;&#10;AI-generated content may be incorrect.">
            <a:extLst>
              <a:ext uri="{FF2B5EF4-FFF2-40B4-BE49-F238E27FC236}">
                <a16:creationId xmlns:a16="http://schemas.microsoft.com/office/drawing/2014/main" id="{694B46A3-7B1F-9280-D3F3-6FA03779B0B5}"/>
              </a:ext>
            </a:extLst>
          </p:cNvPr>
          <p:cNvPicPr>
            <a:picLocks noChangeAspect="1"/>
          </p:cNvPicPr>
          <p:nvPr/>
        </p:nvPicPr>
        <p:blipFill>
          <a:blip r:embed="rId2"/>
          <a:stretch>
            <a:fillRect/>
          </a:stretch>
        </p:blipFill>
        <p:spPr>
          <a:xfrm>
            <a:off x="2004860" y="1717735"/>
            <a:ext cx="5134280" cy="4687467"/>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1A6CE5AE-8A25-2507-CE6E-13B7D5487AA9}"/>
              </a:ext>
            </a:extLst>
          </p:cNvPr>
          <p:cNvPicPr>
            <a:picLocks noChangeAspect="1"/>
          </p:cNvPicPr>
          <p:nvPr/>
        </p:nvPicPr>
        <p:blipFill>
          <a:blip r:embed="rId3"/>
          <a:stretch>
            <a:fillRect/>
          </a:stretch>
        </p:blipFill>
        <p:spPr>
          <a:xfrm>
            <a:off x="4663439" y="3644155"/>
            <a:ext cx="3566156" cy="2393078"/>
          </a:xfrm>
          <a:prstGeom prst="rect">
            <a:avLst/>
          </a:prstGeom>
        </p:spPr>
      </p:pic>
      <p:sp>
        <p:nvSpPr>
          <p:cNvPr id="10" name="Right Arrow 9">
            <a:extLst>
              <a:ext uri="{FF2B5EF4-FFF2-40B4-BE49-F238E27FC236}">
                <a16:creationId xmlns:a16="http://schemas.microsoft.com/office/drawing/2014/main" id="{E6280770-17C9-D02C-FC2D-37FC3720FF9D}"/>
              </a:ext>
            </a:extLst>
          </p:cNvPr>
          <p:cNvSpPr/>
          <p:nvPr/>
        </p:nvSpPr>
        <p:spPr bwMode="auto">
          <a:xfrm rot="5400000">
            <a:off x="3338321" y="1904457"/>
            <a:ext cx="274317" cy="274317"/>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24327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9F7A-47D1-22CE-C354-0408C1437114}"/>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mysql</a:t>
            </a:r>
            <a:r>
              <a:rPr lang="en-US" dirty="0"/>
              <a:t> Command in a Terminal Window</a:t>
            </a:r>
          </a:p>
        </p:txBody>
      </p:sp>
      <p:sp>
        <p:nvSpPr>
          <p:cNvPr id="4" name="Slide Number Placeholder 3">
            <a:extLst>
              <a:ext uri="{FF2B5EF4-FFF2-40B4-BE49-F238E27FC236}">
                <a16:creationId xmlns:a16="http://schemas.microsoft.com/office/drawing/2014/main" id="{392A9ACA-A858-876C-183D-311960E7297D}"/>
              </a:ext>
            </a:extLst>
          </p:cNvPr>
          <p:cNvSpPr>
            <a:spLocks noGrp="1"/>
          </p:cNvSpPr>
          <p:nvPr>
            <p:ph type="sldNum" sz="quarter" idx="12"/>
          </p:nvPr>
        </p:nvSpPr>
        <p:spPr/>
        <p:txBody>
          <a:bodyPr/>
          <a:lstStyle/>
          <a:p>
            <a:fld id="{5E4F0376-0E54-9843-B673-E00D6670E830}" type="slidenum">
              <a:rPr lang="en-US" smtClean="0"/>
              <a:pPr/>
              <a:t>35</a:t>
            </a:fld>
            <a:endParaRPr lang="en-US"/>
          </a:p>
        </p:txBody>
      </p:sp>
      <p:sp>
        <p:nvSpPr>
          <p:cNvPr id="5" name="TextBox 4">
            <a:extLst>
              <a:ext uri="{FF2B5EF4-FFF2-40B4-BE49-F238E27FC236}">
                <a16:creationId xmlns:a16="http://schemas.microsoft.com/office/drawing/2014/main" id="{EB092E36-BB7D-FC1F-88DB-FF486BF45577}"/>
              </a:ext>
            </a:extLst>
          </p:cNvPr>
          <p:cNvSpPr txBox="1"/>
          <p:nvPr/>
        </p:nvSpPr>
        <p:spPr>
          <a:xfrm>
            <a:off x="1418732" y="1349276"/>
            <a:ext cx="6306535" cy="4616648"/>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solidFill>
                  <a:srgbClr val="000000"/>
                </a:solidFill>
                <a:effectLst/>
                <a:latin typeface="Courier New" panose="02070309020205020404" pitchFamily="49" charset="0"/>
                <a:cs typeface="Courier New" panose="02070309020205020404" pitchFamily="49" charset="0"/>
              </a:rPr>
              <a:t>(base) ~/~</a:t>
            </a:r>
            <a:r>
              <a:rPr lang="en-US" sz="1400" b="1" dirty="0" err="1">
                <a:solidFill>
                  <a:srgbClr val="000000"/>
                </a:solidFill>
                <a:effectLst/>
                <a:latin typeface="Courier New" panose="02070309020205020404" pitchFamily="49" charset="0"/>
                <a:cs typeface="Courier New" panose="02070309020205020404" pitchFamily="49" charset="0"/>
              </a:rPr>
              <a:t>mak</a:t>
            </a:r>
            <a:r>
              <a:rPr lang="en-US" sz="1400" b="1" dirty="0">
                <a:solidFill>
                  <a:srgbClr val="000000"/>
                </a:solidFill>
                <a:effectLst/>
                <a:latin typeface="Courier New" panose="02070309020205020404" pitchFamily="49" charset="0"/>
                <a:cs typeface="Courier New" panose="02070309020205020404" pitchFamily="49" charset="0"/>
              </a:rPr>
              <a:t>/DATA201: </a:t>
            </a:r>
            <a:r>
              <a:rPr lang="en-US" sz="1400" b="1" dirty="0">
                <a:solidFill>
                  <a:srgbClr val="C00000"/>
                </a:solidFill>
                <a:effectLst/>
                <a:latin typeface="Courier New" panose="02070309020205020404" pitchFamily="49" charset="0"/>
                <a:cs typeface="Courier New" panose="02070309020205020404" pitchFamily="49" charset="0"/>
              </a:rPr>
              <a:t>mysql -u </a:t>
            </a:r>
            <a:r>
              <a:rPr lang="en-US" sz="1400" b="1" dirty="0" err="1">
                <a:solidFill>
                  <a:srgbClr val="C00000"/>
                </a:solidFill>
                <a:effectLst/>
                <a:latin typeface="Courier New" panose="02070309020205020404" pitchFamily="49" charset="0"/>
                <a:cs typeface="Courier New" panose="02070309020205020404" pitchFamily="49" charset="0"/>
              </a:rPr>
              <a:t>ron</a:t>
            </a:r>
            <a:r>
              <a:rPr lang="en-US" sz="1400" b="1" dirty="0">
                <a:solidFill>
                  <a:srgbClr val="C00000"/>
                </a:solidFill>
                <a:effectLst/>
                <a:latin typeface="Courier New" panose="02070309020205020404" pitchFamily="49" charset="0"/>
                <a:cs typeface="Courier New" panose="02070309020205020404" pitchFamily="49" charset="0"/>
              </a:rPr>
              <a:t> -p</a:t>
            </a:r>
          </a:p>
          <a:p>
            <a:r>
              <a:rPr lang="en-US" sz="1400" b="1" dirty="0">
                <a:solidFill>
                  <a:srgbClr val="000000"/>
                </a:solidFill>
                <a:effectLst/>
                <a:latin typeface="Courier New" panose="02070309020205020404" pitchFamily="49" charset="0"/>
                <a:cs typeface="Courier New" panose="02070309020205020404" pitchFamily="49" charset="0"/>
              </a:rPr>
              <a:t>Enter password: </a:t>
            </a:r>
          </a:p>
          <a:p>
            <a:r>
              <a:rPr lang="en-US" sz="1400" b="1" dirty="0">
                <a:solidFill>
                  <a:srgbClr val="000000"/>
                </a:solidFill>
                <a:effectLst/>
                <a:latin typeface="Courier New" panose="02070309020205020404" pitchFamily="49" charset="0"/>
                <a:cs typeface="Courier New" panose="02070309020205020404" pitchFamily="49" charset="0"/>
              </a:rPr>
              <a:t>Welcome to the MySQL monitor.  Commands end with ; or \g.</a:t>
            </a:r>
          </a:p>
          <a:p>
            <a:r>
              <a:rPr lang="en-US" sz="1400" b="1" dirty="0">
                <a:solidFill>
                  <a:srgbClr val="000000"/>
                </a:solidFill>
                <a:effectLst/>
                <a:latin typeface="Courier New" panose="02070309020205020404" pitchFamily="49" charset="0"/>
                <a:cs typeface="Courier New" panose="02070309020205020404" pitchFamily="49" charset="0"/>
              </a:rPr>
              <a:t>Your MySQL connection id is 35</a:t>
            </a:r>
          </a:p>
          <a:p>
            <a:r>
              <a:rPr lang="en-US" sz="1400" b="1" dirty="0">
                <a:solidFill>
                  <a:srgbClr val="000000"/>
                </a:solidFill>
                <a:effectLst/>
                <a:latin typeface="Courier New" panose="02070309020205020404" pitchFamily="49" charset="0"/>
                <a:cs typeface="Courier New" panose="02070309020205020404" pitchFamily="49" charset="0"/>
              </a:rPr>
              <a:t>Server version: 8.0.30 MySQL Community Server - GPL</a:t>
            </a:r>
          </a:p>
          <a:p>
            <a:endParaRPr lang="en-US" sz="1400" b="1" dirty="0">
              <a:solidFill>
                <a:srgbClr val="000000"/>
              </a:solidFill>
              <a:effectLst/>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mysql&gt; </a:t>
            </a:r>
            <a:r>
              <a:rPr lang="en-US" sz="1400" b="1" dirty="0">
                <a:solidFill>
                  <a:srgbClr val="C00000"/>
                </a:solidFill>
                <a:effectLst/>
                <a:latin typeface="Courier New" panose="02070309020205020404" pitchFamily="49" charset="0"/>
                <a:cs typeface="Courier New" panose="02070309020205020404" pitchFamily="49" charset="0"/>
              </a:rPr>
              <a:t>show databases;</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Database           |</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a:t>
            </a:r>
            <a:r>
              <a:rPr lang="en-US" sz="1400" b="1" dirty="0" err="1">
                <a:solidFill>
                  <a:srgbClr val="000000"/>
                </a:solidFill>
                <a:effectLst/>
                <a:latin typeface="Courier New" panose="02070309020205020404" pitchFamily="49" charset="0"/>
                <a:cs typeface="Courier New" panose="02070309020205020404" pitchFamily="49" charset="0"/>
              </a:rPr>
              <a:t>information_schema</a:t>
            </a:r>
            <a:r>
              <a:rPr lang="en-US" sz="1400" b="1" dirty="0">
                <a:solidFill>
                  <a:srgbClr val="000000"/>
                </a:solidFill>
                <a:effectLst/>
                <a:latin typeface="Courier New" panose="02070309020205020404" pitchFamily="49" charset="0"/>
                <a:cs typeface="Courier New" panose="02070309020205020404" pitchFamily="49" charset="0"/>
              </a:rPr>
              <a:t> |</a:t>
            </a:r>
          </a:p>
          <a:p>
            <a:r>
              <a:rPr lang="en-US" sz="1400" b="1" dirty="0">
                <a:solidFill>
                  <a:srgbClr val="000000"/>
                </a:solidFill>
                <a:effectLst/>
                <a:latin typeface="Courier New" panose="02070309020205020404" pitchFamily="49" charset="0"/>
                <a:cs typeface="Courier New" panose="02070309020205020404" pitchFamily="49" charset="0"/>
              </a:rPr>
              <a:t>| </a:t>
            </a:r>
            <a:r>
              <a:rPr lang="en-US" sz="1400" b="1" dirty="0" err="1">
                <a:solidFill>
                  <a:srgbClr val="000000"/>
                </a:solidFill>
                <a:effectLst/>
                <a:latin typeface="Courier New" panose="02070309020205020404" pitchFamily="49" charset="0"/>
                <a:cs typeface="Courier New" panose="02070309020205020404" pitchFamily="49" charset="0"/>
              </a:rPr>
              <a:t>performance_schema</a:t>
            </a:r>
            <a:r>
              <a:rPr lang="en-US" sz="1400" b="1" dirty="0">
                <a:solidFill>
                  <a:srgbClr val="000000"/>
                </a:solidFill>
                <a:effectLst/>
                <a:latin typeface="Courier New" panose="02070309020205020404" pitchFamily="49" charset="0"/>
                <a:cs typeface="Courier New" panose="02070309020205020404" pitchFamily="49" charset="0"/>
              </a:rPr>
              <a:t> |</a:t>
            </a:r>
          </a:p>
          <a:p>
            <a:r>
              <a:rPr lang="en-US" sz="1400" b="1" dirty="0">
                <a:solidFill>
                  <a:srgbClr val="000000"/>
                </a:solidFill>
                <a:effectLst/>
                <a:latin typeface="Courier New" panose="02070309020205020404" pitchFamily="49" charset="0"/>
                <a:cs typeface="Courier New" panose="02070309020205020404" pitchFamily="49" charset="0"/>
              </a:rPr>
              <a:t>| school             |</a:t>
            </a:r>
          </a:p>
          <a:p>
            <a:r>
              <a:rPr lang="en-US" sz="1400" b="1" dirty="0">
                <a:solidFill>
                  <a:srgbClr val="000000"/>
                </a:solidFill>
                <a:effectLst/>
                <a:latin typeface="Courier New" panose="02070309020205020404" pitchFamily="49" charset="0"/>
                <a:cs typeface="Courier New" panose="02070309020205020404" pitchFamily="49" charset="0"/>
              </a:rPr>
              <a:t>| titanic            |</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4 rows in set (0.00 sec)</a:t>
            </a:r>
            <a:br>
              <a:rPr lang="en-US" sz="1400" b="1" dirty="0">
                <a:solidFill>
                  <a:srgbClr val="000000"/>
                </a:solidFill>
                <a:effectLst/>
                <a:latin typeface="Courier New" panose="02070309020205020404" pitchFamily="49" charset="0"/>
                <a:cs typeface="Courier New" panose="02070309020205020404" pitchFamily="49" charset="0"/>
              </a:rPr>
            </a:br>
            <a:endParaRPr lang="en-US" sz="1400" b="1" dirty="0">
              <a:solidFill>
                <a:srgbClr val="000000"/>
              </a:solidFill>
              <a:effectLst/>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mysql&gt; </a:t>
            </a:r>
            <a:r>
              <a:rPr lang="en-US" sz="1400" b="1" dirty="0">
                <a:solidFill>
                  <a:srgbClr val="C00000"/>
                </a:solidFill>
                <a:effectLst/>
                <a:latin typeface="Courier New" panose="02070309020205020404" pitchFamily="49" charset="0"/>
                <a:cs typeface="Courier New" panose="02070309020205020404" pitchFamily="49" charset="0"/>
              </a:rPr>
              <a:t>use school</a:t>
            </a:r>
          </a:p>
          <a:p>
            <a:endParaRPr lang="en-US" sz="1400" b="1" dirty="0">
              <a:solidFill>
                <a:srgbClr val="000000"/>
              </a:solidFill>
              <a:effectLst/>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Database changed</a:t>
            </a:r>
          </a:p>
          <a:p>
            <a:r>
              <a:rPr lang="en-US" sz="1400" b="1" dirty="0">
                <a:solidFill>
                  <a:srgbClr val="000000"/>
                </a:solidFill>
                <a:effectLst/>
                <a:latin typeface="Courier New" panose="02070309020205020404" pitchFamily="49" charset="0"/>
                <a:cs typeface="Courier New" panose="02070309020205020404" pitchFamily="49" charset="0"/>
              </a:rPr>
              <a:t>mysql&gt; </a:t>
            </a:r>
          </a:p>
        </p:txBody>
      </p:sp>
      <p:sp>
        <p:nvSpPr>
          <p:cNvPr id="6" name="TextBox 5">
            <a:extLst>
              <a:ext uri="{FF2B5EF4-FFF2-40B4-BE49-F238E27FC236}">
                <a16:creationId xmlns:a16="http://schemas.microsoft.com/office/drawing/2014/main" id="{6AF23D5C-DB3B-00C1-5415-AD03CDE93858}"/>
              </a:ext>
            </a:extLst>
          </p:cNvPr>
          <p:cNvSpPr txBox="1"/>
          <p:nvPr/>
        </p:nvSpPr>
        <p:spPr>
          <a:xfrm>
            <a:off x="2560342" y="3977634"/>
            <a:ext cx="2258952" cy="461665"/>
          </a:xfrm>
          <a:prstGeom prst="rect">
            <a:avLst/>
          </a:prstGeom>
          <a:solidFill>
            <a:schemeClr val="accent1">
              <a:lumMod val="20000"/>
              <a:lumOff val="80000"/>
            </a:schemeClr>
          </a:solidFill>
          <a:ln>
            <a:solidFill>
              <a:srgbClr val="0070C0"/>
            </a:solidFill>
          </a:ln>
        </p:spPr>
        <p:txBody>
          <a:bodyPr wrap="none" rtlCol="0">
            <a:spAutoFit/>
          </a:bodyPr>
          <a:lstStyle/>
          <a:p>
            <a:r>
              <a:rPr lang="en-US" sz="1200" dirty="0">
                <a:solidFill>
                  <a:srgbClr val="0033CC"/>
                </a:solidFill>
              </a:rPr>
              <a:t>User </a:t>
            </a:r>
            <a:r>
              <a:rPr lang="en-US" sz="1200" b="1" dirty="0" err="1">
                <a:solidFill>
                  <a:srgbClr val="0033CC"/>
                </a:solidFill>
                <a:latin typeface="Courier New" panose="02070309020205020404" pitchFamily="49" charset="0"/>
                <a:cs typeface="Courier New" panose="02070309020205020404" pitchFamily="49" charset="0"/>
              </a:rPr>
              <a:t>ron</a:t>
            </a:r>
            <a:r>
              <a:rPr lang="en-US" sz="1200" dirty="0">
                <a:solidFill>
                  <a:srgbClr val="0033CC"/>
                </a:solidFill>
              </a:rPr>
              <a:t> can only see the</a:t>
            </a:r>
          </a:p>
          <a:p>
            <a:r>
              <a:rPr lang="en-US" sz="1200" dirty="0">
                <a:solidFill>
                  <a:srgbClr val="0033CC"/>
                </a:solidFill>
              </a:rPr>
              <a:t>databases that he can access.</a:t>
            </a:r>
          </a:p>
        </p:txBody>
      </p:sp>
    </p:spTree>
    <p:extLst>
      <p:ext uri="{BB962C8B-B14F-4D97-AF65-F5344CB8AC3E}">
        <p14:creationId xmlns:p14="http://schemas.microsoft.com/office/powerpoint/2010/main" val="2612688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A245-5B7D-5A97-A3C1-4E244E3185F0}"/>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mysql</a:t>
            </a:r>
            <a:r>
              <a:rPr lang="en-US" dirty="0"/>
              <a:t> Command</a:t>
            </a:r>
            <a:r>
              <a:rPr lang="en-US" i="1" dirty="0"/>
              <a:t>, cont’d</a:t>
            </a:r>
          </a:p>
        </p:txBody>
      </p:sp>
      <p:sp>
        <p:nvSpPr>
          <p:cNvPr id="4" name="Slide Number Placeholder 3">
            <a:extLst>
              <a:ext uri="{FF2B5EF4-FFF2-40B4-BE49-F238E27FC236}">
                <a16:creationId xmlns:a16="http://schemas.microsoft.com/office/drawing/2014/main" id="{79D36F87-6CBD-E46E-6DA4-590DDE6281F1}"/>
              </a:ext>
            </a:extLst>
          </p:cNvPr>
          <p:cNvSpPr>
            <a:spLocks noGrp="1"/>
          </p:cNvSpPr>
          <p:nvPr>
            <p:ph type="sldNum" sz="quarter" idx="12"/>
          </p:nvPr>
        </p:nvSpPr>
        <p:spPr/>
        <p:txBody>
          <a:bodyPr/>
          <a:lstStyle/>
          <a:p>
            <a:fld id="{5E4F0376-0E54-9843-B673-E00D6670E830}" type="slidenum">
              <a:rPr lang="en-US" smtClean="0"/>
              <a:pPr/>
              <a:t>36</a:t>
            </a:fld>
            <a:endParaRPr lang="en-US"/>
          </a:p>
        </p:txBody>
      </p:sp>
      <p:sp>
        <p:nvSpPr>
          <p:cNvPr id="5" name="TextBox 4">
            <a:extLst>
              <a:ext uri="{FF2B5EF4-FFF2-40B4-BE49-F238E27FC236}">
                <a16:creationId xmlns:a16="http://schemas.microsoft.com/office/drawing/2014/main" id="{BCF2E3FF-DAF1-D648-2C17-95774451CD27}"/>
              </a:ext>
            </a:extLst>
          </p:cNvPr>
          <p:cNvSpPr txBox="1"/>
          <p:nvPr/>
        </p:nvSpPr>
        <p:spPr>
          <a:xfrm>
            <a:off x="2746426" y="1196400"/>
            <a:ext cx="4588115" cy="5262979"/>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solidFill>
                  <a:srgbClr val="000000"/>
                </a:solidFill>
                <a:effectLst/>
                <a:latin typeface="Courier New" panose="02070309020205020404" pitchFamily="49" charset="0"/>
                <a:cs typeface="Courier New" panose="02070309020205020404" pitchFamily="49" charset="0"/>
              </a:rPr>
              <a:t>mysql&gt; </a:t>
            </a:r>
            <a:r>
              <a:rPr lang="en-US" sz="1400" b="1" dirty="0">
                <a:solidFill>
                  <a:srgbClr val="C00000"/>
                </a:solidFill>
                <a:effectLst/>
                <a:latin typeface="Courier New" panose="02070309020205020404" pitchFamily="49" charset="0"/>
                <a:cs typeface="Courier New" panose="02070309020205020404" pitchFamily="49" charset="0"/>
              </a:rPr>
              <a:t>show tables;</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a:t>
            </a:r>
            <a:r>
              <a:rPr lang="en-US" sz="1400" b="1" dirty="0" err="1">
                <a:solidFill>
                  <a:srgbClr val="000000"/>
                </a:solidFill>
                <a:effectLst/>
                <a:latin typeface="Courier New" panose="02070309020205020404" pitchFamily="49" charset="0"/>
                <a:cs typeface="Courier New" panose="02070309020205020404" pitchFamily="49" charset="0"/>
              </a:rPr>
              <a:t>Tables_in_school</a:t>
            </a:r>
            <a:r>
              <a:rPr lang="en-US" sz="1400" b="1" dirty="0">
                <a:solidFill>
                  <a:srgbClr val="000000"/>
                </a:solidFill>
                <a:effectLst/>
                <a:latin typeface="Courier New" panose="02070309020205020404" pitchFamily="49" charset="0"/>
                <a:cs typeface="Courier New" panose="02070309020205020404" pitchFamily="49" charset="0"/>
              </a:rPr>
              <a:t> |</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class            |</a:t>
            </a:r>
          </a:p>
          <a:p>
            <a:r>
              <a:rPr lang="en-US" sz="1400" b="1" dirty="0">
                <a:solidFill>
                  <a:srgbClr val="000000"/>
                </a:solidFill>
                <a:effectLst/>
                <a:latin typeface="Courier New" panose="02070309020205020404" pitchFamily="49" charset="0"/>
                <a:cs typeface="Courier New" panose="02070309020205020404" pitchFamily="49" charset="0"/>
              </a:rPr>
              <a:t>| contact          |</a:t>
            </a:r>
          </a:p>
          <a:p>
            <a:r>
              <a:rPr lang="en-US" sz="1400" b="1" dirty="0">
                <a:solidFill>
                  <a:srgbClr val="000000"/>
                </a:solidFill>
                <a:effectLst/>
                <a:latin typeface="Courier New" panose="02070309020205020404" pitchFamily="49" charset="0"/>
                <a:cs typeface="Courier New" panose="02070309020205020404" pitchFamily="49" charset="0"/>
              </a:rPr>
              <a:t>| student          |</a:t>
            </a:r>
          </a:p>
          <a:p>
            <a:r>
              <a:rPr lang="en-US" sz="1400" b="1" dirty="0">
                <a:solidFill>
                  <a:srgbClr val="000000"/>
                </a:solidFill>
                <a:effectLst/>
                <a:latin typeface="Courier New" panose="02070309020205020404" pitchFamily="49" charset="0"/>
                <a:cs typeface="Courier New" panose="02070309020205020404" pitchFamily="49" charset="0"/>
              </a:rPr>
              <a:t>| takes            |</a:t>
            </a:r>
          </a:p>
          <a:p>
            <a:r>
              <a:rPr lang="en-US" sz="1400" b="1" dirty="0">
                <a:solidFill>
                  <a:srgbClr val="000000"/>
                </a:solidFill>
                <a:effectLst/>
                <a:latin typeface="Courier New" panose="02070309020205020404" pitchFamily="49" charset="0"/>
                <a:cs typeface="Courier New" panose="02070309020205020404" pitchFamily="49" charset="0"/>
              </a:rPr>
              <a:t>| teacher          |</a:t>
            </a:r>
          </a:p>
          <a:p>
            <a:r>
              <a:rPr lang="en-US" sz="1400" b="1" dirty="0">
                <a:solidFill>
                  <a:srgbClr val="000000"/>
                </a:solidFill>
                <a:effectLst/>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mysql&gt; </a:t>
            </a:r>
            <a:r>
              <a:rPr lang="en-US" sz="1400" b="1" dirty="0">
                <a:solidFill>
                  <a:srgbClr val="C00000"/>
                </a:solidFill>
                <a:effectLst/>
                <a:latin typeface="Courier New" panose="02070309020205020404" pitchFamily="49" charset="0"/>
                <a:cs typeface="Courier New" panose="02070309020205020404" pitchFamily="49" charset="0"/>
              </a:rPr>
              <a:t>SELECT first, last</a:t>
            </a:r>
          </a:p>
          <a:p>
            <a:r>
              <a:rPr lang="en-US" sz="1400" b="1" dirty="0">
                <a:solidFill>
                  <a:srgbClr val="000000"/>
                </a:solidFill>
                <a:effectLst/>
                <a:latin typeface="Courier New" panose="02070309020205020404" pitchFamily="49" charset="0"/>
                <a:cs typeface="Courier New" panose="02070309020205020404" pitchFamily="49" charset="0"/>
              </a:rPr>
              <a:t>    -&gt; </a:t>
            </a:r>
            <a:r>
              <a:rPr lang="en-US" sz="1400" b="1" dirty="0">
                <a:solidFill>
                  <a:srgbClr val="C00000"/>
                </a:solidFill>
                <a:latin typeface="Courier New" panose="02070309020205020404" pitchFamily="49" charset="0"/>
                <a:cs typeface="Courier New" panose="02070309020205020404" pitchFamily="49" charset="0"/>
              </a:rPr>
              <a:t>FROM teacher</a:t>
            </a:r>
          </a:p>
          <a:p>
            <a:r>
              <a:rPr lang="en-US" sz="1400" b="1" dirty="0">
                <a:solidFill>
                  <a:srgbClr val="000000"/>
                </a:solidFill>
                <a:effectLst/>
                <a:latin typeface="Courier New" panose="02070309020205020404" pitchFamily="49" charset="0"/>
                <a:cs typeface="Courier New" panose="02070309020205020404" pitchFamily="49" charset="0"/>
              </a:rPr>
              <a:t>    -&gt; </a:t>
            </a:r>
            <a:r>
              <a:rPr lang="en-US" sz="1400" b="1" dirty="0">
                <a:solidFill>
                  <a:srgbClr val="C00000"/>
                </a:solidFill>
                <a:latin typeface="Courier New" panose="02070309020205020404" pitchFamily="49" charset="0"/>
                <a:cs typeface="Courier New" panose="02070309020205020404" pitchFamily="49" charset="0"/>
              </a:rPr>
              <a:t>JOIN class</a:t>
            </a:r>
          </a:p>
          <a:p>
            <a:r>
              <a:rPr lang="en-US" sz="1400" b="1" dirty="0">
                <a:solidFill>
                  <a:srgbClr val="000000"/>
                </a:solidFill>
                <a:effectLst/>
                <a:latin typeface="Courier New" panose="02070309020205020404" pitchFamily="49" charset="0"/>
                <a:cs typeface="Courier New" panose="02070309020205020404" pitchFamily="49" charset="0"/>
              </a:rPr>
              <a:t>    -&gt;   </a:t>
            </a:r>
            <a:r>
              <a:rPr lang="en-US" sz="1400" b="1" dirty="0">
                <a:solidFill>
                  <a:srgbClr val="C00000"/>
                </a:solidFill>
                <a:latin typeface="Courier New" panose="02070309020205020404" pitchFamily="49" charset="0"/>
                <a:cs typeface="Courier New" panose="02070309020205020404" pitchFamily="49" charset="0"/>
              </a:rPr>
              <a:t>ON </a:t>
            </a:r>
            <a:r>
              <a:rPr lang="en-US" sz="1400" b="1" dirty="0" err="1">
                <a:solidFill>
                  <a:srgbClr val="C00000"/>
                </a:solidFill>
                <a:latin typeface="Courier New" panose="02070309020205020404" pitchFamily="49" charset="0"/>
                <a:cs typeface="Courier New" panose="02070309020205020404" pitchFamily="49" charset="0"/>
              </a:rPr>
              <a:t>class.teacher_id</a:t>
            </a:r>
            <a:r>
              <a:rPr lang="en-US" sz="1400" b="1" dirty="0">
                <a:solidFill>
                  <a:srgbClr val="C00000"/>
                </a:solidFill>
                <a:latin typeface="Courier New" panose="02070309020205020404" pitchFamily="49" charset="0"/>
                <a:cs typeface="Courier New" panose="02070309020205020404" pitchFamily="49" charset="0"/>
              </a:rPr>
              <a:t> = </a:t>
            </a:r>
            <a:r>
              <a:rPr lang="en-US" sz="1400" b="1" dirty="0" err="1">
                <a:solidFill>
                  <a:srgbClr val="C00000"/>
                </a:solidFill>
                <a:latin typeface="Courier New" panose="02070309020205020404" pitchFamily="49" charset="0"/>
                <a:cs typeface="Courier New" panose="02070309020205020404" pitchFamily="49" charset="0"/>
              </a:rPr>
              <a:t>teacher.i</a:t>
            </a:r>
            <a:r>
              <a:rPr lang="en-US" sz="1400" b="1" dirty="0" err="1">
                <a:solidFill>
                  <a:srgbClr val="C00000"/>
                </a:solidFill>
                <a:effectLst/>
                <a:latin typeface="Courier New" panose="02070309020205020404" pitchFamily="49" charset="0"/>
                <a:cs typeface="Courier New" panose="02070309020205020404" pitchFamily="49" charset="0"/>
              </a:rPr>
              <a:t>d</a:t>
            </a:r>
            <a:endParaRPr lang="en-US" sz="1400" b="1" dirty="0">
              <a:solidFill>
                <a:srgbClr val="C00000"/>
              </a:solidFill>
              <a:effectLst/>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    -&gt; </a:t>
            </a:r>
            <a:r>
              <a:rPr lang="en-US" sz="1400" b="1" dirty="0">
                <a:solidFill>
                  <a:srgbClr val="C00000"/>
                </a:solidFill>
                <a:latin typeface="Courier New" panose="02070309020205020404" pitchFamily="49" charset="0"/>
                <a:cs typeface="Courier New" panose="02070309020205020404" pitchFamily="49" charset="0"/>
              </a:rPr>
              <a:t>WHERE subject = 'Data Mining';</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first | last |</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 John  | Lane |</a:t>
            </a:r>
          </a:p>
          <a:p>
            <a:r>
              <a:rPr lang="en-US" sz="1400" b="1" dirty="0">
                <a:solidFill>
                  <a:srgbClr val="000000"/>
                </a:solidFill>
                <a:effectLst/>
                <a:latin typeface="Courier New" panose="02070309020205020404" pitchFamily="49" charset="0"/>
                <a:cs typeface="Courier New" panose="02070309020205020404" pitchFamily="49" charset="0"/>
              </a:rPr>
              <a:t>+-------+------+</a:t>
            </a:r>
          </a:p>
          <a:p>
            <a:r>
              <a:rPr lang="en-US" sz="1400" b="1" dirty="0">
                <a:solidFill>
                  <a:srgbClr val="000000"/>
                </a:solidFill>
                <a:effectLst/>
                <a:latin typeface="Courier New" panose="02070309020205020404" pitchFamily="49" charset="0"/>
                <a:cs typeface="Courier New" panose="02070309020205020404" pitchFamily="49" charset="0"/>
              </a:rPr>
              <a:t>1 row in set (0.01 sec)</a:t>
            </a:r>
          </a:p>
          <a:p>
            <a:endParaRPr lang="en-US" sz="1400" b="1" dirty="0">
              <a:solidFill>
                <a:srgbClr val="000000"/>
              </a:solidFill>
              <a:effectLst/>
              <a:latin typeface="Courier New" panose="02070309020205020404" pitchFamily="49" charset="0"/>
              <a:cs typeface="Courier New" panose="02070309020205020404" pitchFamily="49" charset="0"/>
            </a:endParaRPr>
          </a:p>
          <a:p>
            <a:r>
              <a:rPr lang="en-US" sz="1400" b="1" dirty="0">
                <a:solidFill>
                  <a:srgbClr val="000000"/>
                </a:solidFill>
                <a:effectLst/>
                <a:latin typeface="Courier New" panose="02070309020205020404" pitchFamily="49" charset="0"/>
                <a:cs typeface="Courier New" panose="02070309020205020404" pitchFamily="49" charset="0"/>
              </a:rPr>
              <a:t>mysql&gt; </a:t>
            </a:r>
          </a:p>
        </p:txBody>
      </p:sp>
    </p:spTree>
    <p:extLst>
      <p:ext uri="{BB962C8B-B14F-4D97-AF65-F5344CB8AC3E}">
        <p14:creationId xmlns:p14="http://schemas.microsoft.com/office/powerpoint/2010/main" val="74350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176B-8E12-E4F1-C0BD-A40D7367068F}"/>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mysql</a:t>
            </a:r>
            <a:r>
              <a:rPr lang="en-US" dirty="0"/>
              <a:t> Command</a:t>
            </a:r>
            <a:r>
              <a:rPr lang="en-US" i="1" dirty="0"/>
              <a:t>, cont’d</a:t>
            </a:r>
            <a:endParaRPr lang="en-US" dirty="0"/>
          </a:p>
        </p:txBody>
      </p:sp>
      <p:sp>
        <p:nvSpPr>
          <p:cNvPr id="3" name="Content Placeholder 2">
            <a:extLst>
              <a:ext uri="{FF2B5EF4-FFF2-40B4-BE49-F238E27FC236}">
                <a16:creationId xmlns:a16="http://schemas.microsoft.com/office/drawing/2014/main" id="{37583D99-25EB-C48F-1B3D-6757F31E00D3}"/>
              </a:ext>
            </a:extLst>
          </p:cNvPr>
          <p:cNvSpPr>
            <a:spLocks noGrp="1"/>
          </p:cNvSpPr>
          <p:nvPr>
            <p:ph idx="1"/>
          </p:nvPr>
        </p:nvSpPr>
        <p:spPr>
          <a:xfrm>
            <a:off x="457200" y="1295401"/>
            <a:ext cx="8229600" cy="457200"/>
          </a:xfrm>
        </p:spPr>
        <p:txBody>
          <a:bodyPr/>
          <a:lstStyle/>
          <a:p>
            <a:r>
              <a:rPr lang="en-US" dirty="0"/>
              <a:t>To run the </a:t>
            </a:r>
            <a:r>
              <a:rPr lang="en-US" b="1" dirty="0">
                <a:solidFill>
                  <a:srgbClr val="0070C0"/>
                </a:solidFill>
                <a:latin typeface="Courier New" panose="02070309020205020404" pitchFamily="49" charset="0"/>
                <a:cs typeface="Courier New" panose="02070309020205020404" pitchFamily="49" charset="0"/>
              </a:rPr>
              <a:t>LOAD</a:t>
            </a:r>
            <a:r>
              <a:rPr lang="en-US" dirty="0"/>
              <a:t> command:</a:t>
            </a:r>
          </a:p>
        </p:txBody>
      </p:sp>
      <p:sp>
        <p:nvSpPr>
          <p:cNvPr id="5" name="TextBox 4">
            <a:extLst>
              <a:ext uri="{FF2B5EF4-FFF2-40B4-BE49-F238E27FC236}">
                <a16:creationId xmlns:a16="http://schemas.microsoft.com/office/drawing/2014/main" id="{3C115F73-E3F4-9396-47BC-6CCFC0AB31C9}"/>
              </a:ext>
            </a:extLst>
          </p:cNvPr>
          <p:cNvSpPr txBox="1"/>
          <p:nvPr/>
        </p:nvSpPr>
        <p:spPr>
          <a:xfrm>
            <a:off x="1150230" y="1981202"/>
            <a:ext cx="6843540" cy="3354765"/>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mysql&gt; </a:t>
            </a:r>
            <a:r>
              <a:rPr lang="en-US" sz="1400" b="1" dirty="0">
                <a:solidFill>
                  <a:srgbClr val="B23C00"/>
                </a:solidFill>
                <a:latin typeface="Courier New" panose="02070309020205020404" pitchFamily="49" charset="0"/>
                <a:cs typeface="Courier New" panose="02070309020205020404" pitchFamily="49" charset="0"/>
              </a:rPr>
              <a:t>SET GLOBAL </a:t>
            </a:r>
            <a:r>
              <a:rPr lang="en-US" sz="1400" b="1" dirty="0" err="1">
                <a:solidFill>
                  <a:srgbClr val="B23C00"/>
                </a:solidFill>
                <a:latin typeface="Courier New" panose="02070309020205020404" pitchFamily="49" charset="0"/>
                <a:cs typeface="Courier New" panose="02070309020205020404" pitchFamily="49" charset="0"/>
              </a:rPr>
              <a:t>local_infile</a:t>
            </a:r>
            <a:r>
              <a:rPr lang="en-US" sz="1400" b="1" dirty="0">
                <a:solidFill>
                  <a:srgbClr val="B23C00"/>
                </a:solidFill>
                <a:latin typeface="Courier New" panose="02070309020205020404" pitchFamily="49" charset="0"/>
                <a:cs typeface="Courier New" panose="02070309020205020404" pitchFamily="49" charset="0"/>
              </a:rPr>
              <a:t> = 1;</a:t>
            </a:r>
          </a:p>
          <a:p>
            <a:r>
              <a:rPr lang="en-US" sz="1400" b="1" dirty="0">
                <a:latin typeface="Courier New" panose="02070309020205020404" pitchFamily="49" charset="0"/>
                <a:cs typeface="Courier New" panose="02070309020205020404" pitchFamily="49" charset="0"/>
              </a:rPr>
              <a:t>Query OK, 0 rows affected (0.00 sec)</a:t>
            </a:r>
            <a:br>
              <a:rPr lang="en-US" sz="1400" b="1" dirty="0">
                <a:latin typeface="Courier New" panose="02070309020205020404" pitchFamily="49" charset="0"/>
                <a:cs typeface="Courier New" panose="02070309020205020404" pitchFamily="49" charset="0"/>
              </a:rPr>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mysql&gt; </a:t>
            </a:r>
            <a:r>
              <a:rPr lang="en-US" sz="1400" b="1" dirty="0">
                <a:solidFill>
                  <a:srgbClr val="B23C00"/>
                </a:solidFill>
                <a:latin typeface="Courier New" panose="02070309020205020404" pitchFamily="49" charset="0"/>
                <a:cs typeface="Courier New" panose="02070309020205020404" pitchFamily="49" charset="0"/>
              </a:rPr>
              <a:t>use titanic</a:t>
            </a:r>
          </a:p>
          <a:p>
            <a:r>
              <a:rPr lang="en-US" sz="1400" b="1" dirty="0">
                <a:latin typeface="Courier New" panose="02070309020205020404" pitchFamily="49" charset="0"/>
                <a:cs typeface="Courier New" panose="02070309020205020404" pitchFamily="49" charset="0"/>
              </a:rPr>
              <a:t>Database changed</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mysql&gt; </a:t>
            </a:r>
            <a:r>
              <a:rPr lang="en-US" sz="1400" b="1" dirty="0">
                <a:solidFill>
                  <a:srgbClr val="B23C00"/>
                </a:solidFill>
                <a:latin typeface="Courier New" panose="02070309020205020404" pitchFamily="49" charset="0"/>
                <a:cs typeface="Courier New" panose="02070309020205020404" pitchFamily="49" charset="0"/>
              </a:rPr>
              <a:t>LOAD DATA LOCAL INFILE '</a:t>
            </a:r>
            <a:r>
              <a:rPr lang="en-US" sz="1400" b="1" dirty="0" err="1">
                <a:solidFill>
                  <a:srgbClr val="B23C00"/>
                </a:solidFill>
                <a:latin typeface="Courier New" panose="02070309020205020404" pitchFamily="49" charset="0"/>
                <a:cs typeface="Courier New" panose="02070309020205020404" pitchFamily="49" charset="0"/>
              </a:rPr>
              <a:t>TitanicSurvival.csv</a:t>
            </a:r>
            <a:r>
              <a:rPr lang="en-US" sz="1400" b="1" dirty="0">
                <a:solidFill>
                  <a:srgbClr val="B23C0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-&gt; </a:t>
            </a:r>
            <a:r>
              <a:rPr lang="en-US" sz="1400" b="1" dirty="0">
                <a:solidFill>
                  <a:srgbClr val="B23C00"/>
                </a:solidFill>
                <a:latin typeface="Courier New" panose="02070309020205020404" pitchFamily="49" charset="0"/>
                <a:cs typeface="Courier New" panose="02070309020205020404" pitchFamily="49" charset="0"/>
              </a:rPr>
              <a:t>INTO TABLE titanic.all_passengers_2</a:t>
            </a:r>
          </a:p>
          <a:p>
            <a:r>
              <a:rPr lang="en-US" sz="1400" b="1" dirty="0">
                <a:latin typeface="Courier New" panose="02070309020205020404" pitchFamily="49" charset="0"/>
                <a:cs typeface="Courier New" panose="02070309020205020404" pitchFamily="49" charset="0"/>
              </a:rPr>
              <a:t>    -&gt; </a:t>
            </a:r>
            <a:r>
              <a:rPr lang="en-US" sz="1400" b="1" dirty="0">
                <a:solidFill>
                  <a:srgbClr val="B23C00"/>
                </a:solidFill>
                <a:latin typeface="Courier New" panose="02070309020205020404" pitchFamily="49" charset="0"/>
                <a:cs typeface="Courier New" panose="02070309020205020404" pitchFamily="49" charset="0"/>
              </a:rPr>
              <a:t>FIELDS TERMINATED BY ',' ENCLOSED BY '"' IGNORE 1 ROWS;</a:t>
            </a:r>
          </a:p>
          <a:p>
            <a:r>
              <a:rPr lang="en-US" sz="1400" b="1" dirty="0">
                <a:latin typeface="Courier New" panose="02070309020205020404" pitchFamily="49" charset="0"/>
                <a:cs typeface="Courier New" panose="02070309020205020404" pitchFamily="49" charset="0"/>
              </a:rPr>
              <a:t>Query OK, 1309 rows affected, 263 warnings (0.01 sec)</a:t>
            </a:r>
          </a:p>
          <a:p>
            <a:r>
              <a:rPr lang="en-US" sz="1400" b="1" dirty="0">
                <a:latin typeface="Courier New" panose="02070309020205020404" pitchFamily="49" charset="0"/>
                <a:cs typeface="Courier New" panose="02070309020205020404" pitchFamily="49" charset="0"/>
              </a:rPr>
              <a:t>Records: 1309  Deleted: 0  Skipped: 0  </a:t>
            </a:r>
            <a:r>
              <a:rPr lang="en-US" sz="1400" b="1" dirty="0">
                <a:solidFill>
                  <a:srgbClr val="C00000"/>
                </a:solidFill>
                <a:latin typeface="Courier New" panose="02070309020205020404" pitchFamily="49" charset="0"/>
                <a:cs typeface="Courier New" panose="02070309020205020404" pitchFamily="49" charset="0"/>
              </a:rPr>
              <a:t>Warnings: 263</a:t>
            </a:r>
            <a:br>
              <a:rPr lang="en-US" sz="1400" dirty="0"/>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mysql&gt; </a:t>
            </a:r>
            <a:r>
              <a:rPr lang="en-US" sz="1400" b="1" dirty="0">
                <a:solidFill>
                  <a:srgbClr val="B23C00"/>
                </a:solidFill>
                <a:latin typeface="Courier New" panose="02070309020205020404" pitchFamily="49" charset="0"/>
                <a:cs typeface="Courier New" panose="02070309020205020404" pitchFamily="49" charset="0"/>
              </a:rPr>
              <a:t>quit</a:t>
            </a:r>
          </a:p>
          <a:p>
            <a:r>
              <a:rPr lang="en-US" sz="1400" b="1" dirty="0">
                <a:latin typeface="Courier New" panose="02070309020205020404" pitchFamily="49" charset="0"/>
                <a:cs typeface="Courier New" panose="02070309020205020404" pitchFamily="49" charset="0"/>
              </a:rPr>
              <a:t>Bye</a:t>
            </a:r>
          </a:p>
          <a:p>
            <a:r>
              <a:rPr lang="en-US" sz="1400" b="1" dirty="0">
                <a:latin typeface="Courier New" panose="02070309020205020404" pitchFamily="49" charset="0"/>
                <a:cs typeface="Courier New" panose="02070309020205020404" pitchFamily="49" charset="0"/>
              </a:rPr>
              <a:t>(base) ~/~</a:t>
            </a:r>
            <a:r>
              <a:rPr lang="en-US" sz="1400" b="1" dirty="0" err="1">
                <a:latin typeface="Courier New" panose="02070309020205020404" pitchFamily="49" charset="0"/>
                <a:cs typeface="Courier New" panose="02070309020205020404" pitchFamily="49" charset="0"/>
              </a:rPr>
              <a:t>mak</a:t>
            </a:r>
            <a:r>
              <a:rPr lang="en-US" sz="1400" b="1" dirty="0">
                <a:latin typeface="Courier New" panose="02070309020205020404" pitchFamily="49" charset="0"/>
                <a:cs typeface="Courier New" panose="02070309020205020404" pitchFamily="49" charset="0"/>
              </a:rPr>
              <a:t>/DATA201: </a:t>
            </a:r>
          </a:p>
        </p:txBody>
      </p:sp>
      <p:sp>
        <p:nvSpPr>
          <p:cNvPr id="4" name="Slide Number Placeholder 3">
            <a:extLst>
              <a:ext uri="{FF2B5EF4-FFF2-40B4-BE49-F238E27FC236}">
                <a16:creationId xmlns:a16="http://schemas.microsoft.com/office/drawing/2014/main" id="{FD7E78CD-E7CF-FF0F-BD38-807884D4719B}"/>
              </a:ext>
            </a:extLst>
          </p:cNvPr>
          <p:cNvSpPr>
            <a:spLocks noGrp="1"/>
          </p:cNvSpPr>
          <p:nvPr>
            <p:ph type="sldNum" sz="quarter" idx="12"/>
          </p:nvPr>
        </p:nvSpPr>
        <p:spPr/>
        <p:txBody>
          <a:bodyPr/>
          <a:lstStyle/>
          <a:p>
            <a:fld id="{5E4F0376-0E54-9843-B673-E00D6670E830}" type="slidenum">
              <a:rPr lang="en-US" smtClean="0"/>
              <a:pPr/>
              <a:t>37</a:t>
            </a:fld>
            <a:endParaRPr lang="en-US"/>
          </a:p>
        </p:txBody>
      </p:sp>
    </p:spTree>
    <p:extLst>
      <p:ext uri="{BB962C8B-B14F-4D97-AF65-F5344CB8AC3E}">
        <p14:creationId xmlns:p14="http://schemas.microsoft.com/office/powerpoint/2010/main" val="4104831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AA31-9581-4244-DBF0-9DC367AAACC4}"/>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6D355DBA-2AA6-6014-4DBD-450E3B1649B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EEEEA1-2ED5-28BA-B181-ED2ADBA6D925}"/>
              </a:ext>
            </a:extLst>
          </p:cNvPr>
          <p:cNvSpPr>
            <a:spLocks noGrp="1"/>
          </p:cNvSpPr>
          <p:nvPr>
            <p:ph type="sldNum" sz="quarter" idx="12"/>
          </p:nvPr>
        </p:nvSpPr>
        <p:spPr/>
        <p:txBody>
          <a:bodyPr/>
          <a:lstStyle/>
          <a:p>
            <a:fld id="{5E4F0376-0E54-9843-B673-E00D6670E830}" type="slidenum">
              <a:rPr lang="en-US" smtClean="0"/>
              <a:pPr/>
              <a:t>38</a:t>
            </a:fld>
            <a:endParaRPr lang="en-US" dirty="0"/>
          </a:p>
        </p:txBody>
      </p:sp>
    </p:spTree>
    <p:extLst>
      <p:ext uri="{BB962C8B-B14F-4D97-AF65-F5344CB8AC3E}">
        <p14:creationId xmlns:p14="http://schemas.microsoft.com/office/powerpoint/2010/main" val="3197752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System Architecture</a:t>
            </a:r>
          </a:p>
        </p:txBody>
      </p:sp>
      <p:sp>
        <p:nvSpPr>
          <p:cNvPr id="3" name="Content Placeholder 2"/>
          <p:cNvSpPr>
            <a:spLocks noGrp="1"/>
          </p:cNvSpPr>
          <p:nvPr>
            <p:ph idx="1"/>
          </p:nvPr>
        </p:nvSpPr>
        <p:spPr>
          <a:xfrm>
            <a:off x="457200" y="1143026"/>
            <a:ext cx="8229600" cy="1463024"/>
          </a:xfrm>
        </p:spPr>
        <p:txBody>
          <a:bodyPr/>
          <a:lstStyle/>
          <a:p>
            <a:r>
              <a:rPr lang="en-US" dirty="0">
                <a:solidFill>
                  <a:srgbClr val="B23C00"/>
                </a:solidFill>
              </a:rPr>
              <a:t>Database system</a:t>
            </a:r>
            <a:r>
              <a:rPr lang="en-US" dirty="0"/>
              <a:t>: A computer-based system that enables efficient interaction between users and information stored in a database.</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10"/>
            <a:ext cx="8170863"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188261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8715-D504-4995-D353-1C39915CFBB0}"/>
              </a:ext>
            </a:extLst>
          </p:cNvPr>
          <p:cNvSpPr>
            <a:spLocks noGrp="1"/>
          </p:cNvSpPr>
          <p:nvPr>
            <p:ph type="title"/>
          </p:nvPr>
        </p:nvSpPr>
        <p:spPr/>
        <p:txBody>
          <a:bodyPr/>
          <a:lstStyle/>
          <a:p>
            <a:r>
              <a:rPr lang="en-US" dirty="0"/>
              <a:t>Reminder: Traditional vs. SQL-92 Syntax</a:t>
            </a:r>
          </a:p>
        </p:txBody>
      </p:sp>
      <p:sp>
        <p:nvSpPr>
          <p:cNvPr id="3" name="Content Placeholder 2">
            <a:extLst>
              <a:ext uri="{FF2B5EF4-FFF2-40B4-BE49-F238E27FC236}">
                <a16:creationId xmlns:a16="http://schemas.microsoft.com/office/drawing/2014/main" id="{81D6FE14-E2C2-754F-B718-811DF67A2D8A}"/>
              </a:ext>
            </a:extLst>
          </p:cNvPr>
          <p:cNvSpPr>
            <a:spLocks noGrp="1"/>
          </p:cNvSpPr>
          <p:nvPr>
            <p:ph idx="1"/>
          </p:nvPr>
        </p:nvSpPr>
        <p:spPr>
          <a:xfrm>
            <a:off x="457200" y="1295400"/>
            <a:ext cx="4114800" cy="4835525"/>
          </a:xfrm>
        </p:spPr>
        <p:txBody>
          <a:bodyPr/>
          <a:lstStyle/>
          <a:p>
            <a:r>
              <a:rPr lang="en-US" dirty="0"/>
              <a:t>Traditional syntax</a:t>
            </a:r>
          </a:p>
        </p:txBody>
      </p:sp>
      <p:sp>
        <p:nvSpPr>
          <p:cNvPr id="4" name="Slide Number Placeholder 3">
            <a:extLst>
              <a:ext uri="{FF2B5EF4-FFF2-40B4-BE49-F238E27FC236}">
                <a16:creationId xmlns:a16="http://schemas.microsoft.com/office/drawing/2014/main" id="{698B60BC-1A54-4728-EFF5-D5DDC96192C9}"/>
              </a:ext>
            </a:extLst>
          </p:cNvPr>
          <p:cNvSpPr>
            <a:spLocks noGrp="1"/>
          </p:cNvSpPr>
          <p:nvPr>
            <p:ph type="sldNum" sz="quarter" idx="12"/>
          </p:nvPr>
        </p:nvSpPr>
        <p:spPr/>
        <p:txBody>
          <a:bodyPr/>
          <a:lstStyle/>
          <a:p>
            <a:fld id="{5E4F0376-0E54-9843-B673-E00D6670E830}" type="slidenum">
              <a:rPr lang="en-US" smtClean="0"/>
              <a:pPr/>
              <a:t>4</a:t>
            </a:fld>
            <a:endParaRPr lang="en-US"/>
          </a:p>
        </p:txBody>
      </p:sp>
      <p:pic>
        <p:nvPicPr>
          <p:cNvPr id="6" name="Picture 5" descr="A screenshot of a computer code&#10;&#10;Description automatically generated">
            <a:extLst>
              <a:ext uri="{FF2B5EF4-FFF2-40B4-BE49-F238E27FC236}">
                <a16:creationId xmlns:a16="http://schemas.microsoft.com/office/drawing/2014/main" id="{47E4EEF1-B6DC-9390-69EC-71D352A0D817}"/>
              </a:ext>
            </a:extLst>
          </p:cNvPr>
          <p:cNvPicPr>
            <a:picLocks noChangeAspect="1"/>
          </p:cNvPicPr>
          <p:nvPr/>
        </p:nvPicPr>
        <p:blipFill>
          <a:blip r:embed="rId2"/>
          <a:stretch>
            <a:fillRect/>
          </a:stretch>
        </p:blipFill>
        <p:spPr>
          <a:xfrm>
            <a:off x="457245" y="1789245"/>
            <a:ext cx="3962005" cy="3354387"/>
          </a:xfrm>
          <a:prstGeom prst="rect">
            <a:avLst/>
          </a:prstGeom>
        </p:spPr>
      </p:pic>
      <p:sp>
        <p:nvSpPr>
          <p:cNvPr id="7" name="Content Placeholder 2">
            <a:extLst>
              <a:ext uri="{FF2B5EF4-FFF2-40B4-BE49-F238E27FC236}">
                <a16:creationId xmlns:a16="http://schemas.microsoft.com/office/drawing/2014/main" id="{27FAEE63-AEC1-4057-C976-D8A48F546E17}"/>
              </a:ext>
            </a:extLst>
          </p:cNvPr>
          <p:cNvSpPr txBox="1">
            <a:spLocks/>
          </p:cNvSpPr>
          <p:nvPr/>
        </p:nvSpPr>
        <p:spPr bwMode="auto">
          <a:xfrm>
            <a:off x="4733526" y="1295400"/>
            <a:ext cx="4114800" cy="48355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a:lstStyle>
          <a:p>
            <a:pPr eaLnBrk="1" hangingPunct="1"/>
            <a:r>
              <a:rPr lang="en-US" kern="0" dirty="0"/>
              <a:t>SQL-92 syntax</a:t>
            </a:r>
          </a:p>
        </p:txBody>
      </p:sp>
      <p:sp>
        <p:nvSpPr>
          <p:cNvPr id="12" name="TextBox 11">
            <a:extLst>
              <a:ext uri="{FF2B5EF4-FFF2-40B4-BE49-F238E27FC236}">
                <a16:creationId xmlns:a16="http://schemas.microsoft.com/office/drawing/2014/main" id="{D4CA8D27-C644-C50F-B301-AC3B5742323C}"/>
              </a:ext>
            </a:extLst>
          </p:cNvPr>
          <p:cNvSpPr txBox="1"/>
          <p:nvPr/>
        </p:nvSpPr>
        <p:spPr>
          <a:xfrm>
            <a:off x="5255437" y="5678834"/>
            <a:ext cx="3129383" cy="584775"/>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dirty="0">
                <a:solidFill>
                  <a:srgbClr val="0033CC"/>
                </a:solidFill>
              </a:rPr>
              <a:t>Explicit joins.</a:t>
            </a:r>
          </a:p>
          <a:p>
            <a:pPr algn="ctr"/>
            <a:r>
              <a:rPr lang="en-US" dirty="0">
                <a:solidFill>
                  <a:srgbClr val="0033CC"/>
                </a:solidFill>
              </a:rPr>
              <a:t>SQL-92 syntax is now </a:t>
            </a:r>
            <a:r>
              <a:rPr lang="en-US" u="sng" dirty="0">
                <a:solidFill>
                  <a:srgbClr val="0033CC"/>
                </a:solidFill>
              </a:rPr>
              <a:t>preferred</a:t>
            </a:r>
            <a:r>
              <a:rPr lang="en-US" dirty="0">
                <a:solidFill>
                  <a:srgbClr val="0033CC"/>
                </a:solidFill>
              </a:rPr>
              <a:t>.</a:t>
            </a:r>
          </a:p>
        </p:txBody>
      </p:sp>
      <p:sp>
        <p:nvSpPr>
          <p:cNvPr id="13" name="TextBox 12">
            <a:extLst>
              <a:ext uri="{FF2B5EF4-FFF2-40B4-BE49-F238E27FC236}">
                <a16:creationId xmlns:a16="http://schemas.microsoft.com/office/drawing/2014/main" id="{B909D17C-C91A-C93D-B5B0-9DD29B1E9890}"/>
              </a:ext>
            </a:extLst>
          </p:cNvPr>
          <p:cNvSpPr txBox="1"/>
          <p:nvPr/>
        </p:nvSpPr>
        <p:spPr>
          <a:xfrm>
            <a:off x="1759215" y="5257780"/>
            <a:ext cx="1358064"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Implicit joins.</a:t>
            </a:r>
          </a:p>
        </p:txBody>
      </p:sp>
      <p:pic>
        <p:nvPicPr>
          <p:cNvPr id="15" name="Picture 14" descr="A screenshot of a computer program&#10;&#10;Description automatically generated">
            <a:extLst>
              <a:ext uri="{FF2B5EF4-FFF2-40B4-BE49-F238E27FC236}">
                <a16:creationId xmlns:a16="http://schemas.microsoft.com/office/drawing/2014/main" id="{59C3911B-595E-DAB9-F367-0C6EB788F18D}"/>
              </a:ext>
            </a:extLst>
          </p:cNvPr>
          <p:cNvPicPr>
            <a:picLocks noChangeAspect="1"/>
          </p:cNvPicPr>
          <p:nvPr/>
        </p:nvPicPr>
        <p:blipFill>
          <a:blip r:embed="rId3"/>
          <a:stretch>
            <a:fillRect/>
          </a:stretch>
        </p:blipFill>
        <p:spPr>
          <a:xfrm>
            <a:off x="4749341" y="1789245"/>
            <a:ext cx="3937414" cy="3773355"/>
          </a:xfrm>
          <a:prstGeom prst="rect">
            <a:avLst/>
          </a:prstGeom>
        </p:spPr>
      </p:pic>
    </p:spTree>
    <p:extLst>
      <p:ext uri="{BB962C8B-B14F-4D97-AF65-F5344CB8AC3E}">
        <p14:creationId xmlns:p14="http://schemas.microsoft.com/office/powerpoint/2010/main" val="373361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CE084D5B-25CA-FF29-C527-3CBCE815D3A8}"/>
              </a:ext>
            </a:extLst>
          </p:cNvPr>
          <p:cNvSpPr/>
          <p:nvPr/>
        </p:nvSpPr>
        <p:spPr bwMode="auto">
          <a:xfrm>
            <a:off x="5303512" y="1281453"/>
            <a:ext cx="3108926" cy="547107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4" name="Rectangle 23">
            <a:extLst>
              <a:ext uri="{FF2B5EF4-FFF2-40B4-BE49-F238E27FC236}">
                <a16:creationId xmlns:a16="http://schemas.microsoft.com/office/drawing/2014/main" id="{ADBA8D99-768C-1226-9EFD-90061752B216}"/>
              </a:ext>
            </a:extLst>
          </p:cNvPr>
          <p:cNvSpPr/>
          <p:nvPr/>
        </p:nvSpPr>
        <p:spPr bwMode="auto">
          <a:xfrm>
            <a:off x="1280196" y="1281453"/>
            <a:ext cx="1737341" cy="493770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nvGrpSpPr>
          <p:cNvPr id="25" name="Group 24">
            <a:extLst>
              <a:ext uri="{FF2B5EF4-FFF2-40B4-BE49-F238E27FC236}">
                <a16:creationId xmlns:a16="http://schemas.microsoft.com/office/drawing/2014/main" id="{6EDC78BE-AD7D-6BEE-028B-80E0F8773FD1}"/>
              </a:ext>
            </a:extLst>
          </p:cNvPr>
          <p:cNvGrpSpPr/>
          <p:nvPr/>
        </p:nvGrpSpPr>
        <p:grpSpPr>
          <a:xfrm>
            <a:off x="1626550" y="1935676"/>
            <a:ext cx="925627" cy="920533"/>
            <a:chOff x="545350" y="1337152"/>
            <a:chExt cx="925627" cy="920533"/>
          </a:xfrm>
        </p:grpSpPr>
        <p:sp>
          <p:nvSpPr>
            <p:cNvPr id="15" name="Oval 14">
              <a:extLst>
                <a:ext uri="{FF2B5EF4-FFF2-40B4-BE49-F238E27FC236}">
                  <a16:creationId xmlns:a16="http://schemas.microsoft.com/office/drawing/2014/main" id="{D0194891-EA0E-95CC-D206-9F320A920FC8}"/>
                </a:ext>
              </a:extLst>
            </p:cNvPr>
            <p:cNvSpPr/>
            <p:nvPr/>
          </p:nvSpPr>
          <p:spPr bwMode="auto">
            <a:xfrm>
              <a:off x="548685" y="1337152"/>
              <a:ext cx="922292" cy="920533"/>
            </a:xfrm>
            <a:prstGeom prst="ellipse">
              <a:avLst/>
            </a:prstGeom>
            <a:solidFill>
              <a:srgbClr val="E1F5FF"/>
            </a:solidFill>
            <a:ln w="952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p:txBody>
        </p:sp>
        <p:sp>
          <p:nvSpPr>
            <p:cNvPr id="17" name="TextBox 16">
              <a:extLst>
                <a:ext uri="{FF2B5EF4-FFF2-40B4-BE49-F238E27FC236}">
                  <a16:creationId xmlns:a16="http://schemas.microsoft.com/office/drawing/2014/main" id="{EFAA6BD7-9F47-8D43-E358-7C28FEFB3D18}"/>
                </a:ext>
              </a:extLst>
            </p:cNvPr>
            <p:cNvSpPr txBox="1"/>
            <p:nvPr/>
          </p:nvSpPr>
          <p:spPr>
            <a:xfrm>
              <a:off x="545350" y="1417342"/>
              <a:ext cx="915635" cy="646331"/>
            </a:xfrm>
            <a:prstGeom prst="rect">
              <a:avLst/>
            </a:prstGeom>
            <a:noFill/>
          </p:spPr>
          <p:txBody>
            <a:bodyPr wrap="none" rtlCol="0">
              <a:spAutoFit/>
            </a:bodyPr>
            <a:lstStyle/>
            <a:p>
              <a:pPr algn="ctr"/>
              <a:r>
                <a:rPr lang="en-US" sz="1200" dirty="0"/>
                <a:t>Python</a:t>
              </a:r>
            </a:p>
            <a:p>
              <a:pPr algn="ctr"/>
              <a:r>
                <a:rPr lang="en-US" sz="1200" dirty="0"/>
                <a:t>database</a:t>
              </a:r>
            </a:p>
            <a:p>
              <a:pPr algn="ctr"/>
              <a:r>
                <a:rPr lang="en-US" sz="1200" dirty="0"/>
                <a:t>application</a:t>
              </a:r>
            </a:p>
          </p:txBody>
        </p:sp>
      </p:grpSp>
      <p:sp>
        <p:nvSpPr>
          <p:cNvPr id="2" name="Title 1">
            <a:extLst>
              <a:ext uri="{FF2B5EF4-FFF2-40B4-BE49-F238E27FC236}">
                <a16:creationId xmlns:a16="http://schemas.microsoft.com/office/drawing/2014/main" id="{BCE77DB0-22BE-D793-84ED-547D0893B54D}"/>
              </a:ext>
            </a:extLst>
          </p:cNvPr>
          <p:cNvSpPr>
            <a:spLocks noGrp="1"/>
          </p:cNvSpPr>
          <p:nvPr>
            <p:ph type="title"/>
          </p:nvPr>
        </p:nvSpPr>
        <p:spPr/>
        <p:txBody>
          <a:bodyPr/>
          <a:lstStyle/>
          <a:p>
            <a:r>
              <a:rPr lang="en-US" dirty="0"/>
              <a:t>Client-Server Architecture</a:t>
            </a:r>
          </a:p>
        </p:txBody>
      </p:sp>
      <p:grpSp>
        <p:nvGrpSpPr>
          <p:cNvPr id="32" name="Group 31">
            <a:extLst>
              <a:ext uri="{FF2B5EF4-FFF2-40B4-BE49-F238E27FC236}">
                <a16:creationId xmlns:a16="http://schemas.microsoft.com/office/drawing/2014/main" id="{3149306C-68E3-A79C-D51E-AEBA611F228D}"/>
              </a:ext>
            </a:extLst>
          </p:cNvPr>
          <p:cNvGrpSpPr/>
          <p:nvPr/>
        </p:nvGrpSpPr>
        <p:grpSpPr>
          <a:xfrm>
            <a:off x="5577829" y="4207502"/>
            <a:ext cx="2560292" cy="2011658"/>
            <a:chOff x="5760707" y="3794756"/>
            <a:chExt cx="2560292" cy="2011658"/>
          </a:xfrm>
        </p:grpSpPr>
        <p:sp>
          <p:nvSpPr>
            <p:cNvPr id="5" name="Oval 4">
              <a:extLst>
                <a:ext uri="{FF2B5EF4-FFF2-40B4-BE49-F238E27FC236}">
                  <a16:creationId xmlns:a16="http://schemas.microsoft.com/office/drawing/2014/main" id="{27AF1207-7ACD-B4F4-ACED-FC5334A4ACCA}"/>
                </a:ext>
              </a:extLst>
            </p:cNvPr>
            <p:cNvSpPr/>
            <p:nvPr/>
          </p:nvSpPr>
          <p:spPr bwMode="auto">
            <a:xfrm>
              <a:off x="5760707" y="3794756"/>
              <a:ext cx="2560292" cy="2011658"/>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Oval 7">
              <a:extLst>
                <a:ext uri="{FF2B5EF4-FFF2-40B4-BE49-F238E27FC236}">
                  <a16:creationId xmlns:a16="http://schemas.microsoft.com/office/drawing/2014/main" id="{F1BAAF62-4AAA-BC96-2B63-2BF7EE4F7F81}"/>
                </a:ext>
              </a:extLst>
            </p:cNvPr>
            <p:cNvSpPr/>
            <p:nvPr/>
          </p:nvSpPr>
          <p:spPr bwMode="auto">
            <a:xfrm>
              <a:off x="6355060" y="4087481"/>
              <a:ext cx="1371585" cy="1426207"/>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 name="TextBox 9">
              <a:extLst>
                <a:ext uri="{FF2B5EF4-FFF2-40B4-BE49-F238E27FC236}">
                  <a16:creationId xmlns:a16="http://schemas.microsoft.com/office/drawing/2014/main" id="{446BA2C6-8584-8E64-074D-CF6EE86B598E}"/>
                </a:ext>
              </a:extLst>
            </p:cNvPr>
            <p:cNvSpPr txBox="1"/>
            <p:nvPr/>
          </p:nvSpPr>
          <p:spPr>
            <a:xfrm>
              <a:off x="6573416" y="4963728"/>
              <a:ext cx="934871" cy="461665"/>
            </a:xfrm>
            <a:prstGeom prst="rect">
              <a:avLst/>
            </a:prstGeom>
            <a:noFill/>
          </p:spPr>
          <p:txBody>
            <a:bodyPr wrap="none" rtlCol="0">
              <a:spAutoFit/>
            </a:bodyPr>
            <a:lstStyle/>
            <a:p>
              <a:pPr algn="ctr"/>
              <a:r>
                <a:rPr lang="en-US" sz="1200" dirty="0"/>
                <a:t>Apache</a:t>
              </a:r>
            </a:p>
            <a:p>
              <a:pPr algn="ctr"/>
              <a:r>
                <a:rPr lang="en-US" sz="1200" dirty="0"/>
                <a:t>web server</a:t>
              </a:r>
            </a:p>
          </p:txBody>
        </p:sp>
        <p:sp>
          <p:nvSpPr>
            <p:cNvPr id="12" name="Cloud 11">
              <a:extLst>
                <a:ext uri="{FF2B5EF4-FFF2-40B4-BE49-F238E27FC236}">
                  <a16:creationId xmlns:a16="http://schemas.microsoft.com/office/drawing/2014/main" id="{EC4310FB-3D14-B758-3401-E88F87937BAA}"/>
                </a:ext>
              </a:extLst>
            </p:cNvPr>
            <p:cNvSpPr/>
            <p:nvPr/>
          </p:nvSpPr>
          <p:spPr bwMode="auto">
            <a:xfrm>
              <a:off x="6445452" y="4251951"/>
              <a:ext cx="1190798" cy="711777"/>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a typeface="ＭＳ Ｐゴシック" charset="0"/>
              </a:endParaRPr>
            </a:p>
          </p:txBody>
        </p:sp>
        <p:sp>
          <p:nvSpPr>
            <p:cNvPr id="13" name="TextBox 12">
              <a:extLst>
                <a:ext uri="{FF2B5EF4-FFF2-40B4-BE49-F238E27FC236}">
                  <a16:creationId xmlns:a16="http://schemas.microsoft.com/office/drawing/2014/main" id="{B503F1F2-688F-3758-3231-EEA3FA95158C}"/>
                </a:ext>
              </a:extLst>
            </p:cNvPr>
            <p:cNvSpPr txBox="1"/>
            <p:nvPr/>
          </p:nvSpPr>
          <p:spPr>
            <a:xfrm>
              <a:off x="6661580" y="4448034"/>
              <a:ext cx="788999" cy="246221"/>
            </a:xfrm>
            <a:prstGeom prst="rect">
              <a:avLst/>
            </a:prstGeom>
            <a:noFill/>
          </p:spPr>
          <p:txBody>
            <a:bodyPr wrap="none" rtlCol="0">
              <a:spAutoFit/>
            </a:bodyPr>
            <a:lstStyle/>
            <a:p>
              <a:r>
                <a:rPr lang="en-US" sz="1000" b="1" dirty="0"/>
                <a:t>Web apps</a:t>
              </a:r>
            </a:p>
          </p:txBody>
        </p:sp>
      </p:grpSp>
      <p:grpSp>
        <p:nvGrpSpPr>
          <p:cNvPr id="28" name="Group 27">
            <a:extLst>
              <a:ext uri="{FF2B5EF4-FFF2-40B4-BE49-F238E27FC236}">
                <a16:creationId xmlns:a16="http://schemas.microsoft.com/office/drawing/2014/main" id="{3B7CDA18-964E-E203-8FCD-62CC9B8B13C8}"/>
              </a:ext>
            </a:extLst>
          </p:cNvPr>
          <p:cNvGrpSpPr/>
          <p:nvPr/>
        </p:nvGrpSpPr>
        <p:grpSpPr>
          <a:xfrm>
            <a:off x="1645953" y="5060745"/>
            <a:ext cx="912300" cy="975536"/>
            <a:chOff x="548685" y="5024871"/>
            <a:chExt cx="881293" cy="920535"/>
          </a:xfrm>
        </p:grpSpPr>
        <p:sp>
          <p:nvSpPr>
            <p:cNvPr id="23" name="Oval 22">
              <a:extLst>
                <a:ext uri="{FF2B5EF4-FFF2-40B4-BE49-F238E27FC236}">
                  <a16:creationId xmlns:a16="http://schemas.microsoft.com/office/drawing/2014/main" id="{760A5D1B-F98D-651A-563D-BE97BECD7A0E}"/>
                </a:ext>
              </a:extLst>
            </p:cNvPr>
            <p:cNvSpPr/>
            <p:nvPr/>
          </p:nvSpPr>
          <p:spPr bwMode="auto">
            <a:xfrm>
              <a:off x="548685" y="5024871"/>
              <a:ext cx="881293" cy="920535"/>
            </a:xfrm>
            <a:prstGeom prst="ellipse">
              <a:avLst/>
            </a:prstGeom>
            <a:solidFill>
              <a:srgbClr val="E1F5FF"/>
            </a:solidFill>
            <a:ln w="952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0"/>
              </a:endParaRPr>
            </a:p>
          </p:txBody>
        </p:sp>
        <p:sp>
          <p:nvSpPr>
            <p:cNvPr id="19" name="TextBox 18">
              <a:extLst>
                <a:ext uri="{FF2B5EF4-FFF2-40B4-BE49-F238E27FC236}">
                  <a16:creationId xmlns:a16="http://schemas.microsoft.com/office/drawing/2014/main" id="{F1A714E3-28FD-2C3A-2E89-3D1E9F72DCC6}"/>
                </a:ext>
              </a:extLst>
            </p:cNvPr>
            <p:cNvSpPr txBox="1"/>
            <p:nvPr/>
          </p:nvSpPr>
          <p:spPr>
            <a:xfrm>
              <a:off x="615671" y="5252054"/>
              <a:ext cx="747319" cy="461665"/>
            </a:xfrm>
            <a:prstGeom prst="rect">
              <a:avLst/>
            </a:prstGeom>
            <a:noFill/>
          </p:spPr>
          <p:txBody>
            <a:bodyPr wrap="none" rtlCol="0">
              <a:spAutoFit/>
            </a:bodyPr>
            <a:lstStyle/>
            <a:p>
              <a:pPr algn="ctr"/>
              <a:r>
                <a:rPr lang="en-US" sz="1200" dirty="0"/>
                <a:t>Web</a:t>
              </a:r>
            </a:p>
            <a:p>
              <a:pPr algn="ctr"/>
              <a:r>
                <a:rPr lang="en-US" sz="1200" dirty="0"/>
                <a:t>Browser</a:t>
              </a:r>
            </a:p>
          </p:txBody>
        </p:sp>
      </p:grpSp>
      <p:grpSp>
        <p:nvGrpSpPr>
          <p:cNvPr id="27" name="Group 26">
            <a:extLst>
              <a:ext uri="{FF2B5EF4-FFF2-40B4-BE49-F238E27FC236}">
                <a16:creationId xmlns:a16="http://schemas.microsoft.com/office/drawing/2014/main" id="{D997A6FD-ECAA-43F4-462F-D2DD9BE0C2B4}"/>
              </a:ext>
            </a:extLst>
          </p:cNvPr>
          <p:cNvGrpSpPr/>
          <p:nvPr/>
        </p:nvGrpSpPr>
        <p:grpSpPr>
          <a:xfrm>
            <a:off x="1645953" y="4019754"/>
            <a:ext cx="922292" cy="920534"/>
            <a:chOff x="548685" y="3796840"/>
            <a:chExt cx="922292" cy="920534"/>
          </a:xfrm>
        </p:grpSpPr>
        <p:sp>
          <p:nvSpPr>
            <p:cNvPr id="22" name="Oval 21">
              <a:extLst>
                <a:ext uri="{FF2B5EF4-FFF2-40B4-BE49-F238E27FC236}">
                  <a16:creationId xmlns:a16="http://schemas.microsoft.com/office/drawing/2014/main" id="{EE8BC222-239E-BD32-1F78-0E40FA01872A}"/>
                </a:ext>
              </a:extLst>
            </p:cNvPr>
            <p:cNvSpPr/>
            <p:nvPr/>
          </p:nvSpPr>
          <p:spPr bwMode="auto">
            <a:xfrm>
              <a:off x="548685" y="3796840"/>
              <a:ext cx="922292" cy="920534"/>
            </a:xfrm>
            <a:prstGeom prst="ellipse">
              <a:avLst/>
            </a:prstGeom>
            <a:solidFill>
              <a:srgbClr val="E1F5FF"/>
            </a:solidFill>
            <a:ln w="952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p:txBody>
        </p:sp>
        <p:sp>
          <p:nvSpPr>
            <p:cNvPr id="20" name="TextBox 19">
              <a:extLst>
                <a:ext uri="{FF2B5EF4-FFF2-40B4-BE49-F238E27FC236}">
                  <a16:creationId xmlns:a16="http://schemas.microsoft.com/office/drawing/2014/main" id="{716EFCC4-749D-523B-1825-FBD453DD2705}"/>
                </a:ext>
              </a:extLst>
            </p:cNvPr>
            <p:cNvSpPr txBox="1"/>
            <p:nvPr/>
          </p:nvSpPr>
          <p:spPr>
            <a:xfrm>
              <a:off x="615331" y="3854241"/>
              <a:ext cx="788999" cy="769441"/>
            </a:xfrm>
            <a:prstGeom prst="rect">
              <a:avLst/>
            </a:prstGeom>
            <a:noFill/>
          </p:spPr>
          <p:txBody>
            <a:bodyPr wrap="none" rtlCol="0">
              <a:spAutoFit/>
            </a:bodyPr>
            <a:lstStyle/>
            <a:p>
              <a:pPr algn="ctr"/>
              <a:r>
                <a:rPr lang="en-US" sz="1100" dirty="0"/>
                <a:t>Terminal </a:t>
              </a:r>
            </a:p>
            <a:p>
              <a:pPr algn="ctr"/>
              <a:r>
                <a:rPr lang="en-US" sz="1100" dirty="0"/>
                <a:t>running</a:t>
              </a:r>
            </a:p>
            <a:p>
              <a:pPr algn="ctr"/>
              <a:r>
                <a:rPr lang="en-US" sz="1100" b="1" dirty="0">
                  <a:solidFill>
                    <a:srgbClr val="0033CC"/>
                  </a:solidFill>
                  <a:latin typeface="Courier New" panose="02070309020205020404" pitchFamily="49" charset="0"/>
                  <a:cs typeface="Courier New" panose="02070309020205020404" pitchFamily="49" charset="0"/>
                </a:rPr>
                <a:t>mysql</a:t>
              </a:r>
              <a:r>
                <a:rPr lang="en-US" sz="1100" dirty="0"/>
                <a:t> </a:t>
              </a:r>
            </a:p>
            <a:p>
              <a:pPr algn="ctr"/>
              <a:r>
                <a:rPr lang="en-US" sz="1100" dirty="0"/>
                <a:t>client app</a:t>
              </a:r>
            </a:p>
          </p:txBody>
        </p:sp>
      </p:grpSp>
      <p:sp>
        <p:nvSpPr>
          <p:cNvPr id="29" name="TextBox 28">
            <a:extLst>
              <a:ext uri="{FF2B5EF4-FFF2-40B4-BE49-F238E27FC236}">
                <a16:creationId xmlns:a16="http://schemas.microsoft.com/office/drawing/2014/main" id="{9E4393D7-9F41-5D9D-6F19-FCA88CC0813A}"/>
              </a:ext>
            </a:extLst>
          </p:cNvPr>
          <p:cNvSpPr txBox="1"/>
          <p:nvPr/>
        </p:nvSpPr>
        <p:spPr>
          <a:xfrm>
            <a:off x="1399300" y="1353105"/>
            <a:ext cx="1505540" cy="523220"/>
          </a:xfrm>
          <a:prstGeom prst="rect">
            <a:avLst/>
          </a:prstGeom>
          <a:noFill/>
        </p:spPr>
        <p:txBody>
          <a:bodyPr wrap="none" rtlCol="0">
            <a:spAutoFit/>
          </a:bodyPr>
          <a:lstStyle/>
          <a:p>
            <a:pPr algn="ctr"/>
            <a:r>
              <a:rPr lang="en-US" dirty="0"/>
              <a:t>Local machine</a:t>
            </a:r>
            <a:br>
              <a:rPr lang="en-US" dirty="0"/>
            </a:br>
            <a:r>
              <a:rPr lang="en-US" sz="1200" dirty="0"/>
              <a:t>localhost</a:t>
            </a:r>
          </a:p>
        </p:txBody>
      </p:sp>
      <p:grpSp>
        <p:nvGrpSpPr>
          <p:cNvPr id="31" name="Group 30">
            <a:extLst>
              <a:ext uri="{FF2B5EF4-FFF2-40B4-BE49-F238E27FC236}">
                <a16:creationId xmlns:a16="http://schemas.microsoft.com/office/drawing/2014/main" id="{DF8C0F1D-D55F-9EEE-10E2-282EE72A4632}"/>
              </a:ext>
            </a:extLst>
          </p:cNvPr>
          <p:cNvGrpSpPr/>
          <p:nvPr/>
        </p:nvGrpSpPr>
        <p:grpSpPr>
          <a:xfrm>
            <a:off x="5577829" y="1415509"/>
            <a:ext cx="2560292" cy="2011658"/>
            <a:chOff x="5760707" y="1420152"/>
            <a:chExt cx="2560292" cy="2011658"/>
          </a:xfrm>
        </p:grpSpPr>
        <p:sp>
          <p:nvSpPr>
            <p:cNvPr id="6" name="Oval 5">
              <a:extLst>
                <a:ext uri="{FF2B5EF4-FFF2-40B4-BE49-F238E27FC236}">
                  <a16:creationId xmlns:a16="http://schemas.microsoft.com/office/drawing/2014/main" id="{E21BF2E3-FF9F-6308-04FE-48D53BFA2C2E}"/>
                </a:ext>
              </a:extLst>
            </p:cNvPr>
            <p:cNvSpPr/>
            <p:nvPr/>
          </p:nvSpPr>
          <p:spPr bwMode="auto">
            <a:xfrm>
              <a:off x="5760707" y="1420152"/>
              <a:ext cx="2560292" cy="2011658"/>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7" name="Oval 6">
              <a:extLst>
                <a:ext uri="{FF2B5EF4-FFF2-40B4-BE49-F238E27FC236}">
                  <a16:creationId xmlns:a16="http://schemas.microsoft.com/office/drawing/2014/main" id="{EED08D91-13A7-CF70-DEA8-468E74847787}"/>
                </a:ext>
              </a:extLst>
            </p:cNvPr>
            <p:cNvSpPr/>
            <p:nvPr/>
          </p:nvSpPr>
          <p:spPr bwMode="auto">
            <a:xfrm>
              <a:off x="6355060" y="1717674"/>
              <a:ext cx="1371585" cy="1426207"/>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9" name="TextBox 8">
              <a:extLst>
                <a:ext uri="{FF2B5EF4-FFF2-40B4-BE49-F238E27FC236}">
                  <a16:creationId xmlns:a16="http://schemas.microsoft.com/office/drawing/2014/main" id="{BC5CDDB3-D9E9-761B-5893-A5BC98176534}"/>
                </a:ext>
              </a:extLst>
            </p:cNvPr>
            <p:cNvSpPr txBox="1"/>
            <p:nvPr/>
          </p:nvSpPr>
          <p:spPr>
            <a:xfrm>
              <a:off x="6398689" y="1783098"/>
              <a:ext cx="1284326" cy="461665"/>
            </a:xfrm>
            <a:prstGeom prst="rect">
              <a:avLst/>
            </a:prstGeom>
            <a:noFill/>
          </p:spPr>
          <p:txBody>
            <a:bodyPr wrap="none" rtlCol="0">
              <a:spAutoFit/>
            </a:bodyPr>
            <a:lstStyle/>
            <a:p>
              <a:pPr algn="ctr"/>
              <a:r>
                <a:rPr lang="en-US" sz="1200" dirty="0"/>
                <a:t>MySQL</a:t>
              </a:r>
            </a:p>
            <a:p>
              <a:pPr algn="ctr"/>
              <a:r>
                <a:rPr lang="en-US" sz="1200" dirty="0"/>
                <a:t>database server</a:t>
              </a:r>
            </a:p>
          </p:txBody>
        </p:sp>
        <p:sp>
          <p:nvSpPr>
            <p:cNvPr id="11" name="Can 10">
              <a:extLst>
                <a:ext uri="{FF2B5EF4-FFF2-40B4-BE49-F238E27FC236}">
                  <a16:creationId xmlns:a16="http://schemas.microsoft.com/office/drawing/2014/main" id="{D0EC9925-D2C5-DBAB-A562-80D63D75E7BE}"/>
                </a:ext>
              </a:extLst>
            </p:cNvPr>
            <p:cNvSpPr/>
            <p:nvPr/>
          </p:nvSpPr>
          <p:spPr bwMode="auto">
            <a:xfrm>
              <a:off x="6617112" y="2190104"/>
              <a:ext cx="847478" cy="694905"/>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a typeface="ＭＳ Ｐゴシック"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ＭＳ Ｐゴシック" charset="0"/>
                </a:rPr>
                <a:t>Databases</a:t>
              </a:r>
              <a:endParaRPr kumimoji="0" lang="en-US" sz="800" b="1" i="0" u="none" strike="noStrike" cap="none" normalizeH="0" baseline="0" dirty="0">
                <a:ln>
                  <a:noFill/>
                </a:ln>
                <a:solidFill>
                  <a:schemeClr val="tx1"/>
                </a:solidFill>
                <a:effectLst/>
                <a:latin typeface="Arial" charset="0"/>
                <a:ea typeface="ＭＳ Ｐゴシック" charset="0"/>
              </a:endParaRPr>
            </a:p>
          </p:txBody>
        </p:sp>
        <p:sp>
          <p:nvSpPr>
            <p:cNvPr id="30" name="TextBox 29">
              <a:extLst>
                <a:ext uri="{FF2B5EF4-FFF2-40B4-BE49-F238E27FC236}">
                  <a16:creationId xmlns:a16="http://schemas.microsoft.com/office/drawing/2014/main" id="{6998FC1B-5070-6F8F-995B-2B46232DE225}"/>
                </a:ext>
              </a:extLst>
            </p:cNvPr>
            <p:cNvSpPr txBox="1"/>
            <p:nvPr/>
          </p:nvSpPr>
          <p:spPr>
            <a:xfrm>
              <a:off x="6694153" y="2880366"/>
              <a:ext cx="736099" cy="246221"/>
            </a:xfrm>
            <a:prstGeom prst="rect">
              <a:avLst/>
            </a:prstGeom>
            <a:noFill/>
          </p:spPr>
          <p:txBody>
            <a:bodyPr wrap="none" rtlCol="0">
              <a:spAutoFit/>
            </a:bodyPr>
            <a:lstStyle/>
            <a:p>
              <a:r>
                <a:rPr lang="en-US" sz="1000" dirty="0"/>
                <a:t>Port 3306</a:t>
              </a:r>
            </a:p>
          </p:txBody>
        </p:sp>
      </p:grpSp>
      <p:sp>
        <p:nvSpPr>
          <p:cNvPr id="33" name="TextBox 32">
            <a:extLst>
              <a:ext uri="{FF2B5EF4-FFF2-40B4-BE49-F238E27FC236}">
                <a16:creationId xmlns:a16="http://schemas.microsoft.com/office/drawing/2014/main" id="{3B41EAC0-7DEB-45CA-4430-F06CC214C189}"/>
              </a:ext>
            </a:extLst>
          </p:cNvPr>
          <p:cNvSpPr txBox="1"/>
          <p:nvPr/>
        </p:nvSpPr>
        <p:spPr>
          <a:xfrm>
            <a:off x="6400780" y="3525023"/>
            <a:ext cx="914390" cy="584775"/>
          </a:xfrm>
          <a:prstGeom prst="rect">
            <a:avLst/>
          </a:prstGeom>
          <a:solidFill>
            <a:schemeClr val="bg1"/>
          </a:solidFill>
          <a:ln>
            <a:solidFill>
              <a:srgbClr val="C6DEFF"/>
            </a:solidFill>
          </a:ln>
        </p:spPr>
        <p:txBody>
          <a:bodyPr wrap="square" rtlCol="0">
            <a:spAutoFit/>
          </a:bodyPr>
          <a:lstStyle/>
          <a:p>
            <a:r>
              <a:rPr lang="en-US" sz="800" b="1" i="0" u="none" strike="noStrike" dirty="0">
                <a:solidFill>
                  <a:srgbClr val="0033CC"/>
                </a:solidFill>
                <a:effectLst/>
                <a:latin typeface="Courier New" panose="02070309020205020404" pitchFamily="49" charset="0"/>
              </a:rPr>
              <a:t>"""</a:t>
            </a:r>
          </a:p>
          <a:p>
            <a:r>
              <a:rPr lang="en-US" sz="800" b="1" i="0" u="none" strike="noStrike" dirty="0">
                <a:solidFill>
                  <a:srgbClr val="0033CC"/>
                </a:solidFill>
                <a:effectLst/>
                <a:latin typeface="Courier New" panose="02070309020205020404" pitchFamily="49" charset="0"/>
              </a:rPr>
              <a:t>SELECT * </a:t>
            </a:r>
            <a:br>
              <a:rPr lang="en-US" sz="800" b="1" dirty="0">
                <a:solidFill>
                  <a:srgbClr val="0033CC"/>
                </a:solidFill>
              </a:rPr>
            </a:br>
            <a:r>
              <a:rPr lang="en-US" sz="800" b="1" i="0" u="none" strike="noStrike" dirty="0">
                <a:solidFill>
                  <a:srgbClr val="0033CC"/>
                </a:solidFill>
                <a:effectLst/>
                <a:latin typeface="Courier New" panose="02070309020205020404" pitchFamily="49" charset="0"/>
              </a:rPr>
              <a:t>FROM teacher</a:t>
            </a:r>
          </a:p>
          <a:p>
            <a:r>
              <a:rPr lang="en-US" sz="800" b="1" i="0" u="none" strike="noStrike" dirty="0">
                <a:solidFill>
                  <a:srgbClr val="0033CC"/>
                </a:solidFill>
                <a:effectLst/>
                <a:latin typeface="Courier New" panose="02070309020205020404" pitchFamily="49" charset="0"/>
              </a:rPr>
              <a:t>"""</a:t>
            </a:r>
          </a:p>
        </p:txBody>
      </p:sp>
      <p:sp>
        <p:nvSpPr>
          <p:cNvPr id="34" name="TextBox 33">
            <a:extLst>
              <a:ext uri="{FF2B5EF4-FFF2-40B4-BE49-F238E27FC236}">
                <a16:creationId xmlns:a16="http://schemas.microsoft.com/office/drawing/2014/main" id="{820CA165-D008-D1E0-7411-71A17DF6D7B9}"/>
              </a:ext>
            </a:extLst>
          </p:cNvPr>
          <p:cNvSpPr txBox="1"/>
          <p:nvPr/>
        </p:nvSpPr>
        <p:spPr>
          <a:xfrm>
            <a:off x="3383293" y="1935676"/>
            <a:ext cx="914390" cy="584775"/>
          </a:xfrm>
          <a:prstGeom prst="rect">
            <a:avLst/>
          </a:prstGeom>
          <a:noFill/>
          <a:ln>
            <a:solidFill>
              <a:srgbClr val="C6DEFF"/>
            </a:solidFill>
          </a:ln>
        </p:spPr>
        <p:txBody>
          <a:bodyPr wrap="square" rtlCol="0">
            <a:spAutoFit/>
          </a:bodyPr>
          <a:lstStyle/>
          <a:p>
            <a:r>
              <a:rPr lang="en-US" sz="800" b="1" i="0" u="none" strike="noStrike" dirty="0">
                <a:solidFill>
                  <a:srgbClr val="0033CC"/>
                </a:solidFill>
                <a:effectLst/>
                <a:latin typeface="Courier New" panose="02070309020205020404" pitchFamily="49" charset="0"/>
              </a:rPr>
              <a:t>"""</a:t>
            </a:r>
          </a:p>
          <a:p>
            <a:r>
              <a:rPr lang="en-US" sz="800" b="1" i="0" u="none" strike="noStrike" dirty="0">
                <a:solidFill>
                  <a:srgbClr val="0033CC"/>
                </a:solidFill>
                <a:effectLst/>
                <a:latin typeface="Courier New" panose="02070309020205020404" pitchFamily="49" charset="0"/>
              </a:rPr>
              <a:t>SELECT * </a:t>
            </a:r>
            <a:br>
              <a:rPr lang="en-US" sz="800" b="1" dirty="0">
                <a:solidFill>
                  <a:srgbClr val="0033CC"/>
                </a:solidFill>
              </a:rPr>
            </a:br>
            <a:r>
              <a:rPr lang="en-US" sz="800" b="1" i="0" u="none" strike="noStrike" dirty="0">
                <a:solidFill>
                  <a:srgbClr val="0033CC"/>
                </a:solidFill>
                <a:effectLst/>
                <a:latin typeface="Courier New" panose="02070309020205020404" pitchFamily="49" charset="0"/>
              </a:rPr>
              <a:t>FROM teacher</a:t>
            </a:r>
          </a:p>
          <a:p>
            <a:r>
              <a:rPr lang="en-US" sz="800" b="1" i="0" u="none" strike="noStrike" dirty="0">
                <a:solidFill>
                  <a:srgbClr val="0033CC"/>
                </a:solidFill>
                <a:effectLst/>
                <a:latin typeface="Courier New" panose="02070309020205020404" pitchFamily="49" charset="0"/>
              </a:rPr>
              <a:t>"""</a:t>
            </a:r>
          </a:p>
        </p:txBody>
      </p:sp>
      <p:sp>
        <p:nvSpPr>
          <p:cNvPr id="35" name="TextBox 34">
            <a:extLst>
              <a:ext uri="{FF2B5EF4-FFF2-40B4-BE49-F238E27FC236}">
                <a16:creationId xmlns:a16="http://schemas.microsoft.com/office/drawing/2014/main" id="{2F4CFF84-0DEA-13DF-8027-E783F84552B9}"/>
              </a:ext>
            </a:extLst>
          </p:cNvPr>
          <p:cNvSpPr txBox="1"/>
          <p:nvPr/>
        </p:nvSpPr>
        <p:spPr>
          <a:xfrm>
            <a:off x="3383293" y="2977715"/>
            <a:ext cx="914390" cy="584775"/>
          </a:xfrm>
          <a:prstGeom prst="rect">
            <a:avLst/>
          </a:prstGeom>
          <a:noFill/>
          <a:ln>
            <a:solidFill>
              <a:srgbClr val="C6DEFF"/>
            </a:solidFill>
          </a:ln>
        </p:spPr>
        <p:txBody>
          <a:bodyPr wrap="square" rtlCol="0">
            <a:spAutoFit/>
          </a:bodyPr>
          <a:lstStyle/>
          <a:p>
            <a:r>
              <a:rPr lang="en-US" sz="800" b="1" i="0" u="none" strike="noStrike" dirty="0">
                <a:solidFill>
                  <a:srgbClr val="0033CC"/>
                </a:solidFill>
                <a:effectLst/>
                <a:latin typeface="Courier New" panose="02070309020205020404" pitchFamily="49" charset="0"/>
              </a:rPr>
              <a:t>"""</a:t>
            </a:r>
          </a:p>
          <a:p>
            <a:r>
              <a:rPr lang="en-US" sz="800" b="1" i="0" u="none" strike="noStrike" dirty="0">
                <a:solidFill>
                  <a:srgbClr val="0033CC"/>
                </a:solidFill>
                <a:effectLst/>
                <a:latin typeface="Courier New" panose="02070309020205020404" pitchFamily="49" charset="0"/>
              </a:rPr>
              <a:t>SELECT * </a:t>
            </a:r>
            <a:br>
              <a:rPr lang="en-US" sz="800" b="1" dirty="0">
                <a:solidFill>
                  <a:srgbClr val="0033CC"/>
                </a:solidFill>
              </a:rPr>
            </a:br>
            <a:r>
              <a:rPr lang="en-US" sz="800" b="1" i="0" u="none" strike="noStrike" dirty="0">
                <a:solidFill>
                  <a:srgbClr val="0033CC"/>
                </a:solidFill>
                <a:effectLst/>
                <a:latin typeface="Courier New" panose="02070309020205020404" pitchFamily="49" charset="0"/>
              </a:rPr>
              <a:t>FROM teacher</a:t>
            </a:r>
          </a:p>
          <a:p>
            <a:r>
              <a:rPr lang="en-US" sz="800" b="1" i="0" u="none" strike="noStrike" dirty="0">
                <a:solidFill>
                  <a:srgbClr val="0033CC"/>
                </a:solidFill>
                <a:effectLst/>
                <a:latin typeface="Courier New" panose="02070309020205020404" pitchFamily="49" charset="0"/>
              </a:rPr>
              <a:t>"""</a:t>
            </a:r>
          </a:p>
        </p:txBody>
      </p:sp>
      <p:sp>
        <p:nvSpPr>
          <p:cNvPr id="36" name="TextBox 35">
            <a:extLst>
              <a:ext uri="{FF2B5EF4-FFF2-40B4-BE49-F238E27FC236}">
                <a16:creationId xmlns:a16="http://schemas.microsoft.com/office/drawing/2014/main" id="{CD5CF0AD-9083-D387-E126-2F090E819FB9}"/>
              </a:ext>
            </a:extLst>
          </p:cNvPr>
          <p:cNvSpPr txBox="1"/>
          <p:nvPr/>
        </p:nvSpPr>
        <p:spPr>
          <a:xfrm>
            <a:off x="3383293" y="4024008"/>
            <a:ext cx="914390" cy="584775"/>
          </a:xfrm>
          <a:prstGeom prst="rect">
            <a:avLst/>
          </a:prstGeom>
          <a:noFill/>
          <a:ln>
            <a:solidFill>
              <a:srgbClr val="C6DEFF"/>
            </a:solidFill>
          </a:ln>
        </p:spPr>
        <p:txBody>
          <a:bodyPr wrap="square" rtlCol="0">
            <a:spAutoFit/>
          </a:bodyPr>
          <a:lstStyle/>
          <a:p>
            <a:r>
              <a:rPr lang="en-US" sz="800" b="1" i="0" u="none" strike="noStrike" dirty="0">
                <a:solidFill>
                  <a:srgbClr val="0033CC"/>
                </a:solidFill>
                <a:effectLst/>
                <a:latin typeface="Courier New" panose="02070309020205020404" pitchFamily="49" charset="0"/>
              </a:rPr>
              <a:t>"""</a:t>
            </a:r>
          </a:p>
          <a:p>
            <a:r>
              <a:rPr lang="en-US" sz="800" b="1" i="0" u="none" strike="noStrike" dirty="0">
                <a:solidFill>
                  <a:srgbClr val="0033CC"/>
                </a:solidFill>
                <a:effectLst/>
                <a:latin typeface="Courier New" panose="02070309020205020404" pitchFamily="49" charset="0"/>
              </a:rPr>
              <a:t>SELECT * </a:t>
            </a:r>
            <a:br>
              <a:rPr lang="en-US" sz="800" b="1" dirty="0">
                <a:solidFill>
                  <a:srgbClr val="0033CC"/>
                </a:solidFill>
              </a:rPr>
            </a:br>
            <a:r>
              <a:rPr lang="en-US" sz="800" b="1" i="0" u="none" strike="noStrike" dirty="0">
                <a:solidFill>
                  <a:srgbClr val="0033CC"/>
                </a:solidFill>
                <a:effectLst/>
                <a:latin typeface="Courier New" panose="02070309020205020404" pitchFamily="49" charset="0"/>
              </a:rPr>
              <a:t>FROM teacher</a:t>
            </a:r>
          </a:p>
          <a:p>
            <a:r>
              <a:rPr lang="en-US" sz="800" b="1" i="0" u="none" strike="noStrike" dirty="0">
                <a:solidFill>
                  <a:srgbClr val="0033CC"/>
                </a:solidFill>
                <a:effectLst/>
                <a:latin typeface="Courier New" panose="02070309020205020404" pitchFamily="49" charset="0"/>
              </a:rPr>
              <a:t>"""</a:t>
            </a:r>
          </a:p>
        </p:txBody>
      </p:sp>
      <p:cxnSp>
        <p:nvCxnSpPr>
          <p:cNvPr id="43" name="Curved Connector 42">
            <a:extLst>
              <a:ext uri="{FF2B5EF4-FFF2-40B4-BE49-F238E27FC236}">
                <a16:creationId xmlns:a16="http://schemas.microsoft.com/office/drawing/2014/main" id="{4A69BC62-A6CA-30D2-785E-39FCA06A32CF}"/>
              </a:ext>
            </a:extLst>
          </p:cNvPr>
          <p:cNvCxnSpPr>
            <a:cxnSpLocks/>
            <a:stCxn id="81" idx="6"/>
            <a:endCxn id="34" idx="1"/>
          </p:cNvCxnSpPr>
          <p:nvPr/>
        </p:nvCxnSpPr>
        <p:spPr bwMode="auto">
          <a:xfrm>
            <a:off x="2516630" y="2228063"/>
            <a:ext cx="866663" cy="1"/>
          </a:xfrm>
          <a:prstGeom prst="curvedConnector3">
            <a:avLst>
              <a:gd name="adj1" fmla="val 50000"/>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5" name="Curved Connector 44">
            <a:extLst>
              <a:ext uri="{FF2B5EF4-FFF2-40B4-BE49-F238E27FC236}">
                <a16:creationId xmlns:a16="http://schemas.microsoft.com/office/drawing/2014/main" id="{11E25E06-9C46-7EB9-CB84-31DCEED38CD4}"/>
              </a:ext>
            </a:extLst>
          </p:cNvPr>
          <p:cNvCxnSpPr>
            <a:cxnSpLocks/>
            <a:stCxn id="34" idx="3"/>
            <a:endCxn id="7" idx="1"/>
          </p:cNvCxnSpPr>
          <p:nvPr/>
        </p:nvCxnSpPr>
        <p:spPr bwMode="auto">
          <a:xfrm flipV="1">
            <a:off x="4297683" y="1921894"/>
            <a:ext cx="2075363" cy="306170"/>
          </a:xfrm>
          <a:prstGeom prst="curvedConnector4">
            <a:avLst>
              <a:gd name="adj1" fmla="val 55258"/>
              <a:gd name="adj2" fmla="val 112220"/>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7" name="Curved Connector 46">
            <a:extLst>
              <a:ext uri="{FF2B5EF4-FFF2-40B4-BE49-F238E27FC236}">
                <a16:creationId xmlns:a16="http://schemas.microsoft.com/office/drawing/2014/main" id="{3EE22CA3-6976-6E3D-BFE0-FD43BFAFDEB2}"/>
              </a:ext>
            </a:extLst>
          </p:cNvPr>
          <p:cNvCxnSpPr>
            <a:cxnSpLocks/>
          </p:cNvCxnSpPr>
          <p:nvPr/>
        </p:nvCxnSpPr>
        <p:spPr bwMode="auto">
          <a:xfrm rot="10800000" flipV="1">
            <a:off x="2489849" y="2272866"/>
            <a:ext cx="3692983" cy="315146"/>
          </a:xfrm>
          <a:prstGeom prst="curvedConnector4">
            <a:avLst>
              <a:gd name="adj1" fmla="val 44307"/>
              <a:gd name="adj2" fmla="val 181495"/>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6" name="Group 25">
            <a:extLst>
              <a:ext uri="{FF2B5EF4-FFF2-40B4-BE49-F238E27FC236}">
                <a16:creationId xmlns:a16="http://schemas.microsoft.com/office/drawing/2014/main" id="{1946DC20-0D90-9DA8-A106-DA8A5D2C9414}"/>
              </a:ext>
            </a:extLst>
          </p:cNvPr>
          <p:cNvGrpSpPr/>
          <p:nvPr/>
        </p:nvGrpSpPr>
        <p:grpSpPr>
          <a:xfrm>
            <a:off x="1610483" y="2977716"/>
            <a:ext cx="957762" cy="920533"/>
            <a:chOff x="513215" y="2564971"/>
            <a:chExt cx="957762" cy="920533"/>
          </a:xfrm>
        </p:grpSpPr>
        <p:sp>
          <p:nvSpPr>
            <p:cNvPr id="21" name="Oval 20">
              <a:extLst>
                <a:ext uri="{FF2B5EF4-FFF2-40B4-BE49-F238E27FC236}">
                  <a16:creationId xmlns:a16="http://schemas.microsoft.com/office/drawing/2014/main" id="{8DF50674-936D-9D4A-6509-0672E51C7DB9}"/>
                </a:ext>
              </a:extLst>
            </p:cNvPr>
            <p:cNvSpPr/>
            <p:nvPr/>
          </p:nvSpPr>
          <p:spPr bwMode="auto">
            <a:xfrm>
              <a:off x="548685" y="2564971"/>
              <a:ext cx="922292" cy="920533"/>
            </a:xfrm>
            <a:prstGeom prst="ellipse">
              <a:avLst/>
            </a:prstGeom>
            <a:solidFill>
              <a:srgbClr val="E1F5FF"/>
            </a:solidFill>
            <a:ln w="952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0"/>
              </a:endParaRPr>
            </a:p>
          </p:txBody>
        </p:sp>
        <p:sp>
          <p:nvSpPr>
            <p:cNvPr id="18" name="TextBox 17">
              <a:extLst>
                <a:ext uri="{FF2B5EF4-FFF2-40B4-BE49-F238E27FC236}">
                  <a16:creationId xmlns:a16="http://schemas.microsoft.com/office/drawing/2014/main" id="{6620E3CD-39C3-8F9E-3835-2F14A4D7D4C5}"/>
                </a:ext>
              </a:extLst>
            </p:cNvPr>
            <p:cNvSpPr txBox="1"/>
            <p:nvPr/>
          </p:nvSpPr>
          <p:spPr>
            <a:xfrm>
              <a:off x="513215" y="2794404"/>
              <a:ext cx="957762" cy="461665"/>
            </a:xfrm>
            <a:prstGeom prst="rect">
              <a:avLst/>
            </a:prstGeom>
            <a:noFill/>
          </p:spPr>
          <p:txBody>
            <a:bodyPr wrap="none" rtlCol="0">
              <a:spAutoFit/>
            </a:bodyPr>
            <a:lstStyle/>
            <a:p>
              <a:pPr algn="ctr"/>
              <a:r>
                <a:rPr lang="en-US" sz="1200" dirty="0"/>
                <a:t>MySQL</a:t>
              </a:r>
            </a:p>
            <a:p>
              <a:pPr algn="ctr"/>
              <a:r>
                <a:rPr lang="en-US" sz="1200" dirty="0"/>
                <a:t>Workbench</a:t>
              </a:r>
            </a:p>
          </p:txBody>
        </p:sp>
      </p:grpSp>
      <p:cxnSp>
        <p:nvCxnSpPr>
          <p:cNvPr id="62" name="Curved Connector 61">
            <a:extLst>
              <a:ext uri="{FF2B5EF4-FFF2-40B4-BE49-F238E27FC236}">
                <a16:creationId xmlns:a16="http://schemas.microsoft.com/office/drawing/2014/main" id="{E4D418E6-21AC-D4CC-6DB6-F95B77D8A0F2}"/>
              </a:ext>
            </a:extLst>
          </p:cNvPr>
          <p:cNvCxnSpPr>
            <a:cxnSpLocks/>
            <a:stCxn id="87" idx="6"/>
            <a:endCxn id="35" idx="1"/>
          </p:cNvCxnSpPr>
          <p:nvPr/>
        </p:nvCxnSpPr>
        <p:spPr bwMode="auto">
          <a:xfrm flipV="1">
            <a:off x="2530243" y="3270103"/>
            <a:ext cx="853050" cy="7263"/>
          </a:xfrm>
          <a:prstGeom prst="curvedConnector3">
            <a:avLst>
              <a:gd name="adj1" fmla="val 50000"/>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4" name="Curved Connector 63">
            <a:extLst>
              <a:ext uri="{FF2B5EF4-FFF2-40B4-BE49-F238E27FC236}">
                <a16:creationId xmlns:a16="http://schemas.microsoft.com/office/drawing/2014/main" id="{EF1E6898-D3DE-B68D-2347-9B820A150D4C}"/>
              </a:ext>
            </a:extLst>
          </p:cNvPr>
          <p:cNvCxnSpPr>
            <a:cxnSpLocks/>
            <a:stCxn id="35" idx="3"/>
            <a:endCxn id="7" idx="2"/>
          </p:cNvCxnSpPr>
          <p:nvPr/>
        </p:nvCxnSpPr>
        <p:spPr bwMode="auto">
          <a:xfrm flipV="1">
            <a:off x="4297683" y="2426135"/>
            <a:ext cx="1874499" cy="843968"/>
          </a:xfrm>
          <a:prstGeom prst="curvedConnector3">
            <a:avLst>
              <a:gd name="adj1" fmla="val 50000"/>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6" name="Oval 65">
            <a:extLst>
              <a:ext uri="{FF2B5EF4-FFF2-40B4-BE49-F238E27FC236}">
                <a16:creationId xmlns:a16="http://schemas.microsoft.com/office/drawing/2014/main" id="{5EA52553-A2BB-C149-8ED9-5DD5164535A8}"/>
              </a:ext>
            </a:extLst>
          </p:cNvPr>
          <p:cNvSpPr/>
          <p:nvPr/>
        </p:nvSpPr>
        <p:spPr bwMode="auto">
          <a:xfrm>
            <a:off x="6182831" y="2195839"/>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2" name="Oval 71">
            <a:extLst>
              <a:ext uri="{FF2B5EF4-FFF2-40B4-BE49-F238E27FC236}">
                <a16:creationId xmlns:a16="http://schemas.microsoft.com/office/drawing/2014/main" id="{A45D9646-5C35-7C5A-C497-913BFDB800AA}"/>
              </a:ext>
            </a:extLst>
          </p:cNvPr>
          <p:cNvSpPr/>
          <p:nvPr/>
        </p:nvSpPr>
        <p:spPr bwMode="auto">
          <a:xfrm>
            <a:off x="6354281" y="1884689"/>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4" name="Oval 73">
            <a:extLst>
              <a:ext uri="{FF2B5EF4-FFF2-40B4-BE49-F238E27FC236}">
                <a16:creationId xmlns:a16="http://schemas.microsoft.com/office/drawing/2014/main" id="{415BF29C-55A3-1EB1-2BE7-DDB34751B63E}"/>
              </a:ext>
            </a:extLst>
          </p:cNvPr>
          <p:cNvSpPr/>
          <p:nvPr/>
        </p:nvSpPr>
        <p:spPr bwMode="auto">
          <a:xfrm>
            <a:off x="6156049" y="2367842"/>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7" name="Oval 76">
            <a:extLst>
              <a:ext uri="{FF2B5EF4-FFF2-40B4-BE49-F238E27FC236}">
                <a16:creationId xmlns:a16="http://schemas.microsoft.com/office/drawing/2014/main" id="{3C99E274-EF70-19CB-5400-25A35837806B}"/>
              </a:ext>
            </a:extLst>
          </p:cNvPr>
          <p:cNvSpPr/>
          <p:nvPr/>
        </p:nvSpPr>
        <p:spPr bwMode="auto">
          <a:xfrm>
            <a:off x="6215809" y="2596466"/>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1" name="Oval 80">
            <a:extLst>
              <a:ext uri="{FF2B5EF4-FFF2-40B4-BE49-F238E27FC236}">
                <a16:creationId xmlns:a16="http://schemas.microsoft.com/office/drawing/2014/main" id="{63FBD381-32D9-4D66-0735-AC6E05CED381}"/>
              </a:ext>
            </a:extLst>
          </p:cNvPr>
          <p:cNvSpPr/>
          <p:nvPr/>
        </p:nvSpPr>
        <p:spPr bwMode="auto">
          <a:xfrm>
            <a:off x="2333752" y="2131690"/>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4" name="Oval 83">
            <a:extLst>
              <a:ext uri="{FF2B5EF4-FFF2-40B4-BE49-F238E27FC236}">
                <a16:creationId xmlns:a16="http://schemas.microsoft.com/office/drawing/2014/main" id="{D1DE9212-1A5F-1121-00D0-2A50381D83F6}"/>
              </a:ext>
            </a:extLst>
          </p:cNvPr>
          <p:cNvSpPr/>
          <p:nvPr/>
        </p:nvSpPr>
        <p:spPr bwMode="auto">
          <a:xfrm>
            <a:off x="2333752" y="2442840"/>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7" name="Oval 86">
            <a:extLst>
              <a:ext uri="{FF2B5EF4-FFF2-40B4-BE49-F238E27FC236}">
                <a16:creationId xmlns:a16="http://schemas.microsoft.com/office/drawing/2014/main" id="{D739964C-85E8-CCFD-0325-EBA988AC2E32}"/>
              </a:ext>
            </a:extLst>
          </p:cNvPr>
          <p:cNvSpPr/>
          <p:nvPr/>
        </p:nvSpPr>
        <p:spPr bwMode="auto">
          <a:xfrm>
            <a:off x="2347365" y="3180993"/>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2" name="Oval 91">
            <a:extLst>
              <a:ext uri="{FF2B5EF4-FFF2-40B4-BE49-F238E27FC236}">
                <a16:creationId xmlns:a16="http://schemas.microsoft.com/office/drawing/2014/main" id="{2A109246-7ECE-755B-E8F7-631E52A652DC}"/>
              </a:ext>
            </a:extLst>
          </p:cNvPr>
          <p:cNvSpPr/>
          <p:nvPr/>
        </p:nvSpPr>
        <p:spPr bwMode="auto">
          <a:xfrm>
            <a:off x="2255926" y="3614221"/>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94" name="Curved Connector 93">
            <a:extLst>
              <a:ext uri="{FF2B5EF4-FFF2-40B4-BE49-F238E27FC236}">
                <a16:creationId xmlns:a16="http://schemas.microsoft.com/office/drawing/2014/main" id="{9BA105EC-8677-D367-174D-3810E4F435C1}"/>
              </a:ext>
            </a:extLst>
          </p:cNvPr>
          <p:cNvCxnSpPr>
            <a:cxnSpLocks/>
          </p:cNvCxnSpPr>
          <p:nvPr/>
        </p:nvCxnSpPr>
        <p:spPr bwMode="auto">
          <a:xfrm rot="5400000">
            <a:off x="3818430" y="1335231"/>
            <a:ext cx="1017755" cy="3830569"/>
          </a:xfrm>
          <a:prstGeom prst="curvedConnector3">
            <a:avLst>
              <a:gd name="adj1" fmla="val 10714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3" name="Oval 102">
            <a:extLst>
              <a:ext uri="{FF2B5EF4-FFF2-40B4-BE49-F238E27FC236}">
                <a16:creationId xmlns:a16="http://schemas.microsoft.com/office/drawing/2014/main" id="{80634B27-2CAF-C210-5370-AE0765C8B44F}"/>
              </a:ext>
            </a:extLst>
          </p:cNvPr>
          <p:cNvSpPr/>
          <p:nvPr/>
        </p:nvSpPr>
        <p:spPr bwMode="auto">
          <a:xfrm>
            <a:off x="2359307" y="4227318"/>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05" name="Curved Connector 104">
            <a:extLst>
              <a:ext uri="{FF2B5EF4-FFF2-40B4-BE49-F238E27FC236}">
                <a16:creationId xmlns:a16="http://schemas.microsoft.com/office/drawing/2014/main" id="{E13639FF-12DC-C818-C3E6-30806812762E}"/>
              </a:ext>
            </a:extLst>
          </p:cNvPr>
          <p:cNvCxnSpPr>
            <a:stCxn id="103" idx="6"/>
            <a:endCxn id="36" idx="1"/>
          </p:cNvCxnSpPr>
          <p:nvPr/>
        </p:nvCxnSpPr>
        <p:spPr bwMode="auto">
          <a:xfrm flipV="1">
            <a:off x="2542185" y="4316396"/>
            <a:ext cx="841108" cy="7295"/>
          </a:xfrm>
          <a:prstGeom prst="curvedConnector3">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4" name="Oval 113">
            <a:extLst>
              <a:ext uri="{FF2B5EF4-FFF2-40B4-BE49-F238E27FC236}">
                <a16:creationId xmlns:a16="http://schemas.microsoft.com/office/drawing/2014/main" id="{0FF40FBC-8DE0-E07E-2D1E-4263AD30EB59}"/>
              </a:ext>
            </a:extLst>
          </p:cNvPr>
          <p:cNvSpPr/>
          <p:nvPr/>
        </p:nvSpPr>
        <p:spPr bwMode="auto">
          <a:xfrm>
            <a:off x="6334729" y="2756670"/>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cxnSp>
        <p:nvCxnSpPr>
          <p:cNvPr id="116" name="Curved Connector 115">
            <a:extLst>
              <a:ext uri="{FF2B5EF4-FFF2-40B4-BE49-F238E27FC236}">
                <a16:creationId xmlns:a16="http://schemas.microsoft.com/office/drawing/2014/main" id="{1A025165-0707-D9B1-7C50-54CDCAD4D8F0}"/>
              </a:ext>
            </a:extLst>
          </p:cNvPr>
          <p:cNvCxnSpPr>
            <a:cxnSpLocks/>
            <a:stCxn id="36" idx="3"/>
            <a:endCxn id="114" idx="3"/>
          </p:cNvCxnSpPr>
          <p:nvPr/>
        </p:nvCxnSpPr>
        <p:spPr bwMode="auto">
          <a:xfrm flipV="1">
            <a:off x="4297683" y="2921188"/>
            <a:ext cx="2063828" cy="1395208"/>
          </a:xfrm>
          <a:prstGeom prst="curvedConnector2">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0" name="Oval 119">
            <a:extLst>
              <a:ext uri="{FF2B5EF4-FFF2-40B4-BE49-F238E27FC236}">
                <a16:creationId xmlns:a16="http://schemas.microsoft.com/office/drawing/2014/main" id="{BECDA379-959F-5D4C-771D-75814504344B}"/>
              </a:ext>
            </a:extLst>
          </p:cNvPr>
          <p:cNvSpPr/>
          <p:nvPr/>
        </p:nvSpPr>
        <p:spPr bwMode="auto">
          <a:xfrm>
            <a:off x="7146570" y="2809698"/>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24" name="Curved Connector 123">
            <a:extLst>
              <a:ext uri="{FF2B5EF4-FFF2-40B4-BE49-F238E27FC236}">
                <a16:creationId xmlns:a16="http://schemas.microsoft.com/office/drawing/2014/main" id="{48E10289-F44A-2145-B710-0CEB9B6315CD}"/>
              </a:ext>
            </a:extLst>
          </p:cNvPr>
          <p:cNvCxnSpPr>
            <a:cxnSpLocks/>
            <a:endCxn id="8" idx="2"/>
          </p:cNvCxnSpPr>
          <p:nvPr/>
        </p:nvCxnSpPr>
        <p:spPr bwMode="auto">
          <a:xfrm flipV="1">
            <a:off x="2568245" y="5213331"/>
            <a:ext cx="3603937" cy="358979"/>
          </a:xfrm>
          <a:prstGeom prst="curvedConnector3">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6" name="Curved Connector 125">
            <a:extLst>
              <a:ext uri="{FF2B5EF4-FFF2-40B4-BE49-F238E27FC236}">
                <a16:creationId xmlns:a16="http://schemas.microsoft.com/office/drawing/2014/main" id="{AC838A68-CAB4-AA70-640C-82CFA58FE49D}"/>
              </a:ext>
            </a:extLst>
          </p:cNvPr>
          <p:cNvCxnSpPr>
            <a:cxnSpLocks/>
            <a:stCxn id="144" idx="3"/>
            <a:endCxn id="23" idx="5"/>
          </p:cNvCxnSpPr>
          <p:nvPr/>
        </p:nvCxnSpPr>
        <p:spPr bwMode="auto">
          <a:xfrm rot="5400000">
            <a:off x="4183951" y="3805715"/>
            <a:ext cx="328401" cy="3847002"/>
          </a:xfrm>
          <a:prstGeom prst="curvedConnector3">
            <a:avLst>
              <a:gd name="adj1" fmla="val 182176"/>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9" name="Straight Arrow Connector 128">
            <a:extLst>
              <a:ext uri="{FF2B5EF4-FFF2-40B4-BE49-F238E27FC236}">
                <a16:creationId xmlns:a16="http://schemas.microsoft.com/office/drawing/2014/main" id="{7005E649-4F08-A75F-8E94-F10E74913417}"/>
              </a:ext>
            </a:extLst>
          </p:cNvPr>
          <p:cNvCxnSpPr>
            <a:cxnSpLocks/>
            <a:stCxn id="8" idx="0"/>
            <a:endCxn id="33" idx="2"/>
          </p:cNvCxnSpPr>
          <p:nvPr/>
        </p:nvCxnSpPr>
        <p:spPr bwMode="auto">
          <a:xfrm flipV="1">
            <a:off x="6857975" y="4109798"/>
            <a:ext cx="0" cy="390429"/>
          </a:xfrm>
          <a:prstGeom prst="straightConnector1">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1" name="Straight Arrow Connector 130">
            <a:extLst>
              <a:ext uri="{FF2B5EF4-FFF2-40B4-BE49-F238E27FC236}">
                <a16:creationId xmlns:a16="http://schemas.microsoft.com/office/drawing/2014/main" id="{1A0C7A30-E120-7A6F-EA45-9F749DB66B5A}"/>
              </a:ext>
            </a:extLst>
          </p:cNvPr>
          <p:cNvCxnSpPr>
            <a:stCxn id="33" idx="0"/>
            <a:endCxn id="7" idx="4"/>
          </p:cNvCxnSpPr>
          <p:nvPr/>
        </p:nvCxnSpPr>
        <p:spPr bwMode="auto">
          <a:xfrm flipV="1">
            <a:off x="6857975" y="3139238"/>
            <a:ext cx="0" cy="385785"/>
          </a:xfrm>
          <a:prstGeom prst="straightConnector1">
            <a:avLst/>
          </a:prstGeom>
          <a:solidFill>
            <a:schemeClr val="accent1"/>
          </a:solidFill>
          <a:ln w="38100" cap="flat" cmpd="sng" algn="ctr">
            <a:solidFill>
              <a:srgbClr val="0033CC"/>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9" name="Oval 138">
            <a:extLst>
              <a:ext uri="{FF2B5EF4-FFF2-40B4-BE49-F238E27FC236}">
                <a16:creationId xmlns:a16="http://schemas.microsoft.com/office/drawing/2014/main" id="{9656365F-489B-C1C5-9344-76DA23FC15E9}"/>
              </a:ext>
            </a:extLst>
          </p:cNvPr>
          <p:cNvSpPr/>
          <p:nvPr/>
        </p:nvSpPr>
        <p:spPr bwMode="auto">
          <a:xfrm>
            <a:off x="7349770" y="5019498"/>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41" name="Curved Connector 140">
            <a:extLst>
              <a:ext uri="{FF2B5EF4-FFF2-40B4-BE49-F238E27FC236}">
                <a16:creationId xmlns:a16="http://schemas.microsoft.com/office/drawing/2014/main" id="{47F133ED-5AF9-DA42-17D2-86DFE569EE06}"/>
              </a:ext>
            </a:extLst>
          </p:cNvPr>
          <p:cNvCxnSpPr>
            <a:cxnSpLocks/>
            <a:stCxn id="120" idx="6"/>
            <a:endCxn id="139" idx="6"/>
          </p:cNvCxnSpPr>
          <p:nvPr/>
        </p:nvCxnSpPr>
        <p:spPr bwMode="auto">
          <a:xfrm>
            <a:off x="7329448" y="2906071"/>
            <a:ext cx="203200" cy="2209800"/>
          </a:xfrm>
          <a:prstGeom prst="curvedConnector3">
            <a:avLst>
              <a:gd name="adj1" fmla="val 212500"/>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4" name="Oval 143">
            <a:extLst>
              <a:ext uri="{FF2B5EF4-FFF2-40B4-BE49-F238E27FC236}">
                <a16:creationId xmlns:a16="http://schemas.microsoft.com/office/drawing/2014/main" id="{5EE05A4A-94F4-A6DD-0E86-A55DD1027CF6}"/>
              </a:ext>
            </a:extLst>
          </p:cNvPr>
          <p:cNvSpPr/>
          <p:nvPr/>
        </p:nvSpPr>
        <p:spPr bwMode="auto">
          <a:xfrm>
            <a:off x="6244870" y="5400498"/>
            <a:ext cx="182878" cy="192745"/>
          </a:xfrm>
          <a:prstGeom prst="ellips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7" name="TextBox 146">
            <a:extLst>
              <a:ext uri="{FF2B5EF4-FFF2-40B4-BE49-F238E27FC236}">
                <a16:creationId xmlns:a16="http://schemas.microsoft.com/office/drawing/2014/main" id="{A4DE44D0-0E42-4F75-78EC-B425B17F8757}"/>
              </a:ext>
            </a:extLst>
          </p:cNvPr>
          <p:cNvSpPr txBox="1"/>
          <p:nvPr/>
        </p:nvSpPr>
        <p:spPr>
          <a:xfrm>
            <a:off x="4415428" y="2442292"/>
            <a:ext cx="561372" cy="246221"/>
          </a:xfrm>
          <a:prstGeom prst="rect">
            <a:avLst/>
          </a:prstGeom>
          <a:solidFill>
            <a:schemeClr val="bg1"/>
          </a:solidFill>
          <a:ln>
            <a:solidFill>
              <a:schemeClr val="bg2">
                <a:lumMod val="20000"/>
                <a:lumOff val="80000"/>
              </a:schemeClr>
            </a:solidFill>
          </a:ln>
        </p:spPr>
        <p:txBody>
          <a:bodyPr wrap="none" rtlCol="0">
            <a:spAutoFit/>
          </a:bodyPr>
          <a:lstStyle/>
          <a:p>
            <a:r>
              <a:rPr lang="en-US" sz="1000" dirty="0">
                <a:solidFill>
                  <a:srgbClr val="C00000"/>
                </a:solidFill>
              </a:rPr>
              <a:t>results</a:t>
            </a:r>
          </a:p>
        </p:txBody>
      </p:sp>
      <p:sp>
        <p:nvSpPr>
          <p:cNvPr id="148" name="TextBox 147">
            <a:extLst>
              <a:ext uri="{FF2B5EF4-FFF2-40B4-BE49-F238E27FC236}">
                <a16:creationId xmlns:a16="http://schemas.microsoft.com/office/drawing/2014/main" id="{A41913A6-592F-CE09-2C1E-2C0FE6C46AEC}"/>
              </a:ext>
            </a:extLst>
          </p:cNvPr>
          <p:cNvSpPr txBox="1"/>
          <p:nvPr/>
        </p:nvSpPr>
        <p:spPr>
          <a:xfrm>
            <a:off x="4327307" y="3706226"/>
            <a:ext cx="561372" cy="246221"/>
          </a:xfrm>
          <a:prstGeom prst="rect">
            <a:avLst/>
          </a:prstGeom>
          <a:solidFill>
            <a:schemeClr val="bg1"/>
          </a:solidFill>
          <a:ln>
            <a:solidFill>
              <a:schemeClr val="bg2">
                <a:lumMod val="20000"/>
                <a:lumOff val="80000"/>
              </a:schemeClr>
            </a:solidFill>
          </a:ln>
        </p:spPr>
        <p:txBody>
          <a:bodyPr wrap="none" rtlCol="0">
            <a:spAutoFit/>
          </a:bodyPr>
          <a:lstStyle/>
          <a:p>
            <a:r>
              <a:rPr lang="en-US" sz="1000" dirty="0">
                <a:solidFill>
                  <a:srgbClr val="C00000"/>
                </a:solidFill>
              </a:rPr>
              <a:t>results</a:t>
            </a:r>
          </a:p>
        </p:txBody>
      </p:sp>
      <p:sp>
        <p:nvSpPr>
          <p:cNvPr id="149" name="TextBox 148">
            <a:extLst>
              <a:ext uri="{FF2B5EF4-FFF2-40B4-BE49-F238E27FC236}">
                <a16:creationId xmlns:a16="http://schemas.microsoft.com/office/drawing/2014/main" id="{2DE30E2C-F6F9-A9B6-0FC2-694D9EB627FD}"/>
              </a:ext>
            </a:extLst>
          </p:cNvPr>
          <p:cNvSpPr txBox="1"/>
          <p:nvPr/>
        </p:nvSpPr>
        <p:spPr>
          <a:xfrm>
            <a:off x="4067465" y="6000287"/>
            <a:ext cx="561372" cy="246221"/>
          </a:xfrm>
          <a:prstGeom prst="rect">
            <a:avLst/>
          </a:prstGeom>
          <a:solidFill>
            <a:schemeClr val="bg1"/>
          </a:solidFill>
          <a:ln>
            <a:solidFill>
              <a:schemeClr val="bg2">
                <a:lumMod val="20000"/>
                <a:lumOff val="80000"/>
              </a:schemeClr>
            </a:solidFill>
          </a:ln>
        </p:spPr>
        <p:txBody>
          <a:bodyPr wrap="none" rtlCol="0">
            <a:spAutoFit/>
          </a:bodyPr>
          <a:lstStyle/>
          <a:p>
            <a:r>
              <a:rPr lang="en-US" sz="1000" dirty="0">
                <a:solidFill>
                  <a:srgbClr val="C00000"/>
                </a:solidFill>
              </a:rPr>
              <a:t>results</a:t>
            </a:r>
          </a:p>
        </p:txBody>
      </p:sp>
      <p:sp>
        <p:nvSpPr>
          <p:cNvPr id="150" name="TextBox 149">
            <a:extLst>
              <a:ext uri="{FF2B5EF4-FFF2-40B4-BE49-F238E27FC236}">
                <a16:creationId xmlns:a16="http://schemas.microsoft.com/office/drawing/2014/main" id="{1C95C622-8688-42D6-A76A-AF25A2206861}"/>
              </a:ext>
            </a:extLst>
          </p:cNvPr>
          <p:cNvSpPr txBox="1"/>
          <p:nvPr/>
        </p:nvSpPr>
        <p:spPr>
          <a:xfrm>
            <a:off x="7439642" y="3708838"/>
            <a:ext cx="561372" cy="246221"/>
          </a:xfrm>
          <a:prstGeom prst="rect">
            <a:avLst/>
          </a:prstGeom>
          <a:solidFill>
            <a:schemeClr val="bg1"/>
          </a:solidFill>
          <a:ln>
            <a:solidFill>
              <a:schemeClr val="bg2">
                <a:lumMod val="20000"/>
                <a:lumOff val="80000"/>
              </a:schemeClr>
            </a:solidFill>
          </a:ln>
        </p:spPr>
        <p:txBody>
          <a:bodyPr wrap="none" rtlCol="0">
            <a:spAutoFit/>
          </a:bodyPr>
          <a:lstStyle/>
          <a:p>
            <a:r>
              <a:rPr lang="en-US" sz="1000" dirty="0">
                <a:solidFill>
                  <a:srgbClr val="C00000"/>
                </a:solidFill>
              </a:rPr>
              <a:t>results</a:t>
            </a:r>
          </a:p>
        </p:txBody>
      </p:sp>
      <p:sp>
        <p:nvSpPr>
          <p:cNvPr id="153" name="TextBox 152">
            <a:extLst>
              <a:ext uri="{FF2B5EF4-FFF2-40B4-BE49-F238E27FC236}">
                <a16:creationId xmlns:a16="http://schemas.microsoft.com/office/drawing/2014/main" id="{76045F04-476A-DB2C-5D8B-AA44C3A59FEF}"/>
              </a:ext>
            </a:extLst>
          </p:cNvPr>
          <p:cNvSpPr txBox="1"/>
          <p:nvPr/>
        </p:nvSpPr>
        <p:spPr>
          <a:xfrm>
            <a:off x="3802393" y="5135258"/>
            <a:ext cx="914390" cy="584775"/>
          </a:xfrm>
          <a:prstGeom prst="rect">
            <a:avLst/>
          </a:prstGeom>
          <a:solidFill>
            <a:schemeClr val="bg1"/>
          </a:solidFill>
          <a:ln>
            <a:solidFill>
              <a:srgbClr val="C6DEFF"/>
            </a:solidFill>
          </a:ln>
        </p:spPr>
        <p:txBody>
          <a:bodyPr wrap="square" rtlCol="0">
            <a:spAutoFit/>
          </a:bodyPr>
          <a:lstStyle/>
          <a:p>
            <a:r>
              <a:rPr lang="en-US" sz="800" b="1" i="0" u="none" strike="noStrike" dirty="0">
                <a:solidFill>
                  <a:srgbClr val="0033CC"/>
                </a:solidFill>
                <a:effectLst/>
                <a:latin typeface="Courier New" panose="02070309020205020404" pitchFamily="49" charset="0"/>
              </a:rPr>
              <a:t>"""</a:t>
            </a:r>
          </a:p>
          <a:p>
            <a:r>
              <a:rPr lang="en-US" sz="800" b="1" i="0" u="none" strike="noStrike" dirty="0">
                <a:solidFill>
                  <a:srgbClr val="0033CC"/>
                </a:solidFill>
                <a:effectLst/>
                <a:latin typeface="Courier New" panose="02070309020205020404" pitchFamily="49" charset="0"/>
              </a:rPr>
              <a:t>SELECT * </a:t>
            </a:r>
            <a:br>
              <a:rPr lang="en-US" sz="800" b="1" dirty="0">
                <a:solidFill>
                  <a:srgbClr val="0033CC"/>
                </a:solidFill>
              </a:rPr>
            </a:br>
            <a:r>
              <a:rPr lang="en-US" sz="800" b="1" i="0" u="none" strike="noStrike" dirty="0">
                <a:solidFill>
                  <a:srgbClr val="0033CC"/>
                </a:solidFill>
                <a:effectLst/>
                <a:latin typeface="Courier New" panose="02070309020205020404" pitchFamily="49" charset="0"/>
              </a:rPr>
              <a:t>FROM teacher</a:t>
            </a:r>
          </a:p>
          <a:p>
            <a:r>
              <a:rPr lang="en-US" sz="800" b="1" i="0" u="none" strike="noStrike" dirty="0">
                <a:solidFill>
                  <a:srgbClr val="0033CC"/>
                </a:solidFill>
                <a:effectLst/>
                <a:latin typeface="Courier New" panose="02070309020205020404" pitchFamily="49" charset="0"/>
              </a:rPr>
              <a:t>"""</a:t>
            </a:r>
          </a:p>
        </p:txBody>
      </p:sp>
      <p:sp>
        <p:nvSpPr>
          <p:cNvPr id="155" name="TextBox 154">
            <a:extLst>
              <a:ext uri="{FF2B5EF4-FFF2-40B4-BE49-F238E27FC236}">
                <a16:creationId xmlns:a16="http://schemas.microsoft.com/office/drawing/2014/main" id="{DA29CFA2-C008-C7D4-3DD8-9C635D5D8848}"/>
              </a:ext>
            </a:extLst>
          </p:cNvPr>
          <p:cNvSpPr txBox="1"/>
          <p:nvPr/>
        </p:nvSpPr>
        <p:spPr>
          <a:xfrm>
            <a:off x="5842308" y="6174082"/>
            <a:ext cx="2061783" cy="523220"/>
          </a:xfrm>
          <a:prstGeom prst="rect">
            <a:avLst/>
          </a:prstGeom>
          <a:noFill/>
        </p:spPr>
        <p:txBody>
          <a:bodyPr wrap="none" rtlCol="0">
            <a:spAutoFit/>
          </a:bodyPr>
          <a:lstStyle/>
          <a:p>
            <a:pPr algn="ctr"/>
            <a:r>
              <a:rPr lang="en-US" dirty="0"/>
              <a:t>Remote machine</a:t>
            </a:r>
          </a:p>
          <a:p>
            <a:pPr algn="ctr"/>
            <a:r>
              <a:rPr lang="en-US" sz="1200" dirty="0"/>
              <a:t>IES-ADS-</a:t>
            </a:r>
            <a:r>
              <a:rPr lang="en-US" sz="1200" dirty="0" err="1"/>
              <a:t>ClassDB.sjsu.edu</a:t>
            </a:r>
            <a:endParaRPr lang="en-US" sz="1200" dirty="0"/>
          </a:p>
        </p:txBody>
      </p:sp>
      <p:grpSp>
        <p:nvGrpSpPr>
          <p:cNvPr id="168" name="Group 167">
            <a:extLst>
              <a:ext uri="{FF2B5EF4-FFF2-40B4-BE49-F238E27FC236}">
                <a16:creationId xmlns:a16="http://schemas.microsoft.com/office/drawing/2014/main" id="{4C3000FC-0323-7BD7-F988-772CACF1A5E6}"/>
              </a:ext>
            </a:extLst>
          </p:cNvPr>
          <p:cNvGrpSpPr/>
          <p:nvPr/>
        </p:nvGrpSpPr>
        <p:grpSpPr>
          <a:xfrm>
            <a:off x="3033670" y="1267197"/>
            <a:ext cx="2269797" cy="783999"/>
            <a:chOff x="3033670" y="1267197"/>
            <a:chExt cx="2269797" cy="783999"/>
          </a:xfrm>
        </p:grpSpPr>
        <p:sp>
          <p:nvSpPr>
            <p:cNvPr id="161" name="Lightning Bolt 160">
              <a:extLst>
                <a:ext uri="{FF2B5EF4-FFF2-40B4-BE49-F238E27FC236}">
                  <a16:creationId xmlns:a16="http://schemas.microsoft.com/office/drawing/2014/main" id="{B16EACF6-2298-109F-304C-0C1FE5A224EF}"/>
                </a:ext>
              </a:extLst>
            </p:cNvPr>
            <p:cNvSpPr/>
            <p:nvPr/>
          </p:nvSpPr>
          <p:spPr bwMode="auto">
            <a:xfrm>
              <a:off x="3033670" y="1267197"/>
              <a:ext cx="2269797" cy="783999"/>
            </a:xfrm>
            <a:prstGeom prst="lightningBolt">
              <a:avLst/>
            </a:prstGeom>
            <a:solidFill>
              <a:srgbClr val="FFFF00"/>
            </a:solidFill>
            <a:ln w="952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63" name="TextBox 162">
              <a:extLst>
                <a:ext uri="{FF2B5EF4-FFF2-40B4-BE49-F238E27FC236}">
                  <a16:creationId xmlns:a16="http://schemas.microsoft.com/office/drawing/2014/main" id="{6A83AAEB-EB13-7A50-2A14-98020D521D41}"/>
                </a:ext>
              </a:extLst>
            </p:cNvPr>
            <p:cNvSpPr txBox="1"/>
            <p:nvPr/>
          </p:nvSpPr>
          <p:spPr>
            <a:xfrm>
              <a:off x="3524536" y="1299896"/>
              <a:ext cx="631904" cy="246221"/>
            </a:xfrm>
            <a:prstGeom prst="rect">
              <a:avLst/>
            </a:prstGeom>
            <a:noFill/>
          </p:spPr>
          <p:txBody>
            <a:bodyPr wrap="none" rtlCol="0">
              <a:spAutoFit/>
            </a:bodyPr>
            <a:lstStyle/>
            <a:p>
              <a:r>
                <a:rPr lang="en-US" sz="1000" dirty="0">
                  <a:solidFill>
                    <a:srgbClr val="0033CC"/>
                  </a:solidFill>
                </a:rPr>
                <a:t>network</a:t>
              </a:r>
            </a:p>
          </p:txBody>
        </p:sp>
      </p:grpSp>
      <p:sp>
        <p:nvSpPr>
          <p:cNvPr id="169" name="Rectangle 168">
            <a:extLst>
              <a:ext uri="{FF2B5EF4-FFF2-40B4-BE49-F238E27FC236}">
                <a16:creationId xmlns:a16="http://schemas.microsoft.com/office/drawing/2014/main" id="{127459ED-5F49-1B44-29CA-BFDFEF1F360A}"/>
              </a:ext>
            </a:extLst>
          </p:cNvPr>
          <p:cNvSpPr/>
          <p:nvPr/>
        </p:nvSpPr>
        <p:spPr bwMode="auto">
          <a:xfrm>
            <a:off x="3291854" y="6282976"/>
            <a:ext cx="2011613" cy="34638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515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nodeType="withEffect">
                                  <p:stCondLst>
                                    <p:cond delay="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fade">
                                      <p:cBhvr>
                                        <p:cTn id="54" dur="500"/>
                                        <p:tgtEl>
                                          <p:spTgt spid="147"/>
                                        </p:tgtEl>
                                      </p:cBhvr>
                                    </p:animEffect>
                                  </p:childTnLst>
                                </p:cTn>
                              </p:par>
                              <p:par>
                                <p:cTn id="55" presetID="10"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fade">
                                      <p:cBhvr>
                                        <p:cTn id="60" dur="500"/>
                                        <p:tgtEl>
                                          <p:spTgt spid="148"/>
                                        </p:tgtEl>
                                      </p:cBhvr>
                                    </p:animEffect>
                                  </p:childTnLst>
                                </p:cTn>
                              </p:par>
                              <p:par>
                                <p:cTn id="61" presetID="10" presetClass="entr" presetSubtype="0" fill="hold"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nodeType="with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fade">
                                      <p:cBhvr>
                                        <p:cTn id="69" dur="500"/>
                                        <p:tgtEl>
                                          <p:spTgt spid="1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fade">
                                      <p:cBhvr>
                                        <p:cTn id="72" dur="500"/>
                                        <p:tgtEl>
                                          <p:spTgt spid="150"/>
                                        </p:tgtEl>
                                      </p:cBhvr>
                                    </p:animEffect>
                                  </p:childTnLst>
                                </p:cTn>
                              </p:par>
                              <p:par>
                                <p:cTn id="73" presetID="10" presetClass="entr" presetSubtype="0" fill="hold" nodeType="withEffect">
                                  <p:stCondLst>
                                    <p:cond delay="0"/>
                                  </p:stCondLst>
                                  <p:childTnLst>
                                    <p:set>
                                      <p:cBhvr>
                                        <p:cTn id="74" dur="1" fill="hold">
                                          <p:stCondLst>
                                            <p:cond delay="0"/>
                                          </p:stCondLst>
                                        </p:cTn>
                                        <p:tgtEl>
                                          <p:spTgt spid="126"/>
                                        </p:tgtEl>
                                        <p:attrNameLst>
                                          <p:attrName>style.visibility</p:attrName>
                                        </p:attrNameLst>
                                      </p:cBhvr>
                                      <p:to>
                                        <p:strVal val="visible"/>
                                      </p:to>
                                    </p:set>
                                    <p:animEffect transition="in" filter="fade">
                                      <p:cBhvr>
                                        <p:cTn id="75" dur="500"/>
                                        <p:tgtEl>
                                          <p:spTgt spid="126"/>
                                        </p:tgtEl>
                                      </p:cBhvr>
                                    </p:animEffect>
                                  </p:childTnLst>
                                </p:cTn>
                              </p:par>
                              <p:par>
                                <p:cTn id="76" presetID="10" presetClass="entr" presetSubtype="0" fill="hold" nodeType="with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fade">
                                      <p:cBhvr>
                                        <p:cTn id="78"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147" grpId="0" animBg="1"/>
      <p:bldP spid="148" grpId="0" animBg="1"/>
      <p:bldP spid="149" grpId="0" animBg="1"/>
      <p:bldP spid="150" grpId="0" animBg="1"/>
      <p:bldP spid="1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Develop a Database</a:t>
            </a:r>
          </a:p>
        </p:txBody>
      </p:sp>
      <p:sp>
        <p:nvSpPr>
          <p:cNvPr id="3" name="Content Placeholder 2"/>
          <p:cNvSpPr>
            <a:spLocks noGrp="1"/>
          </p:cNvSpPr>
          <p:nvPr>
            <p:ph idx="1"/>
          </p:nvPr>
        </p:nvSpPr>
        <p:spPr>
          <a:xfrm>
            <a:off x="457200" y="1295401"/>
            <a:ext cx="8229600" cy="487698"/>
          </a:xfrm>
        </p:spPr>
        <p:txBody>
          <a:bodyPr/>
          <a:lstStyle/>
          <a:p>
            <a:r>
              <a:rPr lang="en-US" dirty="0"/>
              <a:t>It’s an iterative process!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874537"/>
            <a:ext cx="8356600" cy="431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233480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Requirements</a:t>
            </a:r>
          </a:p>
        </p:txBody>
      </p:sp>
      <p:sp>
        <p:nvSpPr>
          <p:cNvPr id="3" name="Content Placeholder 2"/>
          <p:cNvSpPr>
            <a:spLocks noGrp="1"/>
          </p:cNvSpPr>
          <p:nvPr>
            <p:ph idx="1"/>
          </p:nvPr>
        </p:nvSpPr>
        <p:spPr/>
        <p:txBody>
          <a:bodyPr/>
          <a:lstStyle/>
          <a:p>
            <a:r>
              <a:rPr lang="en-US" dirty="0"/>
              <a:t>First and most critical step:</a:t>
            </a:r>
            <a:br>
              <a:rPr lang="en-US" dirty="0"/>
            </a:br>
            <a:r>
              <a:rPr lang="en-US" u="sng" dirty="0"/>
              <a:t>Collect, define, and visualize the requirements</a:t>
            </a:r>
            <a:r>
              <a:rPr lang="en-US" dirty="0"/>
              <a:t>.</a:t>
            </a:r>
          </a:p>
          <a:p>
            <a:pPr lvl="4"/>
            <a:endParaRPr lang="en-US" dirty="0"/>
          </a:p>
          <a:p>
            <a:r>
              <a:rPr lang="en-US" dirty="0"/>
              <a:t>What data will the database hold and how?</a:t>
            </a:r>
          </a:p>
          <a:p>
            <a:r>
              <a:rPr lang="en-US" dirty="0"/>
              <a:t>What will be the capabilities and functionalities of the database?</a:t>
            </a:r>
          </a:p>
          <a:p>
            <a:r>
              <a:rPr lang="en-US" dirty="0"/>
              <a:t>Reliability, performance, and security issues?</a:t>
            </a:r>
          </a:p>
          <a:p>
            <a:pPr lvl="4"/>
            <a:endParaRPr lang="en-US" dirty="0"/>
          </a:p>
          <a:p>
            <a:r>
              <a:rPr lang="en-US" dirty="0"/>
              <a:t>Use the requirements to model and implement the database and to create the front-end applications.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42</a:t>
            </a:fld>
            <a:endParaRPr lang="en-US" dirty="0"/>
          </a:p>
        </p:txBody>
      </p:sp>
      <p:sp>
        <p:nvSpPr>
          <p:cNvPr id="5" name="5-Point Star 4">
            <a:extLst>
              <a:ext uri="{FF2B5EF4-FFF2-40B4-BE49-F238E27FC236}">
                <a16:creationId xmlns:a16="http://schemas.microsoft.com/office/drawing/2014/main" id="{F9706FE6-7447-959C-6C1E-A5E4CE422CD5}"/>
              </a:ext>
            </a:extLst>
          </p:cNvPr>
          <p:cNvSpPr/>
          <p:nvPr/>
        </p:nvSpPr>
        <p:spPr bwMode="auto">
          <a:xfrm>
            <a:off x="8778194" y="6355048"/>
            <a:ext cx="274317" cy="274317"/>
          </a:xfrm>
          <a:prstGeom prst="star5">
            <a:avLst/>
          </a:prstGeom>
          <a:solidFill>
            <a:schemeClr val="bg2">
              <a:lumMod val="40000"/>
              <a:lumOff val="60000"/>
            </a:schemeClr>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5829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Database Model</a:t>
            </a:r>
          </a:p>
        </p:txBody>
      </p:sp>
      <p:sp>
        <p:nvSpPr>
          <p:cNvPr id="3" name="Content Placeholder 2"/>
          <p:cNvSpPr>
            <a:spLocks noGrp="1"/>
          </p:cNvSpPr>
          <p:nvPr>
            <p:ph idx="1"/>
          </p:nvPr>
        </p:nvSpPr>
        <p:spPr/>
        <p:txBody>
          <a:bodyPr/>
          <a:lstStyle/>
          <a:p>
            <a:r>
              <a:rPr lang="en-US" u="sng" dirty="0"/>
              <a:t>Visualize</a:t>
            </a:r>
            <a:r>
              <a:rPr lang="en-US" dirty="0"/>
              <a:t> the requirements.</a:t>
            </a:r>
          </a:p>
          <a:p>
            <a:pPr lvl="4"/>
            <a:endParaRPr lang="en-US" dirty="0"/>
          </a:p>
          <a:p>
            <a:r>
              <a:rPr lang="en-US" dirty="0"/>
              <a:t>Build a </a:t>
            </a:r>
            <a:r>
              <a:rPr lang="en-US" u="sng" dirty="0"/>
              <a:t>conceptual data model</a:t>
            </a:r>
            <a:r>
              <a:rPr lang="en-US" dirty="0"/>
              <a:t>.</a:t>
            </a:r>
          </a:p>
          <a:p>
            <a:pPr lvl="1"/>
            <a:r>
              <a:rPr lang="en-US" dirty="0"/>
              <a:t>Example: </a:t>
            </a:r>
            <a:r>
              <a:rPr lang="en-US" u="sng" dirty="0"/>
              <a:t>Entity-relationship</a:t>
            </a:r>
            <a:r>
              <a:rPr lang="en-US" dirty="0">
                <a:solidFill>
                  <a:srgbClr val="B23C00"/>
                </a:solidFill>
              </a:rPr>
              <a:t> </a:t>
            </a:r>
            <a:r>
              <a:rPr lang="en-US" dirty="0"/>
              <a:t>(</a:t>
            </a:r>
            <a:r>
              <a:rPr lang="en-US" u="sng" dirty="0"/>
              <a:t>ER</a:t>
            </a:r>
            <a:r>
              <a:rPr lang="en-US" dirty="0"/>
              <a:t>) modeling</a:t>
            </a:r>
          </a:p>
          <a:p>
            <a:pPr lvl="1"/>
            <a:r>
              <a:rPr lang="en-US" dirty="0"/>
              <a:t>Draw ER diagrams.</a:t>
            </a:r>
          </a:p>
          <a:p>
            <a:pPr lvl="5"/>
            <a:endParaRPr lang="en-US" dirty="0"/>
          </a:p>
          <a:p>
            <a:r>
              <a:rPr lang="en-US" u="sng" dirty="0"/>
              <a:t>Implementation independent</a:t>
            </a:r>
            <a:r>
              <a:rPr lang="en-US" dirty="0"/>
              <a:t>: </a:t>
            </a:r>
            <a:br>
              <a:rPr lang="en-US" dirty="0"/>
            </a:br>
            <a:r>
              <a:rPr lang="en-US" dirty="0"/>
              <a:t>No dependencies on the logic of a particular database management system.</a:t>
            </a:r>
          </a:p>
          <a:p>
            <a:pPr lvl="1"/>
            <a:r>
              <a:rPr lang="en-US" dirty="0"/>
              <a:t>Example DBMS: Oracle, IBM DB2, MySQL, etc.</a:t>
            </a:r>
          </a:p>
          <a:p>
            <a:pPr lvl="5"/>
            <a:endParaRPr lang="en-US" dirty="0"/>
          </a:p>
          <a:p>
            <a:r>
              <a:rPr lang="en-US" dirty="0"/>
              <a:t>Blueprint for the logical model.</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43</a:t>
            </a:fld>
            <a:endParaRPr lang="en-US" dirty="0"/>
          </a:p>
        </p:txBody>
      </p:sp>
    </p:spTree>
    <p:extLst>
      <p:ext uri="{BB962C8B-B14F-4D97-AF65-F5344CB8AC3E}">
        <p14:creationId xmlns:p14="http://schemas.microsoft.com/office/powerpoint/2010/main" val="19596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34F7-30AC-304A-867E-68684E9612A3}"/>
              </a:ext>
            </a:extLst>
          </p:cNvPr>
          <p:cNvSpPr>
            <a:spLocks noGrp="1"/>
          </p:cNvSpPr>
          <p:nvPr>
            <p:ph type="title"/>
          </p:nvPr>
        </p:nvSpPr>
        <p:spPr/>
        <p:txBody>
          <a:bodyPr/>
          <a:lstStyle/>
          <a:p>
            <a:r>
              <a:rPr lang="en-US" dirty="0"/>
              <a:t>Example Conceptual Model: ER Diagram</a:t>
            </a:r>
          </a:p>
        </p:txBody>
      </p:sp>
      <p:sp>
        <p:nvSpPr>
          <p:cNvPr id="4" name="Slide Number Placeholder 3">
            <a:extLst>
              <a:ext uri="{FF2B5EF4-FFF2-40B4-BE49-F238E27FC236}">
                <a16:creationId xmlns:a16="http://schemas.microsoft.com/office/drawing/2014/main" id="{32CEF9F7-30A5-954A-965D-EFF1DF25FA70}"/>
              </a:ext>
            </a:extLst>
          </p:cNvPr>
          <p:cNvSpPr>
            <a:spLocks noGrp="1"/>
          </p:cNvSpPr>
          <p:nvPr>
            <p:ph type="sldNum" sz="quarter" idx="12"/>
          </p:nvPr>
        </p:nvSpPr>
        <p:spPr/>
        <p:txBody>
          <a:bodyPr/>
          <a:lstStyle/>
          <a:p>
            <a:fld id="{5E4F0376-0E54-9843-B673-E00D6670E830}" type="slidenum">
              <a:rPr lang="en-US" smtClean="0"/>
              <a:pPr/>
              <a:t>44</a:t>
            </a:fld>
            <a:endParaRPr lang="en-US"/>
          </a:p>
        </p:txBody>
      </p:sp>
      <p:pic>
        <p:nvPicPr>
          <p:cNvPr id="5" name="Picture 2">
            <a:extLst>
              <a:ext uri="{FF2B5EF4-FFF2-40B4-BE49-F238E27FC236}">
                <a16:creationId xmlns:a16="http://schemas.microsoft.com/office/drawing/2014/main" id="{6D0BC6B7-00F2-2D41-9FB2-B90AADCB6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45" y="1234464"/>
            <a:ext cx="6454082" cy="434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D49831E-23BC-4243-82F5-D598E3E17FB2}"/>
              </a:ext>
            </a:extLst>
          </p:cNvPr>
          <p:cNvSpPr txBox="1"/>
          <p:nvPr/>
        </p:nvSpPr>
        <p:spPr>
          <a:xfrm>
            <a:off x="1635765" y="5714975"/>
            <a:ext cx="5636242"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Draw ER diagrams using the free tool at </a:t>
            </a:r>
            <a:r>
              <a:rPr lang="en-US" dirty="0">
                <a:solidFill>
                  <a:srgbClr val="996633"/>
                </a:solidFill>
                <a:hlinkClick r:id="rId3"/>
              </a:rPr>
              <a:t>https://erdplus.com</a:t>
            </a:r>
            <a:r>
              <a:rPr lang="en-US" dirty="0">
                <a:solidFill>
                  <a:srgbClr val="996633"/>
                </a:solidFill>
              </a:rPr>
              <a:t> </a:t>
            </a:r>
            <a:endParaRPr lang="en-US" dirty="0">
              <a:solidFill>
                <a:srgbClr val="0432FF"/>
              </a:solidFill>
            </a:endParaRPr>
          </a:p>
        </p:txBody>
      </p:sp>
      <p:sp>
        <p:nvSpPr>
          <p:cNvPr id="7" name="TextBox 6">
            <a:extLst>
              <a:ext uri="{FF2B5EF4-FFF2-40B4-BE49-F238E27FC236}">
                <a16:creationId xmlns:a16="http://schemas.microsoft.com/office/drawing/2014/main" id="{CE387A85-E87F-944B-A699-1BA268B2C09B}"/>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679C5EA6-368F-3D27-3736-D61E21EDA492}"/>
              </a:ext>
            </a:extLst>
          </p:cNvPr>
          <p:cNvSpPr txBox="1"/>
          <p:nvPr/>
        </p:nvSpPr>
        <p:spPr>
          <a:xfrm>
            <a:off x="1554513" y="4722976"/>
            <a:ext cx="1220206" cy="584775"/>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dirty="0">
                <a:solidFill>
                  <a:srgbClr val="0033CC"/>
                </a:solidFill>
              </a:rPr>
              <a:t>Conceptual</a:t>
            </a:r>
          </a:p>
          <a:p>
            <a:pPr algn="ctr"/>
            <a:r>
              <a:rPr lang="en-US" dirty="0">
                <a:solidFill>
                  <a:srgbClr val="0033CC"/>
                </a:solidFill>
              </a:rPr>
              <a:t>model</a:t>
            </a:r>
          </a:p>
        </p:txBody>
      </p:sp>
    </p:spTree>
    <p:extLst>
      <p:ext uri="{BB962C8B-B14F-4D97-AF65-F5344CB8AC3E}">
        <p14:creationId xmlns:p14="http://schemas.microsoft.com/office/powerpoint/2010/main" val="2127359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Database Model</a:t>
            </a:r>
          </a:p>
        </p:txBody>
      </p:sp>
      <p:sp>
        <p:nvSpPr>
          <p:cNvPr id="3" name="Content Placeholder 2"/>
          <p:cNvSpPr>
            <a:spLocks noGrp="1"/>
          </p:cNvSpPr>
          <p:nvPr>
            <p:ph idx="1"/>
          </p:nvPr>
        </p:nvSpPr>
        <p:spPr/>
        <p:txBody>
          <a:bodyPr/>
          <a:lstStyle/>
          <a:p>
            <a:r>
              <a:rPr lang="en-US" dirty="0"/>
              <a:t>Create the </a:t>
            </a:r>
            <a:r>
              <a:rPr lang="en-US" u="sng" dirty="0"/>
              <a:t>relational logical database model</a:t>
            </a:r>
            <a:r>
              <a:rPr lang="en-US" dirty="0"/>
              <a:t>.</a:t>
            </a:r>
          </a:p>
          <a:p>
            <a:pPr lvl="5"/>
            <a:endParaRPr lang="en-US" dirty="0"/>
          </a:p>
          <a:p>
            <a:r>
              <a:rPr lang="en-US" dirty="0"/>
              <a:t>It</a:t>
            </a:r>
            <a:r>
              <a:rPr lang="fr-FR" dirty="0"/>
              <a:t>’</a:t>
            </a:r>
            <a:r>
              <a:rPr lang="en-US" dirty="0"/>
              <a:t>s usually straightforward to map </a:t>
            </a:r>
            <a:br>
              <a:rPr lang="en-US" dirty="0"/>
            </a:br>
            <a:r>
              <a:rPr lang="en-US" dirty="0"/>
              <a:t>an ER diagram to a relational model.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45</a:t>
            </a:fld>
            <a:endParaRPr lang="en-US"/>
          </a:p>
        </p:txBody>
      </p:sp>
    </p:spTree>
    <p:extLst>
      <p:ext uri="{BB962C8B-B14F-4D97-AF65-F5344CB8AC3E}">
        <p14:creationId xmlns:p14="http://schemas.microsoft.com/office/powerpoint/2010/main" val="281340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8A71-4130-9648-9635-4CDE0B3EF4BA}"/>
              </a:ext>
            </a:extLst>
          </p:cNvPr>
          <p:cNvSpPr>
            <a:spLocks noGrp="1"/>
          </p:cNvSpPr>
          <p:nvPr>
            <p:ph type="title"/>
          </p:nvPr>
        </p:nvSpPr>
        <p:spPr>
          <a:xfrm>
            <a:off x="91489" y="411163"/>
            <a:ext cx="8961022" cy="655637"/>
          </a:xfrm>
        </p:spPr>
        <p:txBody>
          <a:bodyPr/>
          <a:lstStyle/>
          <a:p>
            <a:r>
              <a:rPr lang="en-US" sz="2800" dirty="0"/>
              <a:t>Example Logical Model: Map ER Diagrams to Tables</a:t>
            </a:r>
          </a:p>
        </p:txBody>
      </p:sp>
      <p:sp>
        <p:nvSpPr>
          <p:cNvPr id="4" name="Slide Number Placeholder 3">
            <a:extLst>
              <a:ext uri="{FF2B5EF4-FFF2-40B4-BE49-F238E27FC236}">
                <a16:creationId xmlns:a16="http://schemas.microsoft.com/office/drawing/2014/main" id="{65CFBA74-E7AE-A148-8EC9-AC8524DE90D5}"/>
              </a:ext>
            </a:extLst>
          </p:cNvPr>
          <p:cNvSpPr>
            <a:spLocks noGrp="1"/>
          </p:cNvSpPr>
          <p:nvPr>
            <p:ph type="sldNum" sz="quarter" idx="12"/>
          </p:nvPr>
        </p:nvSpPr>
        <p:spPr/>
        <p:txBody>
          <a:bodyPr/>
          <a:lstStyle/>
          <a:p>
            <a:fld id="{5E4F0376-0E54-9843-B673-E00D6670E830}" type="slidenum">
              <a:rPr lang="en-US" smtClean="0"/>
              <a:pPr/>
              <a:t>46</a:t>
            </a:fld>
            <a:endParaRPr lang="en-US"/>
          </a:p>
        </p:txBody>
      </p:sp>
      <p:pic>
        <p:nvPicPr>
          <p:cNvPr id="5" name="Picture 3">
            <a:extLst>
              <a:ext uri="{FF2B5EF4-FFF2-40B4-BE49-F238E27FC236}">
                <a16:creationId xmlns:a16="http://schemas.microsoft.com/office/drawing/2014/main" id="{3E59DB8A-0A9B-6D42-A3B7-305462200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3" y="1417292"/>
            <a:ext cx="8310562" cy="457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7198A-87AB-324E-90CD-7120DF020991}"/>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B7BA3EE6-3F0E-1395-3C31-F97FD7728315}"/>
              </a:ext>
            </a:extLst>
          </p:cNvPr>
          <p:cNvSpPr txBox="1"/>
          <p:nvPr/>
        </p:nvSpPr>
        <p:spPr>
          <a:xfrm>
            <a:off x="1097318" y="4800585"/>
            <a:ext cx="832279" cy="584775"/>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dirty="0">
                <a:solidFill>
                  <a:srgbClr val="0033CC"/>
                </a:solidFill>
              </a:rPr>
              <a:t>Logical</a:t>
            </a:r>
          </a:p>
          <a:p>
            <a:pPr algn="ctr"/>
            <a:r>
              <a:rPr lang="en-US" dirty="0">
                <a:solidFill>
                  <a:srgbClr val="0033CC"/>
                </a:solidFill>
              </a:rPr>
              <a:t>model</a:t>
            </a:r>
          </a:p>
        </p:txBody>
      </p:sp>
    </p:spTree>
    <p:extLst>
      <p:ext uri="{BB962C8B-B14F-4D97-AF65-F5344CB8AC3E}">
        <p14:creationId xmlns:p14="http://schemas.microsoft.com/office/powerpoint/2010/main" val="1198376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Database Model</a:t>
            </a:r>
          </a:p>
        </p:txBody>
      </p:sp>
      <p:sp>
        <p:nvSpPr>
          <p:cNvPr id="3" name="Content Placeholder 2"/>
          <p:cNvSpPr>
            <a:spLocks noGrp="1"/>
          </p:cNvSpPr>
          <p:nvPr>
            <p:ph idx="1"/>
          </p:nvPr>
        </p:nvSpPr>
        <p:spPr/>
        <p:txBody>
          <a:bodyPr/>
          <a:lstStyle/>
          <a:p>
            <a:r>
              <a:rPr lang="en-US" dirty="0"/>
              <a:t>The </a:t>
            </a:r>
            <a:r>
              <a:rPr lang="en-US" u="sng" dirty="0"/>
              <a:t>physical model</a:t>
            </a:r>
            <a:r>
              <a:rPr lang="en-US" dirty="0"/>
              <a:t> is the actual </a:t>
            </a:r>
            <a:br>
              <a:rPr lang="en-US" dirty="0"/>
            </a:br>
            <a:r>
              <a:rPr lang="en-US" dirty="0"/>
              <a:t>database implementation.</a:t>
            </a:r>
          </a:p>
          <a:p>
            <a:pPr lvl="4"/>
            <a:endParaRPr lang="en-US" dirty="0"/>
          </a:p>
          <a:p>
            <a:r>
              <a:rPr lang="en-US" dirty="0"/>
              <a:t>Use relational DBMS (RDBMS) software.</a:t>
            </a:r>
          </a:p>
          <a:p>
            <a:pPr lvl="5"/>
            <a:endParaRPr lang="en-US" dirty="0"/>
          </a:p>
          <a:p>
            <a:r>
              <a:rPr lang="en-US" dirty="0"/>
              <a:t>SQL commands to create, delete, modify, and query database structures.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47</a:t>
            </a:fld>
            <a:endParaRPr lang="en-US"/>
          </a:p>
        </p:txBody>
      </p:sp>
    </p:spTree>
    <p:extLst>
      <p:ext uri="{BB962C8B-B14F-4D97-AF65-F5344CB8AC3E}">
        <p14:creationId xmlns:p14="http://schemas.microsoft.com/office/powerpoint/2010/main" val="90845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385-37E8-B44B-A367-F68AC2E74FBD}"/>
              </a:ext>
            </a:extLst>
          </p:cNvPr>
          <p:cNvSpPr>
            <a:spLocks noGrp="1"/>
          </p:cNvSpPr>
          <p:nvPr>
            <p:ph type="title"/>
          </p:nvPr>
        </p:nvSpPr>
        <p:spPr/>
        <p:txBody>
          <a:bodyPr/>
          <a:lstStyle/>
          <a:p>
            <a:r>
              <a:rPr lang="en-US" dirty="0"/>
              <a:t>Example Physical Model </a:t>
            </a:r>
          </a:p>
        </p:txBody>
      </p:sp>
      <p:sp>
        <p:nvSpPr>
          <p:cNvPr id="4" name="Slide Number Placeholder 3">
            <a:extLst>
              <a:ext uri="{FF2B5EF4-FFF2-40B4-BE49-F238E27FC236}">
                <a16:creationId xmlns:a16="http://schemas.microsoft.com/office/drawing/2014/main" id="{D12AEB6A-A7B3-9545-962E-A784E08C7484}"/>
              </a:ext>
            </a:extLst>
          </p:cNvPr>
          <p:cNvSpPr>
            <a:spLocks noGrp="1"/>
          </p:cNvSpPr>
          <p:nvPr>
            <p:ph type="sldNum" sz="quarter" idx="12"/>
          </p:nvPr>
        </p:nvSpPr>
        <p:spPr/>
        <p:txBody>
          <a:bodyPr/>
          <a:lstStyle/>
          <a:p>
            <a:fld id="{5E4F0376-0E54-9843-B673-E00D6670E830}" type="slidenum">
              <a:rPr lang="en-US" smtClean="0"/>
              <a:pPr/>
              <a:t>48</a:t>
            </a:fld>
            <a:endParaRPr lang="en-US"/>
          </a:p>
        </p:txBody>
      </p:sp>
      <p:pic>
        <p:nvPicPr>
          <p:cNvPr id="5" name="Picture 2">
            <a:extLst>
              <a:ext uri="{FF2B5EF4-FFF2-40B4-BE49-F238E27FC236}">
                <a16:creationId xmlns:a16="http://schemas.microsoft.com/office/drawing/2014/main" id="{6D15197D-763A-B547-BA6A-D5637BE43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160432"/>
            <a:ext cx="8869362" cy="50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DA0DEA4-9552-0743-A091-C3A18455E53F}"/>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3" name="TextBox 2">
            <a:extLst>
              <a:ext uri="{FF2B5EF4-FFF2-40B4-BE49-F238E27FC236}">
                <a16:creationId xmlns:a16="http://schemas.microsoft.com/office/drawing/2014/main" id="{67AC9EF7-4DE9-650E-13A9-5659C76F7C4F}"/>
              </a:ext>
            </a:extLst>
          </p:cNvPr>
          <p:cNvSpPr txBox="1"/>
          <p:nvPr/>
        </p:nvSpPr>
        <p:spPr>
          <a:xfrm>
            <a:off x="6918856" y="4983463"/>
            <a:ext cx="946093" cy="584775"/>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dirty="0">
                <a:solidFill>
                  <a:srgbClr val="0033CC"/>
                </a:solidFill>
              </a:rPr>
              <a:t>Physical</a:t>
            </a:r>
          </a:p>
          <a:p>
            <a:pPr algn="ctr"/>
            <a:r>
              <a:rPr lang="en-US" dirty="0">
                <a:solidFill>
                  <a:srgbClr val="0033CC"/>
                </a:solidFill>
              </a:rPr>
              <a:t>model</a:t>
            </a:r>
          </a:p>
        </p:txBody>
      </p:sp>
    </p:spTree>
    <p:extLst>
      <p:ext uri="{BB962C8B-B14F-4D97-AF65-F5344CB8AC3E}">
        <p14:creationId xmlns:p14="http://schemas.microsoft.com/office/powerpoint/2010/main" val="1291696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Front-End Application Development</a:t>
            </a:r>
          </a:p>
        </p:txBody>
      </p:sp>
      <p:sp>
        <p:nvSpPr>
          <p:cNvPr id="3" name="Content Placeholder 2"/>
          <p:cNvSpPr>
            <a:spLocks noGrp="1"/>
          </p:cNvSpPr>
          <p:nvPr>
            <p:ph idx="1"/>
          </p:nvPr>
        </p:nvSpPr>
        <p:spPr/>
        <p:txBody>
          <a:bodyPr/>
          <a:lstStyle/>
          <a:p>
            <a:r>
              <a:rPr lang="en-US" dirty="0"/>
              <a:t>End users generally do not access the database directly.</a:t>
            </a:r>
          </a:p>
          <a:p>
            <a:pPr lvl="4"/>
            <a:endParaRPr lang="en-US" dirty="0"/>
          </a:p>
          <a:p>
            <a:r>
              <a:rPr lang="en-US" dirty="0"/>
              <a:t>Front-end applications </a:t>
            </a:r>
          </a:p>
          <a:p>
            <a:pPr lvl="1"/>
            <a:r>
              <a:rPr lang="en-US" dirty="0"/>
              <a:t>Access the database directly.</a:t>
            </a:r>
          </a:p>
          <a:p>
            <a:pPr lvl="1"/>
            <a:r>
              <a:rPr lang="en-US" dirty="0"/>
              <a:t>Provide end users with safe application-oriented interfaces to query and manipulate the data.</a:t>
            </a:r>
          </a:p>
          <a:p>
            <a:pPr lvl="1"/>
            <a:r>
              <a:rPr lang="en-US" dirty="0"/>
              <a:t>Fulfill the end user’s requirements.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49</a:t>
            </a:fld>
            <a:endParaRPr lang="en-US"/>
          </a:p>
        </p:txBody>
      </p:sp>
    </p:spTree>
    <p:extLst>
      <p:ext uri="{BB962C8B-B14F-4D97-AF65-F5344CB8AC3E}">
        <p14:creationId xmlns:p14="http://schemas.microsoft.com/office/powerpoint/2010/main" val="182303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EF58-C795-19B5-BB61-DA1D126282E9}"/>
              </a:ext>
            </a:extLst>
          </p:cNvPr>
          <p:cNvSpPr>
            <a:spLocks noGrp="1"/>
          </p:cNvSpPr>
          <p:nvPr>
            <p:ph type="title"/>
          </p:nvPr>
        </p:nvSpPr>
        <p:spPr/>
        <p:txBody>
          <a:bodyPr/>
          <a:lstStyle/>
          <a:p>
            <a:r>
              <a:rPr lang="en-US" dirty="0"/>
              <a:t>Traditional vs. SQL-92 Syntax</a:t>
            </a:r>
            <a:r>
              <a:rPr lang="en-US" i="1" dirty="0"/>
              <a:t>, cont’d</a:t>
            </a:r>
          </a:p>
        </p:txBody>
      </p:sp>
      <p:sp>
        <p:nvSpPr>
          <p:cNvPr id="3" name="Content Placeholder 2">
            <a:extLst>
              <a:ext uri="{FF2B5EF4-FFF2-40B4-BE49-F238E27FC236}">
                <a16:creationId xmlns:a16="http://schemas.microsoft.com/office/drawing/2014/main" id="{D1977FF5-CA22-D2C7-3AE4-46F367FC017C}"/>
              </a:ext>
            </a:extLst>
          </p:cNvPr>
          <p:cNvSpPr>
            <a:spLocks noGrp="1"/>
          </p:cNvSpPr>
          <p:nvPr>
            <p:ph idx="1"/>
          </p:nvPr>
        </p:nvSpPr>
        <p:spPr>
          <a:xfrm>
            <a:off x="457200" y="1295400"/>
            <a:ext cx="8229600" cy="944893"/>
          </a:xfrm>
        </p:spPr>
        <p:txBody>
          <a:bodyPr/>
          <a:lstStyle/>
          <a:p>
            <a:r>
              <a:rPr lang="en-US" dirty="0"/>
              <a:t>Traditional syntax is more prone to programming errors.</a:t>
            </a:r>
          </a:p>
        </p:txBody>
      </p:sp>
      <p:sp>
        <p:nvSpPr>
          <p:cNvPr id="4" name="Slide Number Placeholder 3">
            <a:extLst>
              <a:ext uri="{FF2B5EF4-FFF2-40B4-BE49-F238E27FC236}">
                <a16:creationId xmlns:a16="http://schemas.microsoft.com/office/drawing/2014/main" id="{80DB2E71-ED0D-41BD-891F-4B4187E37451}"/>
              </a:ext>
            </a:extLst>
          </p:cNvPr>
          <p:cNvSpPr>
            <a:spLocks noGrp="1"/>
          </p:cNvSpPr>
          <p:nvPr>
            <p:ph type="sldNum" sz="quarter" idx="12"/>
          </p:nvPr>
        </p:nvSpPr>
        <p:spPr/>
        <p:txBody>
          <a:bodyPr/>
          <a:lstStyle/>
          <a:p>
            <a:fld id="{5E4F0376-0E54-9843-B673-E00D6670E830}" type="slidenum">
              <a:rPr lang="en-US" smtClean="0"/>
              <a:pPr/>
              <a:t>5</a:t>
            </a:fld>
            <a:endParaRPr lang="en-US"/>
          </a:p>
        </p:txBody>
      </p:sp>
      <p:sp>
        <p:nvSpPr>
          <p:cNvPr id="5" name="TextBox 4">
            <a:extLst>
              <a:ext uri="{FF2B5EF4-FFF2-40B4-BE49-F238E27FC236}">
                <a16:creationId xmlns:a16="http://schemas.microsoft.com/office/drawing/2014/main" id="{1BAFE232-D678-76AE-BB4B-E67EE65D0C3E}"/>
              </a:ext>
            </a:extLst>
          </p:cNvPr>
          <p:cNvSpPr txBox="1"/>
          <p:nvPr/>
        </p:nvSpPr>
        <p:spPr>
          <a:xfrm>
            <a:off x="598905" y="2636253"/>
            <a:ext cx="4910319" cy="181588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SELECT </a:t>
            </a:r>
            <a:r>
              <a:rPr lang="en-US" sz="1400" b="1" dirty="0" err="1">
                <a:latin typeface="Courier New" panose="02070309020205020404" pitchFamily="49" charset="0"/>
                <a:cs typeface="Courier New" panose="02070309020205020404" pitchFamily="49" charset="0"/>
              </a:rPr>
              <a:t>student.first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student.last</a:t>
            </a:r>
            <a:r>
              <a:rPr lang="en-US" sz="1400" b="1" dirty="0">
                <a:latin typeface="Courier New" panose="02070309020205020404" pitchFamily="49" charset="0"/>
                <a:cs typeface="Courier New" panose="02070309020205020404" pitchFamily="49" charset="0"/>
              </a:rPr>
              <a:t>, subject </a:t>
            </a:r>
          </a:p>
          <a:p>
            <a:r>
              <a:rPr lang="en-US" sz="1400" b="1" dirty="0">
                <a:latin typeface="Courier New" panose="02070309020205020404" pitchFamily="49" charset="0"/>
                <a:cs typeface="Courier New" panose="02070309020205020404" pitchFamily="49" charset="0"/>
              </a:rPr>
              <a:t>FROM student, teacher, class, takes </a:t>
            </a:r>
          </a:p>
          <a:p>
            <a:r>
              <a:rPr lang="en-US" sz="1400" b="1" dirty="0">
                <a:latin typeface="Courier New" panose="02070309020205020404" pitchFamily="49" charset="0"/>
                <a:cs typeface="Courier New" panose="02070309020205020404" pitchFamily="49" charset="0"/>
              </a:rPr>
              <a:t>WHERE </a:t>
            </a:r>
            <a:r>
              <a:rPr lang="en-US" sz="1400" b="1" dirty="0" err="1">
                <a:latin typeface="Courier New" panose="02070309020205020404" pitchFamily="49" charset="0"/>
                <a:cs typeface="Courier New" panose="02070309020205020404" pitchFamily="49" charset="0"/>
              </a:rPr>
              <a:t>teacher.last</a:t>
            </a:r>
            <a:r>
              <a:rPr lang="en-US" sz="1400" b="1" dirty="0">
                <a:latin typeface="Courier New" panose="02070309020205020404" pitchFamily="49" charset="0"/>
                <a:cs typeface="Courier New" panose="02070309020205020404" pitchFamily="49" charset="0"/>
              </a:rPr>
              <a:t> = 'Flynn'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teacher.first</a:t>
            </a:r>
            <a:r>
              <a:rPr lang="en-US" sz="1400" b="1" dirty="0">
                <a:latin typeface="Courier New" panose="02070309020205020404" pitchFamily="49" charset="0"/>
                <a:cs typeface="Courier New" panose="02070309020205020404" pitchFamily="49" charset="0"/>
              </a:rPr>
              <a:t> = 'Mabel' </a:t>
            </a:r>
          </a:p>
          <a:p>
            <a:r>
              <a:rPr lang="en-US" sz="1400" b="1" strike="sngStrike" dirty="0">
                <a:solidFill>
                  <a:srgbClr val="C00000"/>
                </a:solidFill>
                <a:latin typeface="Courier New" panose="02070309020205020404" pitchFamily="49" charset="0"/>
                <a:cs typeface="Courier New" panose="02070309020205020404" pitchFamily="49" charset="0"/>
              </a:rPr>
              <a:t>AND   </a:t>
            </a:r>
            <a:r>
              <a:rPr lang="en-US" sz="1400" b="1" strike="sngStrike" dirty="0" err="1">
                <a:solidFill>
                  <a:srgbClr val="C00000"/>
                </a:solidFill>
                <a:latin typeface="Courier New" panose="02070309020205020404" pitchFamily="49" charset="0"/>
                <a:cs typeface="Courier New" panose="02070309020205020404" pitchFamily="49" charset="0"/>
              </a:rPr>
              <a:t>class.teacher_id</a:t>
            </a:r>
            <a:r>
              <a:rPr lang="en-US" sz="1400" b="1" strike="sngStrike" dirty="0">
                <a:solidFill>
                  <a:srgbClr val="C00000"/>
                </a:solidFill>
                <a:latin typeface="Courier New" panose="02070309020205020404" pitchFamily="49" charset="0"/>
                <a:cs typeface="Courier New" panose="02070309020205020404" pitchFamily="49" charset="0"/>
              </a:rPr>
              <a:t> = </a:t>
            </a:r>
            <a:r>
              <a:rPr lang="en-US" sz="1400" b="1" strike="sngStrike" dirty="0" err="1">
                <a:solidFill>
                  <a:srgbClr val="C00000"/>
                </a:solidFill>
                <a:latin typeface="Courier New" panose="02070309020205020404" pitchFamily="49" charset="0"/>
                <a:cs typeface="Courier New" panose="02070309020205020404" pitchFamily="49" charset="0"/>
              </a:rPr>
              <a:t>teacher.id</a:t>
            </a:r>
            <a:r>
              <a:rPr lang="en-US" sz="1400" b="1" strike="sngStrike" dirty="0">
                <a:solidFill>
                  <a:srgbClr val="C00000"/>
                </a:solidFill>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takes.class_code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class.code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takes.student_id</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student.id</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ORDER BY subject, </a:t>
            </a:r>
            <a:r>
              <a:rPr lang="en-US" sz="1400" b="1" dirty="0" err="1">
                <a:latin typeface="Courier New" panose="02070309020205020404" pitchFamily="49" charset="0"/>
                <a:cs typeface="Courier New" panose="02070309020205020404" pitchFamily="49" charset="0"/>
              </a:rPr>
              <a:t>student.last</a:t>
            </a:r>
            <a:endParaRPr lang="en-US" sz="1400" b="1" dirty="0">
              <a:latin typeface="Courier New" panose="02070309020205020404" pitchFamily="49" charset="0"/>
              <a:cs typeface="Courier New" panose="02070309020205020404" pitchFamily="49" charset="0"/>
            </a:endParaRPr>
          </a:p>
        </p:txBody>
      </p:sp>
      <p:pic>
        <p:nvPicPr>
          <p:cNvPr id="7" name="Picture 6" descr="A table of data&#10;&#10;Description automatically generated">
            <a:extLst>
              <a:ext uri="{FF2B5EF4-FFF2-40B4-BE49-F238E27FC236}">
                <a16:creationId xmlns:a16="http://schemas.microsoft.com/office/drawing/2014/main" id="{CAE083A9-2310-00FF-A42C-2B1094BD7EDE}"/>
              </a:ext>
            </a:extLst>
          </p:cNvPr>
          <p:cNvPicPr>
            <a:picLocks noChangeAspect="1"/>
          </p:cNvPicPr>
          <p:nvPr/>
        </p:nvPicPr>
        <p:blipFill>
          <a:blip r:embed="rId2"/>
          <a:stretch>
            <a:fillRect/>
          </a:stretch>
        </p:blipFill>
        <p:spPr>
          <a:xfrm>
            <a:off x="5760707" y="2423171"/>
            <a:ext cx="2560292" cy="3022567"/>
          </a:xfrm>
          <a:prstGeom prst="rect">
            <a:avLst/>
          </a:prstGeom>
        </p:spPr>
      </p:pic>
      <p:sp>
        <p:nvSpPr>
          <p:cNvPr id="8" name="TextBox 7">
            <a:extLst>
              <a:ext uri="{FF2B5EF4-FFF2-40B4-BE49-F238E27FC236}">
                <a16:creationId xmlns:a16="http://schemas.microsoft.com/office/drawing/2014/main" id="{417E44A5-CC8E-FD34-3F5F-34B212D8C061}"/>
              </a:ext>
            </a:extLst>
          </p:cNvPr>
          <p:cNvSpPr txBox="1"/>
          <p:nvPr/>
        </p:nvSpPr>
        <p:spPr>
          <a:xfrm>
            <a:off x="914440" y="4617707"/>
            <a:ext cx="2651731" cy="584775"/>
          </a:xfrm>
          <a:prstGeom prst="rect">
            <a:avLst/>
          </a:prstGeom>
          <a:solidFill>
            <a:schemeClr val="accent1">
              <a:lumMod val="20000"/>
              <a:lumOff val="80000"/>
            </a:schemeClr>
          </a:solidFill>
          <a:ln>
            <a:solidFill>
              <a:srgbClr val="0033CC"/>
            </a:solidFill>
          </a:ln>
        </p:spPr>
        <p:txBody>
          <a:bodyPr wrap="square" rtlCol="0">
            <a:spAutoFit/>
          </a:bodyPr>
          <a:lstStyle/>
          <a:p>
            <a:r>
              <a:rPr lang="en-US" dirty="0">
                <a:solidFill>
                  <a:srgbClr val="0033CC"/>
                </a:solidFill>
              </a:rPr>
              <a:t>Oops! You accidentally omitted a </a:t>
            </a:r>
            <a:r>
              <a:rPr lang="en-US" b="1" dirty="0">
                <a:solidFill>
                  <a:srgbClr val="0033CC"/>
                </a:solidFill>
                <a:latin typeface="Courier New" panose="02070309020205020404" pitchFamily="49" charset="0"/>
                <a:cs typeface="Courier New" panose="02070309020205020404" pitchFamily="49" charset="0"/>
              </a:rPr>
              <a:t>WHERE</a:t>
            </a:r>
            <a:r>
              <a:rPr lang="en-US" dirty="0">
                <a:solidFill>
                  <a:srgbClr val="0033CC"/>
                </a:solidFill>
              </a:rPr>
              <a:t> condition.</a:t>
            </a:r>
          </a:p>
        </p:txBody>
      </p:sp>
    </p:spTree>
    <p:extLst>
      <p:ext uri="{BB962C8B-B14F-4D97-AF65-F5344CB8AC3E}">
        <p14:creationId xmlns:p14="http://schemas.microsoft.com/office/powerpoint/2010/main" val="3206882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6D1C-0706-E148-87C9-E72151BB564D}"/>
              </a:ext>
            </a:extLst>
          </p:cNvPr>
          <p:cNvSpPr>
            <a:spLocks noGrp="1"/>
          </p:cNvSpPr>
          <p:nvPr>
            <p:ph type="title"/>
          </p:nvPr>
        </p:nvSpPr>
        <p:spPr/>
        <p:txBody>
          <a:bodyPr/>
          <a:lstStyle/>
          <a:p>
            <a:r>
              <a:rPr lang="en-US" dirty="0"/>
              <a:t>Table Structure in a Relational Database</a:t>
            </a:r>
          </a:p>
        </p:txBody>
      </p:sp>
      <p:sp>
        <p:nvSpPr>
          <p:cNvPr id="3" name="Content Placeholder 2">
            <a:extLst>
              <a:ext uri="{FF2B5EF4-FFF2-40B4-BE49-F238E27FC236}">
                <a16:creationId xmlns:a16="http://schemas.microsoft.com/office/drawing/2014/main" id="{D8687F8A-AAC9-D54A-B6DB-42D1537250BD}"/>
              </a:ext>
            </a:extLst>
          </p:cNvPr>
          <p:cNvSpPr>
            <a:spLocks noGrp="1"/>
          </p:cNvSpPr>
          <p:nvPr>
            <p:ph idx="1"/>
          </p:nvPr>
        </p:nvSpPr>
        <p:spPr>
          <a:xfrm>
            <a:off x="457200" y="1295400"/>
            <a:ext cx="8229600" cy="4236697"/>
          </a:xfrm>
        </p:spPr>
        <p:txBody>
          <a:bodyPr/>
          <a:lstStyle/>
          <a:p>
            <a:r>
              <a:rPr lang="en-US" dirty="0"/>
              <a:t>Within a </a:t>
            </a:r>
            <a:r>
              <a:rPr lang="en-US" u="sng" dirty="0"/>
              <a:t>table</a:t>
            </a:r>
            <a:r>
              <a:rPr lang="en-US" dirty="0"/>
              <a:t> of a relational database:</a:t>
            </a:r>
          </a:p>
          <a:p>
            <a:pPr lvl="1"/>
            <a:r>
              <a:rPr lang="en-US" dirty="0"/>
              <a:t>Each column must have a unique name.</a:t>
            </a:r>
          </a:p>
          <a:p>
            <a:pPr lvl="1"/>
            <a:r>
              <a:rPr lang="en-US" dirty="0"/>
              <a:t>All the values in each column must have the same datatype (e.g., all integers, all text, etc.)</a:t>
            </a:r>
          </a:p>
          <a:p>
            <a:pPr lvl="1"/>
            <a:r>
              <a:rPr lang="en-US" dirty="0"/>
              <a:t>Each row must be unique.</a:t>
            </a:r>
          </a:p>
          <a:p>
            <a:pPr lvl="1"/>
            <a:r>
              <a:rPr lang="en-US" dirty="0"/>
              <a:t>Within each row, each </a:t>
            </a:r>
            <a:br>
              <a:rPr lang="en-US" dirty="0"/>
            </a:br>
            <a:r>
              <a:rPr lang="en-US" dirty="0"/>
              <a:t>value in each column </a:t>
            </a:r>
            <a:br>
              <a:rPr lang="en-US" dirty="0"/>
            </a:br>
            <a:r>
              <a:rPr lang="en-US" dirty="0"/>
              <a:t>must be single-valued.</a:t>
            </a:r>
          </a:p>
          <a:p>
            <a:pPr lvl="1"/>
            <a:r>
              <a:rPr lang="en-US" dirty="0"/>
              <a:t>Row order and column</a:t>
            </a:r>
            <a:br>
              <a:rPr lang="en-US" dirty="0"/>
            </a:br>
            <a:r>
              <a:rPr lang="en-US" dirty="0"/>
              <a:t>order are irrelevant.</a:t>
            </a:r>
          </a:p>
        </p:txBody>
      </p:sp>
      <p:sp>
        <p:nvSpPr>
          <p:cNvPr id="4" name="Slide Number Placeholder 3">
            <a:extLst>
              <a:ext uri="{FF2B5EF4-FFF2-40B4-BE49-F238E27FC236}">
                <a16:creationId xmlns:a16="http://schemas.microsoft.com/office/drawing/2014/main" id="{30A05C01-1161-CD46-864B-A4F61C34B91D}"/>
              </a:ext>
            </a:extLst>
          </p:cNvPr>
          <p:cNvSpPr>
            <a:spLocks noGrp="1"/>
          </p:cNvSpPr>
          <p:nvPr>
            <p:ph type="sldNum" sz="quarter" idx="12"/>
          </p:nvPr>
        </p:nvSpPr>
        <p:spPr/>
        <p:txBody>
          <a:bodyPr/>
          <a:lstStyle/>
          <a:p>
            <a:fld id="{5E4F0376-0E54-9843-B673-E00D6670E830}" type="slidenum">
              <a:rPr lang="en-US" smtClean="0"/>
              <a:pPr/>
              <a:t>50</a:t>
            </a:fld>
            <a:endParaRPr lang="en-US"/>
          </a:p>
        </p:txBody>
      </p:sp>
      <p:pic>
        <p:nvPicPr>
          <p:cNvPr id="5" name="Picture 2">
            <a:extLst>
              <a:ext uri="{FF2B5EF4-FFF2-40B4-BE49-F238E27FC236}">
                <a16:creationId xmlns:a16="http://schemas.microsoft.com/office/drawing/2014/main" id="{7F580276-C52D-7045-81AD-A68C3CADA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272" y="3063244"/>
            <a:ext cx="3751132" cy="3093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3D48626-65D4-D24F-821F-B1965B9F7BEA}"/>
              </a:ext>
            </a:extLst>
          </p:cNvPr>
          <p:cNvSpPr txBox="1"/>
          <p:nvPr/>
        </p:nvSpPr>
        <p:spPr>
          <a:xfrm>
            <a:off x="1828830" y="5532097"/>
            <a:ext cx="2988190" cy="584775"/>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A table in a relational database</a:t>
            </a:r>
          </a:p>
          <a:p>
            <a:pPr algn="ctr"/>
            <a:r>
              <a:rPr lang="en-US" dirty="0">
                <a:solidFill>
                  <a:srgbClr val="0432FF"/>
                </a:solidFill>
              </a:rPr>
              <a:t>is also called a “</a:t>
            </a:r>
            <a:r>
              <a:rPr lang="en-US" dirty="0">
                <a:solidFill>
                  <a:srgbClr val="C00000"/>
                </a:solidFill>
              </a:rPr>
              <a:t>relation</a:t>
            </a:r>
            <a:r>
              <a:rPr lang="en-US" dirty="0">
                <a:solidFill>
                  <a:srgbClr val="0432FF"/>
                </a:solidFill>
              </a:rPr>
              <a:t>”.</a:t>
            </a:r>
          </a:p>
        </p:txBody>
      </p:sp>
      <p:sp>
        <p:nvSpPr>
          <p:cNvPr id="7" name="TextBox 6">
            <a:extLst>
              <a:ext uri="{FF2B5EF4-FFF2-40B4-BE49-F238E27FC236}">
                <a16:creationId xmlns:a16="http://schemas.microsoft.com/office/drawing/2014/main" id="{E8632000-C8A8-804B-BF9C-7AB855FA8B93}"/>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
        <p:nvSpPr>
          <p:cNvPr id="8" name="TextBox 7">
            <a:extLst>
              <a:ext uri="{FF2B5EF4-FFF2-40B4-BE49-F238E27FC236}">
                <a16:creationId xmlns:a16="http://schemas.microsoft.com/office/drawing/2014/main" id="{7651A5B5-CA9E-F7A6-D876-D90792611591}"/>
              </a:ext>
            </a:extLst>
          </p:cNvPr>
          <p:cNvSpPr txBox="1"/>
          <p:nvPr/>
        </p:nvSpPr>
        <p:spPr>
          <a:xfrm>
            <a:off x="6492219" y="4518828"/>
            <a:ext cx="1005403" cy="1569660"/>
          </a:xfrm>
          <a:prstGeom prst="rect">
            <a:avLst/>
          </a:prstGeom>
          <a:noFill/>
        </p:spPr>
        <p:txBody>
          <a:bodyPr wrap="none" rtlCol="0">
            <a:spAutoFit/>
          </a:bodyPr>
          <a:lstStyle/>
          <a:p>
            <a:r>
              <a:rPr lang="en-US" sz="9600" dirty="0">
                <a:solidFill>
                  <a:srgbClr val="FF0000"/>
                </a:solidFill>
              </a:rPr>
              <a:t>X</a:t>
            </a:r>
          </a:p>
        </p:txBody>
      </p:sp>
    </p:spTree>
    <p:extLst>
      <p:ext uri="{BB962C8B-B14F-4D97-AF65-F5344CB8AC3E}">
        <p14:creationId xmlns:p14="http://schemas.microsoft.com/office/powerpoint/2010/main" val="619222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Key</a:t>
            </a:r>
          </a:p>
        </p:txBody>
      </p:sp>
      <p:sp>
        <p:nvSpPr>
          <p:cNvPr id="3" name="Content Placeholder 2"/>
          <p:cNvSpPr>
            <a:spLocks noGrp="1"/>
          </p:cNvSpPr>
          <p:nvPr>
            <p:ph idx="1"/>
          </p:nvPr>
        </p:nvSpPr>
        <p:spPr>
          <a:xfrm>
            <a:off x="457200" y="1295401"/>
            <a:ext cx="8229600" cy="1493526"/>
          </a:xfrm>
        </p:spPr>
        <p:txBody>
          <a:bodyPr/>
          <a:lstStyle/>
          <a:p>
            <a:r>
              <a:rPr lang="en-US" dirty="0"/>
              <a:t>Each table must have a </a:t>
            </a:r>
            <a:r>
              <a:rPr lang="en-US" dirty="0">
                <a:solidFill>
                  <a:srgbClr val="B23C00"/>
                </a:solidFill>
              </a:rPr>
              <a:t>primary key</a:t>
            </a:r>
            <a:r>
              <a:rPr lang="en-US" dirty="0"/>
              <a:t>.</a:t>
            </a:r>
          </a:p>
          <a:p>
            <a:pPr lvl="1"/>
            <a:r>
              <a:rPr lang="en-US" dirty="0"/>
              <a:t>A column or set of columns whose value </a:t>
            </a:r>
            <a:br>
              <a:rPr lang="en-US" dirty="0"/>
            </a:br>
            <a:r>
              <a:rPr lang="en-US" u="sng" dirty="0"/>
              <a:t>uniquely identifies</a:t>
            </a:r>
            <a:r>
              <a:rPr lang="en-US" dirty="0"/>
              <a:t> each row.</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51</a:t>
            </a:fld>
            <a:endParaRPr lang="en-US"/>
          </a:p>
        </p:txBody>
      </p:sp>
      <p:pic>
        <p:nvPicPr>
          <p:cNvPr id="11" name="Picture 10" descr="Table&#10;&#10;Description automatically generated">
            <a:extLst>
              <a:ext uri="{FF2B5EF4-FFF2-40B4-BE49-F238E27FC236}">
                <a16:creationId xmlns:a16="http://schemas.microsoft.com/office/drawing/2014/main" id="{5D050A17-D89C-F675-32C2-43FD8D4F3643}"/>
              </a:ext>
            </a:extLst>
          </p:cNvPr>
          <p:cNvPicPr>
            <a:picLocks noChangeAspect="1"/>
          </p:cNvPicPr>
          <p:nvPr/>
        </p:nvPicPr>
        <p:blipFill>
          <a:blip r:embed="rId2"/>
          <a:stretch>
            <a:fillRect/>
          </a:stretch>
        </p:blipFill>
        <p:spPr>
          <a:xfrm>
            <a:off x="1078615" y="2766058"/>
            <a:ext cx="2834609" cy="2952718"/>
          </a:xfrm>
          <a:prstGeom prst="rect">
            <a:avLst/>
          </a:prstGeom>
        </p:spPr>
      </p:pic>
      <p:pic>
        <p:nvPicPr>
          <p:cNvPr id="13" name="Picture 12" descr="Table&#10;&#10;Description automatically generated">
            <a:extLst>
              <a:ext uri="{FF2B5EF4-FFF2-40B4-BE49-F238E27FC236}">
                <a16:creationId xmlns:a16="http://schemas.microsoft.com/office/drawing/2014/main" id="{0CA8F730-C3A1-461C-8553-759E43990E4C}"/>
              </a:ext>
            </a:extLst>
          </p:cNvPr>
          <p:cNvPicPr>
            <a:picLocks noChangeAspect="1"/>
          </p:cNvPicPr>
          <p:nvPr/>
        </p:nvPicPr>
        <p:blipFill>
          <a:blip r:embed="rId3"/>
          <a:stretch>
            <a:fillRect/>
          </a:stretch>
        </p:blipFill>
        <p:spPr>
          <a:xfrm>
            <a:off x="4236740" y="2766058"/>
            <a:ext cx="4030275" cy="1905567"/>
          </a:xfrm>
          <a:prstGeom prst="rect">
            <a:avLst/>
          </a:prstGeom>
        </p:spPr>
      </p:pic>
      <p:sp>
        <p:nvSpPr>
          <p:cNvPr id="14" name="Rectangle 13">
            <a:extLst>
              <a:ext uri="{FF2B5EF4-FFF2-40B4-BE49-F238E27FC236}">
                <a16:creationId xmlns:a16="http://schemas.microsoft.com/office/drawing/2014/main" id="{8B6C0AE0-8457-4D00-C0C4-59475B6DD327}"/>
              </a:ext>
            </a:extLst>
          </p:cNvPr>
          <p:cNvSpPr/>
          <p:nvPr/>
        </p:nvSpPr>
        <p:spPr bwMode="auto">
          <a:xfrm>
            <a:off x="1303015" y="3086082"/>
            <a:ext cx="548634" cy="1493526"/>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Rectangle 14">
            <a:extLst>
              <a:ext uri="{FF2B5EF4-FFF2-40B4-BE49-F238E27FC236}">
                <a16:creationId xmlns:a16="http://schemas.microsoft.com/office/drawing/2014/main" id="{41EA9A2D-DCF9-4A89-2026-9721B3B1D16E}"/>
              </a:ext>
            </a:extLst>
          </p:cNvPr>
          <p:cNvSpPr/>
          <p:nvPr/>
        </p:nvSpPr>
        <p:spPr bwMode="auto">
          <a:xfrm>
            <a:off x="4495795" y="3070842"/>
            <a:ext cx="716278" cy="1455426"/>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0" name="TextBox 9">
            <a:extLst>
              <a:ext uri="{FF2B5EF4-FFF2-40B4-BE49-F238E27FC236}">
                <a16:creationId xmlns:a16="http://schemas.microsoft.com/office/drawing/2014/main" id="{E50BB0C5-7D9E-7646-87D6-2F97E8A3176F}"/>
              </a:ext>
            </a:extLst>
          </p:cNvPr>
          <p:cNvSpPr txBox="1"/>
          <p:nvPr/>
        </p:nvSpPr>
        <p:spPr>
          <a:xfrm>
            <a:off x="1071036" y="4617707"/>
            <a:ext cx="1268296" cy="338554"/>
          </a:xfrm>
          <a:prstGeom prst="rect">
            <a:avLst/>
          </a:prstGeom>
          <a:noFill/>
        </p:spPr>
        <p:txBody>
          <a:bodyPr wrap="none" rtlCol="0">
            <a:spAutoFit/>
          </a:bodyPr>
          <a:lstStyle/>
          <a:p>
            <a:r>
              <a:rPr lang="en-US" dirty="0">
                <a:solidFill>
                  <a:srgbClr val="FF0000"/>
                </a:solidFill>
              </a:rPr>
              <a:t>Primary key</a:t>
            </a:r>
          </a:p>
        </p:txBody>
      </p:sp>
      <p:sp>
        <p:nvSpPr>
          <p:cNvPr id="16" name="TextBox 15">
            <a:extLst>
              <a:ext uri="{FF2B5EF4-FFF2-40B4-BE49-F238E27FC236}">
                <a16:creationId xmlns:a16="http://schemas.microsoft.com/office/drawing/2014/main" id="{6040D105-B880-1D5C-529D-E5C5AB94E12B}"/>
              </a:ext>
            </a:extLst>
          </p:cNvPr>
          <p:cNvSpPr txBox="1"/>
          <p:nvPr/>
        </p:nvSpPr>
        <p:spPr>
          <a:xfrm>
            <a:off x="4263816" y="4617707"/>
            <a:ext cx="1268296" cy="338554"/>
          </a:xfrm>
          <a:prstGeom prst="rect">
            <a:avLst/>
          </a:prstGeom>
          <a:noFill/>
        </p:spPr>
        <p:txBody>
          <a:bodyPr wrap="none" rtlCol="0">
            <a:spAutoFit/>
          </a:bodyPr>
          <a:lstStyle/>
          <a:p>
            <a:r>
              <a:rPr lang="en-US" dirty="0">
                <a:solidFill>
                  <a:srgbClr val="FF0000"/>
                </a:solidFill>
              </a:rPr>
              <a:t>Primary key</a:t>
            </a:r>
          </a:p>
        </p:txBody>
      </p:sp>
    </p:spTree>
    <p:extLst>
      <p:ext uri="{BB962C8B-B14F-4D97-AF65-F5344CB8AC3E}">
        <p14:creationId xmlns:p14="http://schemas.microsoft.com/office/powerpoint/2010/main" val="2707996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26B533AD-1C80-AE5D-95A0-EC42543A850E}"/>
              </a:ext>
            </a:extLst>
          </p:cNvPr>
          <p:cNvPicPr>
            <a:picLocks noChangeAspect="1"/>
          </p:cNvPicPr>
          <p:nvPr/>
        </p:nvPicPr>
        <p:blipFill>
          <a:blip r:embed="rId2"/>
          <a:stretch>
            <a:fillRect/>
          </a:stretch>
        </p:blipFill>
        <p:spPr>
          <a:xfrm>
            <a:off x="182928" y="3154683"/>
            <a:ext cx="6172200" cy="2967403"/>
          </a:xfrm>
          <a:prstGeom prst="rect">
            <a:avLst/>
          </a:prstGeom>
        </p:spPr>
      </p:pic>
      <p:sp>
        <p:nvSpPr>
          <p:cNvPr id="2" name="Title 1">
            <a:extLst>
              <a:ext uri="{FF2B5EF4-FFF2-40B4-BE49-F238E27FC236}">
                <a16:creationId xmlns:a16="http://schemas.microsoft.com/office/drawing/2014/main" id="{AD418F83-C769-FB4E-9CEF-2A756B0FF0C9}"/>
              </a:ext>
            </a:extLst>
          </p:cNvPr>
          <p:cNvSpPr>
            <a:spLocks noGrp="1"/>
          </p:cNvSpPr>
          <p:nvPr>
            <p:ph type="title"/>
          </p:nvPr>
        </p:nvSpPr>
        <p:spPr/>
        <p:txBody>
          <a:bodyPr/>
          <a:lstStyle/>
          <a:p>
            <a:r>
              <a:rPr lang="en-US" dirty="0"/>
              <a:t>Foreign Keys</a:t>
            </a:r>
          </a:p>
        </p:txBody>
      </p:sp>
      <p:sp>
        <p:nvSpPr>
          <p:cNvPr id="3" name="Content Placeholder 2">
            <a:extLst>
              <a:ext uri="{FF2B5EF4-FFF2-40B4-BE49-F238E27FC236}">
                <a16:creationId xmlns:a16="http://schemas.microsoft.com/office/drawing/2014/main" id="{9970ACAE-FED2-8348-B142-08154958766E}"/>
              </a:ext>
            </a:extLst>
          </p:cNvPr>
          <p:cNvSpPr>
            <a:spLocks noGrp="1"/>
          </p:cNvSpPr>
          <p:nvPr>
            <p:ph idx="1"/>
          </p:nvPr>
        </p:nvSpPr>
        <p:spPr>
          <a:xfrm>
            <a:off x="457200" y="1295400"/>
            <a:ext cx="8229600" cy="1783409"/>
          </a:xfrm>
        </p:spPr>
        <p:txBody>
          <a:bodyPr/>
          <a:lstStyle/>
          <a:p>
            <a:r>
              <a:rPr lang="en-US" dirty="0"/>
              <a:t>A table can have one or more columns of </a:t>
            </a:r>
            <a:r>
              <a:rPr lang="en-US" dirty="0">
                <a:solidFill>
                  <a:srgbClr val="C00000"/>
                </a:solidFill>
              </a:rPr>
              <a:t>foreign keys</a:t>
            </a:r>
            <a:r>
              <a:rPr lang="en-US" dirty="0"/>
              <a:t> that each refers to another table.</a:t>
            </a:r>
          </a:p>
          <a:p>
            <a:pPr lvl="1"/>
            <a:r>
              <a:rPr lang="en-US" dirty="0"/>
              <a:t>A foreign key value is </a:t>
            </a:r>
            <a:r>
              <a:rPr lang="en-US" u="sng" dirty="0"/>
              <a:t>equal to</a:t>
            </a:r>
            <a:r>
              <a:rPr lang="en-US" dirty="0"/>
              <a:t> the primary key value </a:t>
            </a:r>
            <a:br>
              <a:rPr lang="en-US" dirty="0"/>
            </a:br>
            <a:r>
              <a:rPr lang="en-US" dirty="0"/>
              <a:t>of a row in the other table.</a:t>
            </a:r>
          </a:p>
        </p:txBody>
      </p:sp>
      <p:sp>
        <p:nvSpPr>
          <p:cNvPr id="4" name="Slide Number Placeholder 3">
            <a:extLst>
              <a:ext uri="{FF2B5EF4-FFF2-40B4-BE49-F238E27FC236}">
                <a16:creationId xmlns:a16="http://schemas.microsoft.com/office/drawing/2014/main" id="{DE1F4434-F726-784A-9DAB-B3E5EF852FBB}"/>
              </a:ext>
            </a:extLst>
          </p:cNvPr>
          <p:cNvSpPr>
            <a:spLocks noGrp="1"/>
          </p:cNvSpPr>
          <p:nvPr>
            <p:ph type="sldNum" sz="quarter" idx="12"/>
          </p:nvPr>
        </p:nvSpPr>
        <p:spPr>
          <a:xfrm>
            <a:off x="6781800" y="6263604"/>
            <a:ext cx="1905000" cy="457200"/>
          </a:xfrm>
        </p:spPr>
        <p:txBody>
          <a:bodyPr/>
          <a:lstStyle/>
          <a:p>
            <a:fld id="{5E4F0376-0E54-9843-B673-E00D6670E830}" type="slidenum">
              <a:rPr lang="en-US" smtClean="0"/>
              <a:pPr/>
              <a:t>52</a:t>
            </a:fld>
            <a:endParaRPr lang="en-US" dirty="0"/>
          </a:p>
        </p:txBody>
      </p:sp>
      <p:pic>
        <p:nvPicPr>
          <p:cNvPr id="10" name="Picture 9" descr="Table&#10;&#10;Description automatically generated">
            <a:extLst>
              <a:ext uri="{FF2B5EF4-FFF2-40B4-BE49-F238E27FC236}">
                <a16:creationId xmlns:a16="http://schemas.microsoft.com/office/drawing/2014/main" id="{3C7AFC7A-8977-4B4D-8529-3BC8A3FA338D}"/>
              </a:ext>
            </a:extLst>
          </p:cNvPr>
          <p:cNvPicPr>
            <a:picLocks noChangeAspect="1"/>
          </p:cNvPicPr>
          <p:nvPr/>
        </p:nvPicPr>
        <p:blipFill>
          <a:blip r:embed="rId3"/>
          <a:stretch>
            <a:fillRect/>
          </a:stretch>
        </p:blipFill>
        <p:spPr>
          <a:xfrm>
            <a:off x="6199772" y="4709146"/>
            <a:ext cx="2852739" cy="1112833"/>
          </a:xfrm>
          <a:prstGeom prst="rect">
            <a:avLst/>
          </a:prstGeom>
        </p:spPr>
      </p:pic>
      <p:sp>
        <p:nvSpPr>
          <p:cNvPr id="12" name="Rectangle 11">
            <a:extLst>
              <a:ext uri="{FF2B5EF4-FFF2-40B4-BE49-F238E27FC236}">
                <a16:creationId xmlns:a16="http://schemas.microsoft.com/office/drawing/2014/main" id="{E243A07A-08D1-F34C-BFE8-BD040536D620}"/>
              </a:ext>
            </a:extLst>
          </p:cNvPr>
          <p:cNvSpPr/>
          <p:nvPr/>
        </p:nvSpPr>
        <p:spPr bwMode="auto">
          <a:xfrm>
            <a:off x="2286025" y="3472713"/>
            <a:ext cx="899385" cy="1219208"/>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Oval 13">
            <a:extLst>
              <a:ext uri="{FF2B5EF4-FFF2-40B4-BE49-F238E27FC236}">
                <a16:creationId xmlns:a16="http://schemas.microsoft.com/office/drawing/2014/main" id="{F8C80C4B-E6FD-B240-A7E0-C1BD9DE6185E}"/>
              </a:ext>
            </a:extLst>
          </p:cNvPr>
          <p:cNvSpPr/>
          <p:nvPr/>
        </p:nvSpPr>
        <p:spPr bwMode="auto">
          <a:xfrm>
            <a:off x="2298362" y="4212008"/>
            <a:ext cx="444858"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Oval 14">
            <a:extLst>
              <a:ext uri="{FF2B5EF4-FFF2-40B4-BE49-F238E27FC236}">
                <a16:creationId xmlns:a16="http://schemas.microsoft.com/office/drawing/2014/main" id="{6EE56E37-A413-B44C-9823-BCF9FDBF47F1}"/>
              </a:ext>
            </a:extLst>
          </p:cNvPr>
          <p:cNvSpPr/>
          <p:nvPr/>
        </p:nvSpPr>
        <p:spPr bwMode="auto">
          <a:xfrm>
            <a:off x="3657610" y="5440658"/>
            <a:ext cx="457195"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7" name="Curved Connector 16">
            <a:extLst>
              <a:ext uri="{FF2B5EF4-FFF2-40B4-BE49-F238E27FC236}">
                <a16:creationId xmlns:a16="http://schemas.microsoft.com/office/drawing/2014/main" id="{289CBB01-FF0B-5948-BE6E-4D79EC9F4620}"/>
              </a:ext>
            </a:extLst>
          </p:cNvPr>
          <p:cNvCxnSpPr>
            <a:cxnSpLocks/>
            <a:stCxn id="14" idx="6"/>
            <a:endCxn id="15" idx="2"/>
          </p:cNvCxnSpPr>
          <p:nvPr/>
        </p:nvCxnSpPr>
        <p:spPr bwMode="auto">
          <a:xfrm>
            <a:off x="2743220" y="4349167"/>
            <a:ext cx="914390" cy="1228650"/>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D4A4CEA7-CEC0-3C45-BDEA-9366568F9FBC}"/>
              </a:ext>
            </a:extLst>
          </p:cNvPr>
          <p:cNvSpPr txBox="1"/>
          <p:nvPr/>
        </p:nvSpPr>
        <p:spPr>
          <a:xfrm>
            <a:off x="2127821" y="4661420"/>
            <a:ext cx="1255472" cy="338554"/>
          </a:xfrm>
          <a:prstGeom prst="rect">
            <a:avLst/>
          </a:prstGeom>
          <a:noFill/>
        </p:spPr>
        <p:txBody>
          <a:bodyPr wrap="none" rtlCol="0">
            <a:spAutoFit/>
          </a:bodyPr>
          <a:lstStyle/>
          <a:p>
            <a:r>
              <a:rPr lang="en-US" dirty="0">
                <a:solidFill>
                  <a:srgbClr val="FF0000"/>
                </a:solidFill>
              </a:rPr>
              <a:t>Foreign key</a:t>
            </a:r>
          </a:p>
        </p:txBody>
      </p:sp>
      <p:sp>
        <p:nvSpPr>
          <p:cNvPr id="20" name="TextBox 19">
            <a:extLst>
              <a:ext uri="{FF2B5EF4-FFF2-40B4-BE49-F238E27FC236}">
                <a16:creationId xmlns:a16="http://schemas.microsoft.com/office/drawing/2014/main" id="{E9256614-FF0A-6A4A-815D-6367A39FB091}"/>
              </a:ext>
            </a:extLst>
          </p:cNvPr>
          <p:cNvSpPr txBox="1"/>
          <p:nvPr/>
        </p:nvSpPr>
        <p:spPr>
          <a:xfrm>
            <a:off x="6599595" y="3985190"/>
            <a:ext cx="2452916" cy="584775"/>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This is how the database</a:t>
            </a:r>
          </a:p>
          <a:p>
            <a:pPr algn="ctr"/>
            <a:r>
              <a:rPr lang="en-US" dirty="0">
                <a:solidFill>
                  <a:srgbClr val="0432FF"/>
                </a:solidFill>
              </a:rPr>
              <a:t>solves an address query!</a:t>
            </a:r>
          </a:p>
        </p:txBody>
      </p:sp>
      <p:sp>
        <p:nvSpPr>
          <p:cNvPr id="5" name="Rectangle 4">
            <a:extLst>
              <a:ext uri="{FF2B5EF4-FFF2-40B4-BE49-F238E27FC236}">
                <a16:creationId xmlns:a16="http://schemas.microsoft.com/office/drawing/2014/main" id="{F747B2A9-F932-4247-DD4E-B7CA92CF9511}"/>
              </a:ext>
            </a:extLst>
          </p:cNvPr>
          <p:cNvSpPr/>
          <p:nvPr/>
        </p:nvSpPr>
        <p:spPr bwMode="auto">
          <a:xfrm>
            <a:off x="3680111" y="3480207"/>
            <a:ext cx="367234" cy="2455897"/>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a:extLst>
              <a:ext uri="{FF2B5EF4-FFF2-40B4-BE49-F238E27FC236}">
                <a16:creationId xmlns:a16="http://schemas.microsoft.com/office/drawing/2014/main" id="{183BB9A1-8564-92C8-A48A-9F888A744410}"/>
              </a:ext>
            </a:extLst>
          </p:cNvPr>
          <p:cNvSpPr txBox="1"/>
          <p:nvPr/>
        </p:nvSpPr>
        <p:spPr>
          <a:xfrm>
            <a:off x="3282063" y="5897853"/>
            <a:ext cx="1268296" cy="338554"/>
          </a:xfrm>
          <a:prstGeom prst="rect">
            <a:avLst/>
          </a:prstGeom>
          <a:noFill/>
        </p:spPr>
        <p:txBody>
          <a:bodyPr wrap="none" rtlCol="0">
            <a:spAutoFit/>
          </a:bodyPr>
          <a:lstStyle/>
          <a:p>
            <a:r>
              <a:rPr lang="en-US" dirty="0">
                <a:solidFill>
                  <a:srgbClr val="FF0000"/>
                </a:solidFill>
              </a:rPr>
              <a:t>Primary key</a:t>
            </a:r>
          </a:p>
        </p:txBody>
      </p:sp>
    </p:spTree>
    <p:extLst>
      <p:ext uri="{BB962C8B-B14F-4D97-AF65-F5344CB8AC3E}">
        <p14:creationId xmlns:p14="http://schemas.microsoft.com/office/powerpoint/2010/main" val="3393742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26B533AD-1C80-AE5D-95A0-EC42543A850E}"/>
              </a:ext>
            </a:extLst>
          </p:cNvPr>
          <p:cNvPicPr>
            <a:picLocks noChangeAspect="1"/>
          </p:cNvPicPr>
          <p:nvPr/>
        </p:nvPicPr>
        <p:blipFill>
          <a:blip r:embed="rId2"/>
          <a:stretch>
            <a:fillRect/>
          </a:stretch>
        </p:blipFill>
        <p:spPr>
          <a:xfrm>
            <a:off x="182928" y="3154683"/>
            <a:ext cx="6172200" cy="2967403"/>
          </a:xfrm>
          <a:prstGeom prst="rect">
            <a:avLst/>
          </a:prstGeom>
        </p:spPr>
      </p:pic>
      <p:sp>
        <p:nvSpPr>
          <p:cNvPr id="2" name="Title 1">
            <a:extLst>
              <a:ext uri="{FF2B5EF4-FFF2-40B4-BE49-F238E27FC236}">
                <a16:creationId xmlns:a16="http://schemas.microsoft.com/office/drawing/2014/main" id="{AD418F83-C769-FB4E-9CEF-2A756B0FF0C9}"/>
              </a:ext>
            </a:extLst>
          </p:cNvPr>
          <p:cNvSpPr>
            <a:spLocks noGrp="1"/>
          </p:cNvSpPr>
          <p:nvPr>
            <p:ph type="title"/>
          </p:nvPr>
        </p:nvSpPr>
        <p:spPr/>
        <p:txBody>
          <a:bodyPr/>
          <a:lstStyle/>
          <a:p>
            <a:r>
              <a:rPr lang="en-US" dirty="0"/>
              <a:t>One-to-One (1:1) Relationship</a:t>
            </a:r>
          </a:p>
        </p:txBody>
      </p:sp>
      <p:sp>
        <p:nvSpPr>
          <p:cNvPr id="4" name="Slide Number Placeholder 3">
            <a:extLst>
              <a:ext uri="{FF2B5EF4-FFF2-40B4-BE49-F238E27FC236}">
                <a16:creationId xmlns:a16="http://schemas.microsoft.com/office/drawing/2014/main" id="{DE1F4434-F726-784A-9DAB-B3E5EF852FBB}"/>
              </a:ext>
            </a:extLst>
          </p:cNvPr>
          <p:cNvSpPr>
            <a:spLocks noGrp="1"/>
          </p:cNvSpPr>
          <p:nvPr>
            <p:ph type="sldNum" sz="quarter" idx="12"/>
          </p:nvPr>
        </p:nvSpPr>
        <p:spPr/>
        <p:txBody>
          <a:bodyPr/>
          <a:lstStyle/>
          <a:p>
            <a:fld id="{5E4F0376-0E54-9843-B673-E00D6670E830}" type="slidenum">
              <a:rPr lang="en-US" smtClean="0"/>
              <a:pPr/>
              <a:t>53</a:t>
            </a:fld>
            <a:endParaRPr lang="en-US" dirty="0"/>
          </a:p>
        </p:txBody>
      </p:sp>
      <p:pic>
        <p:nvPicPr>
          <p:cNvPr id="10" name="Picture 9" descr="Table&#10;&#10;Description automatically generated">
            <a:extLst>
              <a:ext uri="{FF2B5EF4-FFF2-40B4-BE49-F238E27FC236}">
                <a16:creationId xmlns:a16="http://schemas.microsoft.com/office/drawing/2014/main" id="{3C7AFC7A-8977-4B4D-8529-3BC8A3FA338D}"/>
              </a:ext>
            </a:extLst>
          </p:cNvPr>
          <p:cNvPicPr>
            <a:picLocks noChangeAspect="1"/>
          </p:cNvPicPr>
          <p:nvPr/>
        </p:nvPicPr>
        <p:blipFill>
          <a:blip r:embed="rId3"/>
          <a:stretch>
            <a:fillRect/>
          </a:stretch>
        </p:blipFill>
        <p:spPr>
          <a:xfrm>
            <a:off x="6199772" y="4709146"/>
            <a:ext cx="2852739" cy="1112833"/>
          </a:xfrm>
          <a:prstGeom prst="rect">
            <a:avLst/>
          </a:prstGeom>
        </p:spPr>
      </p:pic>
      <p:sp>
        <p:nvSpPr>
          <p:cNvPr id="12" name="Rectangle 11">
            <a:extLst>
              <a:ext uri="{FF2B5EF4-FFF2-40B4-BE49-F238E27FC236}">
                <a16:creationId xmlns:a16="http://schemas.microsoft.com/office/drawing/2014/main" id="{E243A07A-08D1-F34C-BFE8-BD040536D620}"/>
              </a:ext>
            </a:extLst>
          </p:cNvPr>
          <p:cNvSpPr/>
          <p:nvPr/>
        </p:nvSpPr>
        <p:spPr bwMode="auto">
          <a:xfrm>
            <a:off x="2286025" y="3472713"/>
            <a:ext cx="914390" cy="1188707"/>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Oval 13">
            <a:extLst>
              <a:ext uri="{FF2B5EF4-FFF2-40B4-BE49-F238E27FC236}">
                <a16:creationId xmlns:a16="http://schemas.microsoft.com/office/drawing/2014/main" id="{F8C80C4B-E6FD-B240-A7E0-C1BD9DE6185E}"/>
              </a:ext>
            </a:extLst>
          </p:cNvPr>
          <p:cNvSpPr/>
          <p:nvPr/>
        </p:nvSpPr>
        <p:spPr bwMode="auto">
          <a:xfrm>
            <a:off x="2298362" y="4212008"/>
            <a:ext cx="444858"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5" name="Oval 14">
            <a:extLst>
              <a:ext uri="{FF2B5EF4-FFF2-40B4-BE49-F238E27FC236}">
                <a16:creationId xmlns:a16="http://schemas.microsoft.com/office/drawing/2014/main" id="{6EE56E37-A413-B44C-9823-BCF9FDBF47F1}"/>
              </a:ext>
            </a:extLst>
          </p:cNvPr>
          <p:cNvSpPr/>
          <p:nvPr/>
        </p:nvSpPr>
        <p:spPr bwMode="auto">
          <a:xfrm>
            <a:off x="3657610" y="5440658"/>
            <a:ext cx="457195"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7" name="Curved Connector 16">
            <a:extLst>
              <a:ext uri="{FF2B5EF4-FFF2-40B4-BE49-F238E27FC236}">
                <a16:creationId xmlns:a16="http://schemas.microsoft.com/office/drawing/2014/main" id="{289CBB01-FF0B-5948-BE6E-4D79EC9F4620}"/>
              </a:ext>
            </a:extLst>
          </p:cNvPr>
          <p:cNvCxnSpPr>
            <a:cxnSpLocks/>
            <a:stCxn id="14" idx="6"/>
            <a:endCxn id="15" idx="2"/>
          </p:cNvCxnSpPr>
          <p:nvPr/>
        </p:nvCxnSpPr>
        <p:spPr bwMode="auto">
          <a:xfrm>
            <a:off x="2743220" y="4349167"/>
            <a:ext cx="914390" cy="1228650"/>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D4A4CEA7-CEC0-3C45-BDEA-9366568F9FBC}"/>
              </a:ext>
            </a:extLst>
          </p:cNvPr>
          <p:cNvSpPr txBox="1"/>
          <p:nvPr/>
        </p:nvSpPr>
        <p:spPr>
          <a:xfrm>
            <a:off x="2127821" y="4661420"/>
            <a:ext cx="1255472" cy="338554"/>
          </a:xfrm>
          <a:prstGeom prst="rect">
            <a:avLst/>
          </a:prstGeom>
          <a:noFill/>
        </p:spPr>
        <p:txBody>
          <a:bodyPr wrap="none" rtlCol="0">
            <a:spAutoFit/>
          </a:bodyPr>
          <a:lstStyle/>
          <a:p>
            <a:r>
              <a:rPr lang="en-US" dirty="0">
                <a:solidFill>
                  <a:srgbClr val="FF0000"/>
                </a:solidFill>
              </a:rPr>
              <a:t>Foreign key</a:t>
            </a:r>
          </a:p>
        </p:txBody>
      </p:sp>
      <p:sp>
        <p:nvSpPr>
          <p:cNvPr id="8" name="Content Placeholder 2">
            <a:extLst>
              <a:ext uri="{FF2B5EF4-FFF2-40B4-BE49-F238E27FC236}">
                <a16:creationId xmlns:a16="http://schemas.microsoft.com/office/drawing/2014/main" id="{D9A8CC41-E3E0-27DE-0F31-6415EB37463B}"/>
              </a:ext>
            </a:extLst>
          </p:cNvPr>
          <p:cNvSpPr>
            <a:spLocks noGrp="1"/>
          </p:cNvSpPr>
          <p:nvPr>
            <p:ph idx="1"/>
          </p:nvPr>
        </p:nvSpPr>
        <p:spPr>
          <a:xfrm>
            <a:off x="457200" y="1295400"/>
            <a:ext cx="8229600" cy="1813336"/>
          </a:xfrm>
        </p:spPr>
        <p:txBody>
          <a:bodyPr/>
          <a:lstStyle/>
          <a:p>
            <a:r>
              <a:rPr lang="en-US" dirty="0"/>
              <a:t>This is known as a </a:t>
            </a:r>
            <a:r>
              <a:rPr lang="en-US" dirty="0">
                <a:solidFill>
                  <a:srgbClr val="C00000"/>
                </a:solidFill>
              </a:rPr>
              <a:t>one-to-one relationship</a:t>
            </a:r>
            <a:r>
              <a:rPr lang="en-US" dirty="0"/>
              <a:t>.</a:t>
            </a:r>
          </a:p>
          <a:p>
            <a:pPr lvl="1"/>
            <a:r>
              <a:rPr lang="en-US" dirty="0"/>
              <a:t>Also written </a:t>
            </a:r>
            <a:r>
              <a:rPr lang="en-US" dirty="0">
                <a:solidFill>
                  <a:srgbClr val="C00000"/>
                </a:solidFill>
              </a:rPr>
              <a:t>1:1</a:t>
            </a:r>
            <a:r>
              <a:rPr lang="en-US" dirty="0"/>
              <a:t>.</a:t>
            </a:r>
          </a:p>
          <a:p>
            <a:pPr lvl="1"/>
            <a:r>
              <a:rPr lang="en-US" u="sng" dirty="0"/>
              <a:t>One row</a:t>
            </a:r>
            <a:r>
              <a:rPr lang="en-US" dirty="0"/>
              <a:t> of the first table relates to </a:t>
            </a:r>
            <a:r>
              <a:rPr lang="en-US" u="sng" dirty="0"/>
              <a:t>one row </a:t>
            </a:r>
            <a:br>
              <a:rPr lang="en-US" dirty="0"/>
            </a:br>
            <a:r>
              <a:rPr lang="en-US" dirty="0"/>
              <a:t>of the second table.</a:t>
            </a:r>
          </a:p>
        </p:txBody>
      </p:sp>
      <p:sp>
        <p:nvSpPr>
          <p:cNvPr id="9" name="Rectangle 8">
            <a:extLst>
              <a:ext uri="{FF2B5EF4-FFF2-40B4-BE49-F238E27FC236}">
                <a16:creationId xmlns:a16="http://schemas.microsoft.com/office/drawing/2014/main" id="{EC394B8F-F37B-34EF-5A7A-B01CFC3D19D2}"/>
              </a:ext>
            </a:extLst>
          </p:cNvPr>
          <p:cNvSpPr/>
          <p:nvPr/>
        </p:nvSpPr>
        <p:spPr bwMode="auto">
          <a:xfrm>
            <a:off x="3680111" y="3480207"/>
            <a:ext cx="367234" cy="2455897"/>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1" name="TextBox 10">
            <a:extLst>
              <a:ext uri="{FF2B5EF4-FFF2-40B4-BE49-F238E27FC236}">
                <a16:creationId xmlns:a16="http://schemas.microsoft.com/office/drawing/2014/main" id="{43FAC0CF-52BF-999E-04D6-7AF1A8B9A5B0}"/>
              </a:ext>
            </a:extLst>
          </p:cNvPr>
          <p:cNvSpPr txBox="1"/>
          <p:nvPr/>
        </p:nvSpPr>
        <p:spPr>
          <a:xfrm>
            <a:off x="3282063" y="5897853"/>
            <a:ext cx="1268296" cy="338554"/>
          </a:xfrm>
          <a:prstGeom prst="rect">
            <a:avLst/>
          </a:prstGeom>
          <a:noFill/>
        </p:spPr>
        <p:txBody>
          <a:bodyPr wrap="none" rtlCol="0">
            <a:spAutoFit/>
          </a:bodyPr>
          <a:lstStyle/>
          <a:p>
            <a:r>
              <a:rPr lang="en-US" dirty="0">
                <a:solidFill>
                  <a:srgbClr val="FF0000"/>
                </a:solidFill>
              </a:rPr>
              <a:t>Primary key</a:t>
            </a:r>
          </a:p>
        </p:txBody>
      </p:sp>
    </p:spTree>
    <p:extLst>
      <p:ext uri="{BB962C8B-B14F-4D97-AF65-F5344CB8AC3E}">
        <p14:creationId xmlns:p14="http://schemas.microsoft.com/office/powerpoint/2010/main" val="2015606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D1FC-C4B5-5145-8A1E-349FB2E8DD86}"/>
              </a:ext>
            </a:extLst>
          </p:cNvPr>
          <p:cNvSpPr>
            <a:spLocks noGrp="1"/>
          </p:cNvSpPr>
          <p:nvPr>
            <p:ph type="title"/>
          </p:nvPr>
        </p:nvSpPr>
        <p:spPr/>
        <p:txBody>
          <a:bodyPr/>
          <a:lstStyle/>
          <a:p>
            <a:r>
              <a:rPr lang="en-US" dirty="0"/>
              <a:t>One-to-One Relationship</a:t>
            </a:r>
            <a:r>
              <a:rPr lang="en-US" i="1" dirty="0"/>
              <a:t>, cont’d</a:t>
            </a:r>
          </a:p>
        </p:txBody>
      </p:sp>
      <p:sp>
        <p:nvSpPr>
          <p:cNvPr id="3" name="Content Placeholder 2">
            <a:extLst>
              <a:ext uri="{FF2B5EF4-FFF2-40B4-BE49-F238E27FC236}">
                <a16:creationId xmlns:a16="http://schemas.microsoft.com/office/drawing/2014/main" id="{52D4D40F-65A0-7645-BB0A-0B25EEF10220}"/>
              </a:ext>
            </a:extLst>
          </p:cNvPr>
          <p:cNvSpPr>
            <a:spLocks noGrp="1"/>
          </p:cNvSpPr>
          <p:nvPr>
            <p:ph idx="1"/>
          </p:nvPr>
        </p:nvSpPr>
        <p:spPr/>
        <p:txBody>
          <a:bodyPr/>
          <a:lstStyle/>
          <a:p>
            <a:r>
              <a:rPr lang="en-US" dirty="0"/>
              <a:t>In a 1:1 relationship, </a:t>
            </a:r>
            <a:r>
              <a:rPr lang="en-US" u="sng" dirty="0"/>
              <a:t>either table</a:t>
            </a:r>
            <a:r>
              <a:rPr lang="en-US" dirty="0"/>
              <a:t> can have the foreign key to the other table.</a:t>
            </a:r>
          </a:p>
          <a:p>
            <a:endParaRPr lang="en-US" dirty="0"/>
          </a:p>
          <a:p>
            <a:endParaRPr lang="en-US" dirty="0"/>
          </a:p>
          <a:p>
            <a:endParaRPr lang="en-US" dirty="0"/>
          </a:p>
          <a:p>
            <a:endParaRPr lang="en-US" dirty="0"/>
          </a:p>
          <a:p>
            <a:endParaRPr lang="en-US" dirty="0"/>
          </a:p>
          <a:p>
            <a:pPr lvl="1"/>
            <a:endParaRPr lang="en-US" dirty="0"/>
          </a:p>
          <a:p>
            <a:r>
              <a:rPr lang="en-US" dirty="0"/>
              <a:t>A table can have multiple foreign key columns that each relates to a different other table.</a:t>
            </a:r>
          </a:p>
        </p:txBody>
      </p:sp>
      <p:sp>
        <p:nvSpPr>
          <p:cNvPr id="4" name="Slide Number Placeholder 3">
            <a:extLst>
              <a:ext uri="{FF2B5EF4-FFF2-40B4-BE49-F238E27FC236}">
                <a16:creationId xmlns:a16="http://schemas.microsoft.com/office/drawing/2014/main" id="{5FA09B65-43DE-5D49-9C3D-46BC227C989A}"/>
              </a:ext>
            </a:extLst>
          </p:cNvPr>
          <p:cNvSpPr>
            <a:spLocks noGrp="1"/>
          </p:cNvSpPr>
          <p:nvPr>
            <p:ph type="sldNum" sz="quarter" idx="12"/>
          </p:nvPr>
        </p:nvSpPr>
        <p:spPr/>
        <p:txBody>
          <a:bodyPr/>
          <a:lstStyle/>
          <a:p>
            <a:fld id="{5E4F0376-0E54-9843-B673-E00D6670E830}" type="slidenum">
              <a:rPr lang="en-US" smtClean="0"/>
              <a:pPr/>
              <a:t>54</a:t>
            </a:fld>
            <a:endParaRPr lang="en-US" dirty="0"/>
          </a:p>
        </p:txBody>
      </p:sp>
      <p:pic>
        <p:nvPicPr>
          <p:cNvPr id="5" name="Picture 9" descr="C:\Users\Giga\Dropbox\Ljeto2013\FixFigure3.30.jpg">
            <a:extLst>
              <a:ext uri="{FF2B5EF4-FFF2-40B4-BE49-F238E27FC236}">
                <a16:creationId xmlns:a16="http://schemas.microsoft.com/office/drawing/2014/main" id="{C888474E-27A1-BE4B-8852-167B1A3B0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6666" b="53049"/>
          <a:stretch>
            <a:fillRect/>
          </a:stretch>
        </p:blipFill>
        <p:spPr bwMode="auto">
          <a:xfrm>
            <a:off x="3620203" y="2331732"/>
            <a:ext cx="2305035" cy="2898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6CBC90E2-4A14-274D-B003-5A415B6AFBB3}"/>
              </a:ext>
            </a:extLst>
          </p:cNvPr>
          <p:cNvGrpSpPr/>
          <p:nvPr/>
        </p:nvGrpSpPr>
        <p:grpSpPr>
          <a:xfrm>
            <a:off x="3697349" y="3142739"/>
            <a:ext cx="4346719" cy="1971880"/>
            <a:chOff x="3697349" y="3142739"/>
            <a:chExt cx="4346719" cy="1971880"/>
          </a:xfrm>
        </p:grpSpPr>
        <p:sp>
          <p:nvSpPr>
            <p:cNvPr id="6" name="TextBox 5">
              <a:extLst>
                <a:ext uri="{FF2B5EF4-FFF2-40B4-BE49-F238E27FC236}">
                  <a16:creationId xmlns:a16="http://schemas.microsoft.com/office/drawing/2014/main" id="{B2F200F2-9EC2-FF4D-8D87-04A458288E0B}"/>
                </a:ext>
              </a:extLst>
            </p:cNvPr>
            <p:cNvSpPr txBox="1"/>
            <p:nvPr/>
          </p:nvSpPr>
          <p:spPr>
            <a:xfrm>
              <a:off x="6067245" y="4160512"/>
              <a:ext cx="1976823" cy="954107"/>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Table VEHICLE </a:t>
              </a:r>
            </a:p>
            <a:p>
              <a:r>
                <a:rPr lang="en-US" dirty="0">
                  <a:solidFill>
                    <a:srgbClr val="0432FF"/>
                  </a:solidFill>
                </a:rPr>
                <a:t>has the foreign key.</a:t>
              </a:r>
            </a:p>
            <a:p>
              <a:r>
                <a:rPr lang="en-US" sz="800" dirty="0">
                  <a:solidFill>
                    <a:srgbClr val="0432FF"/>
                  </a:solidFill>
                </a:rPr>
                <a:t> </a:t>
              </a:r>
            </a:p>
            <a:p>
              <a:r>
                <a:rPr lang="en-US" i="1" dirty="0">
                  <a:solidFill>
                    <a:srgbClr val="0432FF"/>
                  </a:solidFill>
                </a:rPr>
                <a:t>Molly has Van 222.</a:t>
              </a:r>
            </a:p>
          </p:txBody>
        </p:sp>
        <p:sp>
          <p:nvSpPr>
            <p:cNvPr id="8" name="Oval 7">
              <a:extLst>
                <a:ext uri="{FF2B5EF4-FFF2-40B4-BE49-F238E27FC236}">
                  <a16:creationId xmlns:a16="http://schemas.microsoft.com/office/drawing/2014/main" id="{969C3BFF-1513-9F48-BD1F-E321B340880A}"/>
                </a:ext>
              </a:extLst>
            </p:cNvPr>
            <p:cNvSpPr/>
            <p:nvPr/>
          </p:nvSpPr>
          <p:spPr bwMode="auto">
            <a:xfrm>
              <a:off x="3697349" y="3142739"/>
              <a:ext cx="457195" cy="219019"/>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Oval 8">
              <a:extLst>
                <a:ext uri="{FF2B5EF4-FFF2-40B4-BE49-F238E27FC236}">
                  <a16:creationId xmlns:a16="http://schemas.microsoft.com/office/drawing/2014/main" id="{8C30851C-6DAE-E147-BDF9-6E00EF99836C}"/>
                </a:ext>
              </a:extLst>
            </p:cNvPr>
            <p:cNvSpPr/>
            <p:nvPr/>
          </p:nvSpPr>
          <p:spPr bwMode="auto">
            <a:xfrm>
              <a:off x="5279659" y="4701194"/>
              <a:ext cx="457195" cy="219019"/>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1" name="Curved Connector 10">
              <a:extLst>
                <a:ext uri="{FF2B5EF4-FFF2-40B4-BE49-F238E27FC236}">
                  <a16:creationId xmlns:a16="http://schemas.microsoft.com/office/drawing/2014/main" id="{3C86913C-6959-374B-8393-F7B4A72336D8}"/>
                </a:ext>
              </a:extLst>
            </p:cNvPr>
            <p:cNvCxnSpPr>
              <a:stCxn id="9" idx="2"/>
              <a:endCxn id="8" idx="6"/>
            </p:cNvCxnSpPr>
            <p:nvPr/>
          </p:nvCxnSpPr>
          <p:spPr bwMode="auto">
            <a:xfrm rot="10800000">
              <a:off x="4154545" y="3252250"/>
              <a:ext cx="1125115" cy="1558455"/>
            </a:xfrm>
            <a:prstGeom prst="curvedConnector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3" name="TextBox 12">
            <a:extLst>
              <a:ext uri="{FF2B5EF4-FFF2-40B4-BE49-F238E27FC236}">
                <a16:creationId xmlns:a16="http://schemas.microsoft.com/office/drawing/2014/main" id="{67ABA0D1-D665-8543-8CA1-3A59BBCA76E3}"/>
              </a:ext>
            </a:extLst>
          </p:cNvPr>
          <p:cNvSpPr txBox="1"/>
          <p:nvPr/>
        </p:nvSpPr>
        <p:spPr>
          <a:xfrm>
            <a:off x="6400077" y="6172170"/>
            <a:ext cx="1646605" cy="646331"/>
          </a:xfrm>
          <a:prstGeom prst="rect">
            <a:avLst/>
          </a:prstGeom>
          <a:solidFill>
            <a:schemeClr val="bg1">
              <a:lumMod val="95000"/>
            </a:schemeClr>
          </a:solidFill>
        </p:spPr>
        <p:txBody>
          <a:bodyPr wrap="none" rtlCol="0">
            <a:spAutoFit/>
          </a:bodyPr>
          <a:lstStyle/>
          <a:p>
            <a:r>
              <a:rPr lang="en-US" sz="900" b="1" dirty="0">
                <a:solidFill>
                  <a:schemeClr val="bg1">
                    <a:lumMod val="65000"/>
                  </a:schemeClr>
                </a:solidFill>
              </a:rPr>
              <a:t>Database Systems</a:t>
            </a:r>
          </a:p>
          <a:p>
            <a:r>
              <a:rPr lang="en-US" sz="900" dirty="0">
                <a:solidFill>
                  <a:schemeClr val="bg1">
                    <a:lumMod val="65000"/>
                  </a:schemeClr>
                </a:solidFill>
              </a:rPr>
              <a:t>by </a:t>
            </a:r>
            <a:r>
              <a:rPr lang="en-US" sz="900" dirty="0" err="1">
                <a:solidFill>
                  <a:schemeClr val="bg1">
                    <a:lumMod val="65000"/>
                  </a:schemeClr>
                </a:solidFill>
              </a:rPr>
              <a:t>Jukić</a:t>
            </a:r>
            <a:r>
              <a:rPr lang="en-US" sz="900" dirty="0">
                <a:solidFill>
                  <a:schemeClr val="bg1">
                    <a:lumMod val="65000"/>
                  </a:schemeClr>
                </a:solidFill>
              </a:rPr>
              <a:t>, </a:t>
            </a:r>
            <a:r>
              <a:rPr lang="en-US" sz="900" dirty="0" err="1">
                <a:solidFill>
                  <a:schemeClr val="bg1">
                    <a:lumMod val="65000"/>
                  </a:schemeClr>
                </a:solidFill>
              </a:rPr>
              <a:t>Vrbsky</a:t>
            </a:r>
            <a:r>
              <a:rPr lang="en-US" sz="900" dirty="0">
                <a:solidFill>
                  <a:schemeClr val="bg1">
                    <a:lumMod val="65000"/>
                  </a:schemeClr>
                </a:solidFill>
              </a:rPr>
              <a:t>, &amp; </a:t>
            </a:r>
            <a:r>
              <a:rPr lang="en-US" sz="900" dirty="0" err="1">
                <a:solidFill>
                  <a:schemeClr val="bg1">
                    <a:lumMod val="65000"/>
                  </a:schemeClr>
                </a:solidFill>
              </a:rPr>
              <a:t>Nestorov</a:t>
            </a:r>
            <a:endParaRPr lang="en-US" sz="900" dirty="0">
              <a:solidFill>
                <a:schemeClr val="bg1">
                  <a:lumMod val="65000"/>
                </a:schemeClr>
              </a:solidFill>
            </a:endParaRPr>
          </a:p>
          <a:p>
            <a:r>
              <a:rPr lang="en-US" sz="900" dirty="0">
                <a:solidFill>
                  <a:schemeClr val="bg1">
                    <a:lumMod val="65000"/>
                  </a:schemeClr>
                </a:solidFill>
              </a:rPr>
              <a:t>Pearson 2014</a:t>
            </a:r>
          </a:p>
          <a:p>
            <a:r>
              <a:rPr lang="en-US" sz="900" dirty="0">
                <a:solidFill>
                  <a:schemeClr val="bg1">
                    <a:lumMod val="65000"/>
                  </a:schemeClr>
                </a:solidFill>
              </a:rPr>
              <a:t>ISBN 978-0-13-257567-6</a:t>
            </a:r>
          </a:p>
        </p:txBody>
      </p:sp>
    </p:spTree>
    <p:extLst>
      <p:ext uri="{BB962C8B-B14F-4D97-AF65-F5344CB8AC3E}">
        <p14:creationId xmlns:p14="http://schemas.microsoft.com/office/powerpoint/2010/main" val="3479743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4235CE6-3081-580B-D340-CFB01270C94C}"/>
              </a:ext>
            </a:extLst>
          </p:cNvPr>
          <p:cNvGrpSpPr/>
          <p:nvPr/>
        </p:nvGrpSpPr>
        <p:grpSpPr>
          <a:xfrm>
            <a:off x="1005879" y="2825892"/>
            <a:ext cx="7589437" cy="3085524"/>
            <a:chOff x="1005879" y="2825892"/>
            <a:chExt cx="7589437" cy="3085524"/>
          </a:xfrm>
        </p:grpSpPr>
        <p:pic>
          <p:nvPicPr>
            <p:cNvPr id="15" name="Picture 14" descr="Table&#10;&#10;Description automatically generated">
              <a:extLst>
                <a:ext uri="{FF2B5EF4-FFF2-40B4-BE49-F238E27FC236}">
                  <a16:creationId xmlns:a16="http://schemas.microsoft.com/office/drawing/2014/main" id="{976A974C-8BA8-EACD-8A1C-1DC9AF75B780}"/>
                </a:ext>
              </a:extLst>
            </p:cNvPr>
            <p:cNvPicPr>
              <a:picLocks noChangeAspect="1"/>
            </p:cNvPicPr>
            <p:nvPr/>
          </p:nvPicPr>
          <p:blipFill>
            <a:blip r:embed="rId2"/>
            <a:stretch>
              <a:fillRect/>
            </a:stretch>
          </p:blipFill>
          <p:spPr>
            <a:xfrm>
              <a:off x="1005879" y="2825892"/>
              <a:ext cx="3325622" cy="3055164"/>
            </a:xfrm>
            <a:prstGeom prst="rect">
              <a:avLst/>
            </a:prstGeom>
          </p:spPr>
        </p:pic>
        <p:pic>
          <p:nvPicPr>
            <p:cNvPr id="23" name="Picture 22" descr="Table&#10;&#10;Description automatically generated">
              <a:extLst>
                <a:ext uri="{FF2B5EF4-FFF2-40B4-BE49-F238E27FC236}">
                  <a16:creationId xmlns:a16="http://schemas.microsoft.com/office/drawing/2014/main" id="{41F1765B-4DBA-C80F-BF93-3C3E453722E1}"/>
                </a:ext>
              </a:extLst>
            </p:cNvPr>
            <p:cNvPicPr>
              <a:picLocks noChangeAspect="1"/>
            </p:cNvPicPr>
            <p:nvPr/>
          </p:nvPicPr>
          <p:blipFill>
            <a:blip r:embed="rId3"/>
            <a:stretch>
              <a:fillRect/>
            </a:stretch>
          </p:blipFill>
          <p:spPr>
            <a:xfrm>
              <a:off x="4331501" y="2825892"/>
              <a:ext cx="4263815" cy="3085524"/>
            </a:xfrm>
            <a:prstGeom prst="rect">
              <a:avLst/>
            </a:prstGeom>
          </p:spPr>
        </p:pic>
      </p:grpSp>
      <p:sp>
        <p:nvSpPr>
          <p:cNvPr id="2" name="Title 1">
            <a:extLst>
              <a:ext uri="{FF2B5EF4-FFF2-40B4-BE49-F238E27FC236}">
                <a16:creationId xmlns:a16="http://schemas.microsoft.com/office/drawing/2014/main" id="{BC2211F0-9B61-5C4B-B9FC-3EEB5595F73F}"/>
              </a:ext>
            </a:extLst>
          </p:cNvPr>
          <p:cNvSpPr>
            <a:spLocks noGrp="1"/>
          </p:cNvSpPr>
          <p:nvPr>
            <p:ph type="title"/>
          </p:nvPr>
        </p:nvSpPr>
        <p:spPr/>
        <p:txBody>
          <a:bodyPr/>
          <a:lstStyle/>
          <a:p>
            <a:r>
              <a:rPr lang="en-US" dirty="0"/>
              <a:t>One-to-Many (1:M) Relationship</a:t>
            </a:r>
          </a:p>
        </p:txBody>
      </p:sp>
      <p:sp>
        <p:nvSpPr>
          <p:cNvPr id="3" name="Content Placeholder 2">
            <a:extLst>
              <a:ext uri="{FF2B5EF4-FFF2-40B4-BE49-F238E27FC236}">
                <a16:creationId xmlns:a16="http://schemas.microsoft.com/office/drawing/2014/main" id="{8A317D36-8E53-2643-91D7-8CA06FB4F48E}"/>
              </a:ext>
            </a:extLst>
          </p:cNvPr>
          <p:cNvSpPr>
            <a:spLocks noGrp="1"/>
          </p:cNvSpPr>
          <p:nvPr>
            <p:ph idx="1"/>
          </p:nvPr>
        </p:nvSpPr>
        <p:spPr>
          <a:xfrm>
            <a:off x="457200" y="1295401"/>
            <a:ext cx="8320994" cy="1427745"/>
          </a:xfrm>
        </p:spPr>
        <p:txBody>
          <a:bodyPr/>
          <a:lstStyle/>
          <a:p>
            <a:r>
              <a:rPr lang="en-US" dirty="0"/>
              <a:t>In a </a:t>
            </a:r>
            <a:r>
              <a:rPr lang="en-US" dirty="0">
                <a:solidFill>
                  <a:srgbClr val="C00000"/>
                </a:solidFill>
              </a:rPr>
              <a:t>one-to-many relationship</a:t>
            </a:r>
            <a:r>
              <a:rPr lang="en-US" dirty="0"/>
              <a:t>, </a:t>
            </a:r>
            <a:r>
              <a:rPr lang="en-US" u="sng" dirty="0"/>
              <a:t>one row</a:t>
            </a:r>
            <a:r>
              <a:rPr lang="en-US" dirty="0"/>
              <a:t> of a table can be related to </a:t>
            </a:r>
            <a:r>
              <a:rPr lang="en-US" u="sng" dirty="0"/>
              <a:t>many rows</a:t>
            </a:r>
            <a:r>
              <a:rPr lang="en-US" dirty="0"/>
              <a:t> of another table.</a:t>
            </a:r>
          </a:p>
          <a:p>
            <a:pPr lvl="1"/>
            <a:r>
              <a:rPr lang="en-US" dirty="0"/>
              <a:t>Here, “many” means “zero, one, or more”.</a:t>
            </a:r>
          </a:p>
        </p:txBody>
      </p:sp>
      <p:sp>
        <p:nvSpPr>
          <p:cNvPr id="4" name="Slide Number Placeholder 3">
            <a:extLst>
              <a:ext uri="{FF2B5EF4-FFF2-40B4-BE49-F238E27FC236}">
                <a16:creationId xmlns:a16="http://schemas.microsoft.com/office/drawing/2014/main" id="{27F278E7-6B80-8341-8000-A57520220A3B}"/>
              </a:ext>
            </a:extLst>
          </p:cNvPr>
          <p:cNvSpPr>
            <a:spLocks noGrp="1"/>
          </p:cNvSpPr>
          <p:nvPr>
            <p:ph type="sldNum" sz="quarter" idx="12"/>
          </p:nvPr>
        </p:nvSpPr>
        <p:spPr/>
        <p:txBody>
          <a:bodyPr/>
          <a:lstStyle/>
          <a:p>
            <a:fld id="{5E4F0376-0E54-9843-B673-E00D6670E830}" type="slidenum">
              <a:rPr lang="en-US" smtClean="0"/>
              <a:pPr/>
              <a:t>55</a:t>
            </a:fld>
            <a:endParaRPr lang="en-US" dirty="0"/>
          </a:p>
        </p:txBody>
      </p:sp>
      <p:grpSp>
        <p:nvGrpSpPr>
          <p:cNvPr id="13" name="Group 12">
            <a:extLst>
              <a:ext uri="{FF2B5EF4-FFF2-40B4-BE49-F238E27FC236}">
                <a16:creationId xmlns:a16="http://schemas.microsoft.com/office/drawing/2014/main" id="{909DAA5B-A3FC-8D4B-9CDE-DC65AE924109}"/>
              </a:ext>
            </a:extLst>
          </p:cNvPr>
          <p:cNvGrpSpPr/>
          <p:nvPr/>
        </p:nvGrpSpPr>
        <p:grpSpPr>
          <a:xfrm>
            <a:off x="7223732" y="3174798"/>
            <a:ext cx="1280146" cy="1911194"/>
            <a:chOff x="5055445" y="3572802"/>
            <a:chExt cx="1255472" cy="1801578"/>
          </a:xfrm>
        </p:grpSpPr>
        <p:sp>
          <p:nvSpPr>
            <p:cNvPr id="12" name="Rectangle 11">
              <a:extLst>
                <a:ext uri="{FF2B5EF4-FFF2-40B4-BE49-F238E27FC236}">
                  <a16:creationId xmlns:a16="http://schemas.microsoft.com/office/drawing/2014/main" id="{A870C286-4D4A-7241-B374-69F212C3987C}"/>
                </a:ext>
              </a:extLst>
            </p:cNvPr>
            <p:cNvSpPr/>
            <p:nvPr/>
          </p:nvSpPr>
          <p:spPr bwMode="auto">
            <a:xfrm>
              <a:off x="5271706" y="3572802"/>
              <a:ext cx="858210" cy="1463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TextBox 13">
              <a:extLst>
                <a:ext uri="{FF2B5EF4-FFF2-40B4-BE49-F238E27FC236}">
                  <a16:creationId xmlns:a16="http://schemas.microsoft.com/office/drawing/2014/main" id="{EE3832B9-E65C-8E45-A74C-DB18833DA4A2}"/>
                </a:ext>
              </a:extLst>
            </p:cNvPr>
            <p:cNvSpPr txBox="1"/>
            <p:nvPr/>
          </p:nvSpPr>
          <p:spPr>
            <a:xfrm>
              <a:off x="5055445" y="5035826"/>
              <a:ext cx="1255472" cy="338554"/>
            </a:xfrm>
            <a:prstGeom prst="rect">
              <a:avLst/>
            </a:prstGeom>
            <a:noFill/>
          </p:spPr>
          <p:txBody>
            <a:bodyPr wrap="none" rtlCol="0">
              <a:spAutoFit/>
            </a:bodyPr>
            <a:lstStyle/>
            <a:p>
              <a:r>
                <a:rPr lang="en-US" dirty="0">
                  <a:solidFill>
                    <a:srgbClr val="FF0000"/>
                  </a:solidFill>
                </a:rPr>
                <a:t>Foreign key</a:t>
              </a:r>
            </a:p>
          </p:txBody>
        </p:sp>
      </p:grpSp>
      <p:sp>
        <p:nvSpPr>
          <p:cNvPr id="17" name="Oval 16">
            <a:extLst>
              <a:ext uri="{FF2B5EF4-FFF2-40B4-BE49-F238E27FC236}">
                <a16:creationId xmlns:a16="http://schemas.microsoft.com/office/drawing/2014/main" id="{0B2A5893-11C0-434A-B732-D6CC02ABDACB}"/>
              </a:ext>
            </a:extLst>
          </p:cNvPr>
          <p:cNvSpPr/>
          <p:nvPr/>
        </p:nvSpPr>
        <p:spPr bwMode="auto">
          <a:xfrm>
            <a:off x="1280196" y="4153687"/>
            <a:ext cx="548634"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8" name="Oval 17">
            <a:extLst>
              <a:ext uri="{FF2B5EF4-FFF2-40B4-BE49-F238E27FC236}">
                <a16:creationId xmlns:a16="http://schemas.microsoft.com/office/drawing/2014/main" id="{97889C42-1BA7-B74F-B91E-5EF35E941AB2}"/>
              </a:ext>
            </a:extLst>
          </p:cNvPr>
          <p:cNvSpPr/>
          <p:nvPr/>
        </p:nvSpPr>
        <p:spPr bwMode="auto">
          <a:xfrm>
            <a:off x="7406610" y="3425517"/>
            <a:ext cx="548633"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Oval 18">
            <a:extLst>
              <a:ext uri="{FF2B5EF4-FFF2-40B4-BE49-F238E27FC236}">
                <a16:creationId xmlns:a16="http://schemas.microsoft.com/office/drawing/2014/main" id="{57CA3D4E-A34F-8649-8C7D-91C29719003B}"/>
              </a:ext>
            </a:extLst>
          </p:cNvPr>
          <p:cNvSpPr/>
          <p:nvPr/>
        </p:nvSpPr>
        <p:spPr bwMode="auto">
          <a:xfrm>
            <a:off x="7398773" y="4439425"/>
            <a:ext cx="556470"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0" name="Curved Connector 19">
            <a:extLst>
              <a:ext uri="{FF2B5EF4-FFF2-40B4-BE49-F238E27FC236}">
                <a16:creationId xmlns:a16="http://schemas.microsoft.com/office/drawing/2014/main" id="{16A01C8F-D40A-184E-9EE6-F911C940DCAB}"/>
              </a:ext>
            </a:extLst>
          </p:cNvPr>
          <p:cNvCxnSpPr>
            <a:cxnSpLocks/>
            <a:stCxn id="18" idx="0"/>
            <a:endCxn id="17" idx="7"/>
          </p:cNvCxnSpPr>
          <p:nvPr/>
        </p:nvCxnSpPr>
        <p:spPr bwMode="auto">
          <a:xfrm rot="16200000" flipH="1" flipV="1">
            <a:off x="4330534" y="843466"/>
            <a:ext cx="768343" cy="5932443"/>
          </a:xfrm>
          <a:prstGeom prst="curvedConnector3">
            <a:avLst>
              <a:gd name="adj1" fmla="val -5558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Curved Connector 21">
            <a:extLst>
              <a:ext uri="{FF2B5EF4-FFF2-40B4-BE49-F238E27FC236}">
                <a16:creationId xmlns:a16="http://schemas.microsoft.com/office/drawing/2014/main" id="{402763B5-C87B-7F41-B9CA-D81159E585D6}"/>
              </a:ext>
            </a:extLst>
          </p:cNvPr>
          <p:cNvCxnSpPr>
            <a:cxnSpLocks/>
            <a:stCxn id="19" idx="4"/>
            <a:endCxn id="17" idx="5"/>
          </p:cNvCxnSpPr>
          <p:nvPr/>
        </p:nvCxnSpPr>
        <p:spPr bwMode="auto">
          <a:xfrm rot="5400000" flipH="1">
            <a:off x="4549790" y="1586525"/>
            <a:ext cx="325911" cy="5928524"/>
          </a:xfrm>
          <a:prstGeom prst="curvedConnector3">
            <a:avLst>
              <a:gd name="adj1" fmla="val -19411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descr="A screenshot of a computer&#10;&#10;AI-generated content may be incorrect.">
            <a:extLst>
              <a:ext uri="{FF2B5EF4-FFF2-40B4-BE49-F238E27FC236}">
                <a16:creationId xmlns:a16="http://schemas.microsoft.com/office/drawing/2014/main" id="{8A8DDAA7-6015-8A2D-0E8C-7249BF7FFBB5}"/>
              </a:ext>
            </a:extLst>
          </p:cNvPr>
          <p:cNvPicPr>
            <a:picLocks noChangeAspect="1"/>
          </p:cNvPicPr>
          <p:nvPr/>
        </p:nvPicPr>
        <p:blipFill>
          <a:blip r:embed="rId4"/>
          <a:stretch>
            <a:fillRect/>
          </a:stretch>
        </p:blipFill>
        <p:spPr>
          <a:xfrm>
            <a:off x="91489" y="4565355"/>
            <a:ext cx="2560292" cy="2227946"/>
          </a:xfrm>
          <a:prstGeom prst="rect">
            <a:avLst/>
          </a:prstGeom>
        </p:spPr>
      </p:pic>
      <p:sp>
        <p:nvSpPr>
          <p:cNvPr id="6" name="TextBox 5">
            <a:extLst>
              <a:ext uri="{FF2B5EF4-FFF2-40B4-BE49-F238E27FC236}">
                <a16:creationId xmlns:a16="http://schemas.microsoft.com/office/drawing/2014/main" id="{B0C0B97E-D24B-E9DD-BA8E-8FFD2619F8B7}"/>
              </a:ext>
            </a:extLst>
          </p:cNvPr>
          <p:cNvSpPr txBox="1"/>
          <p:nvPr/>
        </p:nvSpPr>
        <p:spPr>
          <a:xfrm>
            <a:off x="2459679" y="5407314"/>
            <a:ext cx="2775119" cy="707886"/>
          </a:xfrm>
          <a:prstGeom prst="rect">
            <a:avLst/>
          </a:prstGeom>
          <a:solidFill>
            <a:schemeClr val="accent1">
              <a:lumMod val="20000"/>
              <a:lumOff val="80000"/>
            </a:schemeClr>
          </a:solidFill>
          <a:ln>
            <a:solidFill>
              <a:srgbClr val="0432FF"/>
            </a:solidFill>
          </a:ln>
        </p:spPr>
        <p:txBody>
          <a:bodyPr wrap="none" rtlCol="0">
            <a:spAutoFit/>
          </a:bodyPr>
          <a:lstStyle/>
          <a:p>
            <a:r>
              <a:rPr lang="en-US" sz="2000" u="sng" dirty="0">
                <a:solidFill>
                  <a:srgbClr val="0432FF"/>
                </a:solidFill>
              </a:rPr>
              <a:t>One teacher</a:t>
            </a:r>
            <a:r>
              <a:rPr lang="en-US" sz="2000" dirty="0">
                <a:solidFill>
                  <a:srgbClr val="0432FF"/>
                </a:solidFill>
              </a:rPr>
              <a:t> can teach</a:t>
            </a:r>
          </a:p>
          <a:p>
            <a:r>
              <a:rPr lang="en-US" sz="2000" u="sng" dirty="0">
                <a:solidFill>
                  <a:srgbClr val="0432FF"/>
                </a:solidFill>
              </a:rPr>
              <a:t>many classes</a:t>
            </a:r>
            <a:r>
              <a:rPr lang="en-US" sz="2000" dirty="0">
                <a:solidFill>
                  <a:srgbClr val="0432FF"/>
                </a:solidFill>
              </a:rPr>
              <a:t>.</a:t>
            </a:r>
          </a:p>
        </p:txBody>
      </p:sp>
    </p:spTree>
    <p:extLst>
      <p:ext uri="{BB962C8B-B14F-4D97-AF65-F5344CB8AC3E}">
        <p14:creationId xmlns:p14="http://schemas.microsoft.com/office/powerpoint/2010/main" val="3044853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4235CE6-3081-580B-D340-CFB01270C94C}"/>
              </a:ext>
            </a:extLst>
          </p:cNvPr>
          <p:cNvGrpSpPr/>
          <p:nvPr/>
        </p:nvGrpSpPr>
        <p:grpSpPr>
          <a:xfrm>
            <a:off x="1005879" y="2825892"/>
            <a:ext cx="7589437" cy="3085524"/>
            <a:chOff x="1005879" y="2825892"/>
            <a:chExt cx="7589437" cy="3085524"/>
          </a:xfrm>
        </p:grpSpPr>
        <p:pic>
          <p:nvPicPr>
            <p:cNvPr id="15" name="Picture 14" descr="Table&#10;&#10;Description automatically generated">
              <a:extLst>
                <a:ext uri="{FF2B5EF4-FFF2-40B4-BE49-F238E27FC236}">
                  <a16:creationId xmlns:a16="http://schemas.microsoft.com/office/drawing/2014/main" id="{976A974C-8BA8-EACD-8A1C-1DC9AF75B780}"/>
                </a:ext>
              </a:extLst>
            </p:cNvPr>
            <p:cNvPicPr>
              <a:picLocks noChangeAspect="1"/>
            </p:cNvPicPr>
            <p:nvPr/>
          </p:nvPicPr>
          <p:blipFill>
            <a:blip r:embed="rId2"/>
            <a:stretch>
              <a:fillRect/>
            </a:stretch>
          </p:blipFill>
          <p:spPr>
            <a:xfrm>
              <a:off x="1005879" y="2825892"/>
              <a:ext cx="3325622" cy="3055164"/>
            </a:xfrm>
            <a:prstGeom prst="rect">
              <a:avLst/>
            </a:prstGeom>
          </p:spPr>
        </p:pic>
        <p:pic>
          <p:nvPicPr>
            <p:cNvPr id="23" name="Picture 22" descr="Table&#10;&#10;Description automatically generated">
              <a:extLst>
                <a:ext uri="{FF2B5EF4-FFF2-40B4-BE49-F238E27FC236}">
                  <a16:creationId xmlns:a16="http://schemas.microsoft.com/office/drawing/2014/main" id="{41F1765B-4DBA-C80F-BF93-3C3E453722E1}"/>
                </a:ext>
              </a:extLst>
            </p:cNvPr>
            <p:cNvPicPr>
              <a:picLocks noChangeAspect="1"/>
            </p:cNvPicPr>
            <p:nvPr/>
          </p:nvPicPr>
          <p:blipFill>
            <a:blip r:embed="rId3"/>
            <a:stretch>
              <a:fillRect/>
            </a:stretch>
          </p:blipFill>
          <p:spPr>
            <a:xfrm>
              <a:off x="4331501" y="2825892"/>
              <a:ext cx="4263815" cy="3085524"/>
            </a:xfrm>
            <a:prstGeom prst="rect">
              <a:avLst/>
            </a:prstGeom>
          </p:spPr>
        </p:pic>
      </p:grpSp>
      <p:sp>
        <p:nvSpPr>
          <p:cNvPr id="2" name="Title 1">
            <a:extLst>
              <a:ext uri="{FF2B5EF4-FFF2-40B4-BE49-F238E27FC236}">
                <a16:creationId xmlns:a16="http://schemas.microsoft.com/office/drawing/2014/main" id="{BC2211F0-9B61-5C4B-B9FC-3EEB5595F73F}"/>
              </a:ext>
            </a:extLst>
          </p:cNvPr>
          <p:cNvSpPr>
            <a:spLocks noGrp="1"/>
          </p:cNvSpPr>
          <p:nvPr>
            <p:ph type="title"/>
          </p:nvPr>
        </p:nvSpPr>
        <p:spPr/>
        <p:txBody>
          <a:bodyPr/>
          <a:lstStyle/>
          <a:p>
            <a:r>
              <a:rPr lang="en-US" dirty="0"/>
              <a:t>One-to-Many (1:M) Relationship</a:t>
            </a:r>
            <a:r>
              <a:rPr lang="en-US" i="1" dirty="0"/>
              <a:t>, cont’d</a:t>
            </a:r>
          </a:p>
        </p:txBody>
      </p:sp>
      <p:sp>
        <p:nvSpPr>
          <p:cNvPr id="3" name="Content Placeholder 2">
            <a:extLst>
              <a:ext uri="{FF2B5EF4-FFF2-40B4-BE49-F238E27FC236}">
                <a16:creationId xmlns:a16="http://schemas.microsoft.com/office/drawing/2014/main" id="{8A317D36-8E53-2643-91D7-8CA06FB4F48E}"/>
              </a:ext>
            </a:extLst>
          </p:cNvPr>
          <p:cNvSpPr>
            <a:spLocks noGrp="1"/>
          </p:cNvSpPr>
          <p:nvPr>
            <p:ph idx="1"/>
          </p:nvPr>
        </p:nvSpPr>
        <p:spPr>
          <a:xfrm>
            <a:off x="457200" y="1295401"/>
            <a:ext cx="8320994" cy="962801"/>
          </a:xfrm>
        </p:spPr>
        <p:txBody>
          <a:bodyPr/>
          <a:lstStyle/>
          <a:p>
            <a:r>
              <a:rPr lang="en-US" dirty="0"/>
              <a:t>In a </a:t>
            </a:r>
            <a:r>
              <a:rPr lang="en-US" dirty="0">
                <a:solidFill>
                  <a:srgbClr val="C00000"/>
                </a:solidFill>
              </a:rPr>
              <a:t>one-to-many relationship</a:t>
            </a:r>
            <a:r>
              <a:rPr lang="en-US" dirty="0"/>
              <a:t>, the foreign key must be in the table on the “many” side.</a:t>
            </a:r>
          </a:p>
        </p:txBody>
      </p:sp>
      <p:sp>
        <p:nvSpPr>
          <p:cNvPr id="4" name="Slide Number Placeholder 3">
            <a:extLst>
              <a:ext uri="{FF2B5EF4-FFF2-40B4-BE49-F238E27FC236}">
                <a16:creationId xmlns:a16="http://schemas.microsoft.com/office/drawing/2014/main" id="{27F278E7-6B80-8341-8000-A57520220A3B}"/>
              </a:ext>
            </a:extLst>
          </p:cNvPr>
          <p:cNvSpPr>
            <a:spLocks noGrp="1"/>
          </p:cNvSpPr>
          <p:nvPr>
            <p:ph type="sldNum" sz="quarter" idx="12"/>
          </p:nvPr>
        </p:nvSpPr>
        <p:spPr>
          <a:xfrm>
            <a:off x="6781800" y="6172170"/>
            <a:ext cx="1905000" cy="457200"/>
          </a:xfrm>
        </p:spPr>
        <p:txBody>
          <a:bodyPr/>
          <a:lstStyle/>
          <a:p>
            <a:fld id="{5E4F0376-0E54-9843-B673-E00D6670E830}" type="slidenum">
              <a:rPr lang="en-US" smtClean="0"/>
              <a:pPr/>
              <a:t>56</a:t>
            </a:fld>
            <a:endParaRPr lang="en-US" dirty="0"/>
          </a:p>
        </p:txBody>
      </p:sp>
      <p:grpSp>
        <p:nvGrpSpPr>
          <p:cNvPr id="13" name="Group 12">
            <a:extLst>
              <a:ext uri="{FF2B5EF4-FFF2-40B4-BE49-F238E27FC236}">
                <a16:creationId xmlns:a16="http://schemas.microsoft.com/office/drawing/2014/main" id="{909DAA5B-A3FC-8D4B-9CDE-DC65AE924109}"/>
              </a:ext>
            </a:extLst>
          </p:cNvPr>
          <p:cNvGrpSpPr/>
          <p:nvPr/>
        </p:nvGrpSpPr>
        <p:grpSpPr>
          <a:xfrm>
            <a:off x="7223732" y="3174798"/>
            <a:ext cx="1280146" cy="1911194"/>
            <a:chOff x="5055445" y="3572802"/>
            <a:chExt cx="1255472" cy="1801578"/>
          </a:xfrm>
        </p:grpSpPr>
        <p:sp>
          <p:nvSpPr>
            <p:cNvPr id="12" name="Rectangle 11">
              <a:extLst>
                <a:ext uri="{FF2B5EF4-FFF2-40B4-BE49-F238E27FC236}">
                  <a16:creationId xmlns:a16="http://schemas.microsoft.com/office/drawing/2014/main" id="{A870C286-4D4A-7241-B374-69F212C3987C}"/>
                </a:ext>
              </a:extLst>
            </p:cNvPr>
            <p:cNvSpPr/>
            <p:nvPr/>
          </p:nvSpPr>
          <p:spPr bwMode="auto">
            <a:xfrm>
              <a:off x="5271706" y="3572802"/>
              <a:ext cx="858210" cy="1463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4" name="TextBox 13">
              <a:extLst>
                <a:ext uri="{FF2B5EF4-FFF2-40B4-BE49-F238E27FC236}">
                  <a16:creationId xmlns:a16="http://schemas.microsoft.com/office/drawing/2014/main" id="{EE3832B9-E65C-8E45-A74C-DB18833DA4A2}"/>
                </a:ext>
              </a:extLst>
            </p:cNvPr>
            <p:cNvSpPr txBox="1"/>
            <p:nvPr/>
          </p:nvSpPr>
          <p:spPr>
            <a:xfrm>
              <a:off x="5055445" y="5035826"/>
              <a:ext cx="1255472" cy="338554"/>
            </a:xfrm>
            <a:prstGeom prst="rect">
              <a:avLst/>
            </a:prstGeom>
            <a:noFill/>
          </p:spPr>
          <p:txBody>
            <a:bodyPr wrap="none" rtlCol="0">
              <a:spAutoFit/>
            </a:bodyPr>
            <a:lstStyle/>
            <a:p>
              <a:r>
                <a:rPr lang="en-US" dirty="0">
                  <a:solidFill>
                    <a:srgbClr val="FF0000"/>
                  </a:solidFill>
                </a:rPr>
                <a:t>Foreign key</a:t>
              </a:r>
            </a:p>
          </p:txBody>
        </p:sp>
      </p:grpSp>
      <p:sp>
        <p:nvSpPr>
          <p:cNvPr id="17" name="Oval 16">
            <a:extLst>
              <a:ext uri="{FF2B5EF4-FFF2-40B4-BE49-F238E27FC236}">
                <a16:creationId xmlns:a16="http://schemas.microsoft.com/office/drawing/2014/main" id="{0B2A5893-11C0-434A-B732-D6CC02ABDACB}"/>
              </a:ext>
            </a:extLst>
          </p:cNvPr>
          <p:cNvSpPr/>
          <p:nvPr/>
        </p:nvSpPr>
        <p:spPr bwMode="auto">
          <a:xfrm>
            <a:off x="1280196" y="4153687"/>
            <a:ext cx="548634"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8" name="Oval 17">
            <a:extLst>
              <a:ext uri="{FF2B5EF4-FFF2-40B4-BE49-F238E27FC236}">
                <a16:creationId xmlns:a16="http://schemas.microsoft.com/office/drawing/2014/main" id="{97889C42-1BA7-B74F-B91E-5EF35E941AB2}"/>
              </a:ext>
            </a:extLst>
          </p:cNvPr>
          <p:cNvSpPr/>
          <p:nvPr/>
        </p:nvSpPr>
        <p:spPr bwMode="auto">
          <a:xfrm>
            <a:off x="7406610" y="3425517"/>
            <a:ext cx="548633"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9" name="Oval 18">
            <a:extLst>
              <a:ext uri="{FF2B5EF4-FFF2-40B4-BE49-F238E27FC236}">
                <a16:creationId xmlns:a16="http://schemas.microsoft.com/office/drawing/2014/main" id="{57CA3D4E-A34F-8649-8C7D-91C29719003B}"/>
              </a:ext>
            </a:extLst>
          </p:cNvPr>
          <p:cNvSpPr/>
          <p:nvPr/>
        </p:nvSpPr>
        <p:spPr bwMode="auto">
          <a:xfrm>
            <a:off x="7398773" y="4439425"/>
            <a:ext cx="556470" cy="274317"/>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0" name="Curved Connector 19">
            <a:extLst>
              <a:ext uri="{FF2B5EF4-FFF2-40B4-BE49-F238E27FC236}">
                <a16:creationId xmlns:a16="http://schemas.microsoft.com/office/drawing/2014/main" id="{16A01C8F-D40A-184E-9EE6-F911C940DCAB}"/>
              </a:ext>
            </a:extLst>
          </p:cNvPr>
          <p:cNvCxnSpPr>
            <a:cxnSpLocks/>
            <a:stCxn id="18" idx="0"/>
            <a:endCxn id="17" idx="7"/>
          </p:cNvCxnSpPr>
          <p:nvPr/>
        </p:nvCxnSpPr>
        <p:spPr bwMode="auto">
          <a:xfrm rot="16200000" flipH="1" flipV="1">
            <a:off x="4330534" y="843466"/>
            <a:ext cx="768343" cy="5932443"/>
          </a:xfrm>
          <a:prstGeom prst="curvedConnector3">
            <a:avLst>
              <a:gd name="adj1" fmla="val -5558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Curved Connector 21">
            <a:extLst>
              <a:ext uri="{FF2B5EF4-FFF2-40B4-BE49-F238E27FC236}">
                <a16:creationId xmlns:a16="http://schemas.microsoft.com/office/drawing/2014/main" id="{402763B5-C87B-7F41-B9CA-D81159E585D6}"/>
              </a:ext>
            </a:extLst>
          </p:cNvPr>
          <p:cNvCxnSpPr>
            <a:cxnSpLocks/>
            <a:stCxn id="19" idx="4"/>
            <a:endCxn id="17" idx="5"/>
          </p:cNvCxnSpPr>
          <p:nvPr/>
        </p:nvCxnSpPr>
        <p:spPr bwMode="auto">
          <a:xfrm rot="5400000" flipH="1">
            <a:off x="4549790" y="1586525"/>
            <a:ext cx="325911" cy="5928524"/>
          </a:xfrm>
          <a:prstGeom prst="curvedConnector3">
            <a:avLst>
              <a:gd name="adj1" fmla="val -194113"/>
            </a:avLst>
          </a:prstGeom>
          <a:solidFill>
            <a:schemeClr val="accent1"/>
          </a:solidFill>
          <a:ln w="19050" cap="flat" cmpd="sng" algn="ctr">
            <a:solidFill>
              <a:srgbClr val="0432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26D28C2D-B674-2464-AB0F-69D2ADF6404C}"/>
              </a:ext>
            </a:extLst>
          </p:cNvPr>
          <p:cNvSpPr txBox="1"/>
          <p:nvPr/>
        </p:nvSpPr>
        <p:spPr>
          <a:xfrm>
            <a:off x="2260054" y="2184736"/>
            <a:ext cx="4905382" cy="584775"/>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In the example below, why can’t the </a:t>
            </a:r>
            <a:r>
              <a:rPr lang="en-US" b="1" dirty="0">
                <a:solidFill>
                  <a:srgbClr val="0033CC"/>
                </a:solidFill>
                <a:latin typeface="Courier New" panose="02070309020205020404" pitchFamily="49" charset="0"/>
                <a:cs typeface="Courier New" panose="02070309020205020404" pitchFamily="49" charset="0"/>
              </a:rPr>
              <a:t>teacher</a:t>
            </a:r>
            <a:r>
              <a:rPr lang="en-US" dirty="0">
                <a:solidFill>
                  <a:srgbClr val="0033CC"/>
                </a:solidFill>
              </a:rPr>
              <a:t> table </a:t>
            </a:r>
          </a:p>
          <a:p>
            <a:r>
              <a:rPr lang="en-US" dirty="0">
                <a:solidFill>
                  <a:srgbClr val="0033CC"/>
                </a:solidFill>
              </a:rPr>
              <a:t>contain the foreign key to the </a:t>
            </a:r>
            <a:r>
              <a:rPr lang="en-US" b="1" dirty="0">
                <a:solidFill>
                  <a:srgbClr val="0033CC"/>
                </a:solidFill>
                <a:latin typeface="Courier New" panose="02070309020205020404" pitchFamily="49" charset="0"/>
                <a:cs typeface="Courier New" panose="02070309020205020404" pitchFamily="49" charset="0"/>
              </a:rPr>
              <a:t>class</a:t>
            </a:r>
            <a:r>
              <a:rPr lang="en-US" dirty="0">
                <a:solidFill>
                  <a:srgbClr val="0033CC"/>
                </a:solidFill>
              </a:rPr>
              <a:t> table?</a:t>
            </a:r>
          </a:p>
        </p:txBody>
      </p:sp>
      <p:pic>
        <p:nvPicPr>
          <p:cNvPr id="5" name="Picture 4" descr="A screenshot of a computer&#10;&#10;AI-generated content may be incorrect.">
            <a:extLst>
              <a:ext uri="{FF2B5EF4-FFF2-40B4-BE49-F238E27FC236}">
                <a16:creationId xmlns:a16="http://schemas.microsoft.com/office/drawing/2014/main" id="{CB4AF194-C79B-F0CD-4450-5968E09E0AA1}"/>
              </a:ext>
            </a:extLst>
          </p:cNvPr>
          <p:cNvPicPr>
            <a:picLocks noChangeAspect="1"/>
          </p:cNvPicPr>
          <p:nvPr/>
        </p:nvPicPr>
        <p:blipFill>
          <a:blip r:embed="rId4"/>
          <a:stretch>
            <a:fillRect/>
          </a:stretch>
        </p:blipFill>
        <p:spPr>
          <a:xfrm>
            <a:off x="91489" y="4565355"/>
            <a:ext cx="2560292" cy="2227946"/>
          </a:xfrm>
          <a:prstGeom prst="rect">
            <a:avLst/>
          </a:prstGeom>
        </p:spPr>
      </p:pic>
      <p:sp>
        <p:nvSpPr>
          <p:cNvPr id="6" name="TextBox 5">
            <a:extLst>
              <a:ext uri="{FF2B5EF4-FFF2-40B4-BE49-F238E27FC236}">
                <a16:creationId xmlns:a16="http://schemas.microsoft.com/office/drawing/2014/main" id="{C8D2B0C9-EA1F-7C55-A99E-CCAA0E420C70}"/>
              </a:ext>
            </a:extLst>
          </p:cNvPr>
          <p:cNvSpPr txBox="1"/>
          <p:nvPr/>
        </p:nvSpPr>
        <p:spPr>
          <a:xfrm>
            <a:off x="2459679" y="5407314"/>
            <a:ext cx="2775119" cy="707886"/>
          </a:xfrm>
          <a:prstGeom prst="rect">
            <a:avLst/>
          </a:prstGeom>
          <a:solidFill>
            <a:schemeClr val="accent1">
              <a:lumMod val="20000"/>
              <a:lumOff val="80000"/>
            </a:schemeClr>
          </a:solidFill>
          <a:ln>
            <a:solidFill>
              <a:srgbClr val="0432FF"/>
            </a:solidFill>
          </a:ln>
        </p:spPr>
        <p:txBody>
          <a:bodyPr wrap="none" rtlCol="0">
            <a:spAutoFit/>
          </a:bodyPr>
          <a:lstStyle/>
          <a:p>
            <a:r>
              <a:rPr lang="en-US" sz="2000" u="sng" dirty="0">
                <a:solidFill>
                  <a:srgbClr val="0432FF"/>
                </a:solidFill>
              </a:rPr>
              <a:t>One teacher</a:t>
            </a:r>
            <a:r>
              <a:rPr lang="en-US" sz="2000" dirty="0">
                <a:solidFill>
                  <a:srgbClr val="0432FF"/>
                </a:solidFill>
              </a:rPr>
              <a:t> can teach</a:t>
            </a:r>
          </a:p>
          <a:p>
            <a:r>
              <a:rPr lang="en-US" sz="2000" u="sng" dirty="0">
                <a:solidFill>
                  <a:srgbClr val="0432FF"/>
                </a:solidFill>
              </a:rPr>
              <a:t>many classes</a:t>
            </a:r>
            <a:r>
              <a:rPr lang="en-US" sz="2000" dirty="0">
                <a:solidFill>
                  <a:srgbClr val="0432FF"/>
                </a:solidFill>
              </a:rPr>
              <a:t>.</a:t>
            </a:r>
          </a:p>
        </p:txBody>
      </p:sp>
    </p:spTree>
    <p:extLst>
      <p:ext uri="{BB962C8B-B14F-4D97-AF65-F5344CB8AC3E}">
        <p14:creationId xmlns:p14="http://schemas.microsoft.com/office/powerpoint/2010/main" val="962939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4F59-1360-9F41-98A0-D373B9919157}"/>
              </a:ext>
            </a:extLst>
          </p:cNvPr>
          <p:cNvSpPr>
            <a:spLocks noGrp="1"/>
          </p:cNvSpPr>
          <p:nvPr>
            <p:ph type="title"/>
          </p:nvPr>
        </p:nvSpPr>
        <p:spPr/>
        <p:txBody>
          <a:bodyPr/>
          <a:lstStyle/>
          <a:p>
            <a:r>
              <a:rPr lang="en-US" dirty="0"/>
              <a:t>One-to-Many (1:M) Relationship</a:t>
            </a:r>
            <a:r>
              <a:rPr lang="en-US" i="1" dirty="0"/>
              <a:t>, cont’d</a:t>
            </a:r>
            <a:endParaRPr lang="en-US" dirty="0"/>
          </a:p>
        </p:txBody>
      </p:sp>
      <p:sp>
        <p:nvSpPr>
          <p:cNvPr id="4" name="Slide Number Placeholder 3">
            <a:extLst>
              <a:ext uri="{FF2B5EF4-FFF2-40B4-BE49-F238E27FC236}">
                <a16:creationId xmlns:a16="http://schemas.microsoft.com/office/drawing/2014/main" id="{5FD7AFFB-5215-5347-951D-4457D95E3943}"/>
              </a:ext>
            </a:extLst>
          </p:cNvPr>
          <p:cNvSpPr>
            <a:spLocks noGrp="1"/>
          </p:cNvSpPr>
          <p:nvPr>
            <p:ph type="sldNum" sz="quarter" idx="12"/>
          </p:nvPr>
        </p:nvSpPr>
        <p:spPr/>
        <p:txBody>
          <a:bodyPr/>
          <a:lstStyle/>
          <a:p>
            <a:fld id="{5E4F0376-0E54-9843-B673-E00D6670E830}" type="slidenum">
              <a:rPr lang="en-US" smtClean="0"/>
              <a:pPr/>
              <a:t>57</a:t>
            </a:fld>
            <a:endParaRPr lang="en-US" dirty="0"/>
          </a:p>
        </p:txBody>
      </p:sp>
      <p:grpSp>
        <p:nvGrpSpPr>
          <p:cNvPr id="5" name="Group 8">
            <a:extLst>
              <a:ext uri="{FF2B5EF4-FFF2-40B4-BE49-F238E27FC236}">
                <a16:creationId xmlns:a16="http://schemas.microsoft.com/office/drawing/2014/main" id="{73C12F82-5170-2C49-A67B-06FC819D016D}"/>
              </a:ext>
            </a:extLst>
          </p:cNvPr>
          <p:cNvGrpSpPr>
            <a:grpSpLocks/>
          </p:cNvGrpSpPr>
          <p:nvPr/>
        </p:nvGrpSpPr>
        <p:grpSpPr bwMode="auto">
          <a:xfrm>
            <a:off x="493712" y="1325903"/>
            <a:ext cx="3712532" cy="1416801"/>
            <a:chOff x="2616200" y="4724400"/>
            <a:chExt cx="4078958" cy="1645920"/>
          </a:xfrm>
        </p:grpSpPr>
        <p:pic>
          <p:nvPicPr>
            <p:cNvPr id="6" name="Picture 4">
              <a:extLst>
                <a:ext uri="{FF2B5EF4-FFF2-40B4-BE49-F238E27FC236}">
                  <a16:creationId xmlns:a16="http://schemas.microsoft.com/office/drawing/2014/main" id="{B3DA460C-394E-304E-8A38-177826784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53E193B-12A1-8A4D-969D-7D7A2001D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3B6ED47F-46F7-BE43-A72A-C403ABC743A0}"/>
              </a:ext>
            </a:extLst>
          </p:cNvPr>
          <p:cNvSpPr txBox="1"/>
          <p:nvPr/>
        </p:nvSpPr>
        <p:spPr>
          <a:xfrm>
            <a:off x="4389130" y="1618804"/>
            <a:ext cx="2926040"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u="sng" dirty="0">
                <a:solidFill>
                  <a:srgbClr val="0432FF"/>
                </a:solidFill>
              </a:rPr>
              <a:t>Each department</a:t>
            </a:r>
            <a:r>
              <a:rPr lang="en-US" dirty="0">
                <a:solidFill>
                  <a:srgbClr val="0432FF"/>
                </a:solidFill>
              </a:rPr>
              <a:t> (1) can have </a:t>
            </a:r>
          </a:p>
          <a:p>
            <a:r>
              <a:rPr lang="en-US" u="sng" dirty="0">
                <a:solidFill>
                  <a:srgbClr val="0432FF"/>
                </a:solidFill>
              </a:rPr>
              <a:t>many employees</a:t>
            </a:r>
            <a:r>
              <a:rPr lang="en-US" dirty="0">
                <a:solidFill>
                  <a:srgbClr val="0432FF"/>
                </a:solidFill>
              </a:rPr>
              <a:t> (M).</a:t>
            </a:r>
          </a:p>
        </p:txBody>
      </p:sp>
      <p:grpSp>
        <p:nvGrpSpPr>
          <p:cNvPr id="17" name="Group 16">
            <a:extLst>
              <a:ext uri="{FF2B5EF4-FFF2-40B4-BE49-F238E27FC236}">
                <a16:creationId xmlns:a16="http://schemas.microsoft.com/office/drawing/2014/main" id="{0255889B-68F9-C64B-8DD6-462B59D33490}"/>
              </a:ext>
            </a:extLst>
          </p:cNvPr>
          <p:cNvGrpSpPr/>
          <p:nvPr/>
        </p:nvGrpSpPr>
        <p:grpSpPr>
          <a:xfrm>
            <a:off x="496937" y="3023138"/>
            <a:ext cx="7732623" cy="1405574"/>
            <a:chOff x="496937" y="3023138"/>
            <a:chExt cx="7732623" cy="1405574"/>
          </a:xfrm>
        </p:grpSpPr>
        <p:grpSp>
          <p:nvGrpSpPr>
            <p:cNvPr id="8" name="Group 2">
              <a:extLst>
                <a:ext uri="{FF2B5EF4-FFF2-40B4-BE49-F238E27FC236}">
                  <a16:creationId xmlns:a16="http://schemas.microsoft.com/office/drawing/2014/main" id="{53FA249F-05A0-064C-8F23-D54AE10B6276}"/>
                </a:ext>
              </a:extLst>
            </p:cNvPr>
            <p:cNvGrpSpPr>
              <a:grpSpLocks/>
            </p:cNvGrpSpPr>
            <p:nvPr/>
          </p:nvGrpSpPr>
          <p:grpSpPr bwMode="auto">
            <a:xfrm>
              <a:off x="496937" y="3023138"/>
              <a:ext cx="3709307" cy="1405574"/>
              <a:chOff x="2651760" y="4724400"/>
              <a:chExt cx="4043398" cy="1612392"/>
            </a:xfrm>
          </p:grpSpPr>
          <p:pic>
            <p:nvPicPr>
              <p:cNvPr id="9" name="Picture 5">
                <a:extLst>
                  <a:ext uri="{FF2B5EF4-FFF2-40B4-BE49-F238E27FC236}">
                    <a16:creationId xmlns:a16="http://schemas.microsoft.com/office/drawing/2014/main" id="{3C583050-4E1E-6D48-A7DC-4A60A178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71" y="4724400"/>
                <a:ext cx="181258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116E4A0-0310-714A-BD07-6A01F402E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60" y="4727448"/>
                <a:ext cx="2232316" cy="1609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F4DC96E4-0BD3-6A4E-997F-BEB8E70A785B}"/>
                </a:ext>
              </a:extLst>
            </p:cNvPr>
            <p:cNvSpPr txBox="1"/>
            <p:nvPr/>
          </p:nvSpPr>
          <p:spPr>
            <a:xfrm>
              <a:off x="4392467" y="3373310"/>
              <a:ext cx="3837093" cy="692497"/>
            </a:xfrm>
            <a:prstGeom prst="rect">
              <a:avLst/>
            </a:prstGeom>
            <a:solidFill>
              <a:schemeClr val="accent1">
                <a:lumMod val="20000"/>
                <a:lumOff val="80000"/>
              </a:schemeClr>
            </a:solidFill>
            <a:ln>
              <a:solidFill>
                <a:srgbClr val="0432FF"/>
              </a:solidFill>
            </a:ln>
          </p:spPr>
          <p:txBody>
            <a:bodyPr wrap="square" rtlCol="0">
              <a:spAutoFit/>
            </a:bodyPr>
            <a:lstStyle/>
            <a:p>
              <a:r>
                <a:rPr lang="en-US" b="1" dirty="0">
                  <a:solidFill>
                    <a:srgbClr val="0432FF"/>
                  </a:solidFill>
                </a:rPr>
                <a:t>Optional participation on the 1 side.</a:t>
              </a:r>
            </a:p>
            <a:p>
              <a:endParaRPr lang="en-US" sz="700" dirty="0">
                <a:solidFill>
                  <a:srgbClr val="0432FF"/>
                </a:solidFill>
              </a:endParaRPr>
            </a:p>
            <a:p>
              <a:r>
                <a:rPr lang="en-US" i="1" dirty="0">
                  <a:solidFill>
                    <a:srgbClr val="0432FF"/>
                  </a:solidFill>
                </a:rPr>
                <a:t>Rob does not belong to </a:t>
              </a:r>
              <a:r>
                <a:rPr lang="en-US" i="1" u="sng" dirty="0">
                  <a:solidFill>
                    <a:srgbClr val="0432FF"/>
                  </a:solidFill>
                </a:rPr>
                <a:t>any</a:t>
              </a:r>
              <a:r>
                <a:rPr lang="en-US" i="1" dirty="0">
                  <a:solidFill>
                    <a:srgbClr val="0432FF"/>
                  </a:solidFill>
                </a:rPr>
                <a:t> department.</a:t>
              </a:r>
            </a:p>
          </p:txBody>
        </p:sp>
      </p:grpSp>
      <p:grpSp>
        <p:nvGrpSpPr>
          <p:cNvPr id="18" name="Group 17">
            <a:extLst>
              <a:ext uri="{FF2B5EF4-FFF2-40B4-BE49-F238E27FC236}">
                <a16:creationId xmlns:a16="http://schemas.microsoft.com/office/drawing/2014/main" id="{045F9BD2-42C0-5D4C-AB23-73128D3AEB6D}"/>
              </a:ext>
            </a:extLst>
          </p:cNvPr>
          <p:cNvGrpSpPr/>
          <p:nvPr/>
        </p:nvGrpSpPr>
        <p:grpSpPr>
          <a:xfrm>
            <a:off x="495300" y="4709146"/>
            <a:ext cx="7630750" cy="1402917"/>
            <a:chOff x="495300" y="4709146"/>
            <a:chExt cx="7630750" cy="1402917"/>
          </a:xfrm>
        </p:grpSpPr>
        <p:grpSp>
          <p:nvGrpSpPr>
            <p:cNvPr id="11" name="Group 2">
              <a:extLst>
                <a:ext uri="{FF2B5EF4-FFF2-40B4-BE49-F238E27FC236}">
                  <a16:creationId xmlns:a16="http://schemas.microsoft.com/office/drawing/2014/main" id="{3AC4779E-CECE-A14F-A08E-7F52A977CECB}"/>
                </a:ext>
              </a:extLst>
            </p:cNvPr>
            <p:cNvGrpSpPr>
              <a:grpSpLocks/>
            </p:cNvGrpSpPr>
            <p:nvPr/>
          </p:nvGrpSpPr>
          <p:grpSpPr bwMode="auto">
            <a:xfrm>
              <a:off x="495300" y="4709146"/>
              <a:ext cx="3710944" cy="1402917"/>
              <a:chOff x="2616200" y="4724400"/>
              <a:chExt cx="4077208" cy="1645920"/>
            </a:xfrm>
          </p:grpSpPr>
          <p:pic>
            <p:nvPicPr>
              <p:cNvPr id="12" name="Picture 4">
                <a:extLst>
                  <a:ext uri="{FF2B5EF4-FFF2-40B4-BE49-F238E27FC236}">
                    <a16:creationId xmlns:a16="http://schemas.microsoft.com/office/drawing/2014/main" id="{5FF158D2-EDC5-8A42-BA0E-6B2B3BDB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4724400"/>
                <a:ext cx="2266371"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84447D92-4AA9-E145-8526-0235B2ADB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896" y="4727448"/>
                <a:ext cx="1810512" cy="140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D48C705-4A34-9445-A7AC-743D02EF60F8}"/>
                </a:ext>
              </a:extLst>
            </p:cNvPr>
            <p:cNvSpPr txBox="1"/>
            <p:nvPr/>
          </p:nvSpPr>
          <p:spPr>
            <a:xfrm>
              <a:off x="4389130" y="4933550"/>
              <a:ext cx="3736920" cy="954107"/>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Optional participation on the M side.</a:t>
              </a:r>
            </a:p>
            <a:p>
              <a:r>
                <a:rPr lang="en-US" dirty="0">
                  <a:solidFill>
                    <a:srgbClr val="0432FF"/>
                  </a:solidFill>
                </a:rPr>
                <a:t>(Can you see it?)</a:t>
              </a:r>
            </a:p>
            <a:p>
              <a:endParaRPr lang="en-US" sz="800" dirty="0">
                <a:solidFill>
                  <a:srgbClr val="0432FF"/>
                </a:solidFill>
              </a:endParaRPr>
            </a:p>
            <a:p>
              <a:r>
                <a:rPr lang="en-US" i="1" dirty="0">
                  <a:solidFill>
                    <a:srgbClr val="0432FF"/>
                  </a:solidFill>
                </a:rPr>
                <a:t>Department 3 has </a:t>
              </a:r>
              <a:r>
                <a:rPr lang="en-US" i="1" u="sng" dirty="0">
                  <a:solidFill>
                    <a:srgbClr val="0432FF"/>
                  </a:solidFill>
                </a:rPr>
                <a:t>no</a:t>
              </a:r>
              <a:r>
                <a:rPr lang="en-US" i="1" dirty="0">
                  <a:solidFill>
                    <a:srgbClr val="0432FF"/>
                  </a:solidFill>
                </a:rPr>
                <a:t> employees.</a:t>
              </a:r>
            </a:p>
          </p:txBody>
        </p:sp>
      </p:grpSp>
      <p:sp>
        <p:nvSpPr>
          <p:cNvPr id="19" name="5-Point Star 18">
            <a:extLst>
              <a:ext uri="{FF2B5EF4-FFF2-40B4-BE49-F238E27FC236}">
                <a16:creationId xmlns:a16="http://schemas.microsoft.com/office/drawing/2014/main" id="{F31CF36F-7A9D-16E5-C053-8BFA39628BF9}"/>
              </a:ext>
            </a:extLst>
          </p:cNvPr>
          <p:cNvSpPr/>
          <p:nvPr/>
        </p:nvSpPr>
        <p:spPr bwMode="auto">
          <a:xfrm>
            <a:off x="8778194" y="6355048"/>
            <a:ext cx="274317" cy="274317"/>
          </a:xfrm>
          <a:prstGeom prst="star5">
            <a:avLst/>
          </a:prstGeom>
          <a:solidFill>
            <a:schemeClr val="bg2">
              <a:lumMod val="40000"/>
              <a:lumOff val="60000"/>
            </a:schemeClr>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5468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03CE-02DA-FB43-82DF-4F8CECEB1C73}"/>
              </a:ext>
            </a:extLst>
          </p:cNvPr>
          <p:cNvSpPr>
            <a:spLocks noGrp="1"/>
          </p:cNvSpPr>
          <p:nvPr>
            <p:ph type="title"/>
          </p:nvPr>
        </p:nvSpPr>
        <p:spPr/>
        <p:txBody>
          <a:bodyPr/>
          <a:lstStyle/>
          <a:p>
            <a:r>
              <a:rPr lang="en-US" dirty="0"/>
              <a:t>Many-to-Many (M:N) Relationship</a:t>
            </a:r>
          </a:p>
        </p:txBody>
      </p:sp>
      <p:sp>
        <p:nvSpPr>
          <p:cNvPr id="3" name="Content Placeholder 2">
            <a:extLst>
              <a:ext uri="{FF2B5EF4-FFF2-40B4-BE49-F238E27FC236}">
                <a16:creationId xmlns:a16="http://schemas.microsoft.com/office/drawing/2014/main" id="{F5404947-977D-FD46-8A67-9909CC0FAAFE}"/>
              </a:ext>
            </a:extLst>
          </p:cNvPr>
          <p:cNvSpPr>
            <a:spLocks noGrp="1"/>
          </p:cNvSpPr>
          <p:nvPr>
            <p:ph idx="1"/>
          </p:nvPr>
        </p:nvSpPr>
        <p:spPr>
          <a:xfrm>
            <a:off x="457200" y="1295400"/>
            <a:ext cx="8229600" cy="4876770"/>
          </a:xfrm>
        </p:spPr>
        <p:txBody>
          <a:bodyPr/>
          <a:lstStyle/>
          <a:p>
            <a:r>
              <a:rPr lang="en-US" dirty="0"/>
              <a:t>In a </a:t>
            </a:r>
            <a:r>
              <a:rPr lang="en-US" dirty="0">
                <a:solidFill>
                  <a:srgbClr val="C00000"/>
                </a:solidFill>
              </a:rPr>
              <a:t>many-to-many relationship</a:t>
            </a:r>
            <a:r>
              <a:rPr lang="en-US" dirty="0"/>
              <a:t>, one row of the first table can be related to many rows of the second table. Conversely, one row of the second table can be related to many rows of the first table.</a:t>
            </a:r>
          </a:p>
          <a:p>
            <a:pPr lvl="1"/>
            <a:r>
              <a:rPr lang="en-US" dirty="0"/>
              <a:t>Remember that “many” means “zero, one, or more”.</a:t>
            </a:r>
          </a:p>
          <a:p>
            <a:pPr lvl="4"/>
            <a:endParaRPr lang="en-US" dirty="0"/>
          </a:p>
          <a:p>
            <a:r>
              <a:rPr lang="en-US" dirty="0"/>
              <a:t>Our example school database allows </a:t>
            </a:r>
            <a:r>
              <a:rPr lang="en-US" u="sng" dirty="0"/>
              <a:t>one student</a:t>
            </a:r>
            <a:r>
              <a:rPr lang="en-US" dirty="0"/>
              <a:t> (from the </a:t>
            </a:r>
            <a:r>
              <a:rPr lang="en-US" b="1" dirty="0">
                <a:solidFill>
                  <a:srgbClr val="0033CC"/>
                </a:solidFill>
                <a:latin typeface="Courier New" panose="02070309020205020404" pitchFamily="49" charset="0"/>
                <a:cs typeface="Courier New" panose="02070309020205020404" pitchFamily="49" charset="0"/>
              </a:rPr>
              <a:t>student</a:t>
            </a:r>
            <a:r>
              <a:rPr lang="en-US" dirty="0"/>
              <a:t> table) to take </a:t>
            </a:r>
            <a:r>
              <a:rPr lang="en-US" u="sng" dirty="0"/>
              <a:t>many classes</a:t>
            </a:r>
            <a:r>
              <a:rPr lang="en-US" dirty="0"/>
              <a:t> (from the </a:t>
            </a:r>
            <a:r>
              <a:rPr lang="en-US" b="1" dirty="0">
                <a:solidFill>
                  <a:srgbClr val="0033CC"/>
                </a:solidFill>
                <a:latin typeface="Courier New" panose="02070309020205020404" pitchFamily="49" charset="0"/>
                <a:cs typeface="Courier New" panose="02070309020205020404" pitchFamily="49" charset="0"/>
              </a:rPr>
              <a:t>class</a:t>
            </a:r>
            <a:r>
              <a:rPr lang="en-US" dirty="0"/>
              <a:t> table). Also, </a:t>
            </a:r>
            <a:r>
              <a:rPr lang="en-US" u="sng" dirty="0"/>
              <a:t>one class</a:t>
            </a:r>
            <a:r>
              <a:rPr lang="en-US" dirty="0"/>
              <a:t> can be taken by </a:t>
            </a:r>
            <a:r>
              <a:rPr lang="en-US" u="sng" dirty="0"/>
              <a:t>many students</a:t>
            </a:r>
            <a:r>
              <a:rPr lang="en-US" dirty="0"/>
              <a:t>.</a:t>
            </a:r>
          </a:p>
        </p:txBody>
      </p:sp>
      <p:sp>
        <p:nvSpPr>
          <p:cNvPr id="4" name="Slide Number Placeholder 3">
            <a:extLst>
              <a:ext uri="{FF2B5EF4-FFF2-40B4-BE49-F238E27FC236}">
                <a16:creationId xmlns:a16="http://schemas.microsoft.com/office/drawing/2014/main" id="{945FDE7B-2F5E-6548-851C-94AA9C8C4DD6}"/>
              </a:ext>
            </a:extLst>
          </p:cNvPr>
          <p:cNvSpPr>
            <a:spLocks noGrp="1"/>
          </p:cNvSpPr>
          <p:nvPr>
            <p:ph type="sldNum" sz="quarter" idx="12"/>
          </p:nvPr>
        </p:nvSpPr>
        <p:spPr/>
        <p:txBody>
          <a:bodyPr/>
          <a:lstStyle/>
          <a:p>
            <a:fld id="{5E4F0376-0E54-9843-B673-E00D6670E830}" type="slidenum">
              <a:rPr lang="en-US" smtClean="0"/>
              <a:pPr/>
              <a:t>58</a:t>
            </a:fld>
            <a:endParaRPr lang="en-US"/>
          </a:p>
        </p:txBody>
      </p:sp>
    </p:spTree>
    <p:extLst>
      <p:ext uri="{BB962C8B-B14F-4D97-AF65-F5344CB8AC3E}">
        <p14:creationId xmlns:p14="http://schemas.microsoft.com/office/powerpoint/2010/main" val="1861387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A1EC4A9-21A4-0C69-0A5C-254CC2C13B19}"/>
              </a:ext>
            </a:extLst>
          </p:cNvPr>
          <p:cNvGrpSpPr/>
          <p:nvPr/>
        </p:nvGrpSpPr>
        <p:grpSpPr>
          <a:xfrm>
            <a:off x="286089" y="2986655"/>
            <a:ext cx="8514917" cy="3094076"/>
            <a:chOff x="290296" y="1234697"/>
            <a:chExt cx="8514917" cy="3094076"/>
          </a:xfrm>
        </p:grpSpPr>
        <p:pic>
          <p:nvPicPr>
            <p:cNvPr id="23" name="Picture 22" descr="Table&#10;&#10;Description automatically generated">
              <a:extLst>
                <a:ext uri="{FF2B5EF4-FFF2-40B4-BE49-F238E27FC236}">
                  <a16:creationId xmlns:a16="http://schemas.microsoft.com/office/drawing/2014/main" id="{7438AABE-4B13-3128-75F5-EFE0A165066B}"/>
                </a:ext>
              </a:extLst>
            </p:cNvPr>
            <p:cNvPicPr>
              <a:picLocks noChangeAspect="1"/>
            </p:cNvPicPr>
            <p:nvPr/>
          </p:nvPicPr>
          <p:blipFill>
            <a:blip r:embed="rId2"/>
            <a:stretch>
              <a:fillRect/>
            </a:stretch>
          </p:blipFill>
          <p:spPr>
            <a:xfrm>
              <a:off x="290296" y="1234697"/>
              <a:ext cx="2929385" cy="3084616"/>
            </a:xfrm>
            <a:prstGeom prst="rect">
              <a:avLst/>
            </a:prstGeom>
          </p:spPr>
        </p:pic>
        <p:pic>
          <p:nvPicPr>
            <p:cNvPr id="25" name="Picture 24" descr="Table&#10;&#10;Description automatically generated">
              <a:extLst>
                <a:ext uri="{FF2B5EF4-FFF2-40B4-BE49-F238E27FC236}">
                  <a16:creationId xmlns:a16="http://schemas.microsoft.com/office/drawing/2014/main" id="{8760B9E0-1FD2-A69E-565D-BE6724B3540A}"/>
                </a:ext>
              </a:extLst>
            </p:cNvPr>
            <p:cNvPicPr>
              <a:picLocks noChangeAspect="1"/>
            </p:cNvPicPr>
            <p:nvPr/>
          </p:nvPicPr>
          <p:blipFill>
            <a:blip r:embed="rId3"/>
            <a:stretch>
              <a:fillRect/>
            </a:stretch>
          </p:blipFill>
          <p:spPr>
            <a:xfrm>
              <a:off x="3200414" y="1234697"/>
              <a:ext cx="2048001" cy="3084616"/>
            </a:xfrm>
            <a:prstGeom prst="rect">
              <a:avLst/>
            </a:prstGeom>
          </p:spPr>
        </p:pic>
        <p:pic>
          <p:nvPicPr>
            <p:cNvPr id="28" name="Picture 27" descr="Table&#10;&#10;Description automatically generated">
              <a:extLst>
                <a:ext uri="{FF2B5EF4-FFF2-40B4-BE49-F238E27FC236}">
                  <a16:creationId xmlns:a16="http://schemas.microsoft.com/office/drawing/2014/main" id="{F23A2D27-E14E-4B3E-5AA5-E86BEC26DC66}"/>
                </a:ext>
              </a:extLst>
            </p:cNvPr>
            <p:cNvPicPr>
              <a:picLocks noChangeAspect="1"/>
            </p:cNvPicPr>
            <p:nvPr/>
          </p:nvPicPr>
          <p:blipFill>
            <a:blip r:embed="rId4"/>
            <a:stretch>
              <a:fillRect/>
            </a:stretch>
          </p:blipFill>
          <p:spPr>
            <a:xfrm>
              <a:off x="5193128" y="1235344"/>
              <a:ext cx="3612085" cy="3093429"/>
            </a:xfrm>
            <a:prstGeom prst="rect">
              <a:avLst/>
            </a:prstGeom>
          </p:spPr>
        </p:pic>
      </p:grpSp>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59</a:t>
            </a:fld>
            <a:endParaRPr lang="en-US"/>
          </a:p>
        </p:txBody>
      </p:sp>
      <p:sp>
        <p:nvSpPr>
          <p:cNvPr id="3" name="5-Point Star 2">
            <a:extLst>
              <a:ext uri="{FF2B5EF4-FFF2-40B4-BE49-F238E27FC236}">
                <a16:creationId xmlns:a16="http://schemas.microsoft.com/office/drawing/2014/main" id="{0B1F3767-32AF-D85E-FE73-D1C4FA4D603F}"/>
              </a:ext>
            </a:extLst>
          </p:cNvPr>
          <p:cNvSpPr/>
          <p:nvPr/>
        </p:nvSpPr>
        <p:spPr bwMode="auto">
          <a:xfrm>
            <a:off x="8778194" y="6431283"/>
            <a:ext cx="274317" cy="274317"/>
          </a:xfrm>
          <a:prstGeom prst="star5">
            <a:avLst/>
          </a:pr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 name="Content Placeholder 2">
            <a:extLst>
              <a:ext uri="{FF2B5EF4-FFF2-40B4-BE49-F238E27FC236}">
                <a16:creationId xmlns:a16="http://schemas.microsoft.com/office/drawing/2014/main" id="{2767E00D-4B18-43DF-9A22-5F7AB29D4CC8}"/>
              </a:ext>
            </a:extLst>
          </p:cNvPr>
          <p:cNvSpPr>
            <a:spLocks noGrp="1"/>
          </p:cNvSpPr>
          <p:nvPr>
            <p:ph idx="1"/>
          </p:nvPr>
        </p:nvSpPr>
        <p:spPr>
          <a:xfrm>
            <a:off x="457200" y="1143025"/>
            <a:ext cx="8229600" cy="1767844"/>
          </a:xfrm>
        </p:spPr>
        <p:txBody>
          <a:bodyPr/>
          <a:lstStyle/>
          <a:p>
            <a:r>
              <a:rPr lang="en-US" dirty="0"/>
              <a:t>A M:N relationship requires an intermediary </a:t>
            </a:r>
            <a:r>
              <a:rPr lang="en-US" dirty="0">
                <a:solidFill>
                  <a:srgbClr val="C00000"/>
                </a:solidFill>
              </a:rPr>
              <a:t>linking table</a:t>
            </a:r>
            <a:r>
              <a:rPr lang="en-US" dirty="0"/>
              <a:t>.</a:t>
            </a:r>
          </a:p>
          <a:p>
            <a:pPr lvl="1"/>
            <a:r>
              <a:rPr lang="en-US" dirty="0"/>
              <a:t>The linking table has two foreign key columns, </a:t>
            </a:r>
            <a:br>
              <a:rPr lang="en-US" dirty="0"/>
            </a:br>
            <a:r>
              <a:rPr lang="en-US" dirty="0"/>
              <a:t>one for each table of the relationship.</a:t>
            </a:r>
          </a:p>
        </p:txBody>
      </p:sp>
      <p:sp>
        <p:nvSpPr>
          <p:cNvPr id="6" name="TextBox 5">
            <a:extLst>
              <a:ext uri="{FF2B5EF4-FFF2-40B4-BE49-F238E27FC236}">
                <a16:creationId xmlns:a16="http://schemas.microsoft.com/office/drawing/2014/main" id="{F1E4FFD6-C567-7D46-7A54-2ED594EA7935}"/>
              </a:ext>
            </a:extLst>
          </p:cNvPr>
          <p:cNvSpPr txBox="1"/>
          <p:nvPr/>
        </p:nvSpPr>
        <p:spPr>
          <a:xfrm>
            <a:off x="5898021" y="4762797"/>
            <a:ext cx="3081293" cy="1077218"/>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The two foreign key columns</a:t>
            </a:r>
          </a:p>
          <a:p>
            <a:r>
              <a:rPr lang="en-US" dirty="0">
                <a:solidFill>
                  <a:srgbClr val="0432FF"/>
                </a:solidFill>
              </a:rPr>
              <a:t>of the linking table together also</a:t>
            </a:r>
          </a:p>
          <a:p>
            <a:r>
              <a:rPr lang="en-US" dirty="0">
                <a:solidFill>
                  <a:srgbClr val="0432FF"/>
                </a:solidFill>
              </a:rPr>
              <a:t>constitute the linking table’s </a:t>
            </a:r>
          </a:p>
          <a:p>
            <a:r>
              <a:rPr lang="en-US" dirty="0">
                <a:solidFill>
                  <a:srgbClr val="0432FF"/>
                </a:solidFill>
              </a:rPr>
              <a:t>primary key.</a:t>
            </a:r>
          </a:p>
        </p:txBody>
      </p:sp>
      <p:grpSp>
        <p:nvGrpSpPr>
          <p:cNvPr id="40" name="Group 39">
            <a:extLst>
              <a:ext uri="{FF2B5EF4-FFF2-40B4-BE49-F238E27FC236}">
                <a16:creationId xmlns:a16="http://schemas.microsoft.com/office/drawing/2014/main" id="{63EDFAD8-7BFD-5680-214B-B456B1AEECFC}"/>
              </a:ext>
            </a:extLst>
          </p:cNvPr>
          <p:cNvGrpSpPr/>
          <p:nvPr/>
        </p:nvGrpSpPr>
        <p:grpSpPr>
          <a:xfrm>
            <a:off x="545626" y="3250051"/>
            <a:ext cx="3615248" cy="2651731"/>
            <a:chOff x="545626" y="3250051"/>
            <a:chExt cx="3615248" cy="2651731"/>
          </a:xfrm>
        </p:grpSpPr>
        <p:sp>
          <p:nvSpPr>
            <p:cNvPr id="8" name="Rectangle 7">
              <a:extLst>
                <a:ext uri="{FF2B5EF4-FFF2-40B4-BE49-F238E27FC236}">
                  <a16:creationId xmlns:a16="http://schemas.microsoft.com/office/drawing/2014/main" id="{62B96C9A-66CB-009B-42BA-2554D0D1AD87}"/>
                </a:ext>
              </a:extLst>
            </p:cNvPr>
            <p:cNvSpPr/>
            <p:nvPr/>
          </p:nvSpPr>
          <p:spPr bwMode="auto">
            <a:xfrm>
              <a:off x="3409327" y="3250051"/>
              <a:ext cx="751547" cy="2651731"/>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ectangle 8">
              <a:extLst>
                <a:ext uri="{FF2B5EF4-FFF2-40B4-BE49-F238E27FC236}">
                  <a16:creationId xmlns:a16="http://schemas.microsoft.com/office/drawing/2014/main" id="{0E10AC7C-231A-94AF-3232-40E95374FF13}"/>
                </a:ext>
              </a:extLst>
            </p:cNvPr>
            <p:cNvSpPr/>
            <p:nvPr/>
          </p:nvSpPr>
          <p:spPr bwMode="auto">
            <a:xfrm>
              <a:off x="545626" y="3320935"/>
              <a:ext cx="524718" cy="1541687"/>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0" name="Curved Connector 19">
              <a:extLst>
                <a:ext uri="{FF2B5EF4-FFF2-40B4-BE49-F238E27FC236}">
                  <a16:creationId xmlns:a16="http://schemas.microsoft.com/office/drawing/2014/main" id="{31A270BB-FBB4-F81E-522C-BEC639CE3B5D}"/>
                </a:ext>
              </a:extLst>
            </p:cNvPr>
            <p:cNvCxnSpPr>
              <a:stCxn id="8" idx="2"/>
              <a:endCxn id="9" idx="2"/>
            </p:cNvCxnSpPr>
            <p:nvPr/>
          </p:nvCxnSpPr>
          <p:spPr bwMode="auto">
            <a:xfrm rot="5400000" flipH="1">
              <a:off x="1776963" y="3893644"/>
              <a:ext cx="1039160" cy="2977116"/>
            </a:xfrm>
            <a:prstGeom prst="curvedConnector3">
              <a:avLst>
                <a:gd name="adj1" fmla="val -54456"/>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1" name="Group 40">
            <a:extLst>
              <a:ext uri="{FF2B5EF4-FFF2-40B4-BE49-F238E27FC236}">
                <a16:creationId xmlns:a16="http://schemas.microsoft.com/office/drawing/2014/main" id="{E58801E9-6C5C-D772-62FE-A43AE48A3FD0}"/>
              </a:ext>
            </a:extLst>
          </p:cNvPr>
          <p:cNvGrpSpPr/>
          <p:nvPr/>
        </p:nvGrpSpPr>
        <p:grpSpPr>
          <a:xfrm>
            <a:off x="4175052" y="3250051"/>
            <a:ext cx="1892595" cy="2651731"/>
            <a:chOff x="4175052" y="3250051"/>
            <a:chExt cx="1892595" cy="2651731"/>
          </a:xfrm>
        </p:grpSpPr>
        <p:sp>
          <p:nvSpPr>
            <p:cNvPr id="11" name="Rectangle 10">
              <a:extLst>
                <a:ext uri="{FF2B5EF4-FFF2-40B4-BE49-F238E27FC236}">
                  <a16:creationId xmlns:a16="http://schemas.microsoft.com/office/drawing/2014/main" id="{8BBBC684-80F7-7104-6D19-57C49C872C05}"/>
                </a:ext>
              </a:extLst>
            </p:cNvPr>
            <p:cNvSpPr/>
            <p:nvPr/>
          </p:nvSpPr>
          <p:spPr bwMode="auto">
            <a:xfrm>
              <a:off x="4175052" y="3250051"/>
              <a:ext cx="800986" cy="2651731"/>
            </a:xfrm>
            <a:prstGeom prst="rect">
              <a:avLst/>
            </a:pr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2" name="Rectangle 11">
              <a:extLst>
                <a:ext uri="{FF2B5EF4-FFF2-40B4-BE49-F238E27FC236}">
                  <a16:creationId xmlns:a16="http://schemas.microsoft.com/office/drawing/2014/main" id="{77C29F43-EFBB-269A-4176-F4EA1B1F7743}"/>
                </a:ext>
              </a:extLst>
            </p:cNvPr>
            <p:cNvSpPr/>
            <p:nvPr/>
          </p:nvSpPr>
          <p:spPr bwMode="auto">
            <a:xfrm>
              <a:off x="5401340" y="3278406"/>
              <a:ext cx="666307" cy="1343214"/>
            </a:xfrm>
            <a:prstGeom prst="rect">
              <a:avLst/>
            </a:pr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4" name="Curved Connector 23">
              <a:extLst>
                <a:ext uri="{FF2B5EF4-FFF2-40B4-BE49-F238E27FC236}">
                  <a16:creationId xmlns:a16="http://schemas.microsoft.com/office/drawing/2014/main" id="{9EEF3FC2-DA72-187D-DC09-F5D1FFD0F6F1}"/>
                </a:ext>
              </a:extLst>
            </p:cNvPr>
            <p:cNvCxnSpPr>
              <a:stCxn id="11" idx="2"/>
            </p:cNvCxnSpPr>
            <p:nvPr/>
          </p:nvCxnSpPr>
          <p:spPr bwMode="auto">
            <a:xfrm rot="5400000" flipH="1" flipV="1">
              <a:off x="4482325" y="4714839"/>
              <a:ext cx="1280162" cy="1093723"/>
            </a:xfrm>
            <a:prstGeom prst="curvedConnector3">
              <a:avLst>
                <a:gd name="adj1" fmla="val -41844"/>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42" name="TextBox 41">
            <a:extLst>
              <a:ext uri="{FF2B5EF4-FFF2-40B4-BE49-F238E27FC236}">
                <a16:creationId xmlns:a16="http://schemas.microsoft.com/office/drawing/2014/main" id="{09B9747B-97C7-5256-7801-A6D01D0C6370}"/>
              </a:ext>
            </a:extLst>
          </p:cNvPr>
          <p:cNvSpPr txBox="1"/>
          <p:nvPr/>
        </p:nvSpPr>
        <p:spPr>
          <a:xfrm>
            <a:off x="3525554" y="4962852"/>
            <a:ext cx="1334020"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Linking table</a:t>
            </a:r>
          </a:p>
        </p:txBody>
      </p:sp>
    </p:spTree>
    <p:extLst>
      <p:ext uri="{BB962C8B-B14F-4D97-AF65-F5344CB8AC3E}">
        <p14:creationId xmlns:p14="http://schemas.microsoft.com/office/powerpoint/2010/main" val="12779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10" presetClass="entr"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EF58-C795-19B5-BB61-DA1D126282E9}"/>
              </a:ext>
            </a:extLst>
          </p:cNvPr>
          <p:cNvSpPr>
            <a:spLocks noGrp="1"/>
          </p:cNvSpPr>
          <p:nvPr>
            <p:ph type="title"/>
          </p:nvPr>
        </p:nvSpPr>
        <p:spPr/>
        <p:txBody>
          <a:bodyPr/>
          <a:lstStyle/>
          <a:p>
            <a:r>
              <a:rPr lang="en-US" dirty="0"/>
              <a:t>Traditional vs. SQL-92 Syntax</a:t>
            </a:r>
            <a:r>
              <a:rPr lang="en-US" i="1" dirty="0"/>
              <a:t>, cont’d</a:t>
            </a:r>
          </a:p>
        </p:txBody>
      </p:sp>
      <p:sp>
        <p:nvSpPr>
          <p:cNvPr id="3" name="Content Placeholder 2">
            <a:extLst>
              <a:ext uri="{FF2B5EF4-FFF2-40B4-BE49-F238E27FC236}">
                <a16:creationId xmlns:a16="http://schemas.microsoft.com/office/drawing/2014/main" id="{D1977FF5-CA22-D2C7-3AE4-46F367FC017C}"/>
              </a:ext>
            </a:extLst>
          </p:cNvPr>
          <p:cNvSpPr>
            <a:spLocks noGrp="1"/>
          </p:cNvSpPr>
          <p:nvPr>
            <p:ph idx="1"/>
          </p:nvPr>
        </p:nvSpPr>
        <p:spPr>
          <a:xfrm>
            <a:off x="457200" y="1295401"/>
            <a:ext cx="5577824" cy="944892"/>
          </a:xfrm>
        </p:spPr>
        <p:txBody>
          <a:bodyPr/>
          <a:lstStyle/>
          <a:p>
            <a:r>
              <a:rPr lang="en-US" dirty="0"/>
              <a:t>Another common programming error with traditional syntax.</a:t>
            </a:r>
          </a:p>
        </p:txBody>
      </p:sp>
      <p:sp>
        <p:nvSpPr>
          <p:cNvPr id="4" name="Slide Number Placeholder 3">
            <a:extLst>
              <a:ext uri="{FF2B5EF4-FFF2-40B4-BE49-F238E27FC236}">
                <a16:creationId xmlns:a16="http://schemas.microsoft.com/office/drawing/2014/main" id="{80DB2E71-ED0D-41BD-891F-4B4187E37451}"/>
              </a:ext>
            </a:extLst>
          </p:cNvPr>
          <p:cNvSpPr>
            <a:spLocks noGrp="1"/>
          </p:cNvSpPr>
          <p:nvPr>
            <p:ph type="sldNum" sz="quarter" idx="12"/>
          </p:nvPr>
        </p:nvSpPr>
        <p:spPr/>
        <p:txBody>
          <a:bodyPr/>
          <a:lstStyle/>
          <a:p>
            <a:fld id="{5E4F0376-0E54-9843-B673-E00D6670E830}" type="slidenum">
              <a:rPr lang="en-US" smtClean="0"/>
              <a:pPr/>
              <a:t>6</a:t>
            </a:fld>
            <a:endParaRPr lang="en-US"/>
          </a:p>
        </p:txBody>
      </p:sp>
      <p:sp>
        <p:nvSpPr>
          <p:cNvPr id="5" name="TextBox 4">
            <a:extLst>
              <a:ext uri="{FF2B5EF4-FFF2-40B4-BE49-F238E27FC236}">
                <a16:creationId xmlns:a16="http://schemas.microsoft.com/office/drawing/2014/main" id="{1BAFE232-D678-76AE-BB4B-E67EE65D0C3E}"/>
              </a:ext>
            </a:extLst>
          </p:cNvPr>
          <p:cNvSpPr txBox="1"/>
          <p:nvPr/>
        </p:nvSpPr>
        <p:spPr>
          <a:xfrm>
            <a:off x="1108743" y="2636253"/>
            <a:ext cx="5017720" cy="181588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SELECT </a:t>
            </a:r>
            <a:r>
              <a:rPr lang="en-US" sz="1400" b="1" dirty="0" err="1">
                <a:latin typeface="Courier New" panose="02070309020205020404" pitchFamily="49" charset="0"/>
                <a:cs typeface="Courier New" panose="02070309020205020404" pitchFamily="49" charset="0"/>
              </a:rPr>
              <a:t>student.first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student.last</a:t>
            </a:r>
            <a:r>
              <a:rPr lang="en-US" sz="1400" b="1" dirty="0">
                <a:latin typeface="Courier New" panose="02070309020205020404" pitchFamily="49" charset="0"/>
                <a:cs typeface="Courier New" panose="02070309020205020404" pitchFamily="49" charset="0"/>
              </a:rPr>
              <a:t>, subject </a:t>
            </a:r>
          </a:p>
          <a:p>
            <a:r>
              <a:rPr lang="en-US" sz="1400" b="1" dirty="0">
                <a:latin typeface="Courier New" panose="02070309020205020404" pitchFamily="49" charset="0"/>
                <a:cs typeface="Courier New" panose="02070309020205020404" pitchFamily="49" charset="0"/>
              </a:rPr>
              <a:t>FROM student, teacher, class, takes, </a:t>
            </a:r>
            <a:r>
              <a:rPr lang="en-US" sz="1400" b="1" dirty="0">
                <a:solidFill>
                  <a:srgbClr val="C00000"/>
                </a:solidFill>
                <a:latin typeface="Courier New" panose="02070309020205020404" pitchFamily="49" charset="0"/>
                <a:cs typeface="Courier New" panose="02070309020205020404" pitchFamily="49" charset="0"/>
              </a:rPr>
              <a:t>contact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WHERE </a:t>
            </a:r>
            <a:r>
              <a:rPr lang="en-US" sz="1400" b="1" dirty="0" err="1">
                <a:latin typeface="Courier New" panose="02070309020205020404" pitchFamily="49" charset="0"/>
                <a:cs typeface="Courier New" panose="02070309020205020404" pitchFamily="49" charset="0"/>
              </a:rPr>
              <a:t>teacher.last</a:t>
            </a:r>
            <a:r>
              <a:rPr lang="en-US" sz="1400" b="1" dirty="0">
                <a:latin typeface="Courier New" panose="02070309020205020404" pitchFamily="49" charset="0"/>
                <a:cs typeface="Courier New" panose="02070309020205020404" pitchFamily="49" charset="0"/>
              </a:rPr>
              <a:t> = 'Flynn'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teacher.first</a:t>
            </a:r>
            <a:r>
              <a:rPr lang="en-US" sz="1400" b="1" dirty="0">
                <a:latin typeface="Courier New" panose="02070309020205020404" pitchFamily="49" charset="0"/>
                <a:cs typeface="Courier New" panose="02070309020205020404" pitchFamily="49" charset="0"/>
              </a:rPr>
              <a:t> = 'Mabel'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class.teacher_id</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teacher.id</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takes.class_code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class.code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takes.student_id</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student.id</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ORDER BY subject, </a:t>
            </a:r>
            <a:r>
              <a:rPr lang="en-US" sz="1400" b="1" dirty="0" err="1">
                <a:latin typeface="Courier New" panose="02070309020205020404" pitchFamily="49" charset="0"/>
                <a:cs typeface="Courier New" panose="02070309020205020404" pitchFamily="49" charset="0"/>
              </a:rPr>
              <a:t>student.last</a:t>
            </a:r>
            <a:endParaRPr lang="en-US" sz="1400"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417E44A5-CC8E-FD34-3F5F-34B212D8C061}"/>
              </a:ext>
            </a:extLst>
          </p:cNvPr>
          <p:cNvSpPr txBox="1"/>
          <p:nvPr/>
        </p:nvSpPr>
        <p:spPr>
          <a:xfrm>
            <a:off x="1554513" y="4619799"/>
            <a:ext cx="3014715" cy="584775"/>
          </a:xfrm>
          <a:prstGeom prst="rect">
            <a:avLst/>
          </a:prstGeom>
          <a:solidFill>
            <a:schemeClr val="accent1">
              <a:lumMod val="20000"/>
              <a:lumOff val="80000"/>
            </a:schemeClr>
          </a:solidFill>
          <a:ln>
            <a:solidFill>
              <a:srgbClr val="0033CC"/>
            </a:solidFill>
          </a:ln>
        </p:spPr>
        <p:txBody>
          <a:bodyPr wrap="square" rtlCol="0">
            <a:spAutoFit/>
          </a:bodyPr>
          <a:lstStyle/>
          <a:p>
            <a:r>
              <a:rPr lang="en-US" dirty="0">
                <a:solidFill>
                  <a:srgbClr val="0033CC"/>
                </a:solidFill>
              </a:rPr>
              <a:t>Oops! You accidentally included an extra table to join.</a:t>
            </a:r>
          </a:p>
        </p:txBody>
      </p:sp>
      <p:pic>
        <p:nvPicPr>
          <p:cNvPr id="9" name="Picture 8" descr="A screenshot of a computer&#10;&#10;Description automatically generated">
            <a:extLst>
              <a:ext uri="{FF2B5EF4-FFF2-40B4-BE49-F238E27FC236}">
                <a16:creationId xmlns:a16="http://schemas.microsoft.com/office/drawing/2014/main" id="{2F9F81D5-2AAE-752A-C6A8-73B05BC9B602}"/>
              </a:ext>
            </a:extLst>
          </p:cNvPr>
          <p:cNvPicPr>
            <a:picLocks noChangeAspect="1"/>
          </p:cNvPicPr>
          <p:nvPr/>
        </p:nvPicPr>
        <p:blipFill>
          <a:blip r:embed="rId2"/>
          <a:stretch>
            <a:fillRect/>
          </a:stretch>
        </p:blipFill>
        <p:spPr>
          <a:xfrm>
            <a:off x="6309341" y="1234464"/>
            <a:ext cx="1280146" cy="5548885"/>
          </a:xfrm>
          <a:prstGeom prst="rect">
            <a:avLst/>
          </a:prstGeom>
        </p:spPr>
      </p:pic>
    </p:spTree>
    <p:extLst>
      <p:ext uri="{BB962C8B-B14F-4D97-AF65-F5344CB8AC3E}">
        <p14:creationId xmlns:p14="http://schemas.microsoft.com/office/powerpoint/2010/main" val="4162579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60</a:t>
            </a:fld>
            <a:endParaRPr lang="en-US"/>
          </a:p>
        </p:txBody>
      </p:sp>
      <p:sp>
        <p:nvSpPr>
          <p:cNvPr id="59" name="TextBox 58">
            <a:extLst>
              <a:ext uri="{FF2B5EF4-FFF2-40B4-BE49-F238E27FC236}">
                <a16:creationId xmlns:a16="http://schemas.microsoft.com/office/drawing/2014/main" id="{CA14DF99-965E-5BDA-EA30-EB8DD48C3ABC}"/>
              </a:ext>
            </a:extLst>
          </p:cNvPr>
          <p:cNvSpPr txBox="1"/>
          <p:nvPr/>
        </p:nvSpPr>
        <p:spPr>
          <a:xfrm>
            <a:off x="973667" y="4876800"/>
            <a:ext cx="2682145" cy="830997"/>
          </a:xfrm>
          <a:prstGeom prst="rect">
            <a:avLst/>
          </a:prstGeom>
          <a:solidFill>
            <a:schemeClr val="accent1">
              <a:lumMod val="20000"/>
              <a:lumOff val="80000"/>
            </a:schemeClr>
          </a:solidFill>
          <a:ln>
            <a:solidFill>
              <a:srgbClr val="0033CC"/>
            </a:solidFill>
          </a:ln>
        </p:spPr>
        <p:txBody>
          <a:bodyPr wrap="none" rtlCol="0">
            <a:spAutoFit/>
          </a:bodyPr>
          <a:lstStyle/>
          <a:p>
            <a:r>
              <a:rPr lang="en-US" sz="2400" u="sng" dirty="0">
                <a:solidFill>
                  <a:srgbClr val="0033CC"/>
                </a:solidFill>
              </a:rPr>
              <a:t>One student</a:t>
            </a:r>
            <a:r>
              <a:rPr lang="en-US" sz="2400" dirty="0">
                <a:solidFill>
                  <a:srgbClr val="0033CC"/>
                </a:solidFill>
              </a:rPr>
              <a:t> takes</a:t>
            </a:r>
          </a:p>
          <a:p>
            <a:r>
              <a:rPr lang="en-US" sz="2400" u="sng" dirty="0">
                <a:solidFill>
                  <a:srgbClr val="0033CC"/>
                </a:solidFill>
              </a:rPr>
              <a:t>many classes</a:t>
            </a:r>
            <a:r>
              <a:rPr lang="en-US" sz="2400" dirty="0">
                <a:solidFill>
                  <a:srgbClr val="0033CC"/>
                </a:solidFill>
              </a:rPr>
              <a:t>.</a:t>
            </a:r>
          </a:p>
        </p:txBody>
      </p:sp>
      <p:grpSp>
        <p:nvGrpSpPr>
          <p:cNvPr id="79" name="Group 78">
            <a:extLst>
              <a:ext uri="{FF2B5EF4-FFF2-40B4-BE49-F238E27FC236}">
                <a16:creationId xmlns:a16="http://schemas.microsoft.com/office/drawing/2014/main" id="{8849856E-81DF-9532-47AB-B0E4EA3FA810}"/>
              </a:ext>
            </a:extLst>
          </p:cNvPr>
          <p:cNvGrpSpPr/>
          <p:nvPr/>
        </p:nvGrpSpPr>
        <p:grpSpPr>
          <a:xfrm>
            <a:off x="640123" y="1240939"/>
            <a:ext cx="7823522" cy="3099176"/>
            <a:chOff x="982034" y="1240939"/>
            <a:chExt cx="7823522" cy="3099176"/>
          </a:xfrm>
        </p:grpSpPr>
        <p:pic>
          <p:nvPicPr>
            <p:cNvPr id="18" name="Picture 17" descr="A screenshot of a computer&#10;&#10;Description automatically generated">
              <a:extLst>
                <a:ext uri="{FF2B5EF4-FFF2-40B4-BE49-F238E27FC236}">
                  <a16:creationId xmlns:a16="http://schemas.microsoft.com/office/drawing/2014/main" id="{5E36E8E8-EC36-9F9A-DF62-6E4325D034BF}"/>
                </a:ext>
              </a:extLst>
            </p:cNvPr>
            <p:cNvPicPr>
              <a:picLocks noChangeAspect="1"/>
            </p:cNvPicPr>
            <p:nvPr/>
          </p:nvPicPr>
          <p:blipFill>
            <a:blip r:embed="rId2"/>
            <a:stretch>
              <a:fillRect/>
            </a:stretch>
          </p:blipFill>
          <p:spPr>
            <a:xfrm>
              <a:off x="5244208" y="1240939"/>
              <a:ext cx="3561348" cy="3083804"/>
            </a:xfrm>
            <a:prstGeom prst="rect">
              <a:avLst/>
            </a:prstGeom>
          </p:spPr>
        </p:pic>
        <p:pic>
          <p:nvPicPr>
            <p:cNvPr id="30" name="Picture 29" descr="A screenshot of a data table&#10;&#10;Description automatically generated">
              <a:extLst>
                <a:ext uri="{FF2B5EF4-FFF2-40B4-BE49-F238E27FC236}">
                  <a16:creationId xmlns:a16="http://schemas.microsoft.com/office/drawing/2014/main" id="{797AC1F3-0137-DF41-CCD2-FD3FB395749D}"/>
                </a:ext>
              </a:extLst>
            </p:cNvPr>
            <p:cNvPicPr>
              <a:picLocks noChangeAspect="1"/>
            </p:cNvPicPr>
            <p:nvPr/>
          </p:nvPicPr>
          <p:blipFill>
            <a:blip r:embed="rId3"/>
            <a:stretch>
              <a:fillRect/>
            </a:stretch>
          </p:blipFill>
          <p:spPr>
            <a:xfrm>
              <a:off x="3346759" y="1241217"/>
              <a:ext cx="1901970" cy="3098898"/>
            </a:xfrm>
            <a:prstGeom prst="rect">
              <a:avLst/>
            </a:prstGeom>
          </p:spPr>
        </p:pic>
        <p:pic>
          <p:nvPicPr>
            <p:cNvPr id="33" name="Picture 32" descr="A screenshot of a computer&#10;&#10;Description automatically generated">
              <a:extLst>
                <a:ext uri="{FF2B5EF4-FFF2-40B4-BE49-F238E27FC236}">
                  <a16:creationId xmlns:a16="http://schemas.microsoft.com/office/drawing/2014/main" id="{947E564C-1536-1283-1ABE-B15D367D5BDC}"/>
                </a:ext>
              </a:extLst>
            </p:cNvPr>
            <p:cNvPicPr>
              <a:picLocks noChangeAspect="1"/>
            </p:cNvPicPr>
            <p:nvPr/>
          </p:nvPicPr>
          <p:blipFill>
            <a:blip r:embed="rId4"/>
            <a:stretch>
              <a:fillRect/>
            </a:stretch>
          </p:blipFill>
          <p:spPr>
            <a:xfrm>
              <a:off x="982034" y="1240939"/>
              <a:ext cx="2401259" cy="3095501"/>
            </a:xfrm>
            <a:prstGeom prst="rect">
              <a:avLst/>
            </a:prstGeom>
          </p:spPr>
        </p:pic>
        <p:sp>
          <p:nvSpPr>
            <p:cNvPr id="21" name="Oval 20">
              <a:extLst>
                <a:ext uri="{FF2B5EF4-FFF2-40B4-BE49-F238E27FC236}">
                  <a16:creationId xmlns:a16="http://schemas.microsoft.com/office/drawing/2014/main" id="{40C10148-E135-4A44-8DBB-DF08B305055C}"/>
                </a:ext>
              </a:extLst>
            </p:cNvPr>
            <p:cNvSpPr/>
            <p:nvPr/>
          </p:nvSpPr>
          <p:spPr bwMode="auto">
            <a:xfrm>
              <a:off x="5435788" y="1694335"/>
              <a:ext cx="690797" cy="253012"/>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7" name="Oval 46">
              <a:extLst>
                <a:ext uri="{FF2B5EF4-FFF2-40B4-BE49-F238E27FC236}">
                  <a16:creationId xmlns:a16="http://schemas.microsoft.com/office/drawing/2014/main" id="{922E04EF-9944-3D44-AF1A-E16EB4F1FCB5}"/>
                </a:ext>
              </a:extLst>
            </p:cNvPr>
            <p:cNvSpPr/>
            <p:nvPr/>
          </p:nvSpPr>
          <p:spPr bwMode="auto">
            <a:xfrm>
              <a:off x="4254426" y="1662231"/>
              <a:ext cx="744529"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66" name="Curved Connector 65">
              <a:extLst>
                <a:ext uri="{FF2B5EF4-FFF2-40B4-BE49-F238E27FC236}">
                  <a16:creationId xmlns:a16="http://schemas.microsoft.com/office/drawing/2014/main" id="{02890CF1-1BA0-2949-B37E-55DC3752D39E}"/>
                </a:ext>
              </a:extLst>
            </p:cNvPr>
            <p:cNvCxnSpPr>
              <a:cxnSpLocks/>
              <a:stCxn id="47" idx="6"/>
              <a:endCxn id="21" idx="2"/>
            </p:cNvCxnSpPr>
            <p:nvPr/>
          </p:nvCxnSpPr>
          <p:spPr bwMode="auto">
            <a:xfrm>
              <a:off x="4998955" y="1799390"/>
              <a:ext cx="436833" cy="21451"/>
            </a:xfrm>
            <a:prstGeom prst="curvedConnector3">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8" name="Curved Connector 67">
              <a:extLst>
                <a:ext uri="{FF2B5EF4-FFF2-40B4-BE49-F238E27FC236}">
                  <a16:creationId xmlns:a16="http://schemas.microsoft.com/office/drawing/2014/main" id="{D9068771-D0BC-AF45-80BB-A1C0D0391D66}"/>
                </a:ext>
              </a:extLst>
            </p:cNvPr>
            <p:cNvCxnSpPr>
              <a:cxnSpLocks/>
              <a:stCxn id="29" idx="6"/>
              <a:endCxn id="41" idx="3"/>
            </p:cNvCxnSpPr>
            <p:nvPr/>
          </p:nvCxnSpPr>
          <p:spPr bwMode="auto">
            <a:xfrm flipV="1">
              <a:off x="4994216" y="2745174"/>
              <a:ext cx="561225" cy="1105537"/>
            </a:xfrm>
            <a:prstGeom prst="curvedConnector2">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Oval 28">
              <a:extLst>
                <a:ext uri="{FF2B5EF4-FFF2-40B4-BE49-F238E27FC236}">
                  <a16:creationId xmlns:a16="http://schemas.microsoft.com/office/drawing/2014/main" id="{CE86DC7D-3975-7B46-80E6-5180FFD751D7}"/>
                </a:ext>
              </a:extLst>
            </p:cNvPr>
            <p:cNvSpPr/>
            <p:nvPr/>
          </p:nvSpPr>
          <p:spPr bwMode="auto">
            <a:xfrm>
              <a:off x="4229593" y="3713552"/>
              <a:ext cx="764623"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6" name="Oval 35">
              <a:extLst>
                <a:ext uri="{FF2B5EF4-FFF2-40B4-BE49-F238E27FC236}">
                  <a16:creationId xmlns:a16="http://schemas.microsoft.com/office/drawing/2014/main" id="{2BC5B28E-E3FE-BF46-A2C5-FC79310F044F}"/>
                </a:ext>
              </a:extLst>
            </p:cNvPr>
            <p:cNvSpPr/>
            <p:nvPr/>
          </p:nvSpPr>
          <p:spPr bwMode="auto">
            <a:xfrm>
              <a:off x="4244378" y="2480791"/>
              <a:ext cx="764623"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26412AC1-69A6-9240-A71C-2E5F098768F7}"/>
                </a:ext>
              </a:extLst>
            </p:cNvPr>
            <p:cNvCxnSpPr>
              <a:cxnSpLocks/>
              <a:stCxn id="36" idx="6"/>
              <a:endCxn id="40" idx="2"/>
            </p:cNvCxnSpPr>
            <p:nvPr/>
          </p:nvCxnSpPr>
          <p:spPr bwMode="auto">
            <a:xfrm flipV="1">
              <a:off x="5009001" y="2037871"/>
              <a:ext cx="429908" cy="580079"/>
            </a:xfrm>
            <a:prstGeom prst="curvedConnector3">
              <a:avLst>
                <a:gd name="adj1" fmla="val 50000"/>
              </a:avLst>
            </a:prstGeom>
            <a:solidFill>
              <a:schemeClr val="accent1"/>
            </a:solidFill>
            <a:ln w="1905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Curved Connector 26">
              <a:extLst>
                <a:ext uri="{FF2B5EF4-FFF2-40B4-BE49-F238E27FC236}">
                  <a16:creationId xmlns:a16="http://schemas.microsoft.com/office/drawing/2014/main" id="{FB2ED11B-6B00-B346-A9CC-EB4F0644243D}"/>
                </a:ext>
              </a:extLst>
            </p:cNvPr>
            <p:cNvCxnSpPr>
              <a:cxnSpLocks/>
              <a:stCxn id="8" idx="1"/>
              <a:endCxn id="45" idx="7"/>
            </p:cNvCxnSpPr>
            <p:nvPr/>
          </p:nvCxnSpPr>
          <p:spPr bwMode="auto">
            <a:xfrm rot="16200000" flipH="1" flipV="1">
              <a:off x="2481412" y="821883"/>
              <a:ext cx="245700" cy="2009724"/>
            </a:xfrm>
            <a:prstGeom prst="curvedConnector3">
              <a:avLst>
                <a:gd name="adj1" fmla="val -109391"/>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 name="Oval 33">
              <a:extLst>
                <a:ext uri="{FF2B5EF4-FFF2-40B4-BE49-F238E27FC236}">
                  <a16:creationId xmlns:a16="http://schemas.microsoft.com/office/drawing/2014/main" id="{CFCFB7EA-3BD6-4C41-B1BD-C9A81C19B8F9}"/>
                </a:ext>
              </a:extLst>
            </p:cNvPr>
            <p:cNvSpPr/>
            <p:nvPr/>
          </p:nvSpPr>
          <p:spPr bwMode="auto">
            <a:xfrm>
              <a:off x="3531189" y="2490843"/>
              <a:ext cx="46868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5" name="Oval 44">
              <a:extLst>
                <a:ext uri="{FF2B5EF4-FFF2-40B4-BE49-F238E27FC236}">
                  <a16:creationId xmlns:a16="http://schemas.microsoft.com/office/drawing/2014/main" id="{DBD5CC57-A567-814A-B0FD-E480A64DD4D9}"/>
                </a:ext>
              </a:extLst>
            </p:cNvPr>
            <p:cNvSpPr/>
            <p:nvPr/>
          </p:nvSpPr>
          <p:spPr bwMode="auto">
            <a:xfrm>
              <a:off x="1188757" y="1909422"/>
              <a:ext cx="48109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39" name="Curved Connector 38">
              <a:extLst>
                <a:ext uri="{FF2B5EF4-FFF2-40B4-BE49-F238E27FC236}">
                  <a16:creationId xmlns:a16="http://schemas.microsoft.com/office/drawing/2014/main" id="{EC5A05C4-0D7A-6B45-A1D0-FE6EB0927DA5}"/>
                </a:ext>
              </a:extLst>
            </p:cNvPr>
            <p:cNvCxnSpPr>
              <a:cxnSpLocks/>
              <a:stCxn id="34" idx="2"/>
              <a:endCxn id="45" idx="6"/>
            </p:cNvCxnSpPr>
            <p:nvPr/>
          </p:nvCxnSpPr>
          <p:spPr bwMode="auto">
            <a:xfrm rot="10800000">
              <a:off x="1669855" y="2046582"/>
              <a:ext cx="1861334" cy="581421"/>
            </a:xfrm>
            <a:prstGeom prst="curvedConnector3">
              <a:avLst>
                <a:gd name="adj1" fmla="val 50000"/>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a:extLst>
                <a:ext uri="{FF2B5EF4-FFF2-40B4-BE49-F238E27FC236}">
                  <a16:creationId xmlns:a16="http://schemas.microsoft.com/office/drawing/2014/main" id="{AF0D8D87-8752-F14B-843C-18C5B2FD345C}"/>
                </a:ext>
              </a:extLst>
            </p:cNvPr>
            <p:cNvCxnSpPr>
              <a:cxnSpLocks/>
              <a:stCxn id="9" idx="2"/>
              <a:endCxn id="45" idx="5"/>
            </p:cNvCxnSpPr>
            <p:nvPr/>
          </p:nvCxnSpPr>
          <p:spPr bwMode="auto">
            <a:xfrm rot="10800000">
              <a:off x="1599400" y="2143566"/>
              <a:ext cx="1948138" cy="1714824"/>
            </a:xfrm>
            <a:prstGeom prst="curvedConnector2">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2">
              <a:extLst>
                <a:ext uri="{FF2B5EF4-FFF2-40B4-BE49-F238E27FC236}">
                  <a16:creationId xmlns:a16="http://schemas.microsoft.com/office/drawing/2014/main" id="{5AC620AE-EDEC-7141-B9E5-A9BEA75F4E0A}"/>
                </a:ext>
              </a:extLst>
            </p:cNvPr>
            <p:cNvSpPr/>
            <p:nvPr/>
          </p:nvSpPr>
          <p:spPr bwMode="auto">
            <a:xfrm>
              <a:off x="1669380" y="1915569"/>
              <a:ext cx="799523" cy="237414"/>
            </a:xfrm>
            <a:prstGeom prst="rect">
              <a:avLst/>
            </a:prstGeom>
            <a:noFill/>
            <a:ln w="28575" cap="flat" cmpd="sng" algn="ctr">
              <a:solidFill>
                <a:srgbClr val="0033CC"/>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 name="Oval 7">
              <a:extLst>
                <a:ext uri="{FF2B5EF4-FFF2-40B4-BE49-F238E27FC236}">
                  <a16:creationId xmlns:a16="http://schemas.microsoft.com/office/drawing/2014/main" id="{0C97C935-EB5B-3686-5FE8-9DD42DC75F2F}"/>
                </a:ext>
              </a:extLst>
            </p:cNvPr>
            <p:cNvSpPr/>
            <p:nvPr/>
          </p:nvSpPr>
          <p:spPr bwMode="auto">
            <a:xfrm>
              <a:off x="3540486" y="1663722"/>
              <a:ext cx="46868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Oval 8">
              <a:extLst>
                <a:ext uri="{FF2B5EF4-FFF2-40B4-BE49-F238E27FC236}">
                  <a16:creationId xmlns:a16="http://schemas.microsoft.com/office/drawing/2014/main" id="{25A0944E-3584-46AC-8188-EDD5526E1868}"/>
                </a:ext>
              </a:extLst>
            </p:cNvPr>
            <p:cNvSpPr/>
            <p:nvPr/>
          </p:nvSpPr>
          <p:spPr bwMode="auto">
            <a:xfrm>
              <a:off x="3547538" y="3721231"/>
              <a:ext cx="46868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0" name="Oval 39">
              <a:extLst>
                <a:ext uri="{FF2B5EF4-FFF2-40B4-BE49-F238E27FC236}">
                  <a16:creationId xmlns:a16="http://schemas.microsoft.com/office/drawing/2014/main" id="{7DEE0B71-3651-1105-9A38-295B7BF33CC3}"/>
                </a:ext>
              </a:extLst>
            </p:cNvPr>
            <p:cNvSpPr/>
            <p:nvPr/>
          </p:nvSpPr>
          <p:spPr bwMode="auto">
            <a:xfrm>
              <a:off x="5438909" y="1920859"/>
              <a:ext cx="690797" cy="234024"/>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1" name="Oval 40">
              <a:extLst>
                <a:ext uri="{FF2B5EF4-FFF2-40B4-BE49-F238E27FC236}">
                  <a16:creationId xmlns:a16="http://schemas.microsoft.com/office/drawing/2014/main" id="{BE42AD74-588C-53D2-98A3-A49483565FF5}"/>
                </a:ext>
              </a:extLst>
            </p:cNvPr>
            <p:cNvSpPr/>
            <p:nvPr/>
          </p:nvSpPr>
          <p:spPr bwMode="auto">
            <a:xfrm>
              <a:off x="5454276" y="2533407"/>
              <a:ext cx="690797" cy="248100"/>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62" name="Oval 61">
              <a:extLst>
                <a:ext uri="{FF2B5EF4-FFF2-40B4-BE49-F238E27FC236}">
                  <a16:creationId xmlns:a16="http://schemas.microsoft.com/office/drawing/2014/main" id="{408D5EB8-57E0-8949-EE7B-3D1A120D48BA}"/>
                </a:ext>
              </a:extLst>
            </p:cNvPr>
            <p:cNvSpPr/>
            <p:nvPr/>
          </p:nvSpPr>
          <p:spPr bwMode="auto">
            <a:xfrm>
              <a:off x="3547538" y="3102505"/>
              <a:ext cx="468688" cy="274317"/>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0" name="Oval 69">
              <a:extLst>
                <a:ext uri="{FF2B5EF4-FFF2-40B4-BE49-F238E27FC236}">
                  <a16:creationId xmlns:a16="http://schemas.microsoft.com/office/drawing/2014/main" id="{5EEAA6AC-DC17-545F-195B-EC832FC71DCA}"/>
                </a:ext>
              </a:extLst>
            </p:cNvPr>
            <p:cNvSpPr/>
            <p:nvPr/>
          </p:nvSpPr>
          <p:spPr bwMode="auto">
            <a:xfrm>
              <a:off x="5454276" y="2117273"/>
              <a:ext cx="690797" cy="248100"/>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4" name="Oval 73">
              <a:extLst>
                <a:ext uri="{FF2B5EF4-FFF2-40B4-BE49-F238E27FC236}">
                  <a16:creationId xmlns:a16="http://schemas.microsoft.com/office/drawing/2014/main" id="{97D83A41-9855-880E-C8F1-B8F2ABABD1AC}"/>
                </a:ext>
              </a:extLst>
            </p:cNvPr>
            <p:cNvSpPr/>
            <p:nvPr/>
          </p:nvSpPr>
          <p:spPr bwMode="auto">
            <a:xfrm>
              <a:off x="4229593" y="3100302"/>
              <a:ext cx="764623"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cxnSp>
          <p:nvCxnSpPr>
            <p:cNvPr id="76" name="Curved Connector 75">
              <a:extLst>
                <a:ext uri="{FF2B5EF4-FFF2-40B4-BE49-F238E27FC236}">
                  <a16:creationId xmlns:a16="http://schemas.microsoft.com/office/drawing/2014/main" id="{4DF3EB19-6B6F-8E85-5C53-74AE17750110}"/>
                </a:ext>
              </a:extLst>
            </p:cNvPr>
            <p:cNvCxnSpPr>
              <a:stCxn id="45" idx="5"/>
              <a:endCxn id="62" idx="2"/>
            </p:cNvCxnSpPr>
            <p:nvPr/>
          </p:nvCxnSpPr>
          <p:spPr bwMode="auto">
            <a:xfrm rot="16200000" flipH="1">
              <a:off x="2025420" y="1717546"/>
              <a:ext cx="1096098" cy="1948138"/>
            </a:xfrm>
            <a:prstGeom prst="curvedConnector2">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8" name="Curved Connector 77">
              <a:extLst>
                <a:ext uri="{FF2B5EF4-FFF2-40B4-BE49-F238E27FC236}">
                  <a16:creationId xmlns:a16="http://schemas.microsoft.com/office/drawing/2014/main" id="{C53925EE-DDA0-9AB7-4AB0-1A19023640F6}"/>
                </a:ext>
              </a:extLst>
            </p:cNvPr>
            <p:cNvCxnSpPr>
              <a:stCxn id="74" idx="6"/>
              <a:endCxn id="70" idx="2"/>
            </p:cNvCxnSpPr>
            <p:nvPr/>
          </p:nvCxnSpPr>
          <p:spPr bwMode="auto">
            <a:xfrm flipV="1">
              <a:off x="4994216" y="2241323"/>
              <a:ext cx="460060" cy="996138"/>
            </a:xfrm>
            <a:prstGeom prst="curvedConnector3">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83" name="Group 82">
            <a:extLst>
              <a:ext uri="{FF2B5EF4-FFF2-40B4-BE49-F238E27FC236}">
                <a16:creationId xmlns:a16="http://schemas.microsoft.com/office/drawing/2014/main" id="{7D09E9EA-A5C1-2651-0C0A-02D7C8B921BE}"/>
              </a:ext>
            </a:extLst>
          </p:cNvPr>
          <p:cNvGrpSpPr/>
          <p:nvPr/>
        </p:nvGrpSpPr>
        <p:grpSpPr>
          <a:xfrm>
            <a:off x="5746254" y="2955646"/>
            <a:ext cx="3214818" cy="3222998"/>
            <a:chOff x="5590739" y="2955646"/>
            <a:chExt cx="3214818" cy="3222998"/>
          </a:xfrm>
        </p:grpSpPr>
        <p:pic>
          <p:nvPicPr>
            <p:cNvPr id="24" name="Picture 23" descr="A screenshot of a computer&#10;&#10;Description automatically generated">
              <a:extLst>
                <a:ext uri="{FF2B5EF4-FFF2-40B4-BE49-F238E27FC236}">
                  <a16:creationId xmlns:a16="http://schemas.microsoft.com/office/drawing/2014/main" id="{03A47888-9F1E-CCE8-A617-57EA03686E42}"/>
                </a:ext>
              </a:extLst>
            </p:cNvPr>
            <p:cNvPicPr>
              <a:picLocks noChangeAspect="1"/>
            </p:cNvPicPr>
            <p:nvPr/>
          </p:nvPicPr>
          <p:blipFill>
            <a:blip r:embed="rId5"/>
            <a:stretch>
              <a:fillRect/>
            </a:stretch>
          </p:blipFill>
          <p:spPr>
            <a:xfrm>
              <a:off x="5590739" y="2955646"/>
              <a:ext cx="3214818" cy="3222998"/>
            </a:xfrm>
            <a:prstGeom prst="rect">
              <a:avLst/>
            </a:prstGeom>
          </p:spPr>
        </p:pic>
        <p:sp>
          <p:nvSpPr>
            <p:cNvPr id="80" name="Rectangle 79">
              <a:extLst>
                <a:ext uri="{FF2B5EF4-FFF2-40B4-BE49-F238E27FC236}">
                  <a16:creationId xmlns:a16="http://schemas.microsoft.com/office/drawing/2014/main" id="{9BFC65A0-AB31-286C-5762-4A7F87C74319}"/>
                </a:ext>
              </a:extLst>
            </p:cNvPr>
            <p:cNvSpPr/>
            <p:nvPr/>
          </p:nvSpPr>
          <p:spPr bwMode="auto">
            <a:xfrm>
              <a:off x="6243068" y="5617061"/>
              <a:ext cx="1173288" cy="280792"/>
            </a:xfrm>
            <a:prstGeom prst="rect">
              <a:avLst/>
            </a:prstGeom>
            <a:noFill/>
            <a:ln w="19050"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1" name="Rectangle 80">
              <a:extLst>
                <a:ext uri="{FF2B5EF4-FFF2-40B4-BE49-F238E27FC236}">
                  <a16:creationId xmlns:a16="http://schemas.microsoft.com/office/drawing/2014/main" id="{45D8587C-B542-FC0F-A227-002EF837D9E5}"/>
                </a:ext>
              </a:extLst>
            </p:cNvPr>
            <p:cNvSpPr/>
            <p:nvPr/>
          </p:nvSpPr>
          <p:spPr bwMode="auto">
            <a:xfrm>
              <a:off x="6193789" y="5469224"/>
              <a:ext cx="2310088" cy="154312"/>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82" name="Rectangle 81">
              <a:extLst>
                <a:ext uri="{FF2B5EF4-FFF2-40B4-BE49-F238E27FC236}">
                  <a16:creationId xmlns:a16="http://schemas.microsoft.com/office/drawing/2014/main" id="{7D36EA16-49B1-46A5-7EAC-DF10458E246D}"/>
                </a:ext>
              </a:extLst>
            </p:cNvPr>
            <p:cNvSpPr/>
            <p:nvPr/>
          </p:nvSpPr>
          <p:spPr bwMode="auto">
            <a:xfrm>
              <a:off x="6199264" y="5173550"/>
              <a:ext cx="2310088" cy="154312"/>
            </a:xfrm>
            <a:prstGeom prst="rect">
              <a:avLst/>
            </a:prstGeom>
            <a:no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404281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F7E2-A633-7549-82DB-9BF1CEBB951A}"/>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59FD85F1-4DCA-E14D-A9A3-1F6924869C6A}"/>
              </a:ext>
            </a:extLst>
          </p:cNvPr>
          <p:cNvSpPr>
            <a:spLocks noGrp="1"/>
          </p:cNvSpPr>
          <p:nvPr>
            <p:ph type="sldNum" sz="quarter" idx="12"/>
          </p:nvPr>
        </p:nvSpPr>
        <p:spPr/>
        <p:txBody>
          <a:bodyPr/>
          <a:lstStyle/>
          <a:p>
            <a:fld id="{5E4F0376-0E54-9843-B673-E00D6670E830}" type="slidenum">
              <a:rPr lang="en-US" smtClean="0"/>
              <a:pPr/>
              <a:t>61</a:t>
            </a:fld>
            <a:endParaRPr lang="en-US"/>
          </a:p>
        </p:txBody>
      </p:sp>
      <p:sp>
        <p:nvSpPr>
          <p:cNvPr id="3" name="TextBox 2">
            <a:extLst>
              <a:ext uri="{FF2B5EF4-FFF2-40B4-BE49-F238E27FC236}">
                <a16:creationId xmlns:a16="http://schemas.microsoft.com/office/drawing/2014/main" id="{F59CE4F8-E602-320B-BC9A-6F08C30D03AA}"/>
              </a:ext>
            </a:extLst>
          </p:cNvPr>
          <p:cNvSpPr txBox="1"/>
          <p:nvPr/>
        </p:nvSpPr>
        <p:spPr>
          <a:xfrm>
            <a:off x="973667" y="4876800"/>
            <a:ext cx="2699778" cy="830997"/>
          </a:xfrm>
          <a:prstGeom prst="rect">
            <a:avLst/>
          </a:prstGeom>
          <a:solidFill>
            <a:schemeClr val="accent1">
              <a:lumMod val="20000"/>
              <a:lumOff val="80000"/>
            </a:schemeClr>
          </a:solidFill>
          <a:ln>
            <a:solidFill>
              <a:srgbClr val="0033CC"/>
            </a:solidFill>
          </a:ln>
        </p:spPr>
        <p:txBody>
          <a:bodyPr wrap="none" rtlCol="0">
            <a:spAutoFit/>
          </a:bodyPr>
          <a:lstStyle/>
          <a:p>
            <a:r>
              <a:rPr lang="en-US" sz="2400" u="sng" dirty="0">
                <a:solidFill>
                  <a:srgbClr val="0033CC"/>
                </a:solidFill>
              </a:rPr>
              <a:t>One class</a:t>
            </a:r>
            <a:r>
              <a:rPr lang="en-US" sz="2400" dirty="0">
                <a:solidFill>
                  <a:srgbClr val="0033CC"/>
                </a:solidFill>
              </a:rPr>
              <a:t> is taken</a:t>
            </a:r>
          </a:p>
          <a:p>
            <a:r>
              <a:rPr lang="en-US" sz="2400" dirty="0">
                <a:solidFill>
                  <a:srgbClr val="0033CC"/>
                </a:solidFill>
              </a:rPr>
              <a:t>by </a:t>
            </a:r>
            <a:r>
              <a:rPr lang="en-US" sz="2400" u="sng" dirty="0">
                <a:solidFill>
                  <a:srgbClr val="0033CC"/>
                </a:solidFill>
              </a:rPr>
              <a:t>many students</a:t>
            </a:r>
            <a:r>
              <a:rPr lang="en-US" sz="2400" dirty="0">
                <a:solidFill>
                  <a:srgbClr val="0033CC"/>
                </a:solidFill>
              </a:rPr>
              <a:t>.</a:t>
            </a:r>
          </a:p>
        </p:txBody>
      </p:sp>
      <p:grpSp>
        <p:nvGrpSpPr>
          <p:cNvPr id="81" name="Group 80">
            <a:extLst>
              <a:ext uri="{FF2B5EF4-FFF2-40B4-BE49-F238E27FC236}">
                <a16:creationId xmlns:a16="http://schemas.microsoft.com/office/drawing/2014/main" id="{5A997CB2-4BD1-0F0F-671C-EE2CB932FEDC}"/>
              </a:ext>
            </a:extLst>
          </p:cNvPr>
          <p:cNvGrpSpPr/>
          <p:nvPr/>
        </p:nvGrpSpPr>
        <p:grpSpPr>
          <a:xfrm>
            <a:off x="640123" y="1240939"/>
            <a:ext cx="7823522" cy="3099176"/>
            <a:chOff x="640123" y="1240939"/>
            <a:chExt cx="7823522" cy="3099176"/>
          </a:xfrm>
        </p:grpSpPr>
        <p:pic>
          <p:nvPicPr>
            <p:cNvPr id="78" name="Picture 77" descr="A screenshot of a computer&#10;&#10;Description automatically generated">
              <a:extLst>
                <a:ext uri="{FF2B5EF4-FFF2-40B4-BE49-F238E27FC236}">
                  <a16:creationId xmlns:a16="http://schemas.microsoft.com/office/drawing/2014/main" id="{816B4294-4EFE-8DF9-53C3-8BA41F078156}"/>
                </a:ext>
              </a:extLst>
            </p:cNvPr>
            <p:cNvPicPr>
              <a:picLocks noChangeAspect="1"/>
            </p:cNvPicPr>
            <p:nvPr/>
          </p:nvPicPr>
          <p:blipFill>
            <a:blip r:embed="rId2"/>
            <a:stretch>
              <a:fillRect/>
            </a:stretch>
          </p:blipFill>
          <p:spPr>
            <a:xfrm>
              <a:off x="4902297" y="1240939"/>
              <a:ext cx="3561348" cy="3083804"/>
            </a:xfrm>
            <a:prstGeom prst="rect">
              <a:avLst/>
            </a:prstGeom>
          </p:spPr>
        </p:pic>
        <p:pic>
          <p:nvPicPr>
            <p:cNvPr id="79" name="Picture 78" descr="A screenshot of a data table&#10;&#10;Description automatically generated">
              <a:extLst>
                <a:ext uri="{FF2B5EF4-FFF2-40B4-BE49-F238E27FC236}">
                  <a16:creationId xmlns:a16="http://schemas.microsoft.com/office/drawing/2014/main" id="{FF0303E1-098C-5089-E4B4-244BA5201938}"/>
                </a:ext>
              </a:extLst>
            </p:cNvPr>
            <p:cNvPicPr>
              <a:picLocks noChangeAspect="1"/>
            </p:cNvPicPr>
            <p:nvPr/>
          </p:nvPicPr>
          <p:blipFill>
            <a:blip r:embed="rId3"/>
            <a:stretch>
              <a:fillRect/>
            </a:stretch>
          </p:blipFill>
          <p:spPr>
            <a:xfrm>
              <a:off x="3004848" y="1241217"/>
              <a:ext cx="1901970" cy="3098898"/>
            </a:xfrm>
            <a:prstGeom prst="rect">
              <a:avLst/>
            </a:prstGeom>
          </p:spPr>
        </p:pic>
        <p:pic>
          <p:nvPicPr>
            <p:cNvPr id="80" name="Picture 79" descr="A screenshot of a computer&#10;&#10;Description automatically generated">
              <a:extLst>
                <a:ext uri="{FF2B5EF4-FFF2-40B4-BE49-F238E27FC236}">
                  <a16:creationId xmlns:a16="http://schemas.microsoft.com/office/drawing/2014/main" id="{991C8239-A7B7-F1BF-BFD4-6D9F131769D9}"/>
                </a:ext>
              </a:extLst>
            </p:cNvPr>
            <p:cNvPicPr>
              <a:picLocks noChangeAspect="1"/>
            </p:cNvPicPr>
            <p:nvPr/>
          </p:nvPicPr>
          <p:blipFill>
            <a:blip r:embed="rId4"/>
            <a:stretch>
              <a:fillRect/>
            </a:stretch>
          </p:blipFill>
          <p:spPr>
            <a:xfrm>
              <a:off x="640123" y="1240939"/>
              <a:ext cx="2401259" cy="3095501"/>
            </a:xfrm>
            <a:prstGeom prst="rect">
              <a:avLst/>
            </a:prstGeom>
          </p:spPr>
        </p:pic>
        <p:sp>
          <p:nvSpPr>
            <p:cNvPr id="21" name="Oval 20">
              <a:extLst>
                <a:ext uri="{FF2B5EF4-FFF2-40B4-BE49-F238E27FC236}">
                  <a16:creationId xmlns:a16="http://schemas.microsoft.com/office/drawing/2014/main" id="{40C10148-E135-4A44-8DBB-DF08B305055C}"/>
                </a:ext>
              </a:extLst>
            </p:cNvPr>
            <p:cNvSpPr/>
            <p:nvPr/>
          </p:nvSpPr>
          <p:spPr bwMode="auto">
            <a:xfrm>
              <a:off x="5082790" y="1874537"/>
              <a:ext cx="690797" cy="274317"/>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7" name="Oval 46">
              <a:extLst>
                <a:ext uri="{FF2B5EF4-FFF2-40B4-BE49-F238E27FC236}">
                  <a16:creationId xmlns:a16="http://schemas.microsoft.com/office/drawing/2014/main" id="{922E04EF-9944-3D44-AF1A-E16EB4F1FCB5}"/>
                </a:ext>
              </a:extLst>
            </p:cNvPr>
            <p:cNvSpPr/>
            <p:nvPr/>
          </p:nvSpPr>
          <p:spPr bwMode="auto">
            <a:xfrm>
              <a:off x="3931790" y="2281357"/>
              <a:ext cx="744529" cy="233253"/>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66" name="Curved Connector 65">
              <a:extLst>
                <a:ext uri="{FF2B5EF4-FFF2-40B4-BE49-F238E27FC236}">
                  <a16:creationId xmlns:a16="http://schemas.microsoft.com/office/drawing/2014/main" id="{02890CF1-1BA0-2949-B37E-55DC3752D39E}"/>
                </a:ext>
              </a:extLst>
            </p:cNvPr>
            <p:cNvCxnSpPr>
              <a:cxnSpLocks/>
              <a:stCxn id="47" idx="6"/>
              <a:endCxn id="21" idx="2"/>
            </p:cNvCxnSpPr>
            <p:nvPr/>
          </p:nvCxnSpPr>
          <p:spPr bwMode="auto">
            <a:xfrm flipV="1">
              <a:off x="4676319" y="2011696"/>
              <a:ext cx="406471" cy="386288"/>
            </a:xfrm>
            <a:prstGeom prst="curvedConnector3">
              <a:avLst/>
            </a:prstGeom>
            <a:solidFill>
              <a:schemeClr val="accent1"/>
            </a:solidFill>
            <a:ln w="19050" cap="flat" cmpd="sng" algn="ctr">
              <a:solidFill>
                <a:srgbClr val="00B05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8" name="Curved Connector 67">
              <a:extLst>
                <a:ext uri="{FF2B5EF4-FFF2-40B4-BE49-F238E27FC236}">
                  <a16:creationId xmlns:a16="http://schemas.microsoft.com/office/drawing/2014/main" id="{D9068771-D0BC-AF45-80BB-A1C0D0391D66}"/>
                </a:ext>
              </a:extLst>
            </p:cNvPr>
            <p:cNvCxnSpPr>
              <a:cxnSpLocks/>
              <a:endCxn id="21" idx="4"/>
            </p:cNvCxnSpPr>
            <p:nvPr/>
          </p:nvCxnSpPr>
          <p:spPr bwMode="auto">
            <a:xfrm flipV="1">
              <a:off x="4683660" y="2148854"/>
              <a:ext cx="744529" cy="667756"/>
            </a:xfrm>
            <a:prstGeom prst="curvedConnector2">
              <a:avLst/>
            </a:prstGeom>
            <a:solidFill>
              <a:schemeClr val="accent1"/>
            </a:solidFill>
            <a:ln w="19050" cap="flat" cmpd="sng" algn="ctr">
              <a:solidFill>
                <a:srgbClr val="00B05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Oval 28">
              <a:extLst>
                <a:ext uri="{FF2B5EF4-FFF2-40B4-BE49-F238E27FC236}">
                  <a16:creationId xmlns:a16="http://schemas.microsoft.com/office/drawing/2014/main" id="{CE86DC7D-3975-7B46-80E6-5180FFD751D7}"/>
                </a:ext>
              </a:extLst>
            </p:cNvPr>
            <p:cNvSpPr/>
            <p:nvPr/>
          </p:nvSpPr>
          <p:spPr bwMode="auto">
            <a:xfrm>
              <a:off x="3911696" y="2697489"/>
              <a:ext cx="764623" cy="258160"/>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6" name="Oval 35">
              <a:extLst>
                <a:ext uri="{FF2B5EF4-FFF2-40B4-BE49-F238E27FC236}">
                  <a16:creationId xmlns:a16="http://schemas.microsoft.com/office/drawing/2014/main" id="{2BC5B28E-E3FE-BF46-A2C5-FC79310F044F}"/>
                </a:ext>
              </a:extLst>
            </p:cNvPr>
            <p:cNvSpPr/>
            <p:nvPr/>
          </p:nvSpPr>
          <p:spPr bwMode="auto">
            <a:xfrm>
              <a:off x="3911696" y="2514610"/>
              <a:ext cx="764623" cy="209871"/>
            </a:xfrm>
            <a:prstGeom prst="ellipse">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15" name="Curved Connector 14">
              <a:extLst>
                <a:ext uri="{FF2B5EF4-FFF2-40B4-BE49-F238E27FC236}">
                  <a16:creationId xmlns:a16="http://schemas.microsoft.com/office/drawing/2014/main" id="{26412AC1-69A6-9240-A71C-2E5F098768F7}"/>
                </a:ext>
              </a:extLst>
            </p:cNvPr>
            <p:cNvCxnSpPr>
              <a:cxnSpLocks/>
              <a:stCxn id="36" idx="6"/>
              <a:endCxn id="21" idx="3"/>
            </p:cNvCxnSpPr>
            <p:nvPr/>
          </p:nvCxnSpPr>
          <p:spPr bwMode="auto">
            <a:xfrm flipV="1">
              <a:off x="4676319" y="2108681"/>
              <a:ext cx="507636" cy="510865"/>
            </a:xfrm>
            <a:prstGeom prst="curvedConnector2">
              <a:avLst/>
            </a:prstGeom>
            <a:solidFill>
              <a:schemeClr val="accent1"/>
            </a:solidFill>
            <a:ln w="19050" cap="flat" cmpd="sng" algn="ctr">
              <a:solidFill>
                <a:srgbClr val="00B05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3" name="Oval 32">
              <a:extLst>
                <a:ext uri="{FF2B5EF4-FFF2-40B4-BE49-F238E27FC236}">
                  <a16:creationId xmlns:a16="http://schemas.microsoft.com/office/drawing/2014/main" id="{5C4DF591-325D-CD4F-AD8A-8A3E83AC055C}"/>
                </a:ext>
              </a:extLst>
            </p:cNvPr>
            <p:cNvSpPr/>
            <p:nvPr/>
          </p:nvSpPr>
          <p:spPr bwMode="auto">
            <a:xfrm>
              <a:off x="3154690" y="2291108"/>
              <a:ext cx="468688" cy="233253"/>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4" name="Oval 43">
              <a:extLst>
                <a:ext uri="{FF2B5EF4-FFF2-40B4-BE49-F238E27FC236}">
                  <a16:creationId xmlns:a16="http://schemas.microsoft.com/office/drawing/2014/main" id="{3349EAB3-9870-DD44-85FE-C992313416D7}"/>
                </a:ext>
              </a:extLst>
            </p:cNvPr>
            <p:cNvSpPr/>
            <p:nvPr/>
          </p:nvSpPr>
          <p:spPr bwMode="auto">
            <a:xfrm>
              <a:off x="826673" y="1699266"/>
              <a:ext cx="483772" cy="22894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27" name="Curved Connector 26">
              <a:extLst>
                <a:ext uri="{FF2B5EF4-FFF2-40B4-BE49-F238E27FC236}">
                  <a16:creationId xmlns:a16="http://schemas.microsoft.com/office/drawing/2014/main" id="{FB2ED11B-6B00-B346-A9CC-EB4F0644243D}"/>
                </a:ext>
              </a:extLst>
            </p:cNvPr>
            <p:cNvCxnSpPr>
              <a:cxnSpLocks/>
              <a:stCxn id="33" idx="2"/>
              <a:endCxn id="44" idx="6"/>
            </p:cNvCxnSpPr>
            <p:nvPr/>
          </p:nvCxnSpPr>
          <p:spPr bwMode="auto">
            <a:xfrm rot="10800000">
              <a:off x="1310446" y="1813737"/>
              <a:ext cx="1844245" cy="593998"/>
            </a:xfrm>
            <a:prstGeom prst="curvedConnector3">
              <a:avLst>
                <a:gd name="adj1" fmla="val 50000"/>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 name="Oval 33">
              <a:extLst>
                <a:ext uri="{FF2B5EF4-FFF2-40B4-BE49-F238E27FC236}">
                  <a16:creationId xmlns:a16="http://schemas.microsoft.com/office/drawing/2014/main" id="{CFCFB7EA-3BD6-4C41-B1BD-C9A81C19B8F9}"/>
                </a:ext>
              </a:extLst>
            </p:cNvPr>
            <p:cNvSpPr/>
            <p:nvPr/>
          </p:nvSpPr>
          <p:spPr bwMode="auto">
            <a:xfrm>
              <a:off x="3169713" y="2486547"/>
              <a:ext cx="468688" cy="233714"/>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5" name="Oval 44">
              <a:extLst>
                <a:ext uri="{FF2B5EF4-FFF2-40B4-BE49-F238E27FC236}">
                  <a16:creationId xmlns:a16="http://schemas.microsoft.com/office/drawing/2014/main" id="{DBD5CC57-A567-814A-B0FD-E480A64DD4D9}"/>
                </a:ext>
              </a:extLst>
            </p:cNvPr>
            <p:cNvSpPr/>
            <p:nvPr/>
          </p:nvSpPr>
          <p:spPr bwMode="auto">
            <a:xfrm>
              <a:off x="823001" y="1890894"/>
              <a:ext cx="483773" cy="23916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39" name="Curved Connector 38">
              <a:extLst>
                <a:ext uri="{FF2B5EF4-FFF2-40B4-BE49-F238E27FC236}">
                  <a16:creationId xmlns:a16="http://schemas.microsoft.com/office/drawing/2014/main" id="{EC5A05C4-0D7A-6B45-A1D0-FE6EB0927DA5}"/>
                </a:ext>
              </a:extLst>
            </p:cNvPr>
            <p:cNvCxnSpPr>
              <a:cxnSpLocks/>
              <a:stCxn id="34" idx="2"/>
              <a:endCxn id="45" idx="6"/>
            </p:cNvCxnSpPr>
            <p:nvPr/>
          </p:nvCxnSpPr>
          <p:spPr bwMode="auto">
            <a:xfrm rot="10800000">
              <a:off x="1306775" y="2010476"/>
              <a:ext cx="1862939" cy="592929"/>
            </a:xfrm>
            <a:prstGeom prst="curvedConnector3">
              <a:avLst>
                <a:gd name="adj1" fmla="val 50000"/>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5" name="Oval 34">
              <a:extLst>
                <a:ext uri="{FF2B5EF4-FFF2-40B4-BE49-F238E27FC236}">
                  <a16:creationId xmlns:a16="http://schemas.microsoft.com/office/drawing/2014/main" id="{B2561B97-4C61-9B42-883D-345FCD23F336}"/>
                </a:ext>
              </a:extLst>
            </p:cNvPr>
            <p:cNvSpPr/>
            <p:nvPr/>
          </p:nvSpPr>
          <p:spPr bwMode="auto">
            <a:xfrm>
              <a:off x="3171510" y="2697489"/>
              <a:ext cx="468688" cy="233714"/>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51" name="Oval 50">
              <a:extLst>
                <a:ext uri="{FF2B5EF4-FFF2-40B4-BE49-F238E27FC236}">
                  <a16:creationId xmlns:a16="http://schemas.microsoft.com/office/drawing/2014/main" id="{BAC36FDC-FE2D-2645-816C-EAF97D909FA7}"/>
                </a:ext>
              </a:extLst>
            </p:cNvPr>
            <p:cNvSpPr/>
            <p:nvPr/>
          </p:nvSpPr>
          <p:spPr bwMode="auto">
            <a:xfrm>
              <a:off x="826673" y="2506329"/>
              <a:ext cx="469188" cy="23916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cxnSp>
          <p:nvCxnSpPr>
            <p:cNvPr id="43" name="Curved Connector 42">
              <a:extLst>
                <a:ext uri="{FF2B5EF4-FFF2-40B4-BE49-F238E27FC236}">
                  <a16:creationId xmlns:a16="http://schemas.microsoft.com/office/drawing/2014/main" id="{AF0D8D87-8752-F14B-843C-18C5B2FD345C}"/>
                </a:ext>
              </a:extLst>
            </p:cNvPr>
            <p:cNvCxnSpPr>
              <a:cxnSpLocks/>
              <a:stCxn id="35" idx="2"/>
              <a:endCxn id="51" idx="6"/>
            </p:cNvCxnSpPr>
            <p:nvPr/>
          </p:nvCxnSpPr>
          <p:spPr bwMode="auto">
            <a:xfrm rot="10800000">
              <a:off x="1295862" y="2625910"/>
              <a:ext cx="1875649" cy="188436"/>
            </a:xfrm>
            <a:prstGeom prst="curvedConnector3">
              <a:avLst/>
            </a:prstGeom>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a:extLst>
                <a:ext uri="{FF2B5EF4-FFF2-40B4-BE49-F238E27FC236}">
                  <a16:creationId xmlns:a16="http://schemas.microsoft.com/office/drawing/2014/main" id="{80BE8DFF-7344-FDBA-3D7F-6A204ACA2B81}"/>
                </a:ext>
              </a:extLst>
            </p:cNvPr>
            <p:cNvSpPr/>
            <p:nvPr/>
          </p:nvSpPr>
          <p:spPr bwMode="auto">
            <a:xfrm>
              <a:off x="5754578" y="1928207"/>
              <a:ext cx="1336891" cy="201848"/>
            </a:xfrm>
            <a:prstGeom prst="rect">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grpSp>
        <p:nvGrpSpPr>
          <p:cNvPr id="82" name="Group 81">
            <a:extLst>
              <a:ext uri="{FF2B5EF4-FFF2-40B4-BE49-F238E27FC236}">
                <a16:creationId xmlns:a16="http://schemas.microsoft.com/office/drawing/2014/main" id="{F560DA5E-E652-884C-73A2-58A47D9AFE33}"/>
              </a:ext>
            </a:extLst>
          </p:cNvPr>
          <p:cNvGrpSpPr/>
          <p:nvPr/>
        </p:nvGrpSpPr>
        <p:grpSpPr>
          <a:xfrm>
            <a:off x="5120634" y="3154683"/>
            <a:ext cx="3717560" cy="2992594"/>
            <a:chOff x="5334951" y="3154683"/>
            <a:chExt cx="3717560" cy="2992594"/>
          </a:xfrm>
        </p:grpSpPr>
        <p:pic>
          <p:nvPicPr>
            <p:cNvPr id="20" name="Picture 19" descr="A screenshot of a computer&#10;&#10;Description automatically generated">
              <a:extLst>
                <a:ext uri="{FF2B5EF4-FFF2-40B4-BE49-F238E27FC236}">
                  <a16:creationId xmlns:a16="http://schemas.microsoft.com/office/drawing/2014/main" id="{198108C4-9BC1-0DA7-FBE4-781E46B0F0B6}"/>
                </a:ext>
              </a:extLst>
            </p:cNvPr>
            <p:cNvPicPr>
              <a:picLocks noChangeAspect="1"/>
            </p:cNvPicPr>
            <p:nvPr/>
          </p:nvPicPr>
          <p:blipFill>
            <a:blip r:embed="rId5"/>
            <a:stretch>
              <a:fillRect/>
            </a:stretch>
          </p:blipFill>
          <p:spPr>
            <a:xfrm>
              <a:off x="5334951" y="3154683"/>
              <a:ext cx="3717560" cy="2992594"/>
            </a:xfrm>
            <a:prstGeom prst="rect">
              <a:avLst/>
            </a:prstGeom>
          </p:spPr>
        </p:pic>
        <p:sp>
          <p:nvSpPr>
            <p:cNvPr id="64" name="Rectangle 63">
              <a:extLst>
                <a:ext uri="{FF2B5EF4-FFF2-40B4-BE49-F238E27FC236}">
                  <a16:creationId xmlns:a16="http://schemas.microsoft.com/office/drawing/2014/main" id="{F53609F6-CC9E-784C-7813-4ED0FA5637E2}"/>
                </a:ext>
              </a:extLst>
            </p:cNvPr>
            <p:cNvSpPr/>
            <p:nvPr/>
          </p:nvSpPr>
          <p:spPr bwMode="auto">
            <a:xfrm>
              <a:off x="5968721" y="5669574"/>
              <a:ext cx="2743215" cy="182878"/>
            </a:xfrm>
            <a:prstGeom prst="rect">
              <a:avLst/>
            </a:prstGeom>
            <a:noFill/>
            <a:ln w="2857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65" name="Rectangle 64">
              <a:extLst>
                <a:ext uri="{FF2B5EF4-FFF2-40B4-BE49-F238E27FC236}">
                  <a16:creationId xmlns:a16="http://schemas.microsoft.com/office/drawing/2014/main" id="{C45CB9F2-DC12-C572-C866-CF46CCBB232C}"/>
                </a:ext>
              </a:extLst>
            </p:cNvPr>
            <p:cNvSpPr/>
            <p:nvPr/>
          </p:nvSpPr>
          <p:spPr bwMode="auto">
            <a:xfrm>
              <a:off x="5915248" y="5509152"/>
              <a:ext cx="2405752" cy="182878"/>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69" name="Rectangle 68">
              <a:extLst>
                <a:ext uri="{FF2B5EF4-FFF2-40B4-BE49-F238E27FC236}">
                  <a16:creationId xmlns:a16="http://schemas.microsoft.com/office/drawing/2014/main" id="{F73FEE1A-1CEB-6A2B-A8B5-5AF654F6E67C}"/>
                </a:ext>
              </a:extLst>
            </p:cNvPr>
            <p:cNvSpPr/>
            <p:nvPr/>
          </p:nvSpPr>
          <p:spPr bwMode="auto">
            <a:xfrm>
              <a:off x="5909900" y="5199005"/>
              <a:ext cx="2411100" cy="182878"/>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390694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9835-0DB4-5D40-87AA-681144BC8BA4}"/>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D8EECCF4-0A3F-574F-9940-15BF5398B468}"/>
              </a:ext>
            </a:extLst>
          </p:cNvPr>
          <p:cNvSpPr>
            <a:spLocks noGrp="1"/>
          </p:cNvSpPr>
          <p:nvPr>
            <p:ph type="sldNum" sz="quarter" idx="12"/>
          </p:nvPr>
        </p:nvSpPr>
        <p:spPr/>
        <p:txBody>
          <a:bodyPr/>
          <a:lstStyle/>
          <a:p>
            <a:fld id="{5E4F0376-0E54-9843-B673-E00D6670E830}" type="slidenum">
              <a:rPr lang="en-US" smtClean="0"/>
              <a:pPr/>
              <a:t>62</a:t>
            </a:fld>
            <a:endParaRPr lang="en-US" dirty="0"/>
          </a:p>
        </p:txBody>
      </p:sp>
      <p:grpSp>
        <p:nvGrpSpPr>
          <p:cNvPr id="5" name="Group 6">
            <a:extLst>
              <a:ext uri="{FF2B5EF4-FFF2-40B4-BE49-F238E27FC236}">
                <a16:creationId xmlns:a16="http://schemas.microsoft.com/office/drawing/2014/main" id="{5A65E2F4-7B05-AB44-A97A-0CCE1F37FFBB}"/>
              </a:ext>
            </a:extLst>
          </p:cNvPr>
          <p:cNvGrpSpPr>
            <a:grpSpLocks/>
          </p:cNvGrpSpPr>
          <p:nvPr/>
        </p:nvGrpSpPr>
        <p:grpSpPr bwMode="auto">
          <a:xfrm>
            <a:off x="182928" y="1691659"/>
            <a:ext cx="5673725" cy="1646238"/>
            <a:chOff x="2209800" y="4953000"/>
            <a:chExt cx="5674246" cy="1645920"/>
          </a:xfrm>
        </p:grpSpPr>
        <p:pic>
          <p:nvPicPr>
            <p:cNvPr id="6" name="Picture 4">
              <a:extLst>
                <a:ext uri="{FF2B5EF4-FFF2-40B4-BE49-F238E27FC236}">
                  <a16:creationId xmlns:a16="http://schemas.microsoft.com/office/drawing/2014/main" id="{6EC182BF-9E1D-6741-9CD3-46D4F500B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45" y="4953000"/>
              <a:ext cx="2011680" cy="1338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BCC14B43-198E-134F-96C0-CE71630E1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2546845"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D44D5A15-3B4C-044C-97BC-EDB32EB89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258" y="4953000"/>
              <a:ext cx="1171788"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651DFD02-C761-B94D-85DE-54BCC40BD40F}"/>
              </a:ext>
            </a:extLst>
          </p:cNvPr>
          <p:cNvSpPr txBox="1"/>
          <p:nvPr/>
        </p:nvSpPr>
        <p:spPr>
          <a:xfrm>
            <a:off x="740348" y="3827324"/>
            <a:ext cx="4780476" cy="954107"/>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Optional participation on both sides.</a:t>
            </a:r>
          </a:p>
          <a:p>
            <a:endParaRPr lang="en-US" sz="800" dirty="0">
              <a:solidFill>
                <a:srgbClr val="0432FF"/>
              </a:solidFill>
            </a:endParaRPr>
          </a:p>
          <a:p>
            <a:r>
              <a:rPr lang="en-US" i="1" dirty="0">
                <a:solidFill>
                  <a:srgbClr val="0432FF"/>
                </a:solidFill>
              </a:rPr>
              <a:t>Abby does not belong to any organization.</a:t>
            </a:r>
          </a:p>
          <a:p>
            <a:r>
              <a:rPr lang="en-US" i="1" dirty="0">
                <a:solidFill>
                  <a:srgbClr val="0432FF"/>
                </a:solidFill>
              </a:rPr>
              <a:t>O50/Damen Hall/Politics has no student members.</a:t>
            </a:r>
          </a:p>
        </p:txBody>
      </p:sp>
      <p:sp>
        <p:nvSpPr>
          <p:cNvPr id="10" name="TextBox 9">
            <a:extLst>
              <a:ext uri="{FF2B5EF4-FFF2-40B4-BE49-F238E27FC236}">
                <a16:creationId xmlns:a16="http://schemas.microsoft.com/office/drawing/2014/main" id="{90E1C828-4EF4-564A-BF13-C24B99F2E1F1}"/>
              </a:ext>
            </a:extLst>
          </p:cNvPr>
          <p:cNvSpPr txBox="1"/>
          <p:nvPr/>
        </p:nvSpPr>
        <p:spPr>
          <a:xfrm>
            <a:off x="4611819" y="3319046"/>
            <a:ext cx="1334020" cy="338554"/>
          </a:xfrm>
          <a:prstGeom prst="rect">
            <a:avLst/>
          </a:prstGeom>
          <a:noFill/>
        </p:spPr>
        <p:txBody>
          <a:bodyPr wrap="none" rtlCol="0">
            <a:spAutoFit/>
          </a:bodyPr>
          <a:lstStyle/>
          <a:p>
            <a:r>
              <a:rPr lang="en-US" dirty="0">
                <a:solidFill>
                  <a:srgbClr val="0432FF"/>
                </a:solidFill>
              </a:rPr>
              <a:t>Linking table</a:t>
            </a:r>
          </a:p>
        </p:txBody>
      </p:sp>
      <p:sp>
        <p:nvSpPr>
          <p:cNvPr id="11" name="Oval 10">
            <a:extLst>
              <a:ext uri="{FF2B5EF4-FFF2-40B4-BE49-F238E27FC236}">
                <a16:creationId xmlns:a16="http://schemas.microsoft.com/office/drawing/2014/main" id="{BF272A5A-145A-D541-9670-1EA8F08D5C82}"/>
              </a:ext>
            </a:extLst>
          </p:cNvPr>
          <p:cNvSpPr/>
          <p:nvPr/>
        </p:nvSpPr>
        <p:spPr bwMode="auto">
          <a:xfrm>
            <a:off x="182928" y="2697488"/>
            <a:ext cx="368010" cy="2745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432FF"/>
              </a:solidFill>
              <a:effectLst/>
              <a:latin typeface="Arial" charset="0"/>
              <a:ea typeface="ＭＳ Ｐゴシック" charset="0"/>
            </a:endParaRPr>
          </a:p>
        </p:txBody>
      </p:sp>
      <p:sp>
        <p:nvSpPr>
          <p:cNvPr id="12" name="Oval 11">
            <a:extLst>
              <a:ext uri="{FF2B5EF4-FFF2-40B4-BE49-F238E27FC236}">
                <a16:creationId xmlns:a16="http://schemas.microsoft.com/office/drawing/2014/main" id="{15725318-36E5-284D-BF66-D1936D39FD5A}"/>
              </a:ext>
            </a:extLst>
          </p:cNvPr>
          <p:cNvSpPr/>
          <p:nvPr/>
        </p:nvSpPr>
        <p:spPr bwMode="auto">
          <a:xfrm>
            <a:off x="2762576" y="2712356"/>
            <a:ext cx="368010" cy="274578"/>
          </a:xfrm>
          <a:prstGeom prst="ellipse">
            <a:avLst/>
          </a:prstGeom>
          <a:noFill/>
          <a:ln w="28575" cap="flat" cmpd="sng" algn="ctr">
            <a:solidFill>
              <a:srgbClr val="0432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432FF"/>
              </a:solidFill>
              <a:effectLst/>
              <a:latin typeface="Arial" charset="0"/>
              <a:ea typeface="ＭＳ Ｐゴシック" charset="0"/>
            </a:endParaRPr>
          </a:p>
        </p:txBody>
      </p:sp>
      <p:sp>
        <p:nvSpPr>
          <p:cNvPr id="13" name="TextBox 12">
            <a:extLst>
              <a:ext uri="{FF2B5EF4-FFF2-40B4-BE49-F238E27FC236}">
                <a16:creationId xmlns:a16="http://schemas.microsoft.com/office/drawing/2014/main" id="{FAEA0344-0F19-FC4B-9F30-EAAC4B5862F6}"/>
              </a:ext>
            </a:extLst>
          </p:cNvPr>
          <p:cNvSpPr txBox="1"/>
          <p:nvPr/>
        </p:nvSpPr>
        <p:spPr>
          <a:xfrm>
            <a:off x="6035024" y="1712550"/>
            <a:ext cx="2933816" cy="1446550"/>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To which organizations</a:t>
            </a:r>
          </a:p>
          <a:p>
            <a:r>
              <a:rPr lang="en-US" dirty="0">
                <a:solidFill>
                  <a:srgbClr val="0432FF"/>
                </a:solidFill>
              </a:rPr>
              <a:t>does each student belong?</a:t>
            </a:r>
          </a:p>
          <a:p>
            <a:endParaRPr lang="en-US" sz="800" dirty="0">
              <a:solidFill>
                <a:srgbClr val="0432FF"/>
              </a:solidFill>
            </a:endParaRPr>
          </a:p>
          <a:p>
            <a:r>
              <a:rPr lang="en-US" i="1" dirty="0">
                <a:solidFill>
                  <a:srgbClr val="0432FF"/>
                </a:solidFill>
              </a:rPr>
              <a:t>1111/Robin </a:t>
            </a:r>
            <a:r>
              <a:rPr lang="en-US" i="1" u="sng" dirty="0">
                <a:solidFill>
                  <a:srgbClr val="0432FF"/>
                </a:solidFill>
              </a:rPr>
              <a:t>belongs to</a:t>
            </a:r>
          </a:p>
          <a:p>
            <a:r>
              <a:rPr lang="en-US" i="1" dirty="0">
                <a:solidFill>
                  <a:srgbClr val="0432FF"/>
                </a:solidFill>
              </a:rPr>
              <a:t>O11/Student Hall/Charity and</a:t>
            </a:r>
          </a:p>
          <a:p>
            <a:r>
              <a:rPr lang="en-US" i="1" dirty="0">
                <a:solidFill>
                  <a:srgbClr val="0432FF"/>
                </a:solidFill>
              </a:rPr>
              <a:t>to O41/Damen Hall/Sport.</a:t>
            </a:r>
            <a:endParaRPr lang="en-US" dirty="0">
              <a:solidFill>
                <a:srgbClr val="0432FF"/>
              </a:solidFill>
            </a:endParaRPr>
          </a:p>
        </p:txBody>
      </p:sp>
      <p:sp>
        <p:nvSpPr>
          <p:cNvPr id="16" name="TextBox 15">
            <a:extLst>
              <a:ext uri="{FF2B5EF4-FFF2-40B4-BE49-F238E27FC236}">
                <a16:creationId xmlns:a16="http://schemas.microsoft.com/office/drawing/2014/main" id="{F1888D98-0BFD-B34B-9EA1-7982184607F0}"/>
              </a:ext>
            </a:extLst>
          </p:cNvPr>
          <p:cNvSpPr txBox="1"/>
          <p:nvPr/>
        </p:nvSpPr>
        <p:spPr>
          <a:xfrm>
            <a:off x="6035024" y="3319046"/>
            <a:ext cx="2933816" cy="1461939"/>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Who belongs to each</a:t>
            </a:r>
          </a:p>
          <a:p>
            <a:r>
              <a:rPr lang="en-US" dirty="0">
                <a:solidFill>
                  <a:srgbClr val="0432FF"/>
                </a:solidFill>
              </a:rPr>
              <a:t>organization?</a:t>
            </a:r>
          </a:p>
          <a:p>
            <a:endParaRPr lang="en-US" sz="900" dirty="0">
              <a:solidFill>
                <a:srgbClr val="0432FF"/>
              </a:solidFill>
            </a:endParaRPr>
          </a:p>
          <a:p>
            <a:r>
              <a:rPr lang="en-US" i="1" dirty="0">
                <a:solidFill>
                  <a:srgbClr val="0432FF"/>
                </a:solidFill>
              </a:rPr>
              <a:t>O11/Student Hall/Charity has 1111/Robin, 2222/Pat, and 3333/Jami </a:t>
            </a:r>
            <a:r>
              <a:rPr lang="en-US" i="1" u="sng" dirty="0">
                <a:solidFill>
                  <a:srgbClr val="0432FF"/>
                </a:solidFill>
              </a:rPr>
              <a:t>belonging to</a:t>
            </a:r>
            <a:r>
              <a:rPr lang="en-US" i="1" dirty="0">
                <a:solidFill>
                  <a:srgbClr val="0432FF"/>
                </a:solidFill>
              </a:rPr>
              <a:t> it.</a:t>
            </a:r>
          </a:p>
        </p:txBody>
      </p:sp>
      <p:sp>
        <p:nvSpPr>
          <p:cNvPr id="3" name="5-Point Star 2">
            <a:extLst>
              <a:ext uri="{FF2B5EF4-FFF2-40B4-BE49-F238E27FC236}">
                <a16:creationId xmlns:a16="http://schemas.microsoft.com/office/drawing/2014/main" id="{F9E387E0-A172-6E10-F8F9-0285C21BE51E}"/>
              </a:ext>
            </a:extLst>
          </p:cNvPr>
          <p:cNvSpPr/>
          <p:nvPr/>
        </p:nvSpPr>
        <p:spPr bwMode="auto">
          <a:xfrm>
            <a:off x="8778194" y="6355048"/>
            <a:ext cx="274317" cy="274317"/>
          </a:xfrm>
          <a:prstGeom prst="star5">
            <a:avLst/>
          </a:prstGeom>
          <a:solidFill>
            <a:schemeClr val="bg2">
              <a:lumMod val="40000"/>
              <a:lumOff val="60000"/>
            </a:schemeClr>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5178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8A52-D17A-2446-9B1C-00B8BDA72889}"/>
              </a:ext>
            </a:extLst>
          </p:cNvPr>
          <p:cNvSpPr>
            <a:spLocks noGrp="1"/>
          </p:cNvSpPr>
          <p:nvPr>
            <p:ph type="title"/>
          </p:nvPr>
        </p:nvSpPr>
        <p:spPr/>
        <p:txBody>
          <a:bodyPr/>
          <a:lstStyle/>
          <a:p>
            <a:r>
              <a:rPr lang="en-US" dirty="0"/>
              <a:t>Many-to-Many (M:N) Relationship</a:t>
            </a:r>
            <a:r>
              <a:rPr lang="en-US" i="1" dirty="0"/>
              <a:t>, cont’d</a:t>
            </a:r>
            <a:endParaRPr lang="en-US" dirty="0"/>
          </a:p>
        </p:txBody>
      </p:sp>
      <p:sp>
        <p:nvSpPr>
          <p:cNvPr id="4" name="Slide Number Placeholder 3">
            <a:extLst>
              <a:ext uri="{FF2B5EF4-FFF2-40B4-BE49-F238E27FC236}">
                <a16:creationId xmlns:a16="http://schemas.microsoft.com/office/drawing/2014/main" id="{02629045-7E43-B64F-8D2A-415320052843}"/>
              </a:ext>
            </a:extLst>
          </p:cNvPr>
          <p:cNvSpPr>
            <a:spLocks noGrp="1"/>
          </p:cNvSpPr>
          <p:nvPr>
            <p:ph type="sldNum" sz="quarter" idx="12"/>
          </p:nvPr>
        </p:nvSpPr>
        <p:spPr/>
        <p:txBody>
          <a:bodyPr/>
          <a:lstStyle/>
          <a:p>
            <a:fld id="{5E4F0376-0E54-9843-B673-E00D6670E830}" type="slidenum">
              <a:rPr lang="en-US" smtClean="0"/>
              <a:pPr/>
              <a:t>63</a:t>
            </a:fld>
            <a:endParaRPr lang="en-US"/>
          </a:p>
        </p:txBody>
      </p:sp>
      <p:grpSp>
        <p:nvGrpSpPr>
          <p:cNvPr id="5" name="Group 6">
            <a:extLst>
              <a:ext uri="{FF2B5EF4-FFF2-40B4-BE49-F238E27FC236}">
                <a16:creationId xmlns:a16="http://schemas.microsoft.com/office/drawing/2014/main" id="{6E2083AF-A237-5541-BE45-5FA0D6C68584}"/>
              </a:ext>
            </a:extLst>
          </p:cNvPr>
          <p:cNvGrpSpPr>
            <a:grpSpLocks/>
          </p:cNvGrpSpPr>
          <p:nvPr/>
        </p:nvGrpSpPr>
        <p:grpSpPr bwMode="auto">
          <a:xfrm>
            <a:off x="1464468" y="1691659"/>
            <a:ext cx="6215063" cy="1660525"/>
            <a:chOff x="2209800" y="4953000"/>
            <a:chExt cx="6215014" cy="1660843"/>
          </a:xfrm>
        </p:grpSpPr>
        <p:pic>
          <p:nvPicPr>
            <p:cNvPr id="6" name="Picture 4">
              <a:extLst>
                <a:ext uri="{FF2B5EF4-FFF2-40B4-BE49-F238E27FC236}">
                  <a16:creationId xmlns:a16="http://schemas.microsoft.com/office/drawing/2014/main" id="{7F36C7BA-4738-5C47-89BE-A383A3218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58" y="4967923"/>
              <a:ext cx="1712556"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D73E5EA-33DD-9747-A0C3-36606211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2583308"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08C56896-D2B6-9348-A177-B6F0B28C8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409" y="4953000"/>
              <a:ext cx="1944546" cy="109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4B65D638-1918-F14F-A444-EDBF1559A30D}"/>
              </a:ext>
            </a:extLst>
          </p:cNvPr>
          <p:cNvSpPr txBox="1"/>
          <p:nvPr/>
        </p:nvSpPr>
        <p:spPr>
          <a:xfrm>
            <a:off x="1225218" y="3526973"/>
            <a:ext cx="6693564" cy="1938992"/>
          </a:xfrm>
          <a:prstGeom prst="rect">
            <a:avLst/>
          </a:prstGeom>
          <a:solidFill>
            <a:schemeClr val="accent1">
              <a:lumMod val="20000"/>
              <a:lumOff val="80000"/>
            </a:schemeClr>
          </a:solidFill>
          <a:ln>
            <a:solidFill>
              <a:srgbClr val="0432FF"/>
            </a:solidFill>
          </a:ln>
        </p:spPr>
        <p:txBody>
          <a:bodyPr wrap="none" rtlCol="0">
            <a:spAutoFit/>
          </a:bodyPr>
          <a:lstStyle/>
          <a:p>
            <a:r>
              <a:rPr lang="en-US" b="1" dirty="0">
                <a:solidFill>
                  <a:srgbClr val="0432FF"/>
                </a:solidFill>
              </a:rPr>
              <a:t>Relationship with an attribute.</a:t>
            </a:r>
          </a:p>
          <a:p>
            <a:endParaRPr lang="en-US" sz="800" dirty="0">
              <a:solidFill>
                <a:srgbClr val="0432FF"/>
              </a:solidFill>
            </a:endParaRPr>
          </a:p>
          <a:p>
            <a:r>
              <a:rPr lang="en-US" dirty="0">
                <a:solidFill>
                  <a:srgbClr val="0432FF"/>
                </a:solidFill>
              </a:rPr>
              <a:t>Column </a:t>
            </a:r>
            <a:r>
              <a:rPr lang="en-US" b="1" dirty="0" err="1">
                <a:solidFill>
                  <a:srgbClr val="0432FF"/>
                </a:solidFill>
                <a:latin typeface="Courier New" panose="02070309020205020404" pitchFamily="49" charset="0"/>
                <a:cs typeface="Courier New" panose="02070309020205020404" pitchFamily="49" charset="0"/>
              </a:rPr>
              <a:t>BELONGSTO.Function</a:t>
            </a:r>
            <a:endParaRPr lang="en-US" b="1" dirty="0">
              <a:solidFill>
                <a:srgbClr val="0432FF"/>
              </a:solidFill>
              <a:latin typeface="Courier New" panose="02070309020205020404" pitchFamily="49" charset="0"/>
              <a:cs typeface="Courier New" panose="02070309020205020404" pitchFamily="49" charset="0"/>
            </a:endParaRPr>
          </a:p>
          <a:p>
            <a:endParaRPr lang="en-US" sz="800" b="1" dirty="0">
              <a:solidFill>
                <a:srgbClr val="0432FF"/>
              </a:solidFill>
              <a:latin typeface="Courier New" panose="02070309020205020404" pitchFamily="49" charset="0"/>
              <a:cs typeface="Courier New" panose="02070309020205020404" pitchFamily="49" charset="0"/>
            </a:endParaRPr>
          </a:p>
          <a:p>
            <a:r>
              <a:rPr lang="en-US" dirty="0">
                <a:solidFill>
                  <a:srgbClr val="0432FF"/>
                </a:solidFill>
              </a:rPr>
              <a:t>1111/Robin </a:t>
            </a:r>
            <a:r>
              <a:rPr lang="en-US" u="sng" dirty="0">
                <a:solidFill>
                  <a:srgbClr val="0432FF"/>
                </a:solidFill>
              </a:rPr>
              <a:t>belongs to</a:t>
            </a:r>
            <a:r>
              <a:rPr lang="en-US" dirty="0">
                <a:solidFill>
                  <a:srgbClr val="0432FF"/>
                </a:solidFill>
              </a:rPr>
              <a:t> O11/Student Hall/Charity as its President</a:t>
            </a:r>
          </a:p>
          <a:p>
            <a:r>
              <a:rPr lang="en-US" dirty="0">
                <a:solidFill>
                  <a:srgbClr val="0432FF"/>
                </a:solidFill>
              </a:rPr>
              <a:t>and to O41/Damen Hall/Sport as a Member.</a:t>
            </a:r>
          </a:p>
          <a:p>
            <a:endParaRPr lang="en-US" sz="800" dirty="0">
              <a:solidFill>
                <a:srgbClr val="0432FF"/>
              </a:solidFill>
            </a:endParaRPr>
          </a:p>
          <a:p>
            <a:r>
              <a:rPr lang="en-US" dirty="0">
                <a:solidFill>
                  <a:srgbClr val="0432FF"/>
                </a:solidFill>
              </a:rPr>
              <a:t>O11/Student Hall/Charity has 1111/Robin </a:t>
            </a:r>
            <a:r>
              <a:rPr lang="en-US" u="sng" dirty="0">
                <a:solidFill>
                  <a:srgbClr val="0432FF"/>
                </a:solidFill>
              </a:rPr>
              <a:t>belonging to</a:t>
            </a:r>
            <a:r>
              <a:rPr lang="en-US" dirty="0">
                <a:solidFill>
                  <a:srgbClr val="0432FF"/>
                </a:solidFill>
              </a:rPr>
              <a:t> it as its President,</a:t>
            </a:r>
          </a:p>
          <a:p>
            <a:r>
              <a:rPr lang="en-US" dirty="0">
                <a:solidFill>
                  <a:srgbClr val="0432FF"/>
                </a:solidFill>
              </a:rPr>
              <a:t>2222/Pat as its V.P., and 3333/Jami as a Member.</a:t>
            </a:r>
          </a:p>
        </p:txBody>
      </p:sp>
    </p:spTree>
    <p:extLst>
      <p:ext uri="{BB962C8B-B14F-4D97-AF65-F5344CB8AC3E}">
        <p14:creationId xmlns:p14="http://schemas.microsoft.com/office/powerpoint/2010/main" val="797387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EC13-09B0-3D51-1FDD-5C5118296426}"/>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F9C8F41F-EDDE-C760-CB03-A28C1288D4F0}"/>
              </a:ext>
            </a:extLst>
          </p:cNvPr>
          <p:cNvSpPr>
            <a:spLocks noGrp="1"/>
          </p:cNvSpPr>
          <p:nvPr>
            <p:ph idx="1"/>
          </p:nvPr>
        </p:nvSpPr>
        <p:spPr/>
        <p:txBody>
          <a:bodyPr/>
          <a:lstStyle/>
          <a:p>
            <a:r>
              <a:rPr lang="en-US" dirty="0"/>
              <a:t>Design and create database tables.</a:t>
            </a:r>
          </a:p>
          <a:p>
            <a:r>
              <a:rPr lang="en-US" dirty="0"/>
              <a:t>ETL from CSV files.</a:t>
            </a:r>
          </a:p>
          <a:p>
            <a:r>
              <a:rPr lang="en-US" dirty="0"/>
              <a:t>Perform queries.</a:t>
            </a:r>
          </a:p>
        </p:txBody>
      </p:sp>
      <p:sp>
        <p:nvSpPr>
          <p:cNvPr id="4" name="Slide Number Placeholder 3">
            <a:extLst>
              <a:ext uri="{FF2B5EF4-FFF2-40B4-BE49-F238E27FC236}">
                <a16:creationId xmlns:a16="http://schemas.microsoft.com/office/drawing/2014/main" id="{812851F0-58A2-5ABB-86FF-026E2FF5B718}"/>
              </a:ext>
            </a:extLst>
          </p:cNvPr>
          <p:cNvSpPr>
            <a:spLocks noGrp="1"/>
          </p:cNvSpPr>
          <p:nvPr>
            <p:ph type="sldNum" sz="quarter" idx="12"/>
          </p:nvPr>
        </p:nvSpPr>
        <p:spPr/>
        <p:txBody>
          <a:bodyPr/>
          <a:lstStyle/>
          <a:p>
            <a:fld id="{5E4F0376-0E54-9843-B673-E00D6670E830}" type="slidenum">
              <a:rPr lang="en-US" smtClean="0"/>
              <a:pPr/>
              <a:t>64</a:t>
            </a:fld>
            <a:endParaRPr lang="en-US" dirty="0"/>
          </a:p>
        </p:txBody>
      </p:sp>
      <p:sp>
        <p:nvSpPr>
          <p:cNvPr id="5" name="TextBox 4">
            <a:extLst>
              <a:ext uri="{FF2B5EF4-FFF2-40B4-BE49-F238E27FC236}">
                <a16:creationId xmlns:a16="http://schemas.microsoft.com/office/drawing/2014/main" id="{27025082-686E-FE89-4CFD-4A4AD78366F3}"/>
              </a:ext>
            </a:extLst>
          </p:cNvPr>
          <p:cNvSpPr txBox="1"/>
          <p:nvPr/>
        </p:nvSpPr>
        <p:spPr>
          <a:xfrm>
            <a:off x="3272830" y="3063244"/>
            <a:ext cx="2598340"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2400" dirty="0">
                <a:solidFill>
                  <a:srgbClr val="0033CC"/>
                </a:solidFill>
              </a:rPr>
              <a:t>Team assignment</a:t>
            </a:r>
          </a:p>
        </p:txBody>
      </p:sp>
    </p:spTree>
    <p:extLst>
      <p:ext uri="{BB962C8B-B14F-4D97-AF65-F5344CB8AC3E}">
        <p14:creationId xmlns:p14="http://schemas.microsoft.com/office/powerpoint/2010/main" val="300053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BC71-5B60-63A1-B87C-013CB88FB6DF}"/>
              </a:ext>
            </a:extLst>
          </p:cNvPr>
          <p:cNvSpPr>
            <a:spLocks noGrp="1"/>
          </p:cNvSpPr>
          <p:nvPr>
            <p:ph type="title"/>
          </p:nvPr>
        </p:nvSpPr>
        <p:spPr/>
        <p:txBody>
          <a:bodyPr/>
          <a:lstStyle/>
          <a:p>
            <a:r>
              <a:rPr lang="en-US" dirty="0"/>
              <a:t>Today’s Notebooks and Files</a:t>
            </a:r>
          </a:p>
        </p:txBody>
      </p:sp>
      <p:sp>
        <p:nvSpPr>
          <p:cNvPr id="3" name="Content Placeholder 2">
            <a:extLst>
              <a:ext uri="{FF2B5EF4-FFF2-40B4-BE49-F238E27FC236}">
                <a16:creationId xmlns:a16="http://schemas.microsoft.com/office/drawing/2014/main" id="{3C219977-35BF-67EC-A239-32D6FCA58F71}"/>
              </a:ext>
            </a:extLst>
          </p:cNvPr>
          <p:cNvSpPr>
            <a:spLocks noGrp="1"/>
          </p:cNvSpPr>
          <p:nvPr>
            <p:ph idx="1"/>
          </p:nvPr>
        </p:nvSpPr>
        <p:spPr/>
        <p:txBody>
          <a:bodyPr/>
          <a:lstStyle/>
          <a:p>
            <a:r>
              <a:rPr lang="en-US" dirty="0"/>
              <a:t>Connect to a database</a:t>
            </a:r>
          </a:p>
          <a:p>
            <a:pPr lvl="1"/>
            <a:r>
              <a:rPr lang="en-US" dirty="0"/>
              <a:t> </a:t>
            </a:r>
          </a:p>
          <a:p>
            <a:pPr lvl="1"/>
            <a:r>
              <a:rPr lang="en-US" dirty="0"/>
              <a:t> </a:t>
            </a:r>
          </a:p>
          <a:p>
            <a:pPr lvl="1"/>
            <a:r>
              <a:rPr lang="en-US" dirty="0"/>
              <a:t> </a:t>
            </a:r>
          </a:p>
          <a:p>
            <a:pPr lvl="4"/>
            <a:endParaRPr lang="en-US" dirty="0"/>
          </a:p>
          <a:p>
            <a:r>
              <a:rPr lang="en-US" dirty="0"/>
              <a:t>Fetch records from a database using a cursor</a:t>
            </a:r>
          </a:p>
          <a:p>
            <a:pPr lvl="1"/>
            <a:r>
              <a:rPr lang="en-US" dirty="0"/>
              <a:t> </a:t>
            </a:r>
          </a:p>
          <a:p>
            <a:pPr lvl="1"/>
            <a:r>
              <a:rPr lang="en-US" dirty="0"/>
              <a:t> </a:t>
            </a:r>
          </a:p>
          <a:p>
            <a:pPr lvl="1"/>
            <a:r>
              <a:rPr lang="en-US" dirty="0"/>
              <a:t> </a:t>
            </a:r>
          </a:p>
        </p:txBody>
      </p:sp>
      <p:sp>
        <p:nvSpPr>
          <p:cNvPr id="4" name="Slide Number Placeholder 3">
            <a:extLst>
              <a:ext uri="{FF2B5EF4-FFF2-40B4-BE49-F238E27FC236}">
                <a16:creationId xmlns:a16="http://schemas.microsoft.com/office/drawing/2014/main" id="{8BC20ABC-3045-9E2C-C0B4-E83519D97651}"/>
              </a:ext>
            </a:extLst>
          </p:cNvPr>
          <p:cNvSpPr>
            <a:spLocks noGrp="1"/>
          </p:cNvSpPr>
          <p:nvPr>
            <p:ph type="sldNum" sz="quarter" idx="12"/>
          </p:nvPr>
        </p:nvSpPr>
        <p:spPr/>
        <p:txBody>
          <a:bodyPr/>
          <a:lstStyle/>
          <a:p>
            <a:fld id="{5E4F0376-0E54-9843-B673-E00D6670E830}" type="slidenum">
              <a:rPr lang="en-US" smtClean="0"/>
              <a:pPr/>
              <a:t>7</a:t>
            </a:fld>
            <a:endParaRPr lang="en-US"/>
          </a:p>
        </p:txBody>
      </p:sp>
      <p:sp>
        <p:nvSpPr>
          <p:cNvPr id="5" name="TextBox 4">
            <a:extLst>
              <a:ext uri="{FF2B5EF4-FFF2-40B4-BE49-F238E27FC236}">
                <a16:creationId xmlns:a16="http://schemas.microsoft.com/office/drawing/2014/main" id="{A14BBB59-0104-3787-8D82-F5A46B3F0C51}"/>
              </a:ext>
            </a:extLst>
          </p:cNvPr>
          <p:cNvSpPr txBox="1"/>
          <p:nvPr/>
        </p:nvSpPr>
        <p:spPr>
          <a:xfrm>
            <a:off x="1371635" y="1874537"/>
            <a:ext cx="1653017" cy="338554"/>
          </a:xfrm>
          <a:prstGeom prst="rect">
            <a:avLst/>
          </a:prstGeom>
          <a:solidFill>
            <a:srgbClr val="0033CC"/>
          </a:solidFill>
        </p:spPr>
        <p:txBody>
          <a:bodyPr wrap="none" rtlCol="0">
            <a:spAutoFit/>
          </a:bodyPr>
          <a:lstStyle/>
          <a:p>
            <a:r>
              <a:rPr lang="en-US" dirty="0">
                <a:solidFill>
                  <a:srgbClr val="FFFF00"/>
                </a:solidFill>
              </a:rPr>
              <a:t>01-School.ipynb</a:t>
            </a:r>
          </a:p>
        </p:txBody>
      </p:sp>
      <p:sp>
        <p:nvSpPr>
          <p:cNvPr id="6" name="TextBox 5">
            <a:extLst>
              <a:ext uri="{FF2B5EF4-FFF2-40B4-BE49-F238E27FC236}">
                <a16:creationId xmlns:a16="http://schemas.microsoft.com/office/drawing/2014/main" id="{4ADA40A3-0E7C-C774-E170-64245EC443CD}"/>
              </a:ext>
            </a:extLst>
          </p:cNvPr>
          <p:cNvSpPr txBox="1"/>
          <p:nvPr/>
        </p:nvSpPr>
        <p:spPr>
          <a:xfrm>
            <a:off x="1371635" y="2353587"/>
            <a:ext cx="1037463" cy="338554"/>
          </a:xfrm>
          <a:prstGeom prst="rect">
            <a:avLst/>
          </a:prstGeom>
          <a:solidFill>
            <a:srgbClr val="0033CC"/>
          </a:solidFill>
        </p:spPr>
        <p:txBody>
          <a:bodyPr wrap="none" rtlCol="0">
            <a:spAutoFit/>
          </a:bodyPr>
          <a:lstStyle/>
          <a:p>
            <a:r>
              <a:rPr lang="en-US" dirty="0" err="1">
                <a:solidFill>
                  <a:srgbClr val="FFFF00"/>
                </a:solidFill>
              </a:rPr>
              <a:t>school.ini</a:t>
            </a:r>
            <a:endParaRPr lang="en-US" dirty="0">
              <a:solidFill>
                <a:srgbClr val="FFFF00"/>
              </a:solidFill>
            </a:endParaRPr>
          </a:p>
        </p:txBody>
      </p:sp>
      <p:sp>
        <p:nvSpPr>
          <p:cNvPr id="7" name="TextBox 6">
            <a:extLst>
              <a:ext uri="{FF2B5EF4-FFF2-40B4-BE49-F238E27FC236}">
                <a16:creationId xmlns:a16="http://schemas.microsoft.com/office/drawing/2014/main" id="{E61D8E39-ECF0-7B16-CB3C-DF549E4E71B0}"/>
              </a:ext>
            </a:extLst>
          </p:cNvPr>
          <p:cNvSpPr txBox="1"/>
          <p:nvPr/>
        </p:nvSpPr>
        <p:spPr>
          <a:xfrm>
            <a:off x="1380173" y="2811372"/>
            <a:ext cx="1677062" cy="338554"/>
          </a:xfrm>
          <a:prstGeom prst="rect">
            <a:avLst/>
          </a:prstGeom>
          <a:solidFill>
            <a:srgbClr val="0033CC"/>
          </a:solidFill>
        </p:spPr>
        <p:txBody>
          <a:bodyPr wrap="none" rtlCol="0">
            <a:spAutoFit/>
          </a:bodyPr>
          <a:lstStyle/>
          <a:p>
            <a:r>
              <a:rPr lang="en-US" dirty="0" err="1">
                <a:solidFill>
                  <a:srgbClr val="FFFF00"/>
                </a:solidFill>
              </a:rPr>
              <a:t>sakila-remote.ini</a:t>
            </a:r>
            <a:endParaRPr lang="en-US" dirty="0">
              <a:solidFill>
                <a:srgbClr val="FFFF00"/>
              </a:solidFill>
            </a:endParaRPr>
          </a:p>
        </p:txBody>
      </p:sp>
      <p:sp>
        <p:nvSpPr>
          <p:cNvPr id="8" name="TextBox 7">
            <a:extLst>
              <a:ext uri="{FF2B5EF4-FFF2-40B4-BE49-F238E27FC236}">
                <a16:creationId xmlns:a16="http://schemas.microsoft.com/office/drawing/2014/main" id="{771866A9-672D-D39F-2024-06ABA979EEDE}"/>
              </a:ext>
            </a:extLst>
          </p:cNvPr>
          <p:cNvSpPr txBox="1"/>
          <p:nvPr/>
        </p:nvSpPr>
        <p:spPr>
          <a:xfrm>
            <a:off x="1371635" y="3903702"/>
            <a:ext cx="1766830" cy="338554"/>
          </a:xfrm>
          <a:prstGeom prst="rect">
            <a:avLst/>
          </a:prstGeom>
          <a:solidFill>
            <a:srgbClr val="0033CC"/>
          </a:solidFill>
        </p:spPr>
        <p:txBody>
          <a:bodyPr wrap="none" rtlCol="0">
            <a:spAutoFit/>
          </a:bodyPr>
          <a:lstStyle/>
          <a:p>
            <a:r>
              <a:rPr lang="en-US" dirty="0">
                <a:solidFill>
                  <a:srgbClr val="FFFF00"/>
                </a:solidFill>
              </a:rPr>
              <a:t>02-FetchAll.ipynb</a:t>
            </a:r>
          </a:p>
        </p:txBody>
      </p:sp>
      <p:sp>
        <p:nvSpPr>
          <p:cNvPr id="9" name="TextBox 8">
            <a:extLst>
              <a:ext uri="{FF2B5EF4-FFF2-40B4-BE49-F238E27FC236}">
                <a16:creationId xmlns:a16="http://schemas.microsoft.com/office/drawing/2014/main" id="{8197E5D6-0BDB-C7D3-83F0-2A6CAE47629F}"/>
              </a:ext>
            </a:extLst>
          </p:cNvPr>
          <p:cNvSpPr txBox="1"/>
          <p:nvPr/>
        </p:nvSpPr>
        <p:spPr>
          <a:xfrm>
            <a:off x="1380173" y="4361647"/>
            <a:ext cx="1928733" cy="338554"/>
          </a:xfrm>
          <a:prstGeom prst="rect">
            <a:avLst/>
          </a:prstGeom>
          <a:solidFill>
            <a:srgbClr val="0033CC"/>
          </a:solidFill>
        </p:spPr>
        <p:txBody>
          <a:bodyPr wrap="none" rtlCol="0">
            <a:spAutoFit/>
          </a:bodyPr>
          <a:lstStyle/>
          <a:p>
            <a:r>
              <a:rPr lang="en-US" dirty="0">
                <a:solidFill>
                  <a:srgbClr val="FFFF00"/>
                </a:solidFill>
              </a:rPr>
              <a:t>03-FetchOne.ipynb</a:t>
            </a:r>
          </a:p>
        </p:txBody>
      </p:sp>
      <p:sp>
        <p:nvSpPr>
          <p:cNvPr id="10" name="TextBox 9">
            <a:extLst>
              <a:ext uri="{FF2B5EF4-FFF2-40B4-BE49-F238E27FC236}">
                <a16:creationId xmlns:a16="http://schemas.microsoft.com/office/drawing/2014/main" id="{63A8F9CD-38DA-1BD7-9887-0AC88EEA242F}"/>
              </a:ext>
            </a:extLst>
          </p:cNvPr>
          <p:cNvSpPr txBox="1"/>
          <p:nvPr/>
        </p:nvSpPr>
        <p:spPr>
          <a:xfrm>
            <a:off x="1371635" y="4826755"/>
            <a:ext cx="2027286" cy="338554"/>
          </a:xfrm>
          <a:prstGeom prst="rect">
            <a:avLst/>
          </a:prstGeom>
          <a:solidFill>
            <a:srgbClr val="0033CC"/>
          </a:solidFill>
        </p:spPr>
        <p:txBody>
          <a:bodyPr wrap="none" rtlCol="0">
            <a:spAutoFit/>
          </a:bodyPr>
          <a:lstStyle/>
          <a:p>
            <a:r>
              <a:rPr lang="en-US" dirty="0">
                <a:solidFill>
                  <a:srgbClr val="FFFF00"/>
                </a:solidFill>
              </a:rPr>
              <a:t>04-FetchMany.ipynb</a:t>
            </a:r>
          </a:p>
        </p:txBody>
      </p:sp>
    </p:spTree>
    <p:extLst>
      <p:ext uri="{BB962C8B-B14F-4D97-AF65-F5344CB8AC3E}">
        <p14:creationId xmlns:p14="http://schemas.microsoft.com/office/powerpoint/2010/main" val="5901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B595-F21F-9767-BD75-6B94FA7A7E00}"/>
              </a:ext>
            </a:extLst>
          </p:cNvPr>
          <p:cNvSpPr>
            <a:spLocks noGrp="1"/>
          </p:cNvSpPr>
          <p:nvPr>
            <p:ph type="title"/>
          </p:nvPr>
        </p:nvSpPr>
        <p:spPr/>
        <p:txBody>
          <a:bodyPr/>
          <a:lstStyle/>
          <a:p>
            <a:r>
              <a:rPr lang="en-US" dirty="0"/>
              <a:t>Today’s Notebooks and Files</a:t>
            </a:r>
            <a:r>
              <a:rPr lang="en-US" i="1" dirty="0"/>
              <a:t>, cont’d</a:t>
            </a:r>
          </a:p>
        </p:txBody>
      </p:sp>
      <p:sp>
        <p:nvSpPr>
          <p:cNvPr id="3" name="Content Placeholder 2">
            <a:extLst>
              <a:ext uri="{FF2B5EF4-FFF2-40B4-BE49-F238E27FC236}">
                <a16:creationId xmlns:a16="http://schemas.microsoft.com/office/drawing/2014/main" id="{5A1F33FE-9B10-1E03-C055-859E90FFEDA3}"/>
              </a:ext>
            </a:extLst>
          </p:cNvPr>
          <p:cNvSpPr>
            <a:spLocks noGrp="1"/>
          </p:cNvSpPr>
          <p:nvPr>
            <p:ph idx="1"/>
          </p:nvPr>
        </p:nvSpPr>
        <p:spPr/>
        <p:txBody>
          <a:bodyPr/>
          <a:lstStyle/>
          <a:p>
            <a:r>
              <a:rPr lang="en-US" dirty="0"/>
              <a:t>Query results and Pandas dataframes</a:t>
            </a:r>
          </a:p>
          <a:p>
            <a:pPr lvl="1"/>
            <a:r>
              <a:rPr lang="en-US" dirty="0"/>
              <a:t> </a:t>
            </a:r>
          </a:p>
          <a:p>
            <a:pPr lvl="4"/>
            <a:endParaRPr lang="en-US" dirty="0"/>
          </a:p>
          <a:p>
            <a:r>
              <a:rPr lang="en-US" dirty="0"/>
              <a:t>Dynamically generated query string</a:t>
            </a:r>
          </a:p>
          <a:p>
            <a:pPr lvl="1"/>
            <a:r>
              <a:rPr lang="en-US" dirty="0"/>
              <a:t> </a:t>
            </a:r>
          </a:p>
          <a:p>
            <a:pPr lvl="4"/>
            <a:endParaRPr lang="en-US" dirty="0"/>
          </a:p>
          <a:p>
            <a:r>
              <a:rPr lang="en-US" dirty="0"/>
              <a:t>Create a database table</a:t>
            </a:r>
          </a:p>
          <a:p>
            <a:pPr lvl="1"/>
            <a:r>
              <a:rPr lang="en-US" dirty="0"/>
              <a:t> </a:t>
            </a:r>
          </a:p>
        </p:txBody>
      </p:sp>
      <p:sp>
        <p:nvSpPr>
          <p:cNvPr id="4" name="Slide Number Placeholder 3">
            <a:extLst>
              <a:ext uri="{FF2B5EF4-FFF2-40B4-BE49-F238E27FC236}">
                <a16:creationId xmlns:a16="http://schemas.microsoft.com/office/drawing/2014/main" id="{153ED805-5408-76D8-0990-015E29B9426A}"/>
              </a:ext>
            </a:extLst>
          </p:cNvPr>
          <p:cNvSpPr>
            <a:spLocks noGrp="1"/>
          </p:cNvSpPr>
          <p:nvPr>
            <p:ph type="sldNum" sz="quarter" idx="12"/>
          </p:nvPr>
        </p:nvSpPr>
        <p:spPr/>
        <p:txBody>
          <a:bodyPr/>
          <a:lstStyle/>
          <a:p>
            <a:fld id="{5E4F0376-0E54-9843-B673-E00D6670E830}" type="slidenum">
              <a:rPr lang="en-US" smtClean="0"/>
              <a:pPr/>
              <a:t>8</a:t>
            </a:fld>
            <a:endParaRPr lang="en-US"/>
          </a:p>
        </p:txBody>
      </p:sp>
      <p:sp>
        <p:nvSpPr>
          <p:cNvPr id="5" name="TextBox 4">
            <a:extLst>
              <a:ext uri="{FF2B5EF4-FFF2-40B4-BE49-F238E27FC236}">
                <a16:creationId xmlns:a16="http://schemas.microsoft.com/office/drawing/2014/main" id="{2248A18D-1391-DB2F-33B5-C2483A99BEC4}"/>
              </a:ext>
            </a:extLst>
          </p:cNvPr>
          <p:cNvSpPr txBox="1"/>
          <p:nvPr/>
        </p:nvSpPr>
        <p:spPr>
          <a:xfrm>
            <a:off x="1371635" y="1874537"/>
            <a:ext cx="3135795" cy="338554"/>
          </a:xfrm>
          <a:prstGeom prst="rect">
            <a:avLst/>
          </a:prstGeom>
          <a:solidFill>
            <a:srgbClr val="0033CC"/>
          </a:solidFill>
        </p:spPr>
        <p:txBody>
          <a:bodyPr wrap="none" rtlCol="0">
            <a:spAutoFit/>
          </a:bodyPr>
          <a:lstStyle/>
          <a:p>
            <a:r>
              <a:rPr lang="en-US" dirty="0">
                <a:solidFill>
                  <a:srgbClr val="FFFF00"/>
                </a:solidFill>
              </a:rPr>
              <a:t>05-MabelFlynnStudents-df.ipynb</a:t>
            </a:r>
          </a:p>
        </p:txBody>
      </p:sp>
      <p:sp>
        <p:nvSpPr>
          <p:cNvPr id="6" name="TextBox 5">
            <a:extLst>
              <a:ext uri="{FF2B5EF4-FFF2-40B4-BE49-F238E27FC236}">
                <a16:creationId xmlns:a16="http://schemas.microsoft.com/office/drawing/2014/main" id="{1A736830-CCCB-B283-9EC1-4D93050E0C0D}"/>
              </a:ext>
            </a:extLst>
          </p:cNvPr>
          <p:cNvSpPr txBox="1"/>
          <p:nvPr/>
        </p:nvSpPr>
        <p:spPr>
          <a:xfrm>
            <a:off x="1371635" y="3063244"/>
            <a:ext cx="2055371" cy="338554"/>
          </a:xfrm>
          <a:prstGeom prst="rect">
            <a:avLst/>
          </a:prstGeom>
          <a:solidFill>
            <a:srgbClr val="0033CC"/>
          </a:solidFill>
        </p:spPr>
        <p:txBody>
          <a:bodyPr wrap="none" rtlCol="0">
            <a:spAutoFit/>
          </a:bodyPr>
          <a:lstStyle/>
          <a:p>
            <a:r>
              <a:rPr lang="en-US" dirty="0">
                <a:solidFill>
                  <a:srgbClr val="FFFF00"/>
                </a:solidFill>
              </a:rPr>
              <a:t>06-StudentsOf.ipynb</a:t>
            </a:r>
          </a:p>
        </p:txBody>
      </p:sp>
      <p:sp>
        <p:nvSpPr>
          <p:cNvPr id="7" name="TextBox 6">
            <a:extLst>
              <a:ext uri="{FF2B5EF4-FFF2-40B4-BE49-F238E27FC236}">
                <a16:creationId xmlns:a16="http://schemas.microsoft.com/office/drawing/2014/main" id="{91DE41AE-203E-5159-99CC-6CAE6A119E05}"/>
              </a:ext>
            </a:extLst>
          </p:cNvPr>
          <p:cNvSpPr txBox="1"/>
          <p:nvPr/>
        </p:nvSpPr>
        <p:spPr>
          <a:xfrm>
            <a:off x="1371635" y="4244354"/>
            <a:ext cx="2131994" cy="338554"/>
          </a:xfrm>
          <a:prstGeom prst="rect">
            <a:avLst/>
          </a:prstGeom>
          <a:solidFill>
            <a:srgbClr val="0033CC"/>
          </a:solidFill>
        </p:spPr>
        <p:txBody>
          <a:bodyPr wrap="none" rtlCol="0">
            <a:spAutoFit/>
          </a:bodyPr>
          <a:lstStyle/>
          <a:p>
            <a:r>
              <a:rPr lang="en-US" dirty="0">
                <a:solidFill>
                  <a:srgbClr val="FFFF00"/>
                </a:solidFill>
              </a:rPr>
              <a:t>07-CreateTable.ipynb</a:t>
            </a:r>
          </a:p>
        </p:txBody>
      </p:sp>
    </p:spTree>
    <p:extLst>
      <p:ext uri="{BB962C8B-B14F-4D97-AF65-F5344CB8AC3E}">
        <p14:creationId xmlns:p14="http://schemas.microsoft.com/office/powerpoint/2010/main" val="384627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8B46-56DF-2AF9-2F3B-5C5BDC58C76D}"/>
              </a:ext>
            </a:extLst>
          </p:cNvPr>
          <p:cNvSpPr>
            <a:spLocks noGrp="1"/>
          </p:cNvSpPr>
          <p:nvPr>
            <p:ph type="title"/>
          </p:nvPr>
        </p:nvSpPr>
        <p:spPr/>
        <p:txBody>
          <a:bodyPr/>
          <a:lstStyle/>
          <a:p>
            <a:r>
              <a:rPr lang="en-US" dirty="0"/>
              <a:t>Today’s Notebooks and Files</a:t>
            </a:r>
            <a:r>
              <a:rPr lang="en-US" i="1" dirty="0"/>
              <a:t>, cont’d</a:t>
            </a:r>
          </a:p>
        </p:txBody>
      </p:sp>
      <p:sp>
        <p:nvSpPr>
          <p:cNvPr id="3" name="Content Placeholder 2">
            <a:extLst>
              <a:ext uri="{FF2B5EF4-FFF2-40B4-BE49-F238E27FC236}">
                <a16:creationId xmlns:a16="http://schemas.microsoft.com/office/drawing/2014/main" id="{9F771E26-A92D-91B6-013C-C8EB19FE5D1B}"/>
              </a:ext>
            </a:extLst>
          </p:cNvPr>
          <p:cNvSpPr>
            <a:spLocks noGrp="1"/>
          </p:cNvSpPr>
          <p:nvPr>
            <p:ph idx="1"/>
          </p:nvPr>
        </p:nvSpPr>
        <p:spPr/>
        <p:txBody>
          <a:bodyPr/>
          <a:lstStyle/>
          <a:p>
            <a:r>
              <a:rPr lang="en-US" dirty="0"/>
              <a:t>Insert rows into a table</a:t>
            </a:r>
          </a:p>
          <a:p>
            <a:pPr lvl="1"/>
            <a:r>
              <a:rPr lang="en-US" dirty="0"/>
              <a:t> </a:t>
            </a:r>
          </a:p>
          <a:p>
            <a:pPr lvl="1"/>
            <a:r>
              <a:rPr lang="en-US" dirty="0"/>
              <a:t> </a:t>
            </a:r>
          </a:p>
          <a:p>
            <a:pPr lvl="1"/>
            <a:r>
              <a:rPr lang="en-US" dirty="0"/>
              <a:t> </a:t>
            </a:r>
          </a:p>
          <a:p>
            <a:pPr lvl="4"/>
            <a:endParaRPr lang="en-US" dirty="0"/>
          </a:p>
          <a:p>
            <a:r>
              <a:rPr lang="en-US" dirty="0"/>
              <a:t>CSV files</a:t>
            </a:r>
          </a:p>
          <a:p>
            <a:pPr lvl="1"/>
            <a:r>
              <a:rPr lang="en-US" dirty="0"/>
              <a:t> </a:t>
            </a:r>
          </a:p>
          <a:p>
            <a:pPr lvl="1"/>
            <a:r>
              <a:rPr lang="en-US" dirty="0"/>
              <a:t> </a:t>
            </a:r>
          </a:p>
        </p:txBody>
      </p:sp>
      <p:sp>
        <p:nvSpPr>
          <p:cNvPr id="4" name="Slide Number Placeholder 3">
            <a:extLst>
              <a:ext uri="{FF2B5EF4-FFF2-40B4-BE49-F238E27FC236}">
                <a16:creationId xmlns:a16="http://schemas.microsoft.com/office/drawing/2014/main" id="{D8E9B4CF-26BE-9A3D-E773-10222050ED8C}"/>
              </a:ext>
            </a:extLst>
          </p:cNvPr>
          <p:cNvSpPr>
            <a:spLocks noGrp="1"/>
          </p:cNvSpPr>
          <p:nvPr>
            <p:ph type="sldNum" sz="quarter" idx="12"/>
          </p:nvPr>
        </p:nvSpPr>
        <p:spPr/>
        <p:txBody>
          <a:bodyPr/>
          <a:lstStyle/>
          <a:p>
            <a:fld id="{5E4F0376-0E54-9843-B673-E00D6670E830}" type="slidenum">
              <a:rPr lang="en-US" smtClean="0"/>
              <a:pPr/>
              <a:t>9</a:t>
            </a:fld>
            <a:endParaRPr lang="en-US"/>
          </a:p>
        </p:txBody>
      </p:sp>
      <p:sp>
        <p:nvSpPr>
          <p:cNvPr id="5" name="TextBox 4">
            <a:extLst>
              <a:ext uri="{FF2B5EF4-FFF2-40B4-BE49-F238E27FC236}">
                <a16:creationId xmlns:a16="http://schemas.microsoft.com/office/drawing/2014/main" id="{714A3E95-CF01-A476-6E20-CA709CADCF75}"/>
              </a:ext>
            </a:extLst>
          </p:cNvPr>
          <p:cNvSpPr txBox="1"/>
          <p:nvPr/>
        </p:nvSpPr>
        <p:spPr>
          <a:xfrm>
            <a:off x="1371635" y="1874537"/>
            <a:ext cx="1542410" cy="338554"/>
          </a:xfrm>
          <a:prstGeom prst="rect">
            <a:avLst/>
          </a:prstGeom>
          <a:solidFill>
            <a:srgbClr val="0033CC"/>
          </a:solidFill>
        </p:spPr>
        <p:txBody>
          <a:bodyPr wrap="none" rtlCol="0">
            <a:spAutoFit/>
          </a:bodyPr>
          <a:lstStyle/>
          <a:p>
            <a:r>
              <a:rPr lang="en-US" dirty="0">
                <a:solidFill>
                  <a:srgbClr val="FFFF00"/>
                </a:solidFill>
              </a:rPr>
              <a:t>08-Insert.ipynb</a:t>
            </a:r>
          </a:p>
        </p:txBody>
      </p:sp>
      <p:sp>
        <p:nvSpPr>
          <p:cNvPr id="6" name="TextBox 5">
            <a:extLst>
              <a:ext uri="{FF2B5EF4-FFF2-40B4-BE49-F238E27FC236}">
                <a16:creationId xmlns:a16="http://schemas.microsoft.com/office/drawing/2014/main" id="{0CEE1989-E689-75BE-56CB-51745F7F27E0}"/>
              </a:ext>
            </a:extLst>
          </p:cNvPr>
          <p:cNvSpPr txBox="1"/>
          <p:nvPr/>
        </p:nvSpPr>
        <p:spPr>
          <a:xfrm>
            <a:off x="1371635" y="2317302"/>
            <a:ext cx="2055371" cy="338554"/>
          </a:xfrm>
          <a:prstGeom prst="rect">
            <a:avLst/>
          </a:prstGeom>
          <a:solidFill>
            <a:srgbClr val="0033CC"/>
          </a:solidFill>
        </p:spPr>
        <p:txBody>
          <a:bodyPr wrap="none" rtlCol="0">
            <a:spAutoFit/>
          </a:bodyPr>
          <a:lstStyle/>
          <a:p>
            <a:r>
              <a:rPr lang="en-US" dirty="0">
                <a:solidFill>
                  <a:srgbClr val="FFFF00"/>
                </a:solidFill>
              </a:rPr>
              <a:t>09-Insert-tuple.ipynb</a:t>
            </a:r>
          </a:p>
        </p:txBody>
      </p:sp>
      <p:sp>
        <p:nvSpPr>
          <p:cNvPr id="7" name="TextBox 6">
            <a:extLst>
              <a:ext uri="{FF2B5EF4-FFF2-40B4-BE49-F238E27FC236}">
                <a16:creationId xmlns:a16="http://schemas.microsoft.com/office/drawing/2014/main" id="{1087A7E0-D326-CFE3-6853-BB0886346A4F}"/>
              </a:ext>
            </a:extLst>
          </p:cNvPr>
          <p:cNvSpPr txBox="1"/>
          <p:nvPr/>
        </p:nvSpPr>
        <p:spPr>
          <a:xfrm>
            <a:off x="1371635" y="2792228"/>
            <a:ext cx="2472921" cy="338554"/>
          </a:xfrm>
          <a:prstGeom prst="rect">
            <a:avLst/>
          </a:prstGeom>
          <a:solidFill>
            <a:srgbClr val="0033CC"/>
          </a:solidFill>
        </p:spPr>
        <p:txBody>
          <a:bodyPr wrap="none" rtlCol="0">
            <a:spAutoFit/>
          </a:bodyPr>
          <a:lstStyle/>
          <a:p>
            <a:r>
              <a:rPr lang="en-US" dirty="0">
                <a:solidFill>
                  <a:srgbClr val="FFFF00"/>
                </a:solidFill>
              </a:rPr>
              <a:t>10-Insert-dictionary.ipynb</a:t>
            </a:r>
          </a:p>
        </p:txBody>
      </p:sp>
      <p:sp>
        <p:nvSpPr>
          <p:cNvPr id="8" name="TextBox 7">
            <a:extLst>
              <a:ext uri="{FF2B5EF4-FFF2-40B4-BE49-F238E27FC236}">
                <a16:creationId xmlns:a16="http://schemas.microsoft.com/office/drawing/2014/main" id="{6065FF30-5DD5-6D12-AAB4-2F15919D58A7}"/>
              </a:ext>
            </a:extLst>
          </p:cNvPr>
          <p:cNvSpPr txBox="1"/>
          <p:nvPr/>
        </p:nvSpPr>
        <p:spPr>
          <a:xfrm>
            <a:off x="1371635" y="3886195"/>
            <a:ext cx="1900520" cy="338554"/>
          </a:xfrm>
          <a:prstGeom prst="rect">
            <a:avLst/>
          </a:prstGeom>
          <a:solidFill>
            <a:srgbClr val="0033CC"/>
          </a:solidFill>
        </p:spPr>
        <p:txBody>
          <a:bodyPr wrap="none" rtlCol="0">
            <a:spAutoFit/>
          </a:bodyPr>
          <a:lstStyle/>
          <a:p>
            <a:r>
              <a:rPr lang="en-US" dirty="0">
                <a:solidFill>
                  <a:srgbClr val="FFFF00"/>
                </a:solidFill>
              </a:rPr>
              <a:t>11-CSV-read.ipynb</a:t>
            </a:r>
          </a:p>
        </p:txBody>
      </p:sp>
      <p:sp>
        <p:nvSpPr>
          <p:cNvPr id="9" name="TextBox 8">
            <a:extLst>
              <a:ext uri="{FF2B5EF4-FFF2-40B4-BE49-F238E27FC236}">
                <a16:creationId xmlns:a16="http://schemas.microsoft.com/office/drawing/2014/main" id="{7B128323-3CC7-0B94-E658-7B9E0E786F97}"/>
              </a:ext>
            </a:extLst>
          </p:cNvPr>
          <p:cNvSpPr txBox="1"/>
          <p:nvPr/>
        </p:nvSpPr>
        <p:spPr>
          <a:xfrm>
            <a:off x="1371635" y="4343390"/>
            <a:ext cx="2007153" cy="338554"/>
          </a:xfrm>
          <a:prstGeom prst="rect">
            <a:avLst/>
          </a:prstGeom>
          <a:solidFill>
            <a:srgbClr val="0033CC"/>
          </a:solidFill>
        </p:spPr>
        <p:txBody>
          <a:bodyPr wrap="none" rtlCol="0">
            <a:spAutoFit/>
          </a:bodyPr>
          <a:lstStyle/>
          <a:p>
            <a:r>
              <a:rPr lang="en-US" dirty="0">
                <a:solidFill>
                  <a:srgbClr val="FFFF00"/>
                </a:solidFill>
              </a:rPr>
              <a:t>12-CSV-insert.ipynb</a:t>
            </a:r>
          </a:p>
        </p:txBody>
      </p:sp>
    </p:spTree>
    <p:extLst>
      <p:ext uri="{BB962C8B-B14F-4D97-AF65-F5344CB8AC3E}">
        <p14:creationId xmlns:p14="http://schemas.microsoft.com/office/powerpoint/2010/main" val="561965784"/>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50579</TotalTime>
  <Words>3147</Words>
  <Application>Microsoft Macintosh PowerPoint</Application>
  <PresentationFormat>On-screen Show (4:3)</PresentationFormat>
  <Paragraphs>590</Paragraphs>
  <Slides>64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Courier New</vt:lpstr>
      <vt:lpstr>Times New Roman</vt:lpstr>
      <vt:lpstr>Wingdings</vt:lpstr>
      <vt:lpstr>Quadrant</vt:lpstr>
      <vt:lpstr>DATA 201 Database Technologies  for Data Analytics January 30 Class Meeting</vt:lpstr>
      <vt:lpstr>This Evening</vt:lpstr>
      <vt:lpstr>This Evening, cont’d</vt:lpstr>
      <vt:lpstr>Reminder: Traditional vs. SQL-92 Syntax</vt:lpstr>
      <vt:lpstr>Traditional vs. SQL-92 Syntax, cont’d</vt:lpstr>
      <vt:lpstr>Traditional vs. SQL-92 Syntax, cont’d</vt:lpstr>
      <vt:lpstr>Today’s Notebooks and Files</vt:lpstr>
      <vt:lpstr>Today’s Notebooks and Files, cont’d</vt:lpstr>
      <vt:lpstr>Today’s Notebooks and Files, cont’d</vt:lpstr>
      <vt:lpstr>Create Table with MySQL Workbench</vt:lpstr>
      <vt:lpstr>Insert Rows with MySQL Workbench</vt:lpstr>
      <vt:lpstr>Insert Rows with MySQL Workbench, cont’d</vt:lpstr>
      <vt:lpstr>CSV Files</vt:lpstr>
      <vt:lpstr>Extract, Transform, and Load CSV Data</vt:lpstr>
      <vt:lpstr>Three Ways to ETL a CSV File</vt:lpstr>
      <vt:lpstr>Today’s Notebooks and Files, cont’d</vt:lpstr>
      <vt:lpstr>ETL CSV Data #2</vt:lpstr>
      <vt:lpstr>ETL CSV Data #2, cont’d</vt:lpstr>
      <vt:lpstr>ETL CSV Data #2, cont’d</vt:lpstr>
      <vt:lpstr>Load CSV Data #2, cont’d</vt:lpstr>
      <vt:lpstr>ETL CSV Data #2, cont’d</vt:lpstr>
      <vt:lpstr>ETL CSV Data #3</vt:lpstr>
      <vt:lpstr>ETL CSV Data #3, cont’d</vt:lpstr>
      <vt:lpstr>ETL CSV Data #3, cont’d</vt:lpstr>
      <vt:lpstr>ETL CSV Data #3, cont’d</vt:lpstr>
      <vt:lpstr>Delete Rows from a Table</vt:lpstr>
      <vt:lpstr>Delete Rows from a Table, cont'd</vt:lpstr>
      <vt:lpstr>Delete Databases and Tables</vt:lpstr>
      <vt:lpstr>Export (Dump/Backup) a Database</vt:lpstr>
      <vt:lpstr>Import (Restore) a Database</vt:lpstr>
      <vt:lpstr>Create a User</vt:lpstr>
      <vt:lpstr>Create a User, cont’d</vt:lpstr>
      <vt:lpstr>Create a User, cont’d</vt:lpstr>
      <vt:lpstr>Create a User, cont’d</vt:lpstr>
      <vt:lpstr>The mysql Command in a Terminal Window</vt:lpstr>
      <vt:lpstr>The mysql Command, cont’d</vt:lpstr>
      <vt:lpstr>The mysql Command, cont’d</vt:lpstr>
      <vt:lpstr>Break</vt:lpstr>
      <vt:lpstr>Database System Architecture</vt:lpstr>
      <vt:lpstr>Client-Server Architecture</vt:lpstr>
      <vt:lpstr>Steps to Develop a Database</vt:lpstr>
      <vt:lpstr>Database Requirements</vt:lpstr>
      <vt:lpstr>Conceptual Database Model</vt:lpstr>
      <vt:lpstr>Example Conceptual Model: ER Diagram</vt:lpstr>
      <vt:lpstr>Logical Database Model</vt:lpstr>
      <vt:lpstr>Example Logical Model: Map ER Diagrams to Tables</vt:lpstr>
      <vt:lpstr>Physical Database Model</vt:lpstr>
      <vt:lpstr>Example Physical Model </vt:lpstr>
      <vt:lpstr>Front-End Application Development</vt:lpstr>
      <vt:lpstr>Table Structure in a Relational Database</vt:lpstr>
      <vt:lpstr>Primary Key</vt:lpstr>
      <vt:lpstr>Foreign Keys</vt:lpstr>
      <vt:lpstr>One-to-One (1:1) Relationship</vt:lpstr>
      <vt:lpstr>One-to-One Relationship, cont’d</vt:lpstr>
      <vt:lpstr>One-to-Many (1:M) Relationship</vt:lpstr>
      <vt:lpstr>One-to-Many (1:M) Relationship, cont’d</vt:lpstr>
      <vt:lpstr>One-to-Many (1:M) Relationship, cont’d</vt:lpstr>
      <vt:lpstr>Many-to-Many (M:N) Relationship</vt:lpstr>
      <vt:lpstr>Many-to-Many (M:N) Relationship, cont’d</vt:lpstr>
      <vt:lpstr>Many-to-Many (M:N) Relationship, cont’d</vt:lpstr>
      <vt:lpstr>Many-to-Many (M:N) Relationship, cont’d</vt:lpstr>
      <vt:lpstr>Many-to-Many (M:N) Relationship, cont’d</vt:lpstr>
      <vt:lpstr>Many-to-Many (M:N) Relationship, cont’d</vt:lpstr>
      <vt:lpstr>Assignment #2</vt:lpstr>
    </vt:vector>
  </TitlesOfParts>
  <Manager/>
  <Company>San Jose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46B: Introduction to Data Structures</dc:title>
  <dc:subject/>
  <dc:creator>Ronald Mak</dc:creator>
  <cp:keywords/>
  <dc:description/>
  <cp:lastModifiedBy>Ronald Mak</cp:lastModifiedBy>
  <cp:revision>596</cp:revision>
  <dcterms:created xsi:type="dcterms:W3CDTF">2008-01-12T03:52:55Z</dcterms:created>
  <dcterms:modified xsi:type="dcterms:W3CDTF">2025-01-31T01:14:54Z</dcterms:modified>
  <cp:category/>
</cp:coreProperties>
</file>