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59"/>
  </p:notesMasterIdLst>
  <p:handoutMasterIdLst>
    <p:handoutMasterId r:id="rId60"/>
  </p:handoutMasterIdLst>
  <p:sldIdLst>
    <p:sldId id="256" r:id="rId2"/>
    <p:sldId id="493" r:id="rId3"/>
    <p:sldId id="765" r:id="rId4"/>
    <p:sldId id="393" r:id="rId5"/>
    <p:sldId id="392" r:id="rId6"/>
    <p:sldId id="439" r:id="rId7"/>
    <p:sldId id="479" r:id="rId8"/>
    <p:sldId id="500" r:id="rId9"/>
    <p:sldId id="485" r:id="rId10"/>
    <p:sldId id="351" r:id="rId11"/>
    <p:sldId id="849" r:id="rId12"/>
    <p:sldId id="850" r:id="rId13"/>
    <p:sldId id="487" r:id="rId14"/>
    <p:sldId id="488" r:id="rId15"/>
    <p:sldId id="499" r:id="rId16"/>
    <p:sldId id="490" r:id="rId17"/>
    <p:sldId id="766" r:id="rId18"/>
    <p:sldId id="772" r:id="rId19"/>
    <p:sldId id="767" r:id="rId20"/>
    <p:sldId id="768" r:id="rId21"/>
    <p:sldId id="838" r:id="rId22"/>
    <p:sldId id="839" r:id="rId23"/>
    <p:sldId id="835" r:id="rId24"/>
    <p:sldId id="836" r:id="rId25"/>
    <p:sldId id="837" r:id="rId26"/>
    <p:sldId id="583" r:id="rId27"/>
    <p:sldId id="777" r:id="rId28"/>
    <p:sldId id="779" r:id="rId29"/>
    <p:sldId id="828" r:id="rId30"/>
    <p:sldId id="627" r:id="rId31"/>
    <p:sldId id="786" r:id="rId32"/>
    <p:sldId id="859" r:id="rId33"/>
    <p:sldId id="853" r:id="rId34"/>
    <p:sldId id="783" r:id="rId35"/>
    <p:sldId id="795" r:id="rId36"/>
    <p:sldId id="858" r:id="rId37"/>
    <p:sldId id="797" r:id="rId38"/>
    <p:sldId id="854" r:id="rId39"/>
    <p:sldId id="798" r:id="rId40"/>
    <p:sldId id="855" r:id="rId41"/>
    <p:sldId id="801" r:id="rId42"/>
    <p:sldId id="856" r:id="rId43"/>
    <p:sldId id="803" r:id="rId44"/>
    <p:sldId id="804" r:id="rId45"/>
    <p:sldId id="805" r:id="rId46"/>
    <p:sldId id="806" r:id="rId47"/>
    <p:sldId id="857" r:id="rId48"/>
    <p:sldId id="840" r:id="rId49"/>
    <p:sldId id="841" r:id="rId50"/>
    <p:sldId id="842" r:id="rId51"/>
    <p:sldId id="843" r:id="rId52"/>
    <p:sldId id="844" r:id="rId53"/>
    <p:sldId id="845" r:id="rId54"/>
    <p:sldId id="846" r:id="rId55"/>
    <p:sldId id="847" r:id="rId56"/>
    <p:sldId id="848" r:id="rId57"/>
    <p:sldId id="373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51"/>
    <a:srgbClr val="0033CC"/>
    <a:srgbClr val="B23C00"/>
    <a:srgbClr val="CC99FF"/>
    <a:srgbClr val="A12A03"/>
    <a:srgbClr val="E1F5FF"/>
    <a:srgbClr val="C6DEFF"/>
    <a:srgbClr val="66CCFF"/>
    <a:srgbClr val="A400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86" autoAdjust="0"/>
    <p:restoredTop sz="98450" autoAdjust="0"/>
  </p:normalViewPr>
  <p:slideViewPr>
    <p:cSldViewPr>
      <p:cViewPr varScale="1">
        <p:scale>
          <a:sx n="226" d="100"/>
          <a:sy n="226" d="100"/>
        </p:scale>
        <p:origin x="200" y="336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1/22/25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4504C-A0F5-524D-82C6-1B8158989AE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51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00435" y="6263609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Applied Data Science </a:t>
            </a:r>
            <a:r>
              <a:rPr lang="en-US" sz="1000" baseline="0" dirty="0"/>
              <a:t>Dept.</a:t>
            </a:r>
          </a:p>
          <a:p>
            <a:r>
              <a:rPr lang="en-US" sz="1000" baseline="0" dirty="0"/>
              <a:t>Spring 2025: January 23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102238" y="6263609"/>
            <a:ext cx="3217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DATA 201: Database Technologies for Data Analytics</a:t>
            </a:r>
            <a:br>
              <a:rPr lang="en-US" sz="1000" baseline="0" dirty="0"/>
            </a:br>
            <a:r>
              <a:rPr lang="en-US" sz="1000" baseline="0" dirty="0"/>
              <a:t>© Ronald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ron.mak@sjsu.ed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/DATA201/" TargetMode="External"/><Relationship Id="rId2" Type="http://schemas.openxmlformats.org/officeDocument/2006/relationships/hyperlink" Target="http://www.cs.sjsu.edu/~ma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on.mak@sjsu.ed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propos-logic.com/dbclas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in/mysql/ddl-dml-dcl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mailto:ron.mak@sjsu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DATA 201</a:t>
            </a:r>
            <a:br>
              <a:rPr lang="en-US" sz="3200" dirty="0"/>
            </a:br>
            <a:r>
              <a:rPr lang="en-US" dirty="0"/>
              <a:t>Database Technologies </a:t>
            </a:r>
            <a:br>
              <a:rPr lang="en-US" dirty="0"/>
            </a:br>
            <a:r>
              <a:rPr lang="en-US" dirty="0"/>
              <a:t>for Data Analytics</a:t>
            </a:r>
            <a:br>
              <a:rPr lang="en-US" sz="3600" dirty="0"/>
            </a:br>
            <a:r>
              <a:rPr lang="en-US" sz="2400" dirty="0"/>
              <a:t>January 23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Applied Data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Spring 2025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2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29A7643-0D99-37CC-DA97-13489E8FB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097" y="4783963"/>
            <a:ext cx="1828780" cy="6460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Teams</a:t>
            </a:r>
            <a:r>
              <a:rPr lang="en-US" i="1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02453"/>
          </a:xfrm>
        </p:spPr>
        <p:txBody>
          <a:bodyPr/>
          <a:lstStyle/>
          <a:p>
            <a:r>
              <a:rPr lang="en-US" u="sng" dirty="0"/>
              <a:t>Each team member will receive the same score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on each team assignment and team project.</a:t>
            </a:r>
          </a:p>
          <a:p>
            <a:pPr lvl="4"/>
            <a:endParaRPr lang="en-US" dirty="0"/>
          </a:p>
          <a:p>
            <a:r>
              <a:rPr lang="en-US" dirty="0"/>
              <a:t>Submit your team information to Canvas </a:t>
            </a:r>
            <a:br>
              <a:rPr lang="en-US" dirty="0"/>
            </a:br>
            <a:r>
              <a:rPr lang="en-US" dirty="0"/>
              <a:t>(under “Assignments/Miscellaneous”)</a:t>
            </a:r>
            <a:br>
              <a:rPr lang="en-US" dirty="0"/>
            </a:br>
            <a:r>
              <a:rPr lang="en-US" dirty="0"/>
              <a:t>by </a:t>
            </a:r>
            <a:r>
              <a:rPr lang="en-US" u="sng" dirty="0"/>
              <a:t>Wednesday, January 29 at 8:00 PM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Your team name.</a:t>
            </a:r>
          </a:p>
          <a:p>
            <a:pPr lvl="1"/>
            <a:r>
              <a:rPr lang="en-US" dirty="0"/>
              <a:t>A list of team members, student IDs, </a:t>
            </a:r>
            <a:br>
              <a:rPr lang="en-US" dirty="0"/>
            </a:br>
            <a:r>
              <a:rPr lang="en-US" dirty="0"/>
              <a:t>and email addresses.</a:t>
            </a:r>
          </a:p>
          <a:p>
            <a:pPr lvl="1"/>
            <a:r>
              <a:rPr lang="en-US" dirty="0"/>
              <a:t>cc </a:t>
            </a:r>
            <a:r>
              <a:rPr lang="en-US" u="sng" dirty="0"/>
              <a:t>all team members</a:t>
            </a:r>
            <a:r>
              <a:rPr lang="en-US" dirty="0"/>
              <a:t> in an email to </a:t>
            </a:r>
            <a:r>
              <a:rPr lang="en-US" dirty="0">
                <a:hlinkClick r:id="rId2"/>
              </a:rPr>
              <a:t>ron.mak@sjsu.edu</a:t>
            </a:r>
            <a:r>
              <a:rPr lang="en-US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61D1A6-6E3A-034E-9D03-8138A255D79D}"/>
              </a:ext>
            </a:extLst>
          </p:cNvPr>
          <p:cNvSpPr txBox="1"/>
          <p:nvPr/>
        </p:nvSpPr>
        <p:spPr>
          <a:xfrm>
            <a:off x="4389122" y="5579276"/>
            <a:ext cx="346793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Only one student per team needs to submit and email team information.</a:t>
            </a:r>
          </a:p>
        </p:txBody>
      </p:sp>
    </p:spTree>
    <p:extLst>
      <p:ext uri="{BB962C8B-B14F-4D97-AF65-F5344CB8AC3E}">
        <p14:creationId xmlns:p14="http://schemas.microsoft.com/office/powerpoint/2010/main" val="115682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CFB0-381F-75E8-02D9-8300BA68F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Semester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8108A-C504-205B-1DA8-C4A1B8A55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significant Python application that accesses </a:t>
            </a:r>
            <a:br>
              <a:rPr lang="en-US" dirty="0"/>
            </a:br>
            <a:r>
              <a:rPr lang="en-US" dirty="0"/>
              <a:t>a database to perform data analytics</a:t>
            </a:r>
          </a:p>
          <a:p>
            <a:pPr lvl="1"/>
            <a:r>
              <a:rPr lang="en-US" dirty="0"/>
              <a:t>GUI-based</a:t>
            </a:r>
          </a:p>
          <a:p>
            <a:pPr lvl="1"/>
            <a:r>
              <a:rPr lang="en-US" dirty="0"/>
              <a:t>more details about the project during the semester</a:t>
            </a:r>
          </a:p>
          <a:p>
            <a:pPr lvl="4"/>
            <a:endParaRPr lang="en-US" dirty="0"/>
          </a:p>
          <a:p>
            <a:r>
              <a:rPr lang="en-US" dirty="0"/>
              <a:t>Possible data sources</a:t>
            </a:r>
          </a:p>
          <a:p>
            <a:pPr lvl="1"/>
            <a:r>
              <a:rPr lang="en-US" dirty="0"/>
              <a:t>actual experimental data</a:t>
            </a:r>
          </a:p>
          <a:p>
            <a:pPr lvl="1"/>
            <a:r>
              <a:rPr lang="en-US" dirty="0"/>
              <a:t>data downloaded from the internet</a:t>
            </a:r>
          </a:p>
          <a:p>
            <a:pPr lvl="1"/>
            <a:r>
              <a:rPr lang="en-US" dirty="0"/>
              <a:t>fake but realistic data created by data generation tools such as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mockeroo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E8DB9-24EF-0B40-5587-213EAB9AB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46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B5A13-5629-942B-42F5-F22E584E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Semester Project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26ADC-3870-1ADD-A545-F6A0444B8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project team will give an oral presentation and demo at the end of the semester.</a:t>
            </a:r>
          </a:p>
          <a:p>
            <a:pPr lvl="1"/>
            <a:r>
              <a:rPr lang="en-US" dirty="0"/>
              <a:t>The rest of the class will participate in grading the oral presentation.</a:t>
            </a:r>
          </a:p>
          <a:p>
            <a:pPr lvl="4"/>
            <a:endParaRPr lang="en-US" dirty="0"/>
          </a:p>
          <a:p>
            <a:r>
              <a:rPr lang="en-US" dirty="0"/>
              <a:t>Written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328D6-75AF-6FBF-3912-DB3FF450C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21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42CD-3E8A-7144-B073-22D37694D12E}" type="slidenum">
              <a:rPr lang="en-US"/>
              <a:pPr/>
              <a:t>13</a:t>
            </a:fld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Individual Responsibilities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822325" y="1691659"/>
            <a:ext cx="7589838" cy="1590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14300" indent="15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ctr"/>
            <a:r>
              <a:rPr lang="en-US" sz="2400" dirty="0">
                <a:solidFill>
                  <a:srgbClr val="0033CC"/>
                </a:solidFill>
              </a:rPr>
              <a:t>You are personally responsible for participating </a:t>
            </a:r>
            <a:br>
              <a:rPr lang="en-US" sz="2400" dirty="0">
                <a:solidFill>
                  <a:srgbClr val="0033CC"/>
                </a:solidFill>
              </a:rPr>
            </a:br>
            <a:r>
              <a:rPr lang="en-US" sz="2400" dirty="0">
                <a:solidFill>
                  <a:srgbClr val="0033CC"/>
                </a:solidFill>
              </a:rPr>
              <a:t>and contributing to your team</a:t>
            </a:r>
            <a:r>
              <a:rPr lang="en-US" sz="2400" dirty="0">
                <a:solidFill>
                  <a:srgbClr val="0033CC"/>
                </a:solidFill>
                <a:latin typeface="Arial"/>
              </a:rPr>
              <a:t>’</a:t>
            </a:r>
            <a:r>
              <a:rPr lang="en-US" sz="2400" dirty="0">
                <a:solidFill>
                  <a:srgbClr val="0033CC"/>
                </a:solidFill>
              </a:rPr>
              <a:t>s work, and for </a:t>
            </a:r>
            <a:br>
              <a:rPr lang="en-US" sz="2400" dirty="0">
                <a:solidFill>
                  <a:srgbClr val="0033CC"/>
                </a:solidFill>
              </a:rPr>
            </a:br>
            <a:r>
              <a:rPr lang="en-US" sz="2400" dirty="0">
                <a:solidFill>
                  <a:srgbClr val="0033CC"/>
                </a:solidFill>
              </a:rPr>
              <a:t>understanding each part of the work for every </a:t>
            </a:r>
            <a:br>
              <a:rPr lang="en-US" sz="2400" dirty="0">
                <a:solidFill>
                  <a:srgbClr val="0033CC"/>
                </a:solidFill>
              </a:rPr>
            </a:br>
            <a:r>
              <a:rPr lang="en-US" sz="2400" dirty="0">
                <a:solidFill>
                  <a:srgbClr val="0033CC"/>
                </a:solidFill>
              </a:rPr>
              <a:t>assignment whether or not you worked on that part.</a:t>
            </a:r>
          </a:p>
        </p:txBody>
      </p:sp>
    </p:spTree>
    <p:extLst>
      <p:ext uri="{BB962C8B-B14F-4D97-AF65-F5344CB8AC3E}">
        <p14:creationId xmlns:p14="http://schemas.microsoft.com/office/powerpoint/2010/main" val="280063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3680-C591-9948-9B2D-ABC4362CDBAA}" type="slidenum">
              <a:rPr lang="en-US"/>
              <a:pPr/>
              <a:t>14</a:t>
            </a:fld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Postmortem Assessment Report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03872" cy="4835525"/>
          </a:xfrm>
        </p:spPr>
        <p:txBody>
          <a:bodyPr/>
          <a:lstStyle/>
          <a:p>
            <a:r>
              <a:rPr lang="en-US" dirty="0"/>
              <a:t>At the end of the semester, each student will </a:t>
            </a:r>
            <a:r>
              <a:rPr lang="en-US" u="sng" dirty="0"/>
              <a:t>individually</a:t>
            </a:r>
            <a:r>
              <a:rPr lang="en-US" dirty="0">
                <a:solidFill>
                  <a:srgbClr val="A40000"/>
                </a:solidFill>
              </a:rPr>
              <a:t> </a:t>
            </a:r>
            <a:r>
              <a:rPr lang="en-US" dirty="0"/>
              <a:t>turn in a short (one page) report:</a:t>
            </a:r>
          </a:p>
          <a:p>
            <a:pPr lvl="1"/>
            <a:r>
              <a:rPr lang="en-US" dirty="0"/>
              <a:t>A brief description of </a:t>
            </a:r>
            <a:r>
              <a:rPr lang="en-US" u="sng" dirty="0"/>
              <a:t>what you learned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in the course.</a:t>
            </a:r>
          </a:p>
          <a:p>
            <a:pPr lvl="1"/>
            <a:r>
              <a:rPr lang="en-US" dirty="0"/>
              <a:t>An assessment of </a:t>
            </a:r>
            <a:r>
              <a:rPr lang="en-US" u="sng" dirty="0"/>
              <a:t>your personal accomplishments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/>
            </a:br>
            <a:r>
              <a:rPr lang="en-US" dirty="0"/>
              <a:t>for your project team. </a:t>
            </a:r>
          </a:p>
          <a:p>
            <a:pPr lvl="1"/>
            <a:r>
              <a:rPr lang="en-US" dirty="0"/>
              <a:t>An </a:t>
            </a:r>
            <a:r>
              <a:rPr lang="en-US" u="sng" dirty="0"/>
              <a:t>assessment</a:t>
            </a:r>
            <a:r>
              <a:rPr lang="en-US" dirty="0"/>
              <a:t> of each of your project team members. </a:t>
            </a:r>
          </a:p>
          <a:p>
            <a:pPr lvl="5"/>
            <a:endParaRPr lang="en-US" dirty="0"/>
          </a:p>
          <a:p>
            <a:r>
              <a:rPr lang="en-US" dirty="0"/>
              <a:t>This report will be seen only by the instructor.</a:t>
            </a:r>
          </a:p>
          <a:p>
            <a:pPr lvl="1"/>
            <a:r>
              <a:rPr lang="en-US" dirty="0"/>
              <a:t>Assessments by your team members can move your class grade up or down.</a:t>
            </a:r>
          </a:p>
        </p:txBody>
      </p:sp>
    </p:spTree>
    <p:extLst>
      <p:ext uri="{BB962C8B-B14F-4D97-AF65-F5344CB8AC3E}">
        <p14:creationId xmlns:p14="http://schemas.microsoft.com/office/powerpoint/2010/main" val="2164293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21C4-FF4C-074C-86CB-CCFFB46058D2}" type="slidenum">
              <a:rPr lang="en-US"/>
              <a:pPr/>
              <a:t>15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1513"/>
            <a:ext cx="8229600" cy="655637"/>
          </a:xfrm>
        </p:spPr>
        <p:txBody>
          <a:bodyPr/>
          <a:lstStyle/>
          <a:p>
            <a:r>
              <a:rPr lang="en-US" dirty="0"/>
              <a:t>Final Individual Class Grade</a:t>
            </a:r>
            <a:endParaRPr lang="en-US" i="1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16" y="1295400"/>
            <a:ext cx="8229600" cy="4835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30% checkpoint </a:t>
            </a:r>
            <a:br>
              <a:rPr lang="en-US" dirty="0"/>
            </a:br>
            <a:r>
              <a:rPr lang="en-US" dirty="0"/>
              <a:t>        exams 1, 2, 3</a:t>
            </a:r>
          </a:p>
          <a:p>
            <a:pPr>
              <a:lnSpc>
                <a:spcPct val="80000"/>
              </a:lnSpc>
            </a:pPr>
            <a:r>
              <a:rPr lang="en-US" dirty="0"/>
              <a:t>30% assignments</a:t>
            </a:r>
          </a:p>
          <a:p>
            <a:pPr>
              <a:lnSpc>
                <a:spcPct val="80000"/>
              </a:lnSpc>
            </a:pPr>
            <a:r>
              <a:rPr lang="en-US" dirty="0"/>
              <a:t>40% project</a:t>
            </a:r>
          </a:p>
          <a:p>
            <a:pPr lvl="4">
              <a:lnSpc>
                <a:spcPct val="80000"/>
              </a:lnSpc>
            </a:pPr>
            <a:endParaRPr lang="en-US" dirty="0"/>
          </a:p>
          <a:p>
            <a:r>
              <a:rPr lang="en-US" sz="2200" dirty="0"/>
              <a:t>This class is CR/NC.</a:t>
            </a:r>
          </a:p>
          <a:p>
            <a:r>
              <a:rPr lang="en-US" sz="2200" dirty="0"/>
              <a:t>You must score at least 75% for CR.</a:t>
            </a:r>
          </a:p>
          <a:p>
            <a:r>
              <a:rPr lang="en-US" sz="2200" dirty="0"/>
              <a:t>During the semester, keep track of your progress in Canvas. 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023366" y="1234464"/>
            <a:ext cx="4937706" cy="1631216"/>
          </a:xfrm>
          <a:prstGeom prst="rect">
            <a:avLst/>
          </a:prstGeom>
          <a:solidFill>
            <a:srgbClr val="FFFF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Your final class grade will be adjusted</a:t>
            </a:r>
            <a:br>
              <a:rPr lang="en-US" sz="2000" dirty="0"/>
            </a:br>
            <a:r>
              <a:rPr lang="en-US" sz="2000" dirty="0"/>
              <a:t>up or down depending on your </a:t>
            </a:r>
          </a:p>
          <a:p>
            <a:pPr algn="ctr"/>
            <a:r>
              <a:rPr lang="en-US" sz="2000" u="sng" dirty="0"/>
              <a:t>level and quality of participation</a:t>
            </a:r>
            <a:r>
              <a:rPr lang="en-US" sz="2000" dirty="0"/>
              <a:t>,</a:t>
            </a:r>
          </a:p>
          <a:p>
            <a:pPr algn="ctr"/>
            <a:r>
              <a:rPr lang="en-US" sz="2000" dirty="0"/>
              <a:t>as determined by project tracking tools</a:t>
            </a:r>
          </a:p>
          <a:p>
            <a:pPr algn="ctr"/>
            <a:r>
              <a:rPr lang="en-US" sz="2000" dirty="0"/>
              <a:t>and your teammates</a:t>
            </a:r>
            <a:r>
              <a:rPr lang="en-US" sz="2000" dirty="0">
                <a:latin typeface="Arial"/>
              </a:rPr>
              <a:t>’ </a:t>
            </a:r>
            <a:r>
              <a:rPr lang="en-US" sz="2000" dirty="0"/>
              <a:t>postmortem reports.</a:t>
            </a:r>
          </a:p>
        </p:txBody>
      </p:sp>
    </p:spTree>
    <p:extLst>
      <p:ext uri="{BB962C8B-B14F-4D97-AF65-F5344CB8AC3E}">
        <p14:creationId xmlns:p14="http://schemas.microsoft.com/office/powerpoint/2010/main" val="162849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1472-C459-A34F-84AF-B644A09DA17F}" type="slidenum">
              <a:rPr lang="en-US"/>
              <a:pPr/>
              <a:t>16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is Important!</a:t>
            </a:r>
            <a:endParaRPr lang="en-US" i="1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move your final grade up or down, </a:t>
            </a:r>
            <a:br>
              <a:rPr lang="en-US" dirty="0"/>
            </a:br>
            <a:r>
              <a:rPr lang="en-US" dirty="0"/>
              <a:t>especially in borderline cases.</a:t>
            </a:r>
          </a:p>
          <a:p>
            <a:pPr lvl="4"/>
            <a:endParaRPr lang="en-US" dirty="0"/>
          </a:p>
          <a:p>
            <a:r>
              <a:rPr lang="en-US" dirty="0"/>
              <a:t>Participation in your team.</a:t>
            </a:r>
          </a:p>
          <a:p>
            <a:pPr lvl="1"/>
            <a:r>
              <a:rPr lang="en-US" dirty="0"/>
              <a:t>As reported by team members during the semester.</a:t>
            </a:r>
          </a:p>
          <a:p>
            <a:pPr lvl="1"/>
            <a:r>
              <a:rPr lang="en-US" dirty="0"/>
              <a:t>As reported by the postmortem assessment reports.</a:t>
            </a:r>
          </a:p>
        </p:txBody>
      </p:sp>
    </p:spTree>
    <p:extLst>
      <p:ext uri="{BB962C8B-B14F-4D97-AF65-F5344CB8AC3E}">
        <p14:creationId xmlns:p14="http://schemas.microsoft.com/office/powerpoint/2010/main" val="3064047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3AB78-BC9D-804C-A179-1E72235B6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46E5B-ECAD-814B-AEBD-537FC4E0B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Recorded </a:t>
            </a:r>
            <a:r>
              <a:rPr lang="en-US" u="sng" dirty="0"/>
              <a:t>facts</a:t>
            </a:r>
            <a:r>
              <a:rPr lang="en-US" dirty="0"/>
              <a:t> that are </a:t>
            </a:r>
            <a:r>
              <a:rPr lang="en-US" u="sng" dirty="0"/>
              <a:t>accessible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Facts can appear in different formats.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numbers</a:t>
            </a:r>
          </a:p>
          <a:p>
            <a:pPr lvl="1"/>
            <a:r>
              <a:rPr lang="en-US" dirty="0"/>
              <a:t>figures</a:t>
            </a:r>
          </a:p>
          <a:p>
            <a:pPr lvl="1"/>
            <a:r>
              <a:rPr lang="en-US" dirty="0"/>
              <a:t>graphs</a:t>
            </a:r>
          </a:p>
          <a:p>
            <a:pPr lvl="1"/>
            <a:r>
              <a:rPr lang="en-US" dirty="0"/>
              <a:t>images</a:t>
            </a:r>
          </a:p>
          <a:p>
            <a:pPr lvl="1"/>
            <a:r>
              <a:rPr lang="en-US" dirty="0"/>
              <a:t>audio/video recordings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C7D6B-CC33-8F44-A04C-1C10377A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50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1F43E-AF8C-1A4D-AF35-4C61DE64A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vs. Unstructured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E458B-5657-DC44-944E-40BF8A70C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Structured data</a:t>
            </a:r>
            <a:r>
              <a:rPr lang="en-US" dirty="0"/>
              <a:t> is </a:t>
            </a:r>
            <a:r>
              <a:rPr lang="en-US" u="sng" dirty="0"/>
              <a:t>highly organized</a:t>
            </a:r>
            <a:r>
              <a:rPr lang="en-US" dirty="0"/>
              <a:t> and </a:t>
            </a:r>
            <a:r>
              <a:rPr lang="en-US" u="sng" dirty="0"/>
              <a:t>formatted</a:t>
            </a:r>
            <a:r>
              <a:rPr lang="en-US" dirty="0"/>
              <a:t> in a way to make it easy to access and search.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Unstructured data</a:t>
            </a:r>
            <a:r>
              <a:rPr lang="en-US" dirty="0"/>
              <a:t> is everything else!</a:t>
            </a:r>
          </a:p>
          <a:p>
            <a:pPr lvl="1"/>
            <a:r>
              <a:rPr lang="en-US" dirty="0"/>
              <a:t>Printed and written text</a:t>
            </a:r>
          </a:p>
          <a:p>
            <a:pPr lvl="1"/>
            <a:r>
              <a:rPr lang="en-US" dirty="0"/>
              <a:t>Social media data (e.g., tweets)</a:t>
            </a:r>
          </a:p>
          <a:p>
            <a:pPr lvl="1"/>
            <a:r>
              <a:rPr lang="en-US" dirty="0"/>
              <a:t>Audio, video, satellite imagery</a:t>
            </a:r>
          </a:p>
          <a:p>
            <a:pPr lvl="1"/>
            <a:r>
              <a:rPr lang="en-US" dirty="0"/>
              <a:t>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2FC2F-AA85-254A-B271-069A9320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EAFE47-B225-A340-B234-D5001DB87070}"/>
              </a:ext>
            </a:extLst>
          </p:cNvPr>
          <p:cNvSpPr txBox="1"/>
          <p:nvPr/>
        </p:nvSpPr>
        <p:spPr>
          <a:xfrm>
            <a:off x="6205213" y="3520439"/>
            <a:ext cx="2460931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33CC"/>
                </a:solidFill>
              </a:rPr>
              <a:t>There’s a lot more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unstructured data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than structured data</a:t>
            </a:r>
          </a:p>
          <a:p>
            <a:pPr algn="ctr"/>
            <a:r>
              <a:rPr lang="en-US" sz="2000" dirty="0">
                <a:solidFill>
                  <a:srgbClr val="0033CC"/>
                </a:solidFill>
              </a:rPr>
              <a:t>in the world.</a:t>
            </a:r>
          </a:p>
        </p:txBody>
      </p:sp>
    </p:spTree>
    <p:extLst>
      <p:ext uri="{BB962C8B-B14F-4D97-AF65-F5344CB8AC3E}">
        <p14:creationId xmlns:p14="http://schemas.microsoft.com/office/powerpoint/2010/main" val="272168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34849-358F-6F4B-A981-7F6440F8C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Information?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035BB-0B9A-3540-A710-BB610BFD0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/>
              <a:t>We </a:t>
            </a:r>
            <a:r>
              <a:rPr lang="en-US" u="sng" dirty="0"/>
              <a:t>access</a:t>
            </a:r>
            <a:r>
              <a:rPr lang="en-US" dirty="0"/>
              <a:t> the data for some particular purpose.</a:t>
            </a:r>
          </a:p>
          <a:p>
            <a:pPr lvl="1"/>
            <a:r>
              <a:rPr lang="en-US" dirty="0"/>
              <a:t>To learn something about the data.</a:t>
            </a:r>
          </a:p>
          <a:p>
            <a:pPr lvl="1"/>
            <a:r>
              <a:rPr lang="en-US" dirty="0"/>
              <a:t>To make a decision based on what we learned.</a:t>
            </a:r>
          </a:p>
          <a:p>
            <a:pPr lvl="4"/>
            <a:endParaRPr lang="en-US" dirty="0"/>
          </a:p>
          <a:p>
            <a:r>
              <a:rPr lang="en-US" dirty="0"/>
              <a:t>We obtain </a:t>
            </a:r>
            <a:r>
              <a:rPr lang="en-US" u="sng" dirty="0"/>
              <a:t>useful information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from a collection </a:t>
            </a:r>
            <a:br>
              <a:rPr lang="en-US" dirty="0"/>
            </a:br>
            <a:r>
              <a:rPr lang="en-US" dirty="0"/>
              <a:t>of data by performing some activity, such as</a:t>
            </a:r>
          </a:p>
          <a:p>
            <a:pPr lvl="1"/>
            <a:r>
              <a:rPr lang="en-US" dirty="0"/>
              <a:t>Search through the data.</a:t>
            </a:r>
          </a:p>
          <a:p>
            <a:pPr lvl="1"/>
            <a:r>
              <a:rPr lang="en-US" dirty="0"/>
              <a:t>Process the data.</a:t>
            </a:r>
          </a:p>
          <a:p>
            <a:pPr lvl="1"/>
            <a:r>
              <a:rPr lang="en-US" dirty="0"/>
              <a:t>Manipulate the data in some form or fashion.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066FC-2F19-CE48-92DA-364F40B4F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10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Office hours</a:t>
            </a:r>
          </a:p>
          <a:p>
            <a:pPr lvl="1"/>
            <a:r>
              <a:rPr lang="en-US" dirty="0"/>
              <a:t>Tu Th 4:30 – 5:30 PM in Clark Hall CL 325</a:t>
            </a:r>
          </a:p>
          <a:p>
            <a:pPr lvl="5"/>
            <a:endParaRPr lang="en-US" dirty="0"/>
          </a:p>
          <a:p>
            <a:r>
              <a:rPr lang="en-US" dirty="0"/>
              <a:t>Website</a:t>
            </a:r>
          </a:p>
          <a:p>
            <a:pPr lvl="1"/>
            <a:r>
              <a:rPr lang="en-US" dirty="0"/>
              <a:t>Faculty webpage: </a:t>
            </a:r>
            <a:r>
              <a:rPr lang="en-US" dirty="0">
                <a:hlinkClick r:id="rId2"/>
              </a:rPr>
              <a:t>http://www.cs.sjsu.edu/~mak/</a:t>
            </a:r>
            <a:endParaRPr lang="en-US" dirty="0"/>
          </a:p>
          <a:p>
            <a:pPr lvl="1"/>
            <a:r>
              <a:rPr lang="en-US" dirty="0"/>
              <a:t>Class webpage: </a:t>
            </a:r>
            <a:r>
              <a:rPr lang="en-US" dirty="0">
                <a:hlinkClick r:id="rId3"/>
              </a:rPr>
              <a:t>http://www.cs.sjsu.edu/~mak/DATA201/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Syllabus</a:t>
            </a:r>
          </a:p>
          <a:p>
            <a:pPr lvl="1"/>
            <a:r>
              <a:rPr lang="en-US" dirty="0"/>
              <a:t>Lecture notes </a:t>
            </a:r>
          </a:p>
          <a:p>
            <a:pPr lvl="1"/>
            <a:r>
              <a:rPr lang="en-US" dirty="0"/>
              <a:t>Example code</a:t>
            </a:r>
          </a:p>
          <a:p>
            <a:pPr lvl="1"/>
            <a:r>
              <a:rPr lang="en-US" dirty="0"/>
              <a:t>Assignments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057195-AB1F-6820-4244-91712F4DBDC3}"/>
              </a:ext>
            </a:extLst>
          </p:cNvPr>
          <p:cNvSpPr txBox="1"/>
          <p:nvPr/>
        </p:nvSpPr>
        <p:spPr>
          <a:xfrm>
            <a:off x="5943585" y="627102"/>
            <a:ext cx="217559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hlinkClick r:id="rId4"/>
              </a:rPr>
              <a:t>ron.mak@sjsu.edu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1608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E3D8F-F61D-A449-B702-1A5F2CB1D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Database?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119CB-889C-EA48-98A9-518705798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u="sng" dirty="0"/>
              <a:t>structured collection</a:t>
            </a:r>
            <a:r>
              <a:rPr lang="en-US" dirty="0"/>
              <a:t> of related data </a:t>
            </a:r>
            <a:br>
              <a:rPr lang="en-US" dirty="0"/>
            </a:br>
            <a:r>
              <a:rPr lang="en-US" dirty="0"/>
              <a:t>stored on the computer.</a:t>
            </a:r>
          </a:p>
          <a:p>
            <a:pPr lvl="4"/>
            <a:endParaRPr lang="en-US" dirty="0"/>
          </a:p>
          <a:p>
            <a:r>
              <a:rPr lang="en-US" u="sng" dirty="0"/>
              <a:t>Multiple</a:t>
            </a:r>
            <a:r>
              <a:rPr lang="en-US" dirty="0"/>
              <a:t> people and programs can access</a:t>
            </a:r>
            <a:br>
              <a:rPr lang="en-US" dirty="0"/>
            </a:br>
            <a:r>
              <a:rPr lang="en-US" dirty="0"/>
              <a:t>the data in a database </a:t>
            </a:r>
            <a:r>
              <a:rPr lang="en-US" u="sng" dirty="0"/>
              <a:t>simultaneously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The database is a </a:t>
            </a:r>
            <a:r>
              <a:rPr lang="en-US" u="sng" dirty="0"/>
              <a:t>shared repository</a:t>
            </a:r>
            <a:r>
              <a:rPr lang="en-US" dirty="0"/>
              <a:t> of data </a:t>
            </a:r>
            <a:br>
              <a:rPr lang="en-US" dirty="0"/>
            </a:br>
            <a:r>
              <a:rPr lang="en-US" dirty="0"/>
              <a:t>in a format that is usable by multiple programs.</a:t>
            </a:r>
          </a:p>
          <a:p>
            <a:pPr lvl="3"/>
            <a:endParaRPr lang="en-US" dirty="0"/>
          </a:p>
          <a:p>
            <a:r>
              <a:rPr lang="en-US" u="sng" dirty="0"/>
              <a:t>Tools</a:t>
            </a:r>
            <a:r>
              <a:rPr lang="en-US" dirty="0"/>
              <a:t> to manage and manipulate the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48461-51DB-7C46-936D-ACA07537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30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E7F1-8D5D-F416-CA4E-B69489F04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Management System (DBMS)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AC92D-A477-F540-C19C-D273AB728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u="sng" dirty="0"/>
              <a:t>software system</a:t>
            </a:r>
            <a:r>
              <a:rPr lang="en-US" dirty="0"/>
              <a:t> to create and maintain databases.</a:t>
            </a:r>
          </a:p>
          <a:p>
            <a:pPr lvl="4"/>
            <a:endParaRPr lang="en-US" dirty="0"/>
          </a:p>
          <a:p>
            <a:r>
              <a:rPr lang="en-US" dirty="0"/>
              <a:t>Enable </a:t>
            </a:r>
            <a:r>
              <a:rPr lang="en-US" u="sng" dirty="0"/>
              <a:t>programs and user</a:t>
            </a:r>
            <a:r>
              <a:rPr lang="en-US" dirty="0"/>
              <a:t>s to store, insert, update, retrieve, and delete data in databases.</a:t>
            </a:r>
          </a:p>
          <a:p>
            <a:pPr lvl="3"/>
            <a:endParaRPr lang="en-US" dirty="0"/>
          </a:p>
          <a:p>
            <a:r>
              <a:rPr lang="en-US" dirty="0"/>
              <a:t>Provide an </a:t>
            </a:r>
            <a:r>
              <a:rPr lang="en-US" u="sng" dirty="0"/>
              <a:t>application programming interface </a:t>
            </a:r>
            <a:r>
              <a:rPr lang="en-US" dirty="0"/>
              <a:t>(API) for applications to access databases.</a:t>
            </a:r>
          </a:p>
          <a:p>
            <a:pPr lvl="1"/>
            <a:r>
              <a:rPr lang="en-US" dirty="0"/>
              <a:t>We will use the Python database APIs.</a:t>
            </a:r>
          </a:p>
          <a:p>
            <a:pPr lvl="4"/>
            <a:endParaRPr lang="en-US" dirty="0"/>
          </a:p>
          <a:p>
            <a:r>
              <a:rPr lang="en-US" u="sng" dirty="0"/>
              <a:t>Tools</a:t>
            </a:r>
            <a:r>
              <a:rPr lang="en-US" dirty="0"/>
              <a:t> to manage the databases.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3811E-989F-BD67-1EE0-3038B1E8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21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A9F7A-3187-41BC-8060-A578BD265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DBMS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02AD8-8A7C-D644-F8CF-4AF353BE2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Relational</a:t>
            </a:r>
          </a:p>
          <a:p>
            <a:pPr lvl="1"/>
            <a:r>
              <a:rPr lang="en-US" dirty="0"/>
              <a:t>It’s the most popular type of database in use today.</a:t>
            </a:r>
          </a:p>
          <a:p>
            <a:pPr lvl="1"/>
            <a:r>
              <a:rPr lang="en-US" dirty="0"/>
              <a:t>We will primarily use the </a:t>
            </a:r>
            <a:r>
              <a:rPr lang="en-US" dirty="0">
                <a:solidFill>
                  <a:srgbClr val="C00000"/>
                </a:solidFill>
              </a:rPr>
              <a:t>MySQL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relational DBMS in this class.</a:t>
            </a:r>
          </a:p>
          <a:p>
            <a:pPr lvl="1"/>
            <a:r>
              <a:rPr lang="en-US" dirty="0"/>
              <a:t>Others include IBM DB2, Oracle, ...</a:t>
            </a:r>
          </a:p>
          <a:p>
            <a:pPr lvl="4"/>
            <a:endParaRPr lang="en-US" dirty="0"/>
          </a:p>
          <a:p>
            <a:r>
              <a:rPr lang="en-US" dirty="0"/>
              <a:t>NoSQL</a:t>
            </a:r>
          </a:p>
          <a:p>
            <a:r>
              <a:rPr lang="en-US" dirty="0"/>
              <a:t>Object-oriented</a:t>
            </a:r>
          </a:p>
          <a:p>
            <a:r>
              <a:rPr lang="en-US" dirty="0"/>
              <a:t>Network</a:t>
            </a:r>
          </a:p>
          <a:p>
            <a:r>
              <a:rPr lang="en-US" dirty="0"/>
              <a:t>Hierarchical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E87AF-B97F-13A0-71E9-F51FF72CE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94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864C-9EA3-F042-8826-1DB0B488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Primary Use Cases of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87C87-ECEB-0A42-B090-5878187B4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Operational database</a:t>
            </a:r>
          </a:p>
          <a:p>
            <a:r>
              <a:rPr lang="en-US" dirty="0"/>
              <a:t>Analytical database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B5CD2-2A73-7D4C-94DF-DCA0DE04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13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9BBBF-520B-CF48-BCF0-F262290E8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9C8C8-6BF5-5643-A5D9-D2B4B1E0C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track of </a:t>
            </a:r>
            <a:r>
              <a:rPr lang="en-US" u="sng" dirty="0"/>
              <a:t>transactions</a:t>
            </a:r>
            <a:r>
              <a:rPr lang="en-US" dirty="0"/>
              <a:t> and other data</a:t>
            </a:r>
            <a:br>
              <a:rPr lang="en-US" dirty="0"/>
            </a:br>
            <a:r>
              <a:rPr lang="en-US" dirty="0"/>
              <a:t>when they arrive.</a:t>
            </a:r>
          </a:p>
          <a:p>
            <a:pPr lvl="1"/>
            <a:r>
              <a:rPr lang="en-US" dirty="0"/>
              <a:t>Examples: </a:t>
            </a:r>
          </a:p>
          <a:p>
            <a:pPr lvl="2"/>
            <a:r>
              <a:rPr lang="en-US" dirty="0"/>
              <a:t>Record sales as they occur</a:t>
            </a:r>
          </a:p>
          <a:p>
            <a:pPr lvl="2"/>
            <a:r>
              <a:rPr lang="en-US" dirty="0"/>
              <a:t>Record scientific data from ongoing experiments</a:t>
            </a:r>
          </a:p>
          <a:p>
            <a:pPr lvl="1"/>
            <a:r>
              <a:rPr lang="en-US" dirty="0"/>
              <a:t>Ad hoc lookups and updates by users</a:t>
            </a:r>
          </a:p>
          <a:p>
            <a:pPr lvl="1"/>
            <a:r>
              <a:rPr lang="en-US" dirty="0"/>
              <a:t>Usually store only the most recent data</a:t>
            </a:r>
          </a:p>
          <a:p>
            <a:pPr lvl="1"/>
            <a:r>
              <a:rPr lang="en-US" dirty="0"/>
              <a:t>OLTP: Online </a:t>
            </a:r>
            <a:r>
              <a:rPr lang="en-US" u="sng" dirty="0"/>
              <a:t>Transactional</a:t>
            </a:r>
            <a:r>
              <a:rPr lang="en-US" dirty="0"/>
              <a:t> Processing</a:t>
            </a:r>
          </a:p>
          <a:p>
            <a:pPr lvl="4"/>
            <a:endParaRPr lang="en-US" dirty="0"/>
          </a:p>
          <a:p>
            <a:r>
              <a:rPr lang="en-US" dirty="0"/>
              <a:t>Most common use case</a:t>
            </a:r>
          </a:p>
          <a:p>
            <a:pPr lvl="1"/>
            <a:r>
              <a:rPr lang="en-US" dirty="0"/>
              <a:t>Especially for commerce.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70AAE-1EC4-7E40-8BCB-D5DDF16C5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14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61A67-8264-BB41-9A0C-53BF98073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C3610-DD80-044B-BB0B-B6ED9AF37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Analyze</a:t>
            </a:r>
            <a:r>
              <a:rPr lang="en-US" dirty="0"/>
              <a:t> stored data</a:t>
            </a:r>
          </a:p>
          <a:p>
            <a:pPr lvl="1"/>
            <a:r>
              <a:rPr lang="en-US" dirty="0"/>
              <a:t>Examples: </a:t>
            </a:r>
          </a:p>
          <a:p>
            <a:pPr lvl="2"/>
            <a:r>
              <a:rPr lang="en-US" dirty="0"/>
              <a:t>Compare this quarter’s sales vs. last quarter’s sales.</a:t>
            </a:r>
          </a:p>
          <a:p>
            <a:pPr lvl="2"/>
            <a:r>
              <a:rPr lang="en-US" dirty="0"/>
              <a:t>Analyze the trend of results from a series of experiments performed over time.</a:t>
            </a:r>
          </a:p>
          <a:p>
            <a:pPr lvl="1"/>
            <a:r>
              <a:rPr lang="en-US" dirty="0"/>
              <a:t>Accessed by data analysts</a:t>
            </a:r>
          </a:p>
          <a:p>
            <a:pPr lvl="1"/>
            <a:r>
              <a:rPr lang="en-US" dirty="0"/>
              <a:t>OLAP: Online </a:t>
            </a:r>
            <a:r>
              <a:rPr lang="en-US" u="sng" dirty="0"/>
              <a:t>Analytical</a:t>
            </a:r>
            <a:r>
              <a:rPr lang="en-US" dirty="0"/>
              <a:t> Processing</a:t>
            </a:r>
          </a:p>
          <a:p>
            <a:pPr lvl="1"/>
            <a:r>
              <a:rPr lang="en-US" dirty="0"/>
              <a:t>Data mining</a:t>
            </a:r>
          </a:p>
          <a:p>
            <a:pPr lvl="4"/>
            <a:endParaRPr lang="en-US" dirty="0"/>
          </a:p>
          <a:p>
            <a:r>
              <a:rPr lang="en-US" dirty="0"/>
              <a:t>Large volumes of data</a:t>
            </a:r>
          </a:p>
          <a:p>
            <a:pPr lvl="1"/>
            <a:r>
              <a:rPr lang="en-US" dirty="0"/>
              <a:t>Can store archived and historical data</a:t>
            </a:r>
          </a:p>
          <a:p>
            <a:pPr lvl="1"/>
            <a:r>
              <a:rPr lang="en-US" dirty="0"/>
              <a:t>Data warehouse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3B978-FBCB-E647-A5A2-6308CFA7B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48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Application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26"/>
            <a:ext cx="8229600" cy="1920218"/>
          </a:xfrm>
        </p:spPr>
        <p:txBody>
          <a:bodyPr/>
          <a:lstStyle/>
          <a:p>
            <a:r>
              <a:rPr lang="en-US" dirty="0"/>
              <a:t>A user can </a:t>
            </a:r>
            <a:r>
              <a:rPr lang="en-US" u="sng" dirty="0"/>
              <a:t>interact directly</a:t>
            </a:r>
            <a:r>
              <a:rPr lang="en-US" dirty="0"/>
              <a:t> with a DBMS.</a:t>
            </a:r>
          </a:p>
          <a:p>
            <a:r>
              <a:rPr lang="en-US" dirty="0"/>
              <a:t>But more likely, the user interacts with a </a:t>
            </a:r>
            <a:r>
              <a:rPr lang="en-US" u="sng" dirty="0"/>
              <a:t>front-end application</a:t>
            </a:r>
            <a:r>
              <a:rPr lang="en-US" dirty="0"/>
              <a:t> (such as a Python program) which in turn interacts directly with the DBMS.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30" y="3109802"/>
            <a:ext cx="6737140" cy="301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00077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882615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25B8C-92C4-BD4B-ACC7-F8CFE417E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Simultaneous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8AEEE-C6CE-B54F-BC5D-933960646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767844"/>
          </a:xfrm>
        </p:spPr>
        <p:txBody>
          <a:bodyPr/>
          <a:lstStyle/>
          <a:p>
            <a:r>
              <a:rPr lang="en-US" dirty="0"/>
              <a:t>A DBMS can handle </a:t>
            </a:r>
            <a:r>
              <a:rPr lang="en-US" u="sng" dirty="0"/>
              <a:t>multiple simultaneous users</a:t>
            </a:r>
            <a:r>
              <a:rPr lang="en-US" dirty="0"/>
              <a:t> and maintain </a:t>
            </a:r>
            <a:r>
              <a:rPr lang="en-US" u="sng" dirty="0"/>
              <a:t>data integrity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DBMS prevents users and their applications from stepping on each other and corrupting the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751F9-00D3-AA41-95C7-B6E860F6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66A7AE7-B618-A945-AC03-27B8AA44B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30" y="3109802"/>
            <a:ext cx="6737140" cy="301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F9CCA2-6C2A-6C4D-AA01-9A8F2A48F0C5}"/>
              </a:ext>
            </a:extLst>
          </p:cNvPr>
          <p:cNvSpPr txBox="1"/>
          <p:nvPr/>
        </p:nvSpPr>
        <p:spPr>
          <a:xfrm>
            <a:off x="6400077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281199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96D1C-0706-E148-87C9-E72151BB5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Structure in a Relational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87F8A-AAC9-D54A-B6DB-42D153725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236697"/>
          </a:xfrm>
        </p:spPr>
        <p:txBody>
          <a:bodyPr/>
          <a:lstStyle/>
          <a:p>
            <a:r>
              <a:rPr lang="en-US" dirty="0"/>
              <a:t>Within a </a:t>
            </a:r>
            <a:r>
              <a:rPr lang="en-US" u="sng" dirty="0"/>
              <a:t>table</a:t>
            </a:r>
            <a:r>
              <a:rPr lang="en-US" dirty="0"/>
              <a:t> of a relational database:</a:t>
            </a:r>
          </a:p>
          <a:p>
            <a:pPr lvl="1"/>
            <a:r>
              <a:rPr lang="en-US" dirty="0"/>
              <a:t>Each column must have a </a:t>
            </a:r>
            <a:r>
              <a:rPr lang="en-US" u="sng" dirty="0"/>
              <a:t>unique</a:t>
            </a:r>
            <a:r>
              <a:rPr lang="en-US" dirty="0"/>
              <a:t> name.</a:t>
            </a:r>
          </a:p>
          <a:p>
            <a:pPr lvl="1"/>
            <a:r>
              <a:rPr lang="en-US" dirty="0"/>
              <a:t>All the values in each column must have the </a:t>
            </a:r>
            <a:br>
              <a:rPr lang="en-US" dirty="0"/>
            </a:br>
            <a:r>
              <a:rPr lang="en-US" u="sng" dirty="0"/>
              <a:t>same datatype</a:t>
            </a:r>
            <a:r>
              <a:rPr lang="en-US" dirty="0"/>
              <a:t> (e.g., all integers, all text, etc.)</a:t>
            </a:r>
          </a:p>
          <a:p>
            <a:pPr lvl="1"/>
            <a:r>
              <a:rPr lang="en-US" dirty="0"/>
              <a:t>Each row must be </a:t>
            </a:r>
            <a:r>
              <a:rPr lang="en-US" u="sng" dirty="0"/>
              <a:t>uniqu</a:t>
            </a:r>
            <a:r>
              <a:rPr lang="en-US" dirty="0"/>
              <a:t>e.</a:t>
            </a:r>
          </a:p>
          <a:p>
            <a:pPr lvl="1"/>
            <a:r>
              <a:rPr lang="en-US" dirty="0"/>
              <a:t>Within each row, each </a:t>
            </a:r>
            <a:br>
              <a:rPr lang="en-US" dirty="0"/>
            </a:br>
            <a:r>
              <a:rPr lang="en-US" dirty="0"/>
              <a:t>value in each column </a:t>
            </a:r>
            <a:br>
              <a:rPr lang="en-US" dirty="0"/>
            </a:br>
            <a:r>
              <a:rPr lang="en-US" dirty="0"/>
              <a:t>must be </a:t>
            </a:r>
            <a:r>
              <a:rPr lang="en-US" u="sng" dirty="0"/>
              <a:t>single-valued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Row order and column</a:t>
            </a:r>
            <a:br>
              <a:rPr lang="en-US" dirty="0"/>
            </a:br>
            <a:r>
              <a:rPr lang="en-US" dirty="0"/>
              <a:t>order are </a:t>
            </a:r>
            <a:r>
              <a:rPr lang="en-US" u="sng" dirty="0"/>
              <a:t>irrelevant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05C01-1161-CD46-864B-A4F61C34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F580276-C52D-7045-81AD-A68C3CADA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272" y="3063244"/>
            <a:ext cx="3751132" cy="309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D48626-65D4-D24F-821F-B1965B9F7BEA}"/>
              </a:ext>
            </a:extLst>
          </p:cNvPr>
          <p:cNvSpPr txBox="1"/>
          <p:nvPr/>
        </p:nvSpPr>
        <p:spPr>
          <a:xfrm>
            <a:off x="1828830" y="5532097"/>
            <a:ext cx="298819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A table in a relational database</a:t>
            </a:r>
          </a:p>
          <a:p>
            <a:pPr algn="ctr"/>
            <a:r>
              <a:rPr lang="en-US" dirty="0">
                <a:solidFill>
                  <a:srgbClr val="0432FF"/>
                </a:solidFill>
              </a:rPr>
              <a:t>is also called a “</a:t>
            </a:r>
            <a:r>
              <a:rPr lang="en-US" dirty="0">
                <a:solidFill>
                  <a:srgbClr val="C00000"/>
                </a:solidFill>
              </a:rPr>
              <a:t>relation</a:t>
            </a:r>
            <a:r>
              <a:rPr lang="en-US" dirty="0">
                <a:solidFill>
                  <a:srgbClr val="0432FF"/>
                </a:solidFill>
              </a:rPr>
              <a:t>”.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632000-C8A8-804B-BF9C-7AB855FA8B93}"/>
              </a:ext>
            </a:extLst>
          </p:cNvPr>
          <p:cNvSpPr txBox="1"/>
          <p:nvPr/>
        </p:nvSpPr>
        <p:spPr>
          <a:xfrm>
            <a:off x="6400077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4FA44-F63B-7948-B6B5-1BD16AE9E8B2}"/>
              </a:ext>
            </a:extLst>
          </p:cNvPr>
          <p:cNvSpPr txBox="1"/>
          <p:nvPr/>
        </p:nvSpPr>
        <p:spPr>
          <a:xfrm>
            <a:off x="5390519" y="5947595"/>
            <a:ext cx="105189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Why not?</a:t>
            </a:r>
          </a:p>
        </p:txBody>
      </p:sp>
    </p:spTree>
    <p:extLst>
      <p:ext uri="{BB962C8B-B14F-4D97-AF65-F5344CB8AC3E}">
        <p14:creationId xmlns:p14="http://schemas.microsoft.com/office/powerpoint/2010/main" val="61922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09C26-3D07-B54C-92DC-8E0075C60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Database 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DBE54-1C12-9A40-A0D0-82309A06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15E4C4-8A9D-3849-99D3-2F1CCE95CE0E}"/>
              </a:ext>
            </a:extLst>
          </p:cNvPr>
          <p:cNvSpPr txBox="1"/>
          <p:nvPr/>
        </p:nvSpPr>
        <p:spPr>
          <a:xfrm>
            <a:off x="1714531" y="1600220"/>
            <a:ext cx="571493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432FF"/>
                </a:solidFill>
              </a:rPr>
              <a:t>Introduction to Database Queries</a:t>
            </a:r>
          </a:p>
          <a:p>
            <a:pPr algn="ctr"/>
            <a:r>
              <a:rPr lang="en-US" sz="2400" dirty="0">
                <a:solidFill>
                  <a:srgbClr val="0432FF"/>
                </a:solidFill>
              </a:rPr>
              <a:t>web-based application: </a:t>
            </a:r>
          </a:p>
          <a:p>
            <a:pPr algn="ctr"/>
            <a:r>
              <a:rPr lang="en-US" sz="2400" dirty="0">
                <a:solidFill>
                  <a:srgbClr val="0432FF"/>
                </a:solidFill>
                <a:hlinkClick r:id="rId2"/>
              </a:rPr>
              <a:t>https://www.apropos-logic.com/dbclass/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B2CE70-F98F-1E15-9856-AB8BE08E28AC}"/>
              </a:ext>
            </a:extLst>
          </p:cNvPr>
          <p:cNvSpPr txBox="1"/>
          <p:nvPr/>
        </p:nvSpPr>
        <p:spPr>
          <a:xfrm>
            <a:off x="2000237" y="3063244"/>
            <a:ext cx="5143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I created this website with JavaScript, </a:t>
            </a:r>
            <a:br>
              <a:rPr lang="en-US" sz="1800" dirty="0"/>
            </a:br>
            <a:r>
              <a:rPr lang="en-US" sz="1800" dirty="0"/>
              <a:t>PHP, SQL, HTML, CSS, and AJAX programming</a:t>
            </a:r>
          </a:p>
          <a:p>
            <a:pPr algn="ctr"/>
            <a:r>
              <a:rPr lang="en-US" sz="1800" dirty="0"/>
              <a:t>(but not Python!).</a:t>
            </a:r>
          </a:p>
        </p:txBody>
      </p:sp>
    </p:spTree>
    <p:extLst>
      <p:ext uri="{BB962C8B-B14F-4D97-AF65-F5344CB8AC3E}">
        <p14:creationId xmlns:p14="http://schemas.microsoft.com/office/powerpoint/2010/main" val="226779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82167-4E87-8C47-8514-F4D1DB7D8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Bio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63F5A-1769-154D-BE2D-9F28E6DC5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807" y="1295400"/>
            <a:ext cx="8470080" cy="4835525"/>
          </a:xfrm>
        </p:spPr>
        <p:txBody>
          <a:bodyPr/>
          <a:lstStyle/>
          <a:p>
            <a:r>
              <a:rPr lang="en-US" sz="2400" dirty="0"/>
              <a:t>Lecturer at San Jose State University since Spring 2008</a:t>
            </a:r>
          </a:p>
          <a:p>
            <a:pPr lvl="1"/>
            <a:r>
              <a:rPr lang="en-US" sz="1800" dirty="0"/>
              <a:t>Department of Computer Science</a:t>
            </a:r>
          </a:p>
          <a:p>
            <a:pPr lvl="1"/>
            <a:r>
              <a:rPr lang="en-US" sz="1800" dirty="0"/>
              <a:t>Department of Applied Data Science</a:t>
            </a:r>
          </a:p>
          <a:p>
            <a:pPr lvl="1"/>
            <a:r>
              <a:rPr lang="en-US" sz="1800" dirty="0"/>
              <a:t>Department of Computer Engineering</a:t>
            </a:r>
          </a:p>
          <a:p>
            <a:pPr lvl="1"/>
            <a:r>
              <a:rPr lang="en-US" sz="1800" dirty="0"/>
              <a:t>Engineering Extended Studies</a:t>
            </a:r>
          </a:p>
          <a:p>
            <a:pPr marL="909637" lvl="2" indent="0">
              <a:buNone/>
            </a:pPr>
            <a:endParaRPr lang="en-US" sz="1400" dirty="0"/>
          </a:p>
          <a:p>
            <a:r>
              <a:rPr lang="en-US" sz="2400" dirty="0"/>
              <a:t>Formerly</a:t>
            </a:r>
          </a:p>
          <a:p>
            <a:pPr lvl="1"/>
            <a:r>
              <a:rPr lang="en-US" sz="1800" dirty="0"/>
              <a:t>Senior Scientist at the NASA Ames </a:t>
            </a:r>
            <a:br>
              <a:rPr lang="en-US" sz="1800" dirty="0"/>
            </a:br>
            <a:r>
              <a:rPr lang="en-US" sz="1800" dirty="0"/>
              <a:t>Research Center and JPL</a:t>
            </a:r>
          </a:p>
          <a:p>
            <a:pPr lvl="1"/>
            <a:r>
              <a:rPr lang="en-US" sz="1800" dirty="0"/>
              <a:t>Research Staff Member</a:t>
            </a:r>
            <a:br>
              <a:rPr lang="en-US" sz="1800" dirty="0"/>
            </a:br>
            <a:r>
              <a:rPr lang="en-US" sz="1800" dirty="0"/>
              <a:t>IBM Research</a:t>
            </a:r>
          </a:p>
          <a:p>
            <a:pPr lvl="1"/>
            <a:r>
              <a:rPr lang="en-US" sz="1800" dirty="0"/>
              <a:t>Software Strategist </a:t>
            </a:r>
            <a:br>
              <a:rPr lang="en-US" sz="1800" dirty="0"/>
            </a:br>
            <a:r>
              <a:rPr lang="en-US" sz="1800" dirty="0"/>
              <a:t>Lawrence Livermore National Lab</a:t>
            </a:r>
          </a:p>
          <a:p>
            <a:pPr lvl="1"/>
            <a:r>
              <a:rPr lang="en-US" sz="1800" dirty="0"/>
              <a:t>Software developer, project lead, </a:t>
            </a:r>
            <a:br>
              <a:rPr lang="en-US" sz="1800" dirty="0"/>
            </a:br>
            <a:r>
              <a:rPr lang="en-US" sz="1800" dirty="0"/>
              <a:t>engineering manager, etc. at various Silicon Valley companies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EA213-9D43-ED4F-A6C0-F83B05E7D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36E2F8-17C3-D943-80C4-775E71AF378E}"/>
              </a:ext>
            </a:extLst>
          </p:cNvPr>
          <p:cNvSpPr txBox="1"/>
          <p:nvPr/>
        </p:nvSpPr>
        <p:spPr>
          <a:xfrm>
            <a:off x="5467416" y="3064410"/>
            <a:ext cx="289681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http://www.cs.sjsu.edu/~mak/</a:t>
            </a:r>
            <a:r>
              <a:rPr lang="en-US" dirty="0"/>
              <a:t> </a:t>
            </a:r>
          </a:p>
        </p:txBody>
      </p:sp>
      <p:pic>
        <p:nvPicPr>
          <p:cNvPr id="9" name="Picture 8" descr="A picture containing text, indoor, person, floor&#10;&#10;Description automatically generated">
            <a:extLst>
              <a:ext uri="{FF2B5EF4-FFF2-40B4-BE49-F238E27FC236}">
                <a16:creationId xmlns:a16="http://schemas.microsoft.com/office/drawing/2014/main" id="{7E5AC0E8-3875-6948-98A2-AF521F645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829" y="3520439"/>
            <a:ext cx="2675995" cy="20023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26D563-827F-9A41-942E-19BF04454794}"/>
              </a:ext>
            </a:extLst>
          </p:cNvPr>
          <p:cNvSpPr txBox="1"/>
          <p:nvPr/>
        </p:nvSpPr>
        <p:spPr>
          <a:xfrm>
            <a:off x="5715015" y="5522823"/>
            <a:ext cx="2401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Mission Control, Jet Propulsion Laboratory (JPL)</a:t>
            </a:r>
            <a:br>
              <a:rPr lang="en-US" sz="800" dirty="0"/>
            </a:br>
            <a:r>
              <a:rPr lang="en-US" sz="800" dirty="0"/>
              <a:t>NASA Mars Exploration Rover Mission</a:t>
            </a:r>
          </a:p>
        </p:txBody>
      </p:sp>
    </p:spTree>
    <p:extLst>
      <p:ext uri="{BB962C8B-B14F-4D97-AF65-F5344CB8AC3E}">
        <p14:creationId xmlns:p14="http://schemas.microsoft.com/office/powerpoint/2010/main" val="3730619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93526"/>
          </a:xfrm>
        </p:spPr>
        <p:txBody>
          <a:bodyPr/>
          <a:lstStyle/>
          <a:p>
            <a:r>
              <a:rPr lang="en-US" dirty="0"/>
              <a:t>Each table must have a </a:t>
            </a:r>
            <a:r>
              <a:rPr lang="en-US" dirty="0">
                <a:solidFill>
                  <a:srgbClr val="B23C00"/>
                </a:solidFill>
              </a:rPr>
              <a:t>primary key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 column or set of columns whose value </a:t>
            </a:r>
            <a:br>
              <a:rPr lang="en-US" dirty="0"/>
            </a:br>
            <a:r>
              <a:rPr lang="en-US" u="sng" dirty="0"/>
              <a:t>uniquely identifies</a:t>
            </a:r>
            <a:r>
              <a:rPr lang="en-US" dirty="0"/>
              <a:t> each row.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5D050A17-D89C-F675-32C2-43FD8D4F3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615" y="2766058"/>
            <a:ext cx="2834609" cy="2952718"/>
          </a:xfrm>
          <a:prstGeom prst="rect">
            <a:avLst/>
          </a:prstGeom>
        </p:spPr>
      </p:pic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0CA8F730-C3A1-461C-8553-759E43990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740" y="2766058"/>
            <a:ext cx="4030275" cy="19055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B6C0AE0-8457-4D00-C0C4-59475B6DD327}"/>
              </a:ext>
            </a:extLst>
          </p:cNvPr>
          <p:cNvSpPr/>
          <p:nvPr/>
        </p:nvSpPr>
        <p:spPr bwMode="auto">
          <a:xfrm>
            <a:off x="1303015" y="3086082"/>
            <a:ext cx="548634" cy="149352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EA9A2D-DCF9-4A89-2026-9721B3B1D16E}"/>
              </a:ext>
            </a:extLst>
          </p:cNvPr>
          <p:cNvSpPr/>
          <p:nvPr/>
        </p:nvSpPr>
        <p:spPr bwMode="auto">
          <a:xfrm>
            <a:off x="4495795" y="3070842"/>
            <a:ext cx="716278" cy="145542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0BB0C5-7D9E-7646-87D6-2F97E8A3176F}"/>
              </a:ext>
            </a:extLst>
          </p:cNvPr>
          <p:cNvSpPr txBox="1"/>
          <p:nvPr/>
        </p:nvSpPr>
        <p:spPr>
          <a:xfrm>
            <a:off x="1071036" y="4617707"/>
            <a:ext cx="1268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Primary key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40D105-B880-1D5C-529D-E5C5AB94E12B}"/>
              </a:ext>
            </a:extLst>
          </p:cNvPr>
          <p:cNvSpPr txBox="1"/>
          <p:nvPr/>
        </p:nvSpPr>
        <p:spPr>
          <a:xfrm>
            <a:off x="4263816" y="4617707"/>
            <a:ext cx="1268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Primary key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500C69-0F24-A5E6-54C4-C5D8E44AC6E6}"/>
              </a:ext>
            </a:extLst>
          </p:cNvPr>
          <p:cNvSpPr txBox="1"/>
          <p:nvPr/>
        </p:nvSpPr>
        <p:spPr>
          <a:xfrm>
            <a:off x="5867797" y="5380222"/>
            <a:ext cx="768159" cy="33855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Intro 1</a:t>
            </a:r>
          </a:p>
        </p:txBody>
      </p:sp>
    </p:spTree>
    <p:extLst>
      <p:ext uri="{BB962C8B-B14F-4D97-AF65-F5344CB8AC3E}">
        <p14:creationId xmlns:p14="http://schemas.microsoft.com/office/powerpoint/2010/main" val="20655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0" grpId="1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26B533AD-1C80-AE5D-95A0-EC42543A8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28" y="3154683"/>
            <a:ext cx="6172200" cy="29674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418F83-C769-FB4E-9CEF-2A756B0FF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0ACAE-FED2-8348-B142-081549587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783409"/>
          </a:xfrm>
        </p:spPr>
        <p:txBody>
          <a:bodyPr/>
          <a:lstStyle/>
          <a:p>
            <a:r>
              <a:rPr lang="en-US" dirty="0"/>
              <a:t>A table can have one or more columns of </a:t>
            </a:r>
            <a:r>
              <a:rPr lang="en-US" dirty="0">
                <a:solidFill>
                  <a:srgbClr val="C00000"/>
                </a:solidFill>
              </a:rPr>
              <a:t>foreign keys</a:t>
            </a:r>
            <a:r>
              <a:rPr lang="en-US" dirty="0"/>
              <a:t> that each refers to another table.</a:t>
            </a:r>
          </a:p>
          <a:p>
            <a:pPr lvl="1"/>
            <a:r>
              <a:rPr lang="en-US" dirty="0"/>
              <a:t>A foreign key value is </a:t>
            </a:r>
            <a:r>
              <a:rPr lang="en-US" u="sng" dirty="0"/>
              <a:t>equal to</a:t>
            </a:r>
            <a:r>
              <a:rPr lang="en-US" dirty="0"/>
              <a:t> the primary key value </a:t>
            </a:r>
            <a:br>
              <a:rPr lang="en-US" dirty="0"/>
            </a:br>
            <a:r>
              <a:rPr lang="en-US" dirty="0"/>
              <a:t>of a row in the other table.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F4434-F726-784A-9DAB-B3E5EF852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21A4DB1-D284-1D1E-9569-C62817E1DC6C}"/>
              </a:ext>
            </a:extLst>
          </p:cNvPr>
          <p:cNvGrpSpPr/>
          <p:nvPr/>
        </p:nvGrpSpPr>
        <p:grpSpPr>
          <a:xfrm>
            <a:off x="6172425" y="3703317"/>
            <a:ext cx="2852739" cy="1836789"/>
            <a:chOff x="6199772" y="3985190"/>
            <a:chExt cx="2852739" cy="1836789"/>
          </a:xfrm>
        </p:grpSpPr>
        <p:pic>
          <p:nvPicPr>
            <p:cNvPr id="10" name="Picture 9" descr="Table&#10;&#10;Description automatically generated">
              <a:extLst>
                <a:ext uri="{FF2B5EF4-FFF2-40B4-BE49-F238E27FC236}">
                  <a16:creationId xmlns:a16="http://schemas.microsoft.com/office/drawing/2014/main" id="{3C7AFC7A-8977-4B4D-8529-3BC8A3FA3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9772" y="4709146"/>
              <a:ext cx="2852739" cy="111283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256614-FF0A-6A4A-815D-6367A39FB091}"/>
                </a:ext>
              </a:extLst>
            </p:cNvPr>
            <p:cNvSpPr txBox="1"/>
            <p:nvPr/>
          </p:nvSpPr>
          <p:spPr>
            <a:xfrm>
              <a:off x="6599595" y="3985190"/>
              <a:ext cx="2452916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432FF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432FF"/>
                  </a:solidFill>
                </a:rPr>
                <a:t>This is how the database</a:t>
              </a:r>
            </a:p>
            <a:p>
              <a:pPr algn="ctr"/>
              <a:r>
                <a:rPr lang="en-US" dirty="0">
                  <a:solidFill>
                    <a:srgbClr val="0432FF"/>
                  </a:solidFill>
                </a:rPr>
                <a:t>solves an address query!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AF8F187-CCC9-C3C1-6FA7-F3698B2201E3}"/>
              </a:ext>
            </a:extLst>
          </p:cNvPr>
          <p:cNvSpPr txBox="1"/>
          <p:nvPr/>
        </p:nvSpPr>
        <p:spPr>
          <a:xfrm>
            <a:off x="7242061" y="3154683"/>
            <a:ext cx="768159" cy="33855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Intro 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CE448D3-B7AB-821C-AF7A-7131F35362EC}"/>
              </a:ext>
            </a:extLst>
          </p:cNvPr>
          <p:cNvGrpSpPr/>
          <p:nvPr/>
        </p:nvGrpSpPr>
        <p:grpSpPr>
          <a:xfrm>
            <a:off x="2298362" y="4212008"/>
            <a:ext cx="1816443" cy="1502967"/>
            <a:chOff x="2298362" y="4212008"/>
            <a:chExt cx="1816443" cy="150296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8C80C4B-E6FD-B240-A7E0-C1BD9DE6185E}"/>
                </a:ext>
              </a:extLst>
            </p:cNvPr>
            <p:cNvSpPr/>
            <p:nvPr/>
          </p:nvSpPr>
          <p:spPr bwMode="auto">
            <a:xfrm>
              <a:off x="2298362" y="4212008"/>
              <a:ext cx="444858" cy="274317"/>
            </a:xfrm>
            <a:prstGeom prst="ellipse">
              <a:avLst/>
            </a:prstGeom>
            <a:noFill/>
            <a:ln w="2857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289CBB01-FF0B-5948-BE6E-4D79EC9F4620}"/>
                </a:ext>
              </a:extLst>
            </p:cNvPr>
            <p:cNvCxnSpPr>
              <a:cxnSpLocks/>
              <a:stCxn id="14" idx="6"/>
              <a:endCxn id="15" idx="2"/>
            </p:cNvCxnSpPr>
            <p:nvPr/>
          </p:nvCxnSpPr>
          <p:spPr bwMode="auto">
            <a:xfrm>
              <a:off x="2743220" y="4349167"/>
              <a:ext cx="914390" cy="1228650"/>
            </a:xfrm>
            <a:prstGeom prst="curved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EE56E37-A413-B44C-9823-BCF9FDBF47F1}"/>
                </a:ext>
              </a:extLst>
            </p:cNvPr>
            <p:cNvSpPr/>
            <p:nvPr/>
          </p:nvSpPr>
          <p:spPr bwMode="auto">
            <a:xfrm>
              <a:off x="3657610" y="5440658"/>
              <a:ext cx="457195" cy="274317"/>
            </a:xfrm>
            <a:prstGeom prst="ellipse">
              <a:avLst/>
            </a:prstGeom>
            <a:noFill/>
            <a:ln w="2857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B6AF87D-4C70-3338-E266-AAAFD9F58BE6}"/>
              </a:ext>
            </a:extLst>
          </p:cNvPr>
          <p:cNvGrpSpPr/>
          <p:nvPr/>
        </p:nvGrpSpPr>
        <p:grpSpPr>
          <a:xfrm>
            <a:off x="1944943" y="3457473"/>
            <a:ext cx="2523768" cy="2870373"/>
            <a:chOff x="1944943" y="3457473"/>
            <a:chExt cx="2523768" cy="287037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3A07A-08D1-F34C-BFE8-BD040536D620}"/>
                </a:ext>
              </a:extLst>
            </p:cNvPr>
            <p:cNvSpPr/>
            <p:nvPr/>
          </p:nvSpPr>
          <p:spPr bwMode="auto">
            <a:xfrm>
              <a:off x="2286025" y="3472713"/>
              <a:ext cx="914390" cy="1188707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A4CEA7-CEC0-3C45-BDEA-9366568F9FBC}"/>
                </a:ext>
              </a:extLst>
            </p:cNvPr>
            <p:cNvSpPr txBox="1"/>
            <p:nvPr/>
          </p:nvSpPr>
          <p:spPr>
            <a:xfrm>
              <a:off x="1944943" y="4661420"/>
              <a:ext cx="12554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Foreign key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39DC949-7A21-F1A1-C56A-15F23F92D168}"/>
                </a:ext>
              </a:extLst>
            </p:cNvPr>
            <p:cNvSpPr/>
            <p:nvPr/>
          </p:nvSpPr>
          <p:spPr bwMode="auto">
            <a:xfrm>
              <a:off x="3650005" y="3457473"/>
              <a:ext cx="396215" cy="2486127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C6920E-6677-A9DE-BBC3-964A0AE02E3C}"/>
                </a:ext>
              </a:extLst>
            </p:cNvPr>
            <p:cNvSpPr txBox="1"/>
            <p:nvPr/>
          </p:nvSpPr>
          <p:spPr>
            <a:xfrm>
              <a:off x="3200415" y="5989292"/>
              <a:ext cx="12682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Primary key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B00F83B-627C-330F-2F01-1EB9447F6FD1}"/>
              </a:ext>
            </a:extLst>
          </p:cNvPr>
          <p:cNvSpPr txBox="1"/>
          <p:nvPr/>
        </p:nvSpPr>
        <p:spPr>
          <a:xfrm>
            <a:off x="6740056" y="5663625"/>
            <a:ext cx="211729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This is an example of a </a:t>
            </a:r>
            <a:r>
              <a:rPr lang="en-US" dirty="0">
                <a:solidFill>
                  <a:srgbClr val="C00000"/>
                </a:solidFill>
              </a:rPr>
              <a:t>join</a:t>
            </a:r>
            <a:r>
              <a:rPr lang="en-US" dirty="0">
                <a:solidFill>
                  <a:srgbClr val="0033CC"/>
                </a:solidFill>
              </a:rPr>
              <a:t> of two tables.</a:t>
            </a:r>
          </a:p>
        </p:txBody>
      </p:sp>
    </p:spTree>
    <p:extLst>
      <p:ext uri="{BB962C8B-B14F-4D97-AF65-F5344CB8AC3E}">
        <p14:creationId xmlns:p14="http://schemas.microsoft.com/office/powerpoint/2010/main" val="381403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62BA1-9AF4-8378-72BC-028C1D588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Keys and Foreign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E2F58-4D30-8A09-27D3-CEBEDC590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keys and foreign keys maintain the </a:t>
            </a:r>
            <a:r>
              <a:rPr lang="en-US" u="sng" dirty="0"/>
              <a:t>relationships among the tables</a:t>
            </a:r>
            <a:r>
              <a:rPr lang="en-US" dirty="0"/>
              <a:t> of a database.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They often are used by matching their values </a:t>
            </a:r>
            <a:br>
              <a:rPr lang="en-US" dirty="0"/>
            </a:br>
            <a:r>
              <a:rPr lang="en-US" dirty="0"/>
              <a:t>to perform a </a:t>
            </a:r>
            <a:r>
              <a:rPr lang="en-US" dirty="0">
                <a:solidFill>
                  <a:srgbClr val="C00000"/>
                </a:solidFill>
              </a:rPr>
              <a:t>join</a:t>
            </a:r>
            <a:r>
              <a:rPr lang="en-US" dirty="0"/>
              <a:t> of two tables.</a:t>
            </a:r>
          </a:p>
          <a:p>
            <a:pPr lvl="1"/>
            <a:r>
              <a:rPr lang="en-US" dirty="0"/>
              <a:t>Joins can involve other table fields other than </a:t>
            </a:r>
            <a:br>
              <a:rPr lang="en-US" dirty="0"/>
            </a:br>
            <a:r>
              <a:rPr lang="en-US" dirty="0"/>
              <a:t>the primary and foreign keys.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0F9BF-C45F-EA5E-7C5F-635AD0722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 descr="A diagram of a student&#10;&#10;AI-generated content may be incorrect.">
            <a:extLst>
              <a:ext uri="{FF2B5EF4-FFF2-40B4-BE49-F238E27FC236}">
                <a16:creationId xmlns:a16="http://schemas.microsoft.com/office/drawing/2014/main" id="{49F52CEF-A2C0-85DF-50AA-A339A35EE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500" y="2240293"/>
            <a:ext cx="3748999" cy="222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47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6CA8B-0609-AF71-2CDB-22BA2637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5D3B0-FDBD-5BF6-6E16-62D698D1F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1A77F-0B1A-C7E4-86BE-1766D7253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348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5964A-2396-4741-B9AF-0ECB9CF20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SQL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E6E9E-C176-394D-AEED-673BFD221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SQL</a:t>
            </a:r>
            <a:r>
              <a:rPr lang="en-US" dirty="0"/>
              <a:t> (Structured Query Language) is the industry-standard language to program a relational database. It consists of: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Data Definition Language (DDL)</a:t>
            </a:r>
          </a:p>
          <a:p>
            <a:pPr lvl="2"/>
            <a:r>
              <a:rPr lang="en-US" dirty="0"/>
              <a:t>Create and modify the tables.</a:t>
            </a:r>
          </a:p>
          <a:p>
            <a:pPr lvl="1"/>
            <a:r>
              <a:rPr lang="en-US" dirty="0"/>
              <a:t>Data Manipulation Language (DML)</a:t>
            </a:r>
          </a:p>
          <a:p>
            <a:pPr lvl="2"/>
            <a:r>
              <a:rPr lang="en-US" dirty="0"/>
              <a:t>Insert, modify, delete, and retrieve data.</a:t>
            </a:r>
          </a:p>
          <a:p>
            <a:pPr lvl="1"/>
            <a:r>
              <a:rPr lang="en-US" dirty="0"/>
              <a:t>Data Control Language (DCL)</a:t>
            </a:r>
          </a:p>
          <a:p>
            <a:pPr lvl="2"/>
            <a:r>
              <a:rPr lang="en-US" dirty="0"/>
              <a:t>Facilitate data access control.</a:t>
            </a:r>
          </a:p>
          <a:p>
            <a:pPr lvl="1"/>
            <a:r>
              <a:rPr lang="en-US" dirty="0"/>
              <a:t>Transaction Control Language (TCL)</a:t>
            </a:r>
          </a:p>
          <a:p>
            <a:pPr lvl="2"/>
            <a:r>
              <a:rPr lang="en-US" dirty="0"/>
              <a:t>Manage database transactions.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4B334-C1CE-784A-B97D-7A4BAB2BA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790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8CC88-1917-3642-A6E9-5E712B4E9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SQL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59FF8-3161-6D44-AA82-BC8DDCA6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122" name="Picture 2" descr="SQL Commands">
            <a:extLst>
              <a:ext uri="{FF2B5EF4-FFF2-40B4-BE49-F238E27FC236}">
                <a16:creationId xmlns:a16="http://schemas.microsoft.com/office/drawing/2014/main" id="{E671313F-6DB5-4547-BBDC-506361AA6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191" y="1417342"/>
            <a:ext cx="4659618" cy="312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FE25BC-8B82-7E49-A4BD-623D8F753201}"/>
              </a:ext>
            </a:extLst>
          </p:cNvPr>
          <p:cNvSpPr txBox="1"/>
          <p:nvPr/>
        </p:nvSpPr>
        <p:spPr>
          <a:xfrm>
            <a:off x="87216" y="4690566"/>
            <a:ext cx="8969571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We’ll start tonight with the 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/>
              <a:t> command.</a:t>
            </a:r>
          </a:p>
          <a:p>
            <a:pPr algn="ctr"/>
            <a:r>
              <a:rPr lang="en-US" sz="2000" dirty="0"/>
              <a:t>Then the </a:t>
            </a:r>
            <a:r>
              <a:rPr lang="en-US" sz="2000" b="1" dirty="0">
                <a:ln>
                  <a:solidFill>
                    <a:srgbClr val="0432FF"/>
                  </a:solidFill>
                </a:ln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sz="2000" dirty="0"/>
              <a:t>, </a:t>
            </a:r>
            <a:r>
              <a:rPr lang="en-US" sz="2000" b="1" dirty="0">
                <a:ln>
                  <a:solidFill>
                    <a:srgbClr val="0432FF"/>
                  </a:solidFill>
                </a:ln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en-US" sz="2000" dirty="0"/>
              <a:t>, </a:t>
            </a:r>
            <a:r>
              <a:rPr lang="en-US" sz="2000" b="1" dirty="0">
                <a:ln>
                  <a:solidFill>
                    <a:srgbClr val="0432FF"/>
                  </a:solidFill>
                </a:ln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0432FF"/>
                </a:solidFill>
              </a:rPr>
              <a:t> </a:t>
            </a:r>
            <a:r>
              <a:rPr lang="en-US" sz="2000" b="1" dirty="0">
                <a:ln>
                  <a:solidFill>
                    <a:srgbClr val="0432FF"/>
                  </a:solidFill>
                </a:ln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0432FF"/>
                </a:solidFill>
              </a:rPr>
              <a:t> </a:t>
            </a:r>
            <a:r>
              <a:rPr lang="en-US" sz="2000" b="1" dirty="0">
                <a:ln>
                  <a:solidFill>
                    <a:srgbClr val="0432FF"/>
                  </a:solidFill>
                </a:ln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ALTER</a:t>
            </a:r>
            <a:r>
              <a:rPr lang="en-US" sz="2000" dirty="0">
                <a:solidFill>
                  <a:srgbClr val="0432FF"/>
                </a:solidFill>
              </a:rPr>
              <a:t>, </a:t>
            </a:r>
            <a:r>
              <a:rPr lang="en-US" sz="2000" dirty="0"/>
              <a:t>and</a:t>
            </a:r>
            <a:r>
              <a:rPr lang="en-US" sz="2000" dirty="0">
                <a:solidFill>
                  <a:srgbClr val="0432FF"/>
                </a:solidFill>
              </a:rPr>
              <a:t> </a:t>
            </a:r>
            <a:r>
              <a:rPr lang="en-US" sz="2000" b="1" dirty="0">
                <a:ln>
                  <a:solidFill>
                    <a:srgbClr val="0432FF"/>
                  </a:solidFill>
                </a:ln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en-US" sz="2000" dirty="0"/>
              <a:t> commands.</a:t>
            </a:r>
          </a:p>
          <a:p>
            <a:pPr algn="ctr"/>
            <a:r>
              <a:rPr lang="en-US" sz="2000" dirty="0"/>
              <a:t>Later, the </a:t>
            </a:r>
            <a:r>
              <a:rPr lang="en-US" sz="2000" b="1" dirty="0">
                <a:ln>
                  <a:solidFill>
                    <a:srgbClr val="0432FF"/>
                  </a:solidFill>
                </a:ln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GRANT</a:t>
            </a:r>
            <a:r>
              <a:rPr lang="en-US" sz="2000" dirty="0"/>
              <a:t>, </a:t>
            </a:r>
            <a:r>
              <a:rPr lang="en-US" sz="2000" b="1" dirty="0">
                <a:ln>
                  <a:solidFill>
                    <a:srgbClr val="0432FF"/>
                  </a:solidFill>
                </a:ln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REVOKE</a:t>
            </a:r>
            <a:r>
              <a:rPr lang="en-US" sz="2000" dirty="0"/>
              <a:t>, </a:t>
            </a:r>
            <a:r>
              <a:rPr lang="en-US" sz="2000" b="1" dirty="0">
                <a:ln>
                  <a:solidFill>
                    <a:srgbClr val="0432FF"/>
                  </a:solidFill>
                </a:ln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COMMIT</a:t>
            </a:r>
            <a:r>
              <a:rPr lang="en-US" sz="2000" dirty="0"/>
              <a:t>, and </a:t>
            </a:r>
            <a:r>
              <a:rPr lang="en-US" sz="2000" b="1" dirty="0">
                <a:ln>
                  <a:solidFill>
                    <a:srgbClr val="0432FF"/>
                  </a:solidFill>
                </a:ln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ROLLBACK</a:t>
            </a:r>
            <a:r>
              <a:rPr lang="en-US" sz="2000" dirty="0"/>
              <a:t> commands.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96CFF8-8791-4041-B055-4856D0E597E4}"/>
              </a:ext>
            </a:extLst>
          </p:cNvPr>
          <p:cNvSpPr txBox="1"/>
          <p:nvPr/>
        </p:nvSpPr>
        <p:spPr>
          <a:xfrm>
            <a:off x="3214897" y="5974247"/>
            <a:ext cx="2714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https://www.w3schools.in/mysql/ddl-dml-dcl/</a:t>
            </a:r>
            <a:r>
              <a:rPr lang="en-US" sz="10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BE7E1-2468-B84F-B470-BB00AFB1BFD9}"/>
              </a:ext>
            </a:extLst>
          </p:cNvPr>
          <p:cNvSpPr txBox="1"/>
          <p:nvPr/>
        </p:nvSpPr>
        <p:spPr>
          <a:xfrm>
            <a:off x="6355713" y="1402845"/>
            <a:ext cx="2331087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432FF"/>
                </a:solidFill>
              </a:rPr>
              <a:t>DDL: Data Definition Language</a:t>
            </a:r>
          </a:p>
          <a:p>
            <a:r>
              <a:rPr lang="en-US" sz="1050" dirty="0">
                <a:solidFill>
                  <a:srgbClr val="0432FF"/>
                </a:solidFill>
              </a:rPr>
              <a:t>DML: Data Manipulation Language</a:t>
            </a:r>
          </a:p>
          <a:p>
            <a:r>
              <a:rPr lang="en-US" sz="1050" dirty="0">
                <a:solidFill>
                  <a:srgbClr val="0432FF"/>
                </a:solidFill>
              </a:rPr>
              <a:t>DCL: Data Control Language</a:t>
            </a:r>
          </a:p>
          <a:p>
            <a:r>
              <a:rPr lang="en-US" sz="1050" dirty="0">
                <a:solidFill>
                  <a:srgbClr val="0432FF"/>
                </a:solidFill>
              </a:rPr>
              <a:t>TCL: Transaction Control Language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9113A1-AAC2-AC9F-752D-A7EA5FDDBD92}"/>
              </a:ext>
            </a:extLst>
          </p:cNvPr>
          <p:cNvGrpSpPr/>
          <p:nvPr/>
        </p:nvGrpSpPr>
        <p:grpSpPr>
          <a:xfrm>
            <a:off x="2238157" y="2780976"/>
            <a:ext cx="4162623" cy="830901"/>
            <a:chOff x="2238157" y="2780976"/>
            <a:chExt cx="4162623" cy="83090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1CA232-74F0-6E48-B68C-27BF5042B50D}"/>
                </a:ext>
              </a:extLst>
            </p:cNvPr>
            <p:cNvSpPr/>
            <p:nvPr/>
          </p:nvSpPr>
          <p:spPr bwMode="auto">
            <a:xfrm>
              <a:off x="3383293" y="3005592"/>
              <a:ext cx="548634" cy="606285"/>
            </a:xfrm>
            <a:prstGeom prst="rect">
              <a:avLst/>
            </a:prstGeom>
            <a:noFill/>
            <a:ln w="2857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CB837DD-C7F6-F346-B0E2-41C894067F7D}"/>
                </a:ext>
              </a:extLst>
            </p:cNvPr>
            <p:cNvSpPr/>
            <p:nvPr/>
          </p:nvSpPr>
          <p:spPr bwMode="auto">
            <a:xfrm>
              <a:off x="2238157" y="2788927"/>
              <a:ext cx="548634" cy="640071"/>
            </a:xfrm>
            <a:prstGeom prst="rect">
              <a:avLst/>
            </a:prstGeom>
            <a:noFill/>
            <a:ln w="2857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E5EB955-83BE-9087-6340-BF2FE5ACBE78}"/>
                </a:ext>
              </a:extLst>
            </p:cNvPr>
            <p:cNvSpPr/>
            <p:nvPr/>
          </p:nvSpPr>
          <p:spPr bwMode="auto">
            <a:xfrm>
              <a:off x="4560086" y="2788927"/>
              <a:ext cx="548634" cy="427291"/>
            </a:xfrm>
            <a:prstGeom prst="rect">
              <a:avLst/>
            </a:prstGeom>
            <a:noFill/>
            <a:ln w="2857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035BDB-9889-8AAC-0346-B53B311C5D79}"/>
                </a:ext>
              </a:extLst>
            </p:cNvPr>
            <p:cNvSpPr/>
            <p:nvPr/>
          </p:nvSpPr>
          <p:spPr bwMode="auto">
            <a:xfrm>
              <a:off x="5744830" y="2780976"/>
              <a:ext cx="655950" cy="427291"/>
            </a:xfrm>
            <a:prstGeom prst="rect">
              <a:avLst/>
            </a:prstGeom>
            <a:noFill/>
            <a:ln w="28575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09288C6-7293-1367-81CA-CD576F777C94}"/>
              </a:ext>
            </a:extLst>
          </p:cNvPr>
          <p:cNvSpPr/>
          <p:nvPr/>
        </p:nvSpPr>
        <p:spPr bwMode="auto">
          <a:xfrm>
            <a:off x="3383293" y="2788928"/>
            <a:ext cx="548634" cy="17691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67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3E7EF-1B64-E043-0E81-922B1536F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SQL Language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8F7D3-B5EF-0006-C323-E2A856B04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SQL (Structured Query Language) is unlike languages like Python, Java, or C++.</a:t>
            </a:r>
          </a:p>
          <a:p>
            <a:pPr lvl="1"/>
            <a:r>
              <a:rPr lang="en-US" dirty="0"/>
              <a:t>You don’t explicitly specify the steps of an algorithm to access the database tables.</a:t>
            </a:r>
          </a:p>
          <a:p>
            <a:pPr lvl="4"/>
            <a:endParaRPr lang="en-US" dirty="0"/>
          </a:p>
          <a:p>
            <a:r>
              <a:rPr lang="en-US" dirty="0"/>
              <a:t>You specify </a:t>
            </a:r>
            <a:r>
              <a:rPr lang="en-US" u="sng" dirty="0"/>
              <a:t>what</a:t>
            </a:r>
            <a:r>
              <a:rPr lang="en-US" dirty="0"/>
              <a:t> you want done, </a:t>
            </a:r>
            <a:r>
              <a:rPr lang="en-US" u="sng" dirty="0"/>
              <a:t>not how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database server uses its SQL interpreter and the query optimizer to figure out the best way to accomplish the query.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75FCE-C046-BCD1-89B5-E1B00715C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82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SQL keywords are </a:t>
            </a:r>
            <a:r>
              <a:rPr lang="en-US" u="sng" dirty="0"/>
              <a:t>not</a:t>
            </a:r>
            <a:r>
              <a:rPr lang="en-US" dirty="0"/>
              <a:t> case sensitive.</a:t>
            </a:r>
          </a:p>
          <a:p>
            <a:pPr lvl="1"/>
            <a:r>
              <a:rPr lang="en-US" dirty="0"/>
              <a:t>For clarity and consistency, we will use all caps </a:t>
            </a:r>
            <a:br>
              <a:rPr lang="en-US" dirty="0"/>
            </a:br>
            <a:r>
              <a:rPr lang="en-US" dirty="0"/>
              <a:t>for SQL keywords (such as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/>
              <a:t>).</a:t>
            </a:r>
          </a:p>
          <a:p>
            <a:pPr lvl="4"/>
            <a:endParaRPr lang="en-US" dirty="0"/>
          </a:p>
          <a:p>
            <a:r>
              <a:rPr lang="en-US" dirty="0"/>
              <a:t>Table and column names </a:t>
            </a:r>
            <a:br>
              <a:rPr lang="en-US" dirty="0"/>
            </a:br>
            <a:r>
              <a:rPr lang="en-US" u="sng" dirty="0"/>
              <a:t>may</a:t>
            </a:r>
            <a:r>
              <a:rPr lang="en-US" dirty="0"/>
              <a:t> be case sensitive.</a:t>
            </a:r>
          </a:p>
          <a:p>
            <a:pPr lvl="1"/>
            <a:r>
              <a:rPr lang="en-US" dirty="0"/>
              <a:t>It depends on your computer’s operating system.</a:t>
            </a:r>
          </a:p>
          <a:p>
            <a:pPr lvl="1"/>
            <a:r>
              <a:rPr lang="en-US" dirty="0"/>
              <a:t>The safest and most portable strategy is to use </a:t>
            </a:r>
            <a:br>
              <a:rPr lang="en-US" dirty="0"/>
            </a:br>
            <a:r>
              <a:rPr lang="en-US" u="sng" dirty="0"/>
              <a:t>all lowercase</a:t>
            </a:r>
            <a:r>
              <a:rPr lang="en-US" dirty="0"/>
              <a:t> for table and column names.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3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5B7D073-E0B6-C07E-C172-14DB996DCB9D}"/>
              </a:ext>
            </a:extLst>
          </p:cNvPr>
          <p:cNvGrpSpPr/>
          <p:nvPr/>
        </p:nvGrpSpPr>
        <p:grpSpPr>
          <a:xfrm>
            <a:off x="6913124" y="1320119"/>
            <a:ext cx="2148427" cy="3389027"/>
            <a:chOff x="6930485" y="542224"/>
            <a:chExt cx="2148427" cy="3389027"/>
          </a:xfrm>
        </p:grpSpPr>
        <p:pic>
          <p:nvPicPr>
            <p:cNvPr id="16" name="Picture 15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F48F6D27-5A00-EF97-9BB2-F16F93C05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30485" y="2056260"/>
              <a:ext cx="2148427" cy="1874991"/>
            </a:xfrm>
            <a:prstGeom prst="rect">
              <a:avLst/>
            </a:prstGeom>
          </p:spPr>
        </p:pic>
        <p:pic>
          <p:nvPicPr>
            <p:cNvPr id="17" name="Picture 16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CCC2AFBB-6678-5174-A78A-4329E35A1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0485" y="542224"/>
              <a:ext cx="1664831" cy="152442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Syntax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928" y="1295401"/>
            <a:ext cx="8229600" cy="3047990"/>
          </a:xfrm>
        </p:spPr>
        <p:txBody>
          <a:bodyPr/>
          <a:lstStyle/>
          <a:p>
            <a:r>
              <a:rPr lang="en-US" dirty="0"/>
              <a:t>An SQL statement can be written as </a:t>
            </a:r>
            <a:br>
              <a:rPr lang="en-US" dirty="0"/>
            </a:br>
            <a:r>
              <a:rPr lang="en-US" dirty="0"/>
              <a:t>one long line of text.</a:t>
            </a:r>
          </a:p>
          <a:p>
            <a:pPr lvl="1"/>
            <a:r>
              <a:rPr lang="en-US" dirty="0"/>
              <a:t>The first one or two words of a statement </a:t>
            </a:r>
            <a:br>
              <a:rPr lang="en-US" dirty="0"/>
            </a:br>
            <a:r>
              <a:rPr lang="en-US" dirty="0"/>
              <a:t>are the command keywords.</a:t>
            </a:r>
          </a:p>
          <a:p>
            <a:pPr lvl="1"/>
            <a:r>
              <a:rPr lang="en-US" dirty="0"/>
              <a:t>For legibility reasons, SQL statements are </a:t>
            </a:r>
            <a:br>
              <a:rPr lang="en-US" dirty="0"/>
            </a:br>
            <a:r>
              <a:rPr lang="en-US" dirty="0"/>
              <a:t>usually written as multiple lines of text.</a:t>
            </a:r>
          </a:p>
          <a:p>
            <a:pPr lvl="1"/>
            <a:r>
              <a:rPr lang="en-US" dirty="0"/>
              <a:t>Example: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4A6021-5F3D-8F4B-9C37-3BD3347B29C1}"/>
              </a:ext>
            </a:extLst>
          </p:cNvPr>
          <p:cNvSpPr txBox="1"/>
          <p:nvPr/>
        </p:nvSpPr>
        <p:spPr>
          <a:xfrm>
            <a:off x="256453" y="4901602"/>
            <a:ext cx="2743170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In this SQL statement, the command keyword is </a:t>
            </a:r>
            <a:r>
              <a:rPr lang="en-US" sz="14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1400" dirty="0">
                <a:solidFill>
                  <a:srgbClr val="0432FF"/>
                </a:solidFill>
              </a:rPr>
              <a:t>. Other keywords in the statement are </a:t>
            </a:r>
            <a:r>
              <a:rPr lang="en-US" sz="14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>
                <a:solidFill>
                  <a:srgbClr val="0432FF"/>
                </a:solidFill>
              </a:rPr>
              <a:t>, </a:t>
            </a:r>
            <a:r>
              <a:rPr lang="en-US" sz="14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en-US" sz="1400" dirty="0">
                <a:solidFill>
                  <a:srgbClr val="0432FF"/>
                </a:solidFill>
              </a:rPr>
              <a:t>, </a:t>
            </a:r>
            <a:r>
              <a:rPr lang="en-US" sz="14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en-US" sz="1400" dirty="0">
                <a:solidFill>
                  <a:srgbClr val="0432FF"/>
                </a:solidFill>
              </a:rPr>
              <a:t>, </a:t>
            </a:r>
            <a:r>
              <a:rPr lang="en-US" sz="14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>
                <a:solidFill>
                  <a:srgbClr val="0432FF"/>
                </a:solidFill>
              </a:rPr>
              <a:t>, </a:t>
            </a:r>
            <a:r>
              <a:rPr lang="en-US" sz="14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</a:t>
            </a:r>
            <a:r>
              <a:rPr lang="en-US" sz="1400" dirty="0">
                <a:solidFill>
                  <a:srgbClr val="0432FF"/>
                </a:solidFill>
              </a:rPr>
              <a:t>, and </a:t>
            </a:r>
            <a:r>
              <a:rPr lang="en-US" sz="14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en-US" sz="1400" dirty="0">
                <a:solidFill>
                  <a:srgbClr val="0432FF"/>
                </a:solidFill>
              </a:rPr>
              <a:t>.</a:t>
            </a:r>
          </a:p>
        </p:txBody>
      </p:sp>
      <p:pic>
        <p:nvPicPr>
          <p:cNvPr id="6" name="Picture 5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0D8B7CC9-8383-C053-EDBB-B081918FD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975" y="3931252"/>
            <a:ext cx="4471639" cy="269811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5A90E0F-70F9-203E-E73D-9C602955EDD3}"/>
              </a:ext>
            </a:extLst>
          </p:cNvPr>
          <p:cNvSpPr/>
          <p:nvPr/>
        </p:nvSpPr>
        <p:spPr bwMode="auto">
          <a:xfrm>
            <a:off x="6300468" y="3794756"/>
            <a:ext cx="1280146" cy="64007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C12D1AEE-80DC-23E7-ADCA-BFC861B8A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46" y="3178860"/>
            <a:ext cx="4967632" cy="29973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60BCED-9E8E-8045-9788-C0A5C4A8C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32D16-7A0F-E84F-A91A-360F80E5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960130"/>
          </a:xfrm>
        </p:spPr>
        <p:txBody>
          <a:bodyPr/>
          <a:lstStyle/>
          <a:p>
            <a:r>
              <a:rPr lang="en-US" dirty="0"/>
              <a:t>To solve this query, we performed a join </a:t>
            </a:r>
            <a:br>
              <a:rPr lang="en-US" dirty="0"/>
            </a:br>
            <a:r>
              <a:rPr lang="en-US" dirty="0"/>
              <a:t>of two tables, </a:t>
            </a:r>
            <a:r>
              <a:rPr lang="en-US" dirty="0">
                <a:solidFill>
                  <a:srgbClr val="0033CC"/>
                </a:solidFill>
              </a:rPr>
              <a:t>teacher</a:t>
            </a:r>
            <a:r>
              <a:rPr lang="en-US" dirty="0"/>
              <a:t> and </a:t>
            </a:r>
            <a:r>
              <a:rPr lang="en-US" dirty="0">
                <a:solidFill>
                  <a:srgbClr val="0033CC"/>
                </a:solidFill>
              </a:rPr>
              <a:t>class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51E28-3028-DE49-A371-728D2B26D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6B65EF-E5D8-38D3-F591-9869A6E3FE31}"/>
              </a:ext>
            </a:extLst>
          </p:cNvPr>
          <p:cNvGrpSpPr/>
          <p:nvPr/>
        </p:nvGrpSpPr>
        <p:grpSpPr>
          <a:xfrm>
            <a:off x="4054773" y="2505188"/>
            <a:ext cx="4860579" cy="1928451"/>
            <a:chOff x="4054773" y="2710188"/>
            <a:chExt cx="4860579" cy="1928451"/>
          </a:xfrm>
        </p:grpSpPr>
        <p:pic>
          <p:nvPicPr>
            <p:cNvPr id="7" name="Picture 6" descr="Table&#10;&#10;Description automatically generated">
              <a:extLst>
                <a:ext uri="{FF2B5EF4-FFF2-40B4-BE49-F238E27FC236}">
                  <a16:creationId xmlns:a16="http://schemas.microsoft.com/office/drawing/2014/main" id="{5EC116E9-9A41-5546-EBCE-F2F8C3262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54773" y="2710188"/>
              <a:ext cx="2109041" cy="1928451"/>
            </a:xfrm>
            <a:prstGeom prst="rect">
              <a:avLst/>
            </a:prstGeom>
          </p:spPr>
        </p:pic>
        <p:pic>
          <p:nvPicPr>
            <p:cNvPr id="8" name="Picture 7" descr="Table&#10;&#10;Description automatically generated">
              <a:extLst>
                <a:ext uri="{FF2B5EF4-FFF2-40B4-BE49-F238E27FC236}">
                  <a16:creationId xmlns:a16="http://schemas.microsoft.com/office/drawing/2014/main" id="{CCBA7AAD-4690-7F88-4680-B8F1B1202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7902" y="2710189"/>
              <a:ext cx="2697450" cy="1905597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7026757-B382-5D35-3F07-716823CCC673}"/>
              </a:ext>
            </a:extLst>
          </p:cNvPr>
          <p:cNvSpPr txBox="1"/>
          <p:nvPr/>
        </p:nvSpPr>
        <p:spPr>
          <a:xfrm>
            <a:off x="5303512" y="4946663"/>
            <a:ext cx="2185978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9051"/>
                </a:solidFill>
              </a:rPr>
              <a:t>Which tables to join.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78AA73-D56F-8AEA-68A7-2C3E13979F9D}"/>
              </a:ext>
            </a:extLst>
          </p:cNvPr>
          <p:cNvSpPr/>
          <p:nvPr/>
        </p:nvSpPr>
        <p:spPr bwMode="auto">
          <a:xfrm>
            <a:off x="465804" y="4978781"/>
            <a:ext cx="1271588" cy="321882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88CBE6-580D-0243-DD5E-A4374DEAEB96}"/>
              </a:ext>
            </a:extLst>
          </p:cNvPr>
          <p:cNvCxnSpPr>
            <a:cxnSpLocks/>
            <a:stCxn id="14" idx="1"/>
            <a:endCxn id="15" idx="3"/>
          </p:cNvCxnSpPr>
          <p:nvPr/>
        </p:nvCxnSpPr>
        <p:spPr bwMode="auto">
          <a:xfrm flipH="1">
            <a:off x="1737392" y="5115940"/>
            <a:ext cx="3566120" cy="237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1AB235F-2F9E-51D4-63BB-71D94365B2ED}"/>
              </a:ext>
            </a:extLst>
          </p:cNvPr>
          <p:cNvSpPr txBox="1"/>
          <p:nvPr/>
        </p:nvSpPr>
        <p:spPr>
          <a:xfrm>
            <a:off x="5303512" y="5783483"/>
            <a:ext cx="175721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Selection criteria.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C96F9F-A84F-C5C0-7143-EEC085099358}"/>
              </a:ext>
            </a:extLst>
          </p:cNvPr>
          <p:cNvSpPr/>
          <p:nvPr/>
        </p:nvSpPr>
        <p:spPr bwMode="auto">
          <a:xfrm>
            <a:off x="457245" y="5486399"/>
            <a:ext cx="3383243" cy="15743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AE0B4534-B323-1CD4-ED34-AC1F52C79A38}"/>
              </a:ext>
            </a:extLst>
          </p:cNvPr>
          <p:cNvCxnSpPr>
            <a:cxnSpLocks/>
            <a:stCxn id="19" idx="3"/>
            <a:endCxn id="18" idx="1"/>
          </p:cNvCxnSpPr>
          <p:nvPr/>
        </p:nvCxnSpPr>
        <p:spPr bwMode="auto">
          <a:xfrm>
            <a:off x="3840488" y="5565118"/>
            <a:ext cx="1463024" cy="387642"/>
          </a:xfrm>
          <a:prstGeom prst="curvedConnector3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45E20D0-18FD-B227-3D63-7E7A423C6C34}"/>
              </a:ext>
            </a:extLst>
          </p:cNvPr>
          <p:cNvSpPr/>
          <p:nvPr/>
        </p:nvSpPr>
        <p:spPr bwMode="auto">
          <a:xfrm>
            <a:off x="6857975" y="2858244"/>
            <a:ext cx="1005829" cy="18287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72E8B76-69BE-2BB5-B9BE-E8A3C896C7C2}"/>
              </a:ext>
            </a:extLst>
          </p:cNvPr>
          <p:cNvSpPr/>
          <p:nvPr/>
        </p:nvSpPr>
        <p:spPr bwMode="auto">
          <a:xfrm>
            <a:off x="8150821" y="2851646"/>
            <a:ext cx="365756" cy="18287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A477774-09DC-D6D4-4160-13479D39AC6A}"/>
              </a:ext>
            </a:extLst>
          </p:cNvPr>
          <p:cNvSpPr/>
          <p:nvPr/>
        </p:nvSpPr>
        <p:spPr bwMode="auto">
          <a:xfrm>
            <a:off x="4194771" y="3346946"/>
            <a:ext cx="365756" cy="18287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4343F51B-91BB-5B5B-47C1-5495FC53ED5C}"/>
              </a:ext>
            </a:extLst>
          </p:cNvPr>
          <p:cNvCxnSpPr>
            <a:cxnSpLocks/>
          </p:cNvCxnSpPr>
          <p:nvPr/>
        </p:nvCxnSpPr>
        <p:spPr bwMode="auto">
          <a:xfrm flipH="1">
            <a:off x="4194771" y="2915235"/>
            <a:ext cx="4321806" cy="495300"/>
          </a:xfrm>
          <a:prstGeom prst="curvedConnector5">
            <a:avLst>
              <a:gd name="adj1" fmla="val -11019"/>
              <a:gd name="adj2" fmla="val 251282"/>
              <a:gd name="adj3" fmla="val 108815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1317A87-0266-2FB8-4ADB-154EB47209F7}"/>
              </a:ext>
            </a:extLst>
          </p:cNvPr>
          <p:cNvSpPr txBox="1"/>
          <p:nvPr/>
        </p:nvSpPr>
        <p:spPr>
          <a:xfrm>
            <a:off x="335293" y="2424808"/>
            <a:ext cx="346070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The matching criteria is </a:t>
            </a:r>
            <a:r>
              <a:rPr lang="en-US" u="sng" dirty="0">
                <a:solidFill>
                  <a:srgbClr val="0033CC"/>
                </a:solidFill>
              </a:rPr>
              <a:t>not limited </a:t>
            </a:r>
            <a:r>
              <a:rPr lang="en-US" dirty="0">
                <a:solidFill>
                  <a:srgbClr val="0033CC"/>
                </a:solidFill>
              </a:rPr>
              <a:t>to the primary and foreign keys.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66232D-2086-7AFD-76DC-0F1998DAA265}"/>
              </a:ext>
            </a:extLst>
          </p:cNvPr>
          <p:cNvSpPr txBox="1"/>
          <p:nvPr/>
        </p:nvSpPr>
        <p:spPr>
          <a:xfrm>
            <a:off x="5303512" y="4528704"/>
            <a:ext cx="300274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Which column values to return.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BBE649-EBA0-C5CC-F304-242297195510}"/>
              </a:ext>
            </a:extLst>
          </p:cNvPr>
          <p:cNvSpPr/>
          <p:nvPr/>
        </p:nvSpPr>
        <p:spPr bwMode="auto">
          <a:xfrm>
            <a:off x="1188757" y="4794100"/>
            <a:ext cx="1097268" cy="184681"/>
          </a:xfrm>
          <a:prstGeom prst="rect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F17270D9-1A18-92ED-7A57-49AA17B5F3E5}"/>
              </a:ext>
            </a:extLst>
          </p:cNvPr>
          <p:cNvCxnSpPr>
            <a:cxnSpLocks/>
            <a:stCxn id="27" idx="1"/>
            <a:endCxn id="28" idx="3"/>
          </p:cNvCxnSpPr>
          <p:nvPr/>
        </p:nvCxnSpPr>
        <p:spPr bwMode="auto">
          <a:xfrm rot="10800000" flipV="1">
            <a:off x="2286026" y="4697981"/>
            <a:ext cx="3017487" cy="188460"/>
          </a:xfrm>
          <a:prstGeom prst="curvedConnector3">
            <a:avLst/>
          </a:prstGeom>
          <a:solidFill>
            <a:schemeClr val="accent1"/>
          </a:solidFill>
          <a:ln w="19050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8FDE05EB-CDD0-8FD6-50BC-A28980860D3A}"/>
              </a:ext>
            </a:extLst>
          </p:cNvPr>
          <p:cNvSpPr/>
          <p:nvPr/>
        </p:nvSpPr>
        <p:spPr bwMode="auto">
          <a:xfrm>
            <a:off x="640123" y="5285217"/>
            <a:ext cx="3017487" cy="201182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7C3F86-BFC6-20D9-5E2C-B0049D196FDE}"/>
              </a:ext>
            </a:extLst>
          </p:cNvPr>
          <p:cNvSpPr txBox="1"/>
          <p:nvPr/>
        </p:nvSpPr>
        <p:spPr>
          <a:xfrm>
            <a:off x="5303512" y="5373969"/>
            <a:ext cx="149432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Join condition.</a:t>
            </a:r>
          </a:p>
        </p:txBody>
      </p: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EDD3BE82-46C0-9459-0A96-19BC74EE0FF8}"/>
              </a:ext>
            </a:extLst>
          </p:cNvPr>
          <p:cNvCxnSpPr>
            <a:stCxn id="44" idx="3"/>
            <a:endCxn id="46" idx="1"/>
          </p:cNvCxnSpPr>
          <p:nvPr/>
        </p:nvCxnSpPr>
        <p:spPr bwMode="auto">
          <a:xfrm>
            <a:off x="3657610" y="5385808"/>
            <a:ext cx="1645902" cy="157438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8331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primary goal of this class is to learn the </a:t>
            </a:r>
            <a:r>
              <a:rPr lang="en-US" u="sng" dirty="0"/>
              <a:t>fundamental technologies</a:t>
            </a:r>
            <a:r>
              <a:rPr lang="en-US" dirty="0"/>
              <a:t> of databases for </a:t>
            </a:r>
            <a:br>
              <a:rPr lang="en-US" dirty="0"/>
            </a:br>
            <a:r>
              <a:rPr lang="en-US" dirty="0"/>
              <a:t>performing data analytics.</a:t>
            </a:r>
          </a:p>
          <a:p>
            <a:pPr lvl="4"/>
            <a:endParaRPr lang="en-US" dirty="0"/>
          </a:p>
          <a:p>
            <a:pPr lvl="0"/>
            <a:r>
              <a:rPr lang="en-US" dirty="0"/>
              <a:t>Develop a significant </a:t>
            </a:r>
            <a:r>
              <a:rPr lang="en-US" u="sng" dirty="0"/>
              <a:t>data analytics application</a:t>
            </a:r>
            <a:r>
              <a:rPr lang="en-US" dirty="0"/>
              <a:t> by the end of the semester. </a:t>
            </a:r>
          </a:p>
          <a:p>
            <a:pPr lvl="4"/>
            <a:endParaRPr lang="en-US" dirty="0"/>
          </a:p>
          <a:p>
            <a:pPr lvl="0"/>
            <a:r>
              <a:rPr lang="en-US" dirty="0"/>
              <a:t>You will gain important data management and project development </a:t>
            </a:r>
            <a:r>
              <a:rPr lang="en-US" u="sng" dirty="0"/>
              <a:t>skills</a:t>
            </a:r>
            <a:r>
              <a:rPr lang="en-US" dirty="0"/>
              <a:t> that are valued by employers.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489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E27B7-0281-244F-9FC4-D296D9BE8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Your SQL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7B41F-03A2-6948-8075-70EF26924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/>
              <a:t>The Introduction to Database Queries web app allows you to type your own SQL code, execute it, and see what results you get.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14535-113E-334B-A95F-69269123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DBD2ED-23B7-DEE6-A875-0698D8AA9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0" y="2814322"/>
            <a:ext cx="6794500" cy="431800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1C3169A-6E50-096F-EC18-567477A95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429000"/>
            <a:ext cx="7772400" cy="255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869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BDF0AE4-27BC-D32B-FF76-268B94DD2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34" y="1571124"/>
            <a:ext cx="7772400" cy="2154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4930D-4BB3-0445-A12F-E5CF1CA7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an Entire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DC709-2297-AB4F-BF88-5BD6840DA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D2999EC-E225-815E-C891-0FD31B0F4F62}"/>
              </a:ext>
            </a:extLst>
          </p:cNvPr>
          <p:cNvGrpSpPr/>
          <p:nvPr/>
        </p:nvGrpSpPr>
        <p:grpSpPr>
          <a:xfrm>
            <a:off x="381001" y="1785512"/>
            <a:ext cx="2489784" cy="2093072"/>
            <a:chOff x="102383" y="1874537"/>
            <a:chExt cx="2489784" cy="20930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12DC01-D8D5-9260-AECA-ACCB7A9E6D6D}"/>
                </a:ext>
              </a:extLst>
            </p:cNvPr>
            <p:cNvSpPr txBox="1"/>
            <p:nvPr/>
          </p:nvSpPr>
          <p:spPr>
            <a:xfrm>
              <a:off x="102383" y="2890391"/>
              <a:ext cx="2489784" cy="10772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432FF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432FF"/>
                  </a:solidFill>
                </a:rPr>
                <a:t>Since there is no</a:t>
              </a:r>
            </a:p>
            <a:p>
              <a:pPr algn="ctr"/>
              <a:r>
                <a:rPr lang="en-US" dirty="0">
                  <a:solidFill>
                    <a:srgbClr val="0432FF"/>
                  </a:solidFill>
                </a:rPr>
                <a:t>selection criteria</a:t>
              </a:r>
            </a:p>
            <a:p>
              <a:pPr algn="ctr"/>
              <a:r>
                <a:rPr lang="en-US" dirty="0">
                  <a:solidFill>
                    <a:srgbClr val="0432FF"/>
                  </a:solidFill>
                </a:rPr>
                <a:t>(no </a:t>
              </a:r>
              <a:r>
                <a:rPr lang="en-US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WHERE</a:t>
              </a:r>
              <a:r>
                <a:rPr lang="en-US" dirty="0">
                  <a:solidFill>
                    <a:srgbClr val="0432FF"/>
                  </a:solidFill>
                </a:rPr>
                <a:t> clause),</a:t>
              </a:r>
            </a:p>
            <a:p>
              <a:pPr algn="ctr"/>
              <a:r>
                <a:rPr lang="en-US" u="sng" dirty="0">
                  <a:solidFill>
                    <a:srgbClr val="0432FF"/>
                  </a:solidFill>
                </a:rPr>
                <a:t>all</a:t>
              </a:r>
              <a:r>
                <a:rPr lang="en-US" dirty="0">
                  <a:solidFill>
                    <a:srgbClr val="0432FF"/>
                  </a:solidFill>
                </a:rPr>
                <a:t> the rows are retrieved.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60066E1-A68C-1AEA-E4FD-A5B7BB03BC00}"/>
                </a:ext>
              </a:extLst>
            </p:cNvPr>
            <p:cNvGrpSpPr/>
            <p:nvPr/>
          </p:nvGrpSpPr>
          <p:grpSpPr>
            <a:xfrm>
              <a:off x="731562" y="1874537"/>
              <a:ext cx="1231427" cy="862698"/>
              <a:chOff x="6902995" y="1485904"/>
              <a:chExt cx="1231427" cy="862698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D52E896-FEBA-5BC7-5510-A7EB858B0933}"/>
                  </a:ext>
                </a:extLst>
              </p:cNvPr>
              <p:cNvSpPr/>
              <p:nvPr/>
            </p:nvSpPr>
            <p:spPr bwMode="auto">
              <a:xfrm>
                <a:off x="7381551" y="1485904"/>
                <a:ext cx="274317" cy="274317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432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062EF4E-0C1D-5E56-4D9D-5D3767000CDE}"/>
                  </a:ext>
                </a:extLst>
              </p:cNvPr>
              <p:cNvSpPr txBox="1"/>
              <p:nvPr/>
            </p:nvSpPr>
            <p:spPr>
              <a:xfrm>
                <a:off x="6902995" y="2010048"/>
                <a:ext cx="1231427" cy="33855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432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rgbClr val="0432FF"/>
                    </a:solidFill>
                  </a:rPr>
                  <a:t>All</a:t>
                </a:r>
                <a:r>
                  <a:rPr lang="en-US" dirty="0">
                    <a:solidFill>
                      <a:srgbClr val="0432FF"/>
                    </a:solidFill>
                  </a:rPr>
                  <a:t> columns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F0C19F1-A7C8-D4BF-0E04-355CF8AEE5D4}"/>
                  </a:ext>
                </a:extLst>
              </p:cNvPr>
              <p:cNvCxnSpPr>
                <a:stCxn id="10" idx="4"/>
                <a:endCxn id="11" idx="0"/>
              </p:cNvCxnSpPr>
              <p:nvPr/>
            </p:nvCxnSpPr>
            <p:spPr bwMode="auto">
              <a:xfrm flipH="1">
                <a:off x="7518709" y="1760221"/>
                <a:ext cx="1" cy="24982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432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177620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0DAEE82-4D07-1C3D-23CB-7E513AAFC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6" y="1204702"/>
            <a:ext cx="4389072" cy="3101064"/>
          </a:xfrm>
          <a:prstGeom prst="rect">
            <a:avLst/>
          </a:prstGeom>
        </p:spPr>
      </p:pic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829CEE7F-2053-B018-0212-8CC230E0C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4429909"/>
            <a:ext cx="4770073" cy="22780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431A3D-27D4-394E-8465-56B3A1A38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Query Works #1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33C4B-C00A-7F45-AF55-2D9B870F0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9EE811C-03DA-5657-0D25-D0B1E9FA88F2}"/>
              </a:ext>
            </a:extLst>
          </p:cNvPr>
          <p:cNvGrpSpPr/>
          <p:nvPr/>
        </p:nvGrpSpPr>
        <p:grpSpPr>
          <a:xfrm>
            <a:off x="1988842" y="4855223"/>
            <a:ext cx="1409696" cy="1736543"/>
            <a:chOff x="1973597" y="4312900"/>
            <a:chExt cx="1409696" cy="173654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11D7B36-A8B0-9496-AFCC-EECB7B1096C1}"/>
                </a:ext>
              </a:extLst>
            </p:cNvPr>
            <p:cNvGrpSpPr/>
            <p:nvPr/>
          </p:nvGrpSpPr>
          <p:grpSpPr>
            <a:xfrm>
              <a:off x="1973597" y="4312900"/>
              <a:ext cx="1409696" cy="1149803"/>
              <a:chOff x="1973597" y="4312900"/>
              <a:chExt cx="1409696" cy="1149803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11935A5-F4F7-3844-BC92-B83CB5DF5998}"/>
                  </a:ext>
                </a:extLst>
              </p:cNvPr>
              <p:cNvSpPr/>
              <p:nvPr/>
            </p:nvSpPr>
            <p:spPr bwMode="auto">
              <a:xfrm>
                <a:off x="3017537" y="5257780"/>
                <a:ext cx="365756" cy="204923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6D3BDC3-92BF-EE91-06EC-1FEB55BD05FF}"/>
                  </a:ext>
                </a:extLst>
              </p:cNvPr>
              <p:cNvSpPr/>
              <p:nvPr/>
            </p:nvSpPr>
            <p:spPr bwMode="auto">
              <a:xfrm>
                <a:off x="1973597" y="4312900"/>
                <a:ext cx="365756" cy="204923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25" name="Curved Connector 24">
                <a:extLst>
                  <a:ext uri="{FF2B5EF4-FFF2-40B4-BE49-F238E27FC236}">
                    <a16:creationId xmlns:a16="http://schemas.microsoft.com/office/drawing/2014/main" id="{35908658-CFD8-D26B-CC8D-24504C53F70B}"/>
                  </a:ext>
                </a:extLst>
              </p:cNvPr>
              <p:cNvCxnSpPr>
                <a:stCxn id="13" idx="6"/>
                <a:endCxn id="15" idx="2"/>
              </p:cNvCxnSpPr>
              <p:nvPr/>
            </p:nvCxnSpPr>
            <p:spPr bwMode="auto">
              <a:xfrm>
                <a:off x="2339353" y="4415362"/>
                <a:ext cx="678184" cy="944880"/>
              </a:xfrm>
              <a:prstGeom prst="curved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BC048A5-C17E-D09F-5488-FFE7DFA83F58}"/>
                </a:ext>
              </a:extLst>
            </p:cNvPr>
            <p:cNvGrpSpPr/>
            <p:nvPr/>
          </p:nvGrpSpPr>
          <p:grpSpPr>
            <a:xfrm>
              <a:off x="1973597" y="4503400"/>
              <a:ext cx="1409696" cy="1149803"/>
              <a:chOff x="1973597" y="4312900"/>
              <a:chExt cx="1409696" cy="1149803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3590C62-8141-0C0C-3E5C-E37C9CFD357E}"/>
                  </a:ext>
                </a:extLst>
              </p:cNvPr>
              <p:cNvSpPr/>
              <p:nvPr/>
            </p:nvSpPr>
            <p:spPr bwMode="auto">
              <a:xfrm>
                <a:off x="3017537" y="5257780"/>
                <a:ext cx="365756" cy="204923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1AAC52E-317F-3B59-D39F-676F21CB9DE8}"/>
                  </a:ext>
                </a:extLst>
              </p:cNvPr>
              <p:cNvSpPr/>
              <p:nvPr/>
            </p:nvSpPr>
            <p:spPr bwMode="auto">
              <a:xfrm>
                <a:off x="1973597" y="4312900"/>
                <a:ext cx="365756" cy="204923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37" name="Curved Connector 36">
                <a:extLst>
                  <a:ext uri="{FF2B5EF4-FFF2-40B4-BE49-F238E27FC236}">
                    <a16:creationId xmlns:a16="http://schemas.microsoft.com/office/drawing/2014/main" id="{C0D2AF43-90A7-7F69-28DA-12FFB244514A}"/>
                  </a:ext>
                </a:extLst>
              </p:cNvPr>
              <p:cNvCxnSpPr>
                <a:stCxn id="36" idx="6"/>
                <a:endCxn id="35" idx="2"/>
              </p:cNvCxnSpPr>
              <p:nvPr/>
            </p:nvCxnSpPr>
            <p:spPr bwMode="auto">
              <a:xfrm>
                <a:off x="2339353" y="4415362"/>
                <a:ext cx="678184" cy="944880"/>
              </a:xfrm>
              <a:prstGeom prst="curved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B0DDDF5-A699-598D-2C58-4DD387E27ECF}"/>
                </a:ext>
              </a:extLst>
            </p:cNvPr>
            <p:cNvGrpSpPr/>
            <p:nvPr/>
          </p:nvGrpSpPr>
          <p:grpSpPr>
            <a:xfrm>
              <a:off x="1973597" y="4686280"/>
              <a:ext cx="1409696" cy="1149803"/>
              <a:chOff x="1973597" y="4312900"/>
              <a:chExt cx="1409696" cy="1149803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D7BD290-60D9-BCC0-820C-92EFF4BC430B}"/>
                  </a:ext>
                </a:extLst>
              </p:cNvPr>
              <p:cNvSpPr/>
              <p:nvPr/>
            </p:nvSpPr>
            <p:spPr bwMode="auto">
              <a:xfrm>
                <a:off x="3017537" y="5257780"/>
                <a:ext cx="365756" cy="204923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61910A6-8D89-E981-7FD0-45A74A9F56DA}"/>
                  </a:ext>
                </a:extLst>
              </p:cNvPr>
              <p:cNvSpPr/>
              <p:nvPr/>
            </p:nvSpPr>
            <p:spPr bwMode="auto">
              <a:xfrm>
                <a:off x="1973597" y="4312900"/>
                <a:ext cx="365756" cy="204923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41" name="Curved Connector 40">
                <a:extLst>
                  <a:ext uri="{FF2B5EF4-FFF2-40B4-BE49-F238E27FC236}">
                    <a16:creationId xmlns:a16="http://schemas.microsoft.com/office/drawing/2014/main" id="{64B7E769-5FF6-483A-3628-33F2B6206E8D}"/>
                  </a:ext>
                </a:extLst>
              </p:cNvPr>
              <p:cNvCxnSpPr>
                <a:stCxn id="40" idx="6"/>
                <a:endCxn id="39" idx="2"/>
              </p:cNvCxnSpPr>
              <p:nvPr/>
            </p:nvCxnSpPr>
            <p:spPr bwMode="auto">
              <a:xfrm>
                <a:off x="2339353" y="4415362"/>
                <a:ext cx="678184" cy="944880"/>
              </a:xfrm>
              <a:prstGeom prst="curved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51E02A8-BDE0-B7CD-7392-AE756213BD73}"/>
                </a:ext>
              </a:extLst>
            </p:cNvPr>
            <p:cNvGrpSpPr/>
            <p:nvPr/>
          </p:nvGrpSpPr>
          <p:grpSpPr>
            <a:xfrm>
              <a:off x="1973597" y="4899640"/>
              <a:ext cx="1409696" cy="1149803"/>
              <a:chOff x="1973597" y="4312900"/>
              <a:chExt cx="1409696" cy="1149803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34C58D5B-FBAB-6F7E-35EE-8D928114710B}"/>
                  </a:ext>
                </a:extLst>
              </p:cNvPr>
              <p:cNvSpPr/>
              <p:nvPr/>
            </p:nvSpPr>
            <p:spPr bwMode="auto">
              <a:xfrm>
                <a:off x="3017537" y="5257780"/>
                <a:ext cx="365756" cy="204923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FDFBAA98-0E81-A211-C8CA-5CF8D40F7228}"/>
                  </a:ext>
                </a:extLst>
              </p:cNvPr>
              <p:cNvSpPr/>
              <p:nvPr/>
            </p:nvSpPr>
            <p:spPr bwMode="auto">
              <a:xfrm>
                <a:off x="1973597" y="4312900"/>
                <a:ext cx="365756" cy="204923"/>
              </a:xfrm>
              <a:prstGeom prst="ellipse">
                <a:avLst/>
              </a:prstGeom>
              <a:noFill/>
              <a:ln w="2857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45" name="Curved Connector 44">
                <a:extLst>
                  <a:ext uri="{FF2B5EF4-FFF2-40B4-BE49-F238E27FC236}">
                    <a16:creationId xmlns:a16="http://schemas.microsoft.com/office/drawing/2014/main" id="{095D70CF-D7F6-5EA2-C31C-C97532AB5377}"/>
                  </a:ext>
                </a:extLst>
              </p:cNvPr>
              <p:cNvCxnSpPr>
                <a:stCxn id="44" idx="6"/>
                <a:endCxn id="43" idx="2"/>
              </p:cNvCxnSpPr>
              <p:nvPr/>
            </p:nvCxnSpPr>
            <p:spPr bwMode="auto">
              <a:xfrm>
                <a:off x="2339353" y="4415362"/>
                <a:ext cx="678184" cy="944880"/>
              </a:xfrm>
              <a:prstGeom prst="curvedConnector3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367313DB-EE91-9DA2-7303-B33C935AFBB1}"/>
              </a:ext>
            </a:extLst>
          </p:cNvPr>
          <p:cNvSpPr txBox="1"/>
          <p:nvPr/>
        </p:nvSpPr>
        <p:spPr>
          <a:xfrm>
            <a:off x="5531605" y="4160512"/>
            <a:ext cx="3113353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051"/>
                </a:solidFill>
              </a:rPr>
              <a:t>Tables </a:t>
            </a:r>
            <a:r>
              <a:rPr lang="en-US" b="1" dirty="0">
                <a:solidFill>
                  <a:srgbClr val="0033CC"/>
                </a:solidFill>
              </a:rPr>
              <a:t>teacher</a:t>
            </a:r>
            <a:r>
              <a:rPr lang="en-US" dirty="0">
                <a:solidFill>
                  <a:srgbClr val="009051"/>
                </a:solidFill>
              </a:rPr>
              <a:t> and </a:t>
            </a:r>
            <a:r>
              <a:rPr lang="en-US" b="1" dirty="0">
                <a:solidFill>
                  <a:srgbClr val="0033CC"/>
                </a:solidFill>
              </a:rPr>
              <a:t>contact</a:t>
            </a:r>
          </a:p>
          <a:p>
            <a:r>
              <a:rPr lang="en-US" dirty="0">
                <a:solidFill>
                  <a:srgbClr val="009051"/>
                </a:solidFill>
              </a:rPr>
              <a:t>each has a column named</a:t>
            </a:r>
          </a:p>
          <a:p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lang="en-US" dirty="0">
                <a:solidFill>
                  <a:srgbClr val="009051"/>
                </a:solidFill>
              </a:rPr>
              <a:t>, so we must write</a:t>
            </a:r>
          </a:p>
          <a:p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teacher.id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9051"/>
                </a:solidFill>
              </a:rPr>
              <a:t>to disambiguate.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04A8248-F88A-EC83-81FB-5AEF936C4F63}"/>
              </a:ext>
            </a:extLst>
          </p:cNvPr>
          <p:cNvSpPr/>
          <p:nvPr/>
        </p:nvSpPr>
        <p:spPr bwMode="auto">
          <a:xfrm>
            <a:off x="573380" y="4641886"/>
            <a:ext cx="341060" cy="24382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D941FAD-AA43-F3D3-9523-DF5981DDBDD7}"/>
              </a:ext>
            </a:extLst>
          </p:cNvPr>
          <p:cNvSpPr/>
          <p:nvPr/>
        </p:nvSpPr>
        <p:spPr bwMode="auto">
          <a:xfrm>
            <a:off x="3034640" y="4641886"/>
            <a:ext cx="341060" cy="24382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D8BB54B-FEFB-EEC3-3DA1-5062F6263281}"/>
              </a:ext>
            </a:extLst>
          </p:cNvPr>
          <p:cNvSpPr/>
          <p:nvPr/>
        </p:nvSpPr>
        <p:spPr bwMode="auto">
          <a:xfrm>
            <a:off x="1165891" y="3205596"/>
            <a:ext cx="1005829" cy="243978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7AEB7D-C169-750C-D07F-63233F0E83CD}"/>
              </a:ext>
            </a:extLst>
          </p:cNvPr>
          <p:cNvGrpSpPr/>
          <p:nvPr/>
        </p:nvGrpSpPr>
        <p:grpSpPr>
          <a:xfrm>
            <a:off x="804860" y="2437612"/>
            <a:ext cx="8110492" cy="1569660"/>
            <a:chOff x="804860" y="2437612"/>
            <a:chExt cx="8110492" cy="15696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4DB514B-8BBA-3C4C-AD09-798D48C28D09}"/>
                </a:ext>
              </a:extLst>
            </p:cNvPr>
            <p:cNvSpPr/>
            <p:nvPr/>
          </p:nvSpPr>
          <p:spPr bwMode="auto">
            <a:xfrm>
              <a:off x="804860" y="3705252"/>
              <a:ext cx="2852750" cy="138098"/>
            </a:xfrm>
            <a:prstGeom prst="rect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F54B045-31A3-F359-BC58-666F40A0D3A6}"/>
                </a:ext>
              </a:extLst>
            </p:cNvPr>
            <p:cNvSpPr txBox="1"/>
            <p:nvPr/>
          </p:nvSpPr>
          <p:spPr>
            <a:xfrm>
              <a:off x="5531605" y="2437612"/>
              <a:ext cx="3383747" cy="15696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432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9051"/>
                  </a:solidFill>
                </a:rPr>
                <a:t>We can always </a:t>
              </a:r>
              <a:r>
                <a:rPr lang="en-US" u="sng" dirty="0">
                  <a:solidFill>
                    <a:srgbClr val="009051"/>
                  </a:solidFill>
                </a:rPr>
                <a:t>qualify</a:t>
              </a:r>
              <a:r>
                <a:rPr lang="en-US" dirty="0">
                  <a:solidFill>
                    <a:srgbClr val="009051"/>
                  </a:solidFill>
                </a:rPr>
                <a:t> a field name</a:t>
              </a:r>
            </a:p>
            <a:p>
              <a:r>
                <a:rPr lang="en-US" dirty="0">
                  <a:solidFill>
                    <a:srgbClr val="009051"/>
                  </a:solidFill>
                </a:rPr>
                <a:t>with a table name even if it’s not</a:t>
              </a:r>
            </a:p>
            <a:p>
              <a:r>
                <a:rPr lang="en-US" dirty="0">
                  <a:solidFill>
                    <a:srgbClr val="009051"/>
                  </a:solidFill>
                </a:rPr>
                <a:t>necessary. Doing so can make</a:t>
              </a:r>
            </a:p>
            <a:p>
              <a:r>
                <a:rPr lang="en-US" dirty="0">
                  <a:solidFill>
                    <a:srgbClr val="009051"/>
                  </a:solidFill>
                </a:rPr>
                <a:t>things clearer:</a:t>
              </a:r>
            </a:p>
            <a:p>
              <a:r>
                <a:rPr lang="en-US" b="1" dirty="0">
                  <a:solidFill>
                    <a:srgbClr val="00905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b="1" dirty="0" err="1">
                  <a:solidFill>
                    <a:srgbClr val="0033CC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teacher.contact_id</a:t>
              </a:r>
              <a:endPara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b="1" dirty="0">
                  <a:solidFill>
                    <a:srgbClr val="0033CC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b="1" dirty="0" err="1">
                  <a:solidFill>
                    <a:srgbClr val="0033CC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contact.id</a:t>
              </a:r>
              <a:endPara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57" name="Curved Connector 56">
              <a:extLst>
                <a:ext uri="{FF2B5EF4-FFF2-40B4-BE49-F238E27FC236}">
                  <a16:creationId xmlns:a16="http://schemas.microsoft.com/office/drawing/2014/main" id="{7DEF1F9F-825E-954A-52EA-08DA980EF327}"/>
                </a:ext>
              </a:extLst>
            </p:cNvPr>
            <p:cNvCxnSpPr>
              <a:cxnSpLocks/>
              <a:stCxn id="53" idx="1"/>
              <a:endCxn id="12" idx="3"/>
            </p:cNvCxnSpPr>
            <p:nvPr/>
          </p:nvCxnSpPr>
          <p:spPr bwMode="auto">
            <a:xfrm rot="10800000" flipV="1">
              <a:off x="3657611" y="3222441"/>
              <a:ext cx="1873995" cy="551859"/>
            </a:xfrm>
            <a:prstGeom prst="curvedConnector3">
              <a:avLst/>
            </a:prstGeom>
            <a:solidFill>
              <a:schemeClr val="accent1"/>
            </a:solidFill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FE4B6055-DA35-5152-5E20-D24861238FE4}"/>
              </a:ext>
            </a:extLst>
          </p:cNvPr>
          <p:cNvSpPr txBox="1"/>
          <p:nvPr/>
        </p:nvSpPr>
        <p:spPr>
          <a:xfrm>
            <a:off x="4846317" y="1268307"/>
            <a:ext cx="4282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Match </a:t>
            </a:r>
            <a:r>
              <a:rPr lang="en-US" sz="2000" u="sng" dirty="0"/>
              <a:t>each and every</a:t>
            </a:r>
            <a:r>
              <a:rPr lang="en-US" sz="2000" dirty="0"/>
              <a:t> teacher with an  email address. There is no </a:t>
            </a:r>
            <a:r>
              <a:rPr lang="en-US" sz="20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/>
              <a:t> clause with selection criteria.</a:t>
            </a:r>
          </a:p>
        </p:txBody>
      </p:sp>
    </p:spTree>
    <p:extLst>
      <p:ext uri="{BB962C8B-B14F-4D97-AF65-F5344CB8AC3E}">
        <p14:creationId xmlns:p14="http://schemas.microsoft.com/office/powerpoint/2010/main" val="152826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AB06349-31E7-7B09-CEA1-38661FE55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6" y="1320320"/>
            <a:ext cx="4922245" cy="2931631"/>
          </a:xfrm>
          <a:prstGeom prst="rect">
            <a:avLst/>
          </a:prstGeom>
        </p:spPr>
      </p:pic>
      <p:pic>
        <p:nvPicPr>
          <p:cNvPr id="14" name="Picture 13" descr="Table&#10;&#10;Description automatically generated">
            <a:extLst>
              <a:ext uri="{FF2B5EF4-FFF2-40B4-BE49-F238E27FC236}">
                <a16:creationId xmlns:a16="http://schemas.microsoft.com/office/drawing/2014/main" id="{3C74CA37-0991-98C1-F36F-173F62ABF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4434829"/>
            <a:ext cx="4770073" cy="22780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90FF63-20BB-694B-AA60-E7DF0908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24" y="411163"/>
            <a:ext cx="8229600" cy="655637"/>
          </a:xfrm>
        </p:spPr>
        <p:txBody>
          <a:bodyPr/>
          <a:lstStyle/>
          <a:p>
            <a:r>
              <a:rPr lang="en-US" dirty="0"/>
              <a:t>How a Query Works #2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45DBE-C859-B548-ABD8-F72181A3B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F450E8-3A0F-6E4B-9DD8-B3C0729EFA75}"/>
              </a:ext>
            </a:extLst>
          </p:cNvPr>
          <p:cNvSpPr/>
          <p:nvPr/>
        </p:nvSpPr>
        <p:spPr bwMode="auto">
          <a:xfrm>
            <a:off x="644641" y="3549650"/>
            <a:ext cx="2053267" cy="318539"/>
          </a:xfrm>
          <a:prstGeom prst="rect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B93AF7-E74D-8141-8020-3AE61852279D}"/>
              </a:ext>
            </a:extLst>
          </p:cNvPr>
          <p:cNvSpPr/>
          <p:nvPr/>
        </p:nvSpPr>
        <p:spPr bwMode="auto">
          <a:xfrm>
            <a:off x="644640" y="3063244"/>
            <a:ext cx="3278671" cy="486406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DDFEDD-7D55-734A-9DC8-4D3B008BF46A}"/>
              </a:ext>
            </a:extLst>
          </p:cNvPr>
          <p:cNvSpPr/>
          <p:nvPr/>
        </p:nvSpPr>
        <p:spPr bwMode="auto">
          <a:xfrm>
            <a:off x="917209" y="5249636"/>
            <a:ext cx="1033512" cy="182878"/>
          </a:xfrm>
          <a:prstGeom prst="rect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9FB7CD9-E02D-00F4-FA3D-E0A6E6992186}"/>
              </a:ext>
            </a:extLst>
          </p:cNvPr>
          <p:cNvGrpSpPr/>
          <p:nvPr/>
        </p:nvGrpSpPr>
        <p:grpSpPr>
          <a:xfrm>
            <a:off x="2003092" y="5249636"/>
            <a:ext cx="1371585" cy="1158497"/>
            <a:chOff x="1828829" y="4769947"/>
            <a:chExt cx="1371585" cy="115849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0474432-1EEA-FD47-84F1-6D7290DE78A5}"/>
                </a:ext>
              </a:extLst>
            </p:cNvPr>
            <p:cNvSpPr/>
            <p:nvPr/>
          </p:nvSpPr>
          <p:spPr bwMode="auto">
            <a:xfrm>
              <a:off x="1828829" y="4769947"/>
              <a:ext cx="365757" cy="182878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DF34C5F-2BB1-6E46-9A25-8392096401DA}"/>
                </a:ext>
              </a:extLst>
            </p:cNvPr>
            <p:cNvSpPr/>
            <p:nvPr/>
          </p:nvSpPr>
          <p:spPr bwMode="auto">
            <a:xfrm>
              <a:off x="2834659" y="5712056"/>
              <a:ext cx="365755" cy="216388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5" name="Curved Connector 14">
              <a:extLst>
                <a:ext uri="{FF2B5EF4-FFF2-40B4-BE49-F238E27FC236}">
                  <a16:creationId xmlns:a16="http://schemas.microsoft.com/office/drawing/2014/main" id="{51297A6A-A73D-AE4A-92FC-EF7D04D4305A}"/>
                </a:ext>
              </a:extLst>
            </p:cNvPr>
            <p:cNvCxnSpPr>
              <a:cxnSpLocks/>
              <a:stCxn id="12" idx="6"/>
              <a:endCxn id="13" idx="2"/>
            </p:cNvCxnSpPr>
            <p:nvPr/>
          </p:nvCxnSpPr>
          <p:spPr bwMode="auto">
            <a:xfrm>
              <a:off x="2194586" y="4861386"/>
              <a:ext cx="640073" cy="958864"/>
            </a:xfrm>
            <a:prstGeom prst="curved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9647D6D-76BC-5747-9E3A-6874CF015F1C}"/>
              </a:ext>
            </a:extLst>
          </p:cNvPr>
          <p:cNvSpPr txBox="1"/>
          <p:nvPr/>
        </p:nvSpPr>
        <p:spPr>
          <a:xfrm>
            <a:off x="5491482" y="2788927"/>
            <a:ext cx="337815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Match the last and first names</a:t>
            </a:r>
          </a:p>
          <a:p>
            <a:r>
              <a:rPr lang="en-US" dirty="0">
                <a:solidFill>
                  <a:srgbClr val="0432FF"/>
                </a:solidFill>
              </a:rPr>
              <a:t>to select the correct row in the</a:t>
            </a:r>
          </a:p>
          <a:p>
            <a:r>
              <a:rPr lang="en-US" b="1" dirty="0">
                <a:solidFill>
                  <a:srgbClr val="0432FF"/>
                </a:solidFill>
              </a:rPr>
              <a:t>teacher</a:t>
            </a:r>
            <a:r>
              <a:rPr lang="en-US" dirty="0">
                <a:solidFill>
                  <a:srgbClr val="0432FF"/>
                </a:solidFill>
              </a:rPr>
              <a:t> table.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78CAF7-0FCD-D940-B434-6F4783083DDE}"/>
              </a:ext>
            </a:extLst>
          </p:cNvPr>
          <p:cNvSpPr txBox="1"/>
          <p:nvPr/>
        </p:nvSpPr>
        <p:spPr>
          <a:xfrm>
            <a:off x="5491483" y="3786710"/>
            <a:ext cx="337815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905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9051"/>
                </a:solidFill>
              </a:rPr>
              <a:t>From the selected </a:t>
            </a:r>
            <a:r>
              <a:rPr lang="en-US" b="1" dirty="0">
                <a:solidFill>
                  <a:srgbClr val="0432FF"/>
                </a:solidFill>
              </a:rPr>
              <a:t>teacher</a:t>
            </a:r>
            <a:r>
              <a:rPr lang="en-US" dirty="0">
                <a:solidFill>
                  <a:srgbClr val="009051"/>
                </a:solidFill>
              </a:rPr>
              <a:t> row, </a:t>
            </a:r>
          </a:p>
          <a:p>
            <a:r>
              <a:rPr lang="en-US" dirty="0">
                <a:solidFill>
                  <a:srgbClr val="009051"/>
                </a:solidFill>
              </a:rPr>
              <a:t>match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teacher.contact_id</a:t>
            </a:r>
            <a:endParaRPr lang="en-US" dirty="0">
              <a:solidFill>
                <a:srgbClr val="0033CC"/>
              </a:solidFill>
            </a:endParaRPr>
          </a:p>
          <a:p>
            <a:r>
              <a:rPr lang="en-US" dirty="0">
                <a:solidFill>
                  <a:srgbClr val="009051"/>
                </a:solidFill>
              </a:rPr>
              <a:t>to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contact.id</a:t>
            </a:r>
            <a:r>
              <a:rPr lang="en-US" dirty="0"/>
              <a:t>.</a:t>
            </a:r>
            <a:endParaRPr lang="en-US" dirty="0">
              <a:solidFill>
                <a:srgbClr val="00905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8AB699-8241-C463-AD4D-9BA428A7CD8E}"/>
              </a:ext>
            </a:extLst>
          </p:cNvPr>
          <p:cNvSpPr txBox="1"/>
          <p:nvPr/>
        </p:nvSpPr>
        <p:spPr>
          <a:xfrm>
            <a:off x="5547301" y="1236449"/>
            <a:ext cx="32003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Match a </a:t>
            </a:r>
            <a:r>
              <a:rPr lang="en-US" sz="2000" u="sng" dirty="0"/>
              <a:t>specific </a:t>
            </a:r>
            <a:r>
              <a:rPr lang="en-US" sz="2000" dirty="0"/>
              <a:t>teacher with an email address. The </a:t>
            </a:r>
            <a:r>
              <a:rPr lang="en-US" sz="20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/>
              <a:t> clause provides selection criteria.</a:t>
            </a:r>
          </a:p>
        </p:txBody>
      </p:sp>
    </p:spTree>
    <p:extLst>
      <p:ext uri="{BB962C8B-B14F-4D97-AF65-F5344CB8AC3E}">
        <p14:creationId xmlns:p14="http://schemas.microsoft.com/office/powerpoint/2010/main" val="95085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7" grpId="0" animBg="1"/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279F85A-BDB7-E673-09E0-68606BFA3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950" y="1242997"/>
            <a:ext cx="3558972" cy="3081746"/>
          </a:xfrm>
          <a:prstGeom prst="rect">
            <a:avLst/>
          </a:prstGeom>
        </p:spPr>
      </p:pic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1DAAC1B0-51FF-7950-6C43-50C010310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474" y="1240127"/>
            <a:ext cx="1951840" cy="3092421"/>
          </a:xfrm>
          <a:prstGeom prst="rect">
            <a:avLst/>
          </a:prstGeom>
        </p:spPr>
      </p:pic>
      <p:pic>
        <p:nvPicPr>
          <p:cNvPr id="42" name="Picture 4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2D7ED40-3F07-C5AF-B03E-7D19608BF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900" y="3306326"/>
            <a:ext cx="3901072" cy="2909874"/>
          </a:xfrm>
          <a:prstGeom prst="rect">
            <a:avLst/>
          </a:prstGeom>
        </p:spPr>
      </p:pic>
      <p:pic>
        <p:nvPicPr>
          <p:cNvPr id="23" name="Picture 22" descr="Table&#10;&#10;Description automatically generated">
            <a:extLst>
              <a:ext uri="{FF2B5EF4-FFF2-40B4-BE49-F238E27FC236}">
                <a16:creationId xmlns:a16="http://schemas.microsoft.com/office/drawing/2014/main" id="{7438AABE-4B13-3128-75F5-EFE0A16506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089" y="1240127"/>
            <a:ext cx="2929385" cy="30846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E6F7E2-A633-7549-82DB-9BF1CEBB9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Query Works #3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D85F1-4DCA-E14D-A9A3-1F6924869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E4B3E3E-A8EA-CC31-8373-56A75C7A116D}"/>
              </a:ext>
            </a:extLst>
          </p:cNvPr>
          <p:cNvGrpSpPr/>
          <p:nvPr/>
        </p:nvGrpSpPr>
        <p:grpSpPr>
          <a:xfrm>
            <a:off x="4102469" y="1874537"/>
            <a:ext cx="1967248" cy="1082112"/>
            <a:chOff x="4102469" y="1874537"/>
            <a:chExt cx="1967248" cy="108211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0C10148-E135-4A44-8DBB-DF08B305055C}"/>
                </a:ext>
              </a:extLst>
            </p:cNvPr>
            <p:cNvSpPr/>
            <p:nvPr/>
          </p:nvSpPr>
          <p:spPr bwMode="auto">
            <a:xfrm>
              <a:off x="5378920" y="1874537"/>
              <a:ext cx="690797" cy="274317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22E04EF-9944-3D44-AF1A-E16EB4F1FCB5}"/>
                </a:ext>
              </a:extLst>
            </p:cNvPr>
            <p:cNvSpPr/>
            <p:nvPr/>
          </p:nvSpPr>
          <p:spPr bwMode="auto">
            <a:xfrm>
              <a:off x="4107650" y="2307271"/>
              <a:ext cx="744529" cy="274317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66" name="Curved Connector 65">
              <a:extLst>
                <a:ext uri="{FF2B5EF4-FFF2-40B4-BE49-F238E27FC236}">
                  <a16:creationId xmlns:a16="http://schemas.microsoft.com/office/drawing/2014/main" id="{02890CF1-1BA0-2949-B37E-55DC3752D39E}"/>
                </a:ext>
              </a:extLst>
            </p:cNvPr>
            <p:cNvCxnSpPr>
              <a:cxnSpLocks/>
              <a:stCxn id="47" idx="6"/>
              <a:endCxn id="21" idx="2"/>
            </p:cNvCxnSpPr>
            <p:nvPr/>
          </p:nvCxnSpPr>
          <p:spPr bwMode="auto">
            <a:xfrm flipV="1">
              <a:off x="4852179" y="2011696"/>
              <a:ext cx="526741" cy="432734"/>
            </a:xfrm>
            <a:prstGeom prst="curved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8" name="Curved Connector 67">
              <a:extLst>
                <a:ext uri="{FF2B5EF4-FFF2-40B4-BE49-F238E27FC236}">
                  <a16:creationId xmlns:a16="http://schemas.microsoft.com/office/drawing/2014/main" id="{D9068771-D0BC-AF45-80BB-A1C0D0391D66}"/>
                </a:ext>
              </a:extLst>
            </p:cNvPr>
            <p:cNvCxnSpPr>
              <a:cxnSpLocks/>
              <a:endCxn id="21" idx="4"/>
            </p:cNvCxnSpPr>
            <p:nvPr/>
          </p:nvCxnSpPr>
          <p:spPr bwMode="auto">
            <a:xfrm flipV="1">
              <a:off x="4882133" y="2148854"/>
              <a:ext cx="842186" cy="728116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E86DC7D-3975-7B46-80E6-5180FFD751D7}"/>
                </a:ext>
              </a:extLst>
            </p:cNvPr>
            <p:cNvSpPr/>
            <p:nvPr/>
          </p:nvSpPr>
          <p:spPr bwMode="auto">
            <a:xfrm>
              <a:off x="4107925" y="2682332"/>
              <a:ext cx="764623" cy="274317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BC5B28E-E3FE-BF46-A2C5-FC79310F044F}"/>
                </a:ext>
              </a:extLst>
            </p:cNvPr>
            <p:cNvSpPr/>
            <p:nvPr/>
          </p:nvSpPr>
          <p:spPr bwMode="auto">
            <a:xfrm>
              <a:off x="4102469" y="2507225"/>
              <a:ext cx="764623" cy="274317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5" name="Curved Connector 14">
              <a:extLst>
                <a:ext uri="{FF2B5EF4-FFF2-40B4-BE49-F238E27FC236}">
                  <a16:creationId xmlns:a16="http://schemas.microsoft.com/office/drawing/2014/main" id="{26412AC1-69A6-9240-A71C-2E5F098768F7}"/>
                </a:ext>
              </a:extLst>
            </p:cNvPr>
            <p:cNvCxnSpPr>
              <a:cxnSpLocks/>
              <a:stCxn id="36" idx="6"/>
              <a:endCxn id="21" idx="3"/>
            </p:cNvCxnSpPr>
            <p:nvPr/>
          </p:nvCxnSpPr>
          <p:spPr bwMode="auto">
            <a:xfrm flipV="1">
              <a:off x="4867092" y="2108681"/>
              <a:ext cx="612993" cy="535703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49C16FA-4763-C00A-5677-09A22E2616D0}"/>
              </a:ext>
            </a:extLst>
          </p:cNvPr>
          <p:cNvGrpSpPr/>
          <p:nvPr/>
        </p:nvGrpSpPr>
        <p:grpSpPr>
          <a:xfrm>
            <a:off x="506210" y="1818759"/>
            <a:ext cx="3382429" cy="1310217"/>
            <a:chOff x="506210" y="1818759"/>
            <a:chExt cx="3382429" cy="1310217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C4DF591-325D-CD4F-AD8A-8A3E83AC055C}"/>
                </a:ext>
              </a:extLst>
            </p:cNvPr>
            <p:cNvSpPr/>
            <p:nvPr/>
          </p:nvSpPr>
          <p:spPr bwMode="auto">
            <a:xfrm>
              <a:off x="3406146" y="2307270"/>
              <a:ext cx="468688" cy="274317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349EAB3-9870-DD44-85FE-C992313416D7}"/>
                </a:ext>
              </a:extLst>
            </p:cNvPr>
            <p:cNvSpPr/>
            <p:nvPr/>
          </p:nvSpPr>
          <p:spPr bwMode="auto">
            <a:xfrm>
              <a:off x="506210" y="1818759"/>
              <a:ext cx="591105" cy="274317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FB2ED11B-6B00-B346-A9CC-EB4F0644243D}"/>
                </a:ext>
              </a:extLst>
            </p:cNvPr>
            <p:cNvCxnSpPr>
              <a:cxnSpLocks/>
              <a:stCxn id="33" idx="2"/>
              <a:endCxn id="44" idx="6"/>
            </p:cNvCxnSpPr>
            <p:nvPr/>
          </p:nvCxnSpPr>
          <p:spPr bwMode="auto">
            <a:xfrm rot="10800000">
              <a:off x="1097316" y="1955919"/>
              <a:ext cx="2308831" cy="488511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FCFB7EA-3BD6-4C41-B1BD-C9A81C19B8F9}"/>
                </a:ext>
              </a:extLst>
            </p:cNvPr>
            <p:cNvSpPr/>
            <p:nvPr/>
          </p:nvSpPr>
          <p:spPr bwMode="auto">
            <a:xfrm>
              <a:off x="3419951" y="2492654"/>
              <a:ext cx="468688" cy="274317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BD5CC57-A567-814A-B0FD-E480A64DD4D9}"/>
                </a:ext>
              </a:extLst>
            </p:cNvPr>
            <p:cNvSpPr/>
            <p:nvPr/>
          </p:nvSpPr>
          <p:spPr bwMode="auto">
            <a:xfrm>
              <a:off x="513686" y="2093076"/>
              <a:ext cx="574426" cy="274317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39" name="Curved Connector 38">
              <a:extLst>
                <a:ext uri="{FF2B5EF4-FFF2-40B4-BE49-F238E27FC236}">
                  <a16:creationId xmlns:a16="http://schemas.microsoft.com/office/drawing/2014/main" id="{EC5A05C4-0D7A-6B45-A1D0-FE6EB0927DA5}"/>
                </a:ext>
              </a:extLst>
            </p:cNvPr>
            <p:cNvCxnSpPr>
              <a:cxnSpLocks/>
              <a:stCxn id="34" idx="2"/>
              <a:endCxn id="45" idx="6"/>
            </p:cNvCxnSpPr>
            <p:nvPr/>
          </p:nvCxnSpPr>
          <p:spPr bwMode="auto">
            <a:xfrm rot="10800000">
              <a:off x="1088113" y="2230235"/>
              <a:ext cx="2331839" cy="39957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2561B97-4C61-9B42-883D-345FCD23F336}"/>
                </a:ext>
              </a:extLst>
            </p:cNvPr>
            <p:cNvSpPr/>
            <p:nvPr/>
          </p:nvSpPr>
          <p:spPr bwMode="auto">
            <a:xfrm>
              <a:off x="3408016" y="2682332"/>
              <a:ext cx="468688" cy="274317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AC36FDC-FE2D-2645-816C-EAF97D909FA7}"/>
                </a:ext>
              </a:extLst>
            </p:cNvPr>
            <p:cNvSpPr/>
            <p:nvPr/>
          </p:nvSpPr>
          <p:spPr bwMode="auto">
            <a:xfrm>
              <a:off x="513686" y="2854659"/>
              <a:ext cx="583631" cy="274317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43" name="Curved Connector 42">
              <a:extLst>
                <a:ext uri="{FF2B5EF4-FFF2-40B4-BE49-F238E27FC236}">
                  <a16:creationId xmlns:a16="http://schemas.microsoft.com/office/drawing/2014/main" id="{AF0D8D87-8752-F14B-843C-18C5B2FD345C}"/>
                </a:ext>
              </a:extLst>
            </p:cNvPr>
            <p:cNvCxnSpPr>
              <a:cxnSpLocks/>
              <a:stCxn id="35" idx="2"/>
              <a:endCxn id="51" idx="6"/>
            </p:cNvCxnSpPr>
            <p:nvPr/>
          </p:nvCxnSpPr>
          <p:spPr bwMode="auto">
            <a:xfrm rot="10800000" flipV="1">
              <a:off x="1097318" y="2819490"/>
              <a:ext cx="2310699" cy="172327"/>
            </a:xfrm>
            <a:prstGeom prst="curved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AC620AE-EDEC-7141-B9E5-A9BEA75F4E0A}"/>
              </a:ext>
            </a:extLst>
          </p:cNvPr>
          <p:cNvSpPr/>
          <p:nvPr/>
        </p:nvSpPr>
        <p:spPr bwMode="auto">
          <a:xfrm>
            <a:off x="6016722" y="1947006"/>
            <a:ext cx="1389888" cy="201848"/>
          </a:xfrm>
          <a:prstGeom prst="rect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297E65-542C-A643-B88A-EA65CC7211FD}"/>
              </a:ext>
            </a:extLst>
          </p:cNvPr>
          <p:cNvSpPr/>
          <p:nvPr/>
        </p:nvSpPr>
        <p:spPr bwMode="auto">
          <a:xfrm>
            <a:off x="5212074" y="5649902"/>
            <a:ext cx="2743170" cy="137301"/>
          </a:xfrm>
          <a:prstGeom prst="rect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72E1BFE-AE3F-7C4D-8A35-AAE8EE0BE07D}"/>
              </a:ext>
            </a:extLst>
          </p:cNvPr>
          <p:cNvSpPr/>
          <p:nvPr/>
        </p:nvSpPr>
        <p:spPr bwMode="auto">
          <a:xfrm>
            <a:off x="5212073" y="5393588"/>
            <a:ext cx="2424075" cy="262370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D2EDAE6-AE2D-C745-A4EE-097A74CB711C}"/>
              </a:ext>
            </a:extLst>
          </p:cNvPr>
          <p:cNvSpPr/>
          <p:nvPr/>
        </p:nvSpPr>
        <p:spPr bwMode="auto">
          <a:xfrm>
            <a:off x="5212073" y="5001951"/>
            <a:ext cx="2424075" cy="39361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9" name="Right Arrow 48">
            <a:extLst>
              <a:ext uri="{FF2B5EF4-FFF2-40B4-BE49-F238E27FC236}">
                <a16:creationId xmlns:a16="http://schemas.microsoft.com/office/drawing/2014/main" id="{B2124308-E6FD-B120-2CC7-0CEDDE4DA2CC}"/>
              </a:ext>
            </a:extLst>
          </p:cNvPr>
          <p:cNvSpPr/>
          <p:nvPr/>
        </p:nvSpPr>
        <p:spPr bwMode="auto">
          <a:xfrm>
            <a:off x="4807832" y="5718552"/>
            <a:ext cx="365756" cy="2163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8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7" grpId="0" animBg="1"/>
      <p:bldP spid="38" grpId="0" animBg="1"/>
      <p:bldP spid="4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7A5E0B0-647F-163D-7E7A-2F9DC5D8E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592" y="1236780"/>
            <a:ext cx="3549389" cy="3146049"/>
          </a:xfrm>
          <a:prstGeom prst="rect">
            <a:avLst/>
          </a:prstGeom>
        </p:spPr>
      </p:pic>
      <p:pic>
        <p:nvPicPr>
          <p:cNvPr id="17" name="Picture 16" descr="A screenshot of a data&#10;&#10;AI-generated content may be incorrect.">
            <a:extLst>
              <a:ext uri="{FF2B5EF4-FFF2-40B4-BE49-F238E27FC236}">
                <a16:creationId xmlns:a16="http://schemas.microsoft.com/office/drawing/2014/main" id="{30E35EC0-1665-BA56-7A74-715AB38C1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926" y="1241889"/>
            <a:ext cx="1970666" cy="3159718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42C6F1C2-8B9C-6862-4B66-D838D83B0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534" y="1255833"/>
            <a:ext cx="2929385" cy="3084616"/>
          </a:xfrm>
          <a:prstGeom prst="rect">
            <a:avLst/>
          </a:prstGeom>
        </p:spPr>
      </p:pic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68CC014-94D0-B4B2-AA74-527E28DDC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154" y="3423809"/>
            <a:ext cx="3617049" cy="28344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CD4E6E-916C-654F-80AB-301B3CF7E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Query Works #4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8FCC8-B338-EA4F-A771-9FDD266F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B6BEE6-EE79-3B46-84A4-FFC70CD3C64F}"/>
              </a:ext>
            </a:extLst>
          </p:cNvPr>
          <p:cNvSpPr/>
          <p:nvPr/>
        </p:nvSpPr>
        <p:spPr bwMode="auto">
          <a:xfrm>
            <a:off x="5573539" y="5546584"/>
            <a:ext cx="2198826" cy="230728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B6FA9F-39EB-BE48-9F86-229B06DB4C3A}"/>
              </a:ext>
            </a:extLst>
          </p:cNvPr>
          <p:cNvSpPr/>
          <p:nvPr/>
        </p:nvSpPr>
        <p:spPr bwMode="auto">
          <a:xfrm>
            <a:off x="5573539" y="5156773"/>
            <a:ext cx="2198826" cy="36457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5088218-B3B0-3D4E-BA8B-B4CB784FA658}"/>
              </a:ext>
            </a:extLst>
          </p:cNvPr>
          <p:cNvSpPr/>
          <p:nvPr/>
        </p:nvSpPr>
        <p:spPr bwMode="auto">
          <a:xfrm>
            <a:off x="7406609" y="1720398"/>
            <a:ext cx="428010" cy="245578"/>
          </a:xfrm>
          <a:prstGeom prst="ellipse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A4B22D2-9147-EC47-BD84-E19B2F5D54FB}"/>
              </a:ext>
            </a:extLst>
          </p:cNvPr>
          <p:cNvSpPr/>
          <p:nvPr/>
        </p:nvSpPr>
        <p:spPr bwMode="auto">
          <a:xfrm>
            <a:off x="7414323" y="1894539"/>
            <a:ext cx="428010" cy="245578"/>
          </a:xfrm>
          <a:prstGeom prst="ellipse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390207D-3115-1345-9A97-BD1773CEF188}"/>
              </a:ext>
            </a:extLst>
          </p:cNvPr>
          <p:cNvSpPr/>
          <p:nvPr/>
        </p:nvSpPr>
        <p:spPr bwMode="auto">
          <a:xfrm>
            <a:off x="5419536" y="1720179"/>
            <a:ext cx="633819" cy="218370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D59CC6B-A70A-404F-8885-242DED1C671B}"/>
              </a:ext>
            </a:extLst>
          </p:cNvPr>
          <p:cNvSpPr/>
          <p:nvPr/>
        </p:nvSpPr>
        <p:spPr bwMode="auto">
          <a:xfrm>
            <a:off x="5440612" y="1925327"/>
            <a:ext cx="628631" cy="235641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CB1438D-A279-EE4F-BD5C-AF91E778FD8F}"/>
              </a:ext>
            </a:extLst>
          </p:cNvPr>
          <p:cNvSpPr/>
          <p:nvPr/>
        </p:nvSpPr>
        <p:spPr bwMode="auto">
          <a:xfrm>
            <a:off x="4203904" y="1930985"/>
            <a:ext cx="692526" cy="245736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3D8656-9CE7-374B-B71D-66B2D50DB7EB}"/>
              </a:ext>
            </a:extLst>
          </p:cNvPr>
          <p:cNvSpPr/>
          <p:nvPr/>
        </p:nvSpPr>
        <p:spPr bwMode="auto">
          <a:xfrm>
            <a:off x="4188663" y="2332788"/>
            <a:ext cx="685792" cy="260267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2786B39-7C3B-724E-AD2B-B657C1498CFB}"/>
              </a:ext>
            </a:extLst>
          </p:cNvPr>
          <p:cNvSpPr/>
          <p:nvPr/>
        </p:nvSpPr>
        <p:spPr bwMode="auto">
          <a:xfrm>
            <a:off x="3469752" y="2364503"/>
            <a:ext cx="497363" cy="22808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897AF8F-ABF6-3C45-AD59-C29B23E9F9FB}"/>
              </a:ext>
            </a:extLst>
          </p:cNvPr>
          <p:cNvSpPr/>
          <p:nvPr/>
        </p:nvSpPr>
        <p:spPr bwMode="auto">
          <a:xfrm>
            <a:off x="3450180" y="2556093"/>
            <a:ext cx="482011" cy="24204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ACB9AF9-4F84-4947-B1FD-868950613852}"/>
              </a:ext>
            </a:extLst>
          </p:cNvPr>
          <p:cNvSpPr/>
          <p:nvPr/>
        </p:nvSpPr>
        <p:spPr bwMode="auto">
          <a:xfrm>
            <a:off x="4188663" y="2564446"/>
            <a:ext cx="685791" cy="242048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28076BC-1DA3-0146-BEF7-D713F6215F50}"/>
              </a:ext>
            </a:extLst>
          </p:cNvPr>
          <p:cNvSpPr/>
          <p:nvPr/>
        </p:nvSpPr>
        <p:spPr bwMode="auto">
          <a:xfrm>
            <a:off x="3454588" y="1734830"/>
            <a:ext cx="503653" cy="21211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10FB8B2-5050-1A4C-A3F7-70A93F0A5652}"/>
              </a:ext>
            </a:extLst>
          </p:cNvPr>
          <p:cNvSpPr/>
          <p:nvPr/>
        </p:nvSpPr>
        <p:spPr bwMode="auto">
          <a:xfrm>
            <a:off x="4187362" y="1738358"/>
            <a:ext cx="692527" cy="212905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9DCF0F1-202F-0941-8020-68B561CBCD00}"/>
              </a:ext>
            </a:extLst>
          </p:cNvPr>
          <p:cNvSpPr/>
          <p:nvPr/>
        </p:nvSpPr>
        <p:spPr bwMode="auto">
          <a:xfrm>
            <a:off x="3449178" y="1961137"/>
            <a:ext cx="509646" cy="2011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3FC7B2E-7E69-214F-9615-C93FDBFB6E4E}"/>
              </a:ext>
            </a:extLst>
          </p:cNvPr>
          <p:cNvSpPr/>
          <p:nvPr/>
        </p:nvSpPr>
        <p:spPr bwMode="auto">
          <a:xfrm>
            <a:off x="608763" y="1849864"/>
            <a:ext cx="549141" cy="23487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E94677E-B9A1-EC4C-91D9-AB7AE34E60D3}"/>
              </a:ext>
            </a:extLst>
          </p:cNvPr>
          <p:cNvSpPr/>
          <p:nvPr/>
        </p:nvSpPr>
        <p:spPr bwMode="auto">
          <a:xfrm>
            <a:off x="583354" y="2113945"/>
            <a:ext cx="566848" cy="21921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4DDDD3A-3969-3E43-A1DA-FE842DE5EDB8}"/>
              </a:ext>
            </a:extLst>
          </p:cNvPr>
          <p:cNvSpPr/>
          <p:nvPr/>
        </p:nvSpPr>
        <p:spPr bwMode="auto">
          <a:xfrm>
            <a:off x="560287" y="2605718"/>
            <a:ext cx="552712" cy="25767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9E5BFBE-773F-2E42-8B43-2B1FC36ABDD3}"/>
              </a:ext>
            </a:extLst>
          </p:cNvPr>
          <p:cNvSpPr/>
          <p:nvPr/>
        </p:nvSpPr>
        <p:spPr bwMode="auto">
          <a:xfrm>
            <a:off x="583103" y="2871205"/>
            <a:ext cx="559030" cy="23871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D0ECCF6-E911-F841-9A78-167B737281A6}"/>
              </a:ext>
            </a:extLst>
          </p:cNvPr>
          <p:cNvSpPr/>
          <p:nvPr/>
        </p:nvSpPr>
        <p:spPr bwMode="auto">
          <a:xfrm>
            <a:off x="4213505" y="2784197"/>
            <a:ext cx="704900" cy="212905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4CEC1DC-1165-2848-A929-33880AE53B38}"/>
              </a:ext>
            </a:extLst>
          </p:cNvPr>
          <p:cNvSpPr/>
          <p:nvPr/>
        </p:nvSpPr>
        <p:spPr bwMode="auto">
          <a:xfrm>
            <a:off x="3463226" y="2754434"/>
            <a:ext cx="488331" cy="24204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B9E8BFB5-4D0B-0B47-89FF-67A385C0385C}"/>
              </a:ext>
            </a:extLst>
          </p:cNvPr>
          <p:cNvCxnSpPr>
            <a:cxnSpLocks/>
            <a:stCxn id="29" idx="2"/>
            <a:endCxn id="35" idx="6"/>
          </p:cNvCxnSpPr>
          <p:nvPr/>
        </p:nvCxnSpPr>
        <p:spPr bwMode="auto">
          <a:xfrm rot="10800000">
            <a:off x="1157904" y="1967303"/>
            <a:ext cx="2311848" cy="51124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Curved Connector 52">
            <a:extLst>
              <a:ext uri="{FF2B5EF4-FFF2-40B4-BE49-F238E27FC236}">
                <a16:creationId xmlns:a16="http://schemas.microsoft.com/office/drawing/2014/main" id="{DD8B229C-82D1-FC48-AF8A-C5A75C81A598}"/>
              </a:ext>
            </a:extLst>
          </p:cNvPr>
          <p:cNvCxnSpPr>
            <a:cxnSpLocks/>
            <a:stCxn id="30" idx="2"/>
            <a:endCxn id="36" idx="5"/>
          </p:cNvCxnSpPr>
          <p:nvPr/>
        </p:nvCxnSpPr>
        <p:spPr bwMode="auto">
          <a:xfrm rot="10800000">
            <a:off x="1067190" y="2301057"/>
            <a:ext cx="2382991" cy="376060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2" name="Curved Connector 61">
            <a:extLst>
              <a:ext uri="{FF2B5EF4-FFF2-40B4-BE49-F238E27FC236}">
                <a16:creationId xmlns:a16="http://schemas.microsoft.com/office/drawing/2014/main" id="{5F83AAD7-4842-7B46-A552-597C20D8F175}"/>
              </a:ext>
            </a:extLst>
          </p:cNvPr>
          <p:cNvCxnSpPr>
            <a:cxnSpLocks/>
            <a:stCxn id="31" idx="6"/>
            <a:endCxn id="26" idx="3"/>
          </p:cNvCxnSpPr>
          <p:nvPr/>
        </p:nvCxnSpPr>
        <p:spPr bwMode="auto">
          <a:xfrm flipV="1">
            <a:off x="4874454" y="2126459"/>
            <a:ext cx="658219" cy="559011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4" name="Curved Connector 73">
            <a:extLst>
              <a:ext uri="{FF2B5EF4-FFF2-40B4-BE49-F238E27FC236}">
                <a16:creationId xmlns:a16="http://schemas.microsoft.com/office/drawing/2014/main" id="{EC0F8E4C-60F9-E741-BC84-DF796FCDB66D}"/>
              </a:ext>
            </a:extLst>
          </p:cNvPr>
          <p:cNvCxnSpPr>
            <a:cxnSpLocks/>
            <a:stCxn id="44" idx="6"/>
            <a:endCxn id="26" idx="4"/>
          </p:cNvCxnSpPr>
          <p:nvPr/>
        </p:nvCxnSpPr>
        <p:spPr bwMode="auto">
          <a:xfrm flipV="1">
            <a:off x="4918405" y="2160968"/>
            <a:ext cx="836523" cy="729682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29A69150-A3B5-2A40-AFE3-724E906E5326}"/>
              </a:ext>
            </a:extLst>
          </p:cNvPr>
          <p:cNvSpPr txBox="1"/>
          <p:nvPr/>
        </p:nvSpPr>
        <p:spPr>
          <a:xfrm>
            <a:off x="671840" y="3674669"/>
            <a:ext cx="2298771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Tim Novak and Kim Smith </a:t>
            </a:r>
            <a:br>
              <a:rPr lang="en-US" sz="1400" dirty="0">
                <a:solidFill>
                  <a:srgbClr val="0432FF"/>
                </a:solidFill>
              </a:rPr>
            </a:br>
            <a:r>
              <a:rPr lang="en-US" sz="1400" dirty="0">
                <a:solidFill>
                  <a:srgbClr val="0432FF"/>
                </a:solidFill>
              </a:rPr>
              <a:t>will each show up </a:t>
            </a:r>
            <a:r>
              <a:rPr lang="en-US" sz="1400" u="sng" dirty="0">
                <a:solidFill>
                  <a:srgbClr val="0432FF"/>
                </a:solidFill>
              </a:rPr>
              <a:t>twice</a:t>
            </a:r>
            <a:r>
              <a:rPr lang="en-US" sz="1400" dirty="0">
                <a:solidFill>
                  <a:srgbClr val="0432FF"/>
                </a:solidFill>
              </a:rPr>
              <a:t>!</a:t>
            </a:r>
          </a:p>
          <a:p>
            <a:endParaRPr lang="en-US" sz="800" dirty="0">
              <a:solidFill>
                <a:srgbClr val="0432FF"/>
              </a:solidFill>
            </a:endParaRPr>
          </a:p>
          <a:p>
            <a:r>
              <a:rPr lang="en-US" sz="1400" dirty="0">
                <a:solidFill>
                  <a:srgbClr val="0432FF"/>
                </a:solidFill>
              </a:rPr>
              <a:t>That’s why we use</a:t>
            </a:r>
          </a:p>
          <a:p>
            <a:r>
              <a:rPr lang="en-US" sz="14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DISTINCT</a:t>
            </a:r>
            <a:r>
              <a:rPr lang="en-US" sz="1400" dirty="0">
                <a:solidFill>
                  <a:srgbClr val="0432FF"/>
                </a:solidFill>
              </a:rPr>
              <a:t>.</a:t>
            </a:r>
          </a:p>
        </p:txBody>
      </p:sp>
      <p:cxnSp>
        <p:nvCxnSpPr>
          <p:cNvPr id="118" name="Curved Connector 117">
            <a:extLst>
              <a:ext uri="{FF2B5EF4-FFF2-40B4-BE49-F238E27FC236}">
                <a16:creationId xmlns:a16="http://schemas.microsoft.com/office/drawing/2014/main" id="{73D843CF-42C4-CA72-39FC-D427ADC32DDD}"/>
              </a:ext>
            </a:extLst>
          </p:cNvPr>
          <p:cNvCxnSpPr>
            <a:stCxn id="28" idx="6"/>
            <a:endCxn id="26" idx="2"/>
          </p:cNvCxnSpPr>
          <p:nvPr/>
        </p:nvCxnSpPr>
        <p:spPr bwMode="auto">
          <a:xfrm flipV="1">
            <a:off x="4874455" y="2043148"/>
            <a:ext cx="566157" cy="419774"/>
          </a:xfrm>
          <a:prstGeom prst="curvedConnector3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E10F14C3-3D93-F5D9-284E-1F0849BDFAE2}"/>
              </a:ext>
            </a:extLst>
          </p:cNvPr>
          <p:cNvCxnSpPr>
            <a:cxnSpLocks/>
            <a:stCxn id="33" idx="6"/>
            <a:endCxn id="25" idx="2"/>
          </p:cNvCxnSpPr>
          <p:nvPr/>
        </p:nvCxnSpPr>
        <p:spPr bwMode="auto">
          <a:xfrm flipV="1">
            <a:off x="4879889" y="1829364"/>
            <a:ext cx="539647" cy="1544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E0C3EA1-838D-37C4-D52E-7310722C931F}"/>
              </a:ext>
            </a:extLst>
          </p:cNvPr>
          <p:cNvCxnSpPr>
            <a:cxnSpLocks/>
            <a:stCxn id="27" idx="6"/>
            <a:endCxn id="25" idx="2"/>
          </p:cNvCxnSpPr>
          <p:nvPr/>
        </p:nvCxnSpPr>
        <p:spPr bwMode="auto">
          <a:xfrm flipV="1">
            <a:off x="4896430" y="1829364"/>
            <a:ext cx="523106" cy="2244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2CAE7EAD-DF4F-FAB9-E975-EF6F4FF0EF54}"/>
              </a:ext>
            </a:extLst>
          </p:cNvPr>
          <p:cNvCxnSpPr>
            <a:cxnSpLocks/>
            <a:stCxn id="32" idx="2"/>
            <a:endCxn id="36" idx="6"/>
          </p:cNvCxnSpPr>
          <p:nvPr/>
        </p:nvCxnSpPr>
        <p:spPr bwMode="auto">
          <a:xfrm flipH="1">
            <a:off x="1150202" y="1840888"/>
            <a:ext cx="2304386" cy="3826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941BE863-4076-CF7B-39A5-4D6ED6F2C97B}"/>
              </a:ext>
            </a:extLst>
          </p:cNvPr>
          <p:cNvCxnSpPr>
            <a:cxnSpLocks/>
            <a:stCxn id="34" idx="2"/>
            <a:endCxn id="42" idx="6"/>
          </p:cNvCxnSpPr>
          <p:nvPr/>
        </p:nvCxnSpPr>
        <p:spPr bwMode="auto">
          <a:xfrm flipH="1">
            <a:off x="1112999" y="2061713"/>
            <a:ext cx="2336179" cy="6728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4EA6B82-7F3E-DE73-3D87-F24DD39DB8D0}"/>
              </a:ext>
            </a:extLst>
          </p:cNvPr>
          <p:cNvSpPr/>
          <p:nvPr/>
        </p:nvSpPr>
        <p:spPr bwMode="auto">
          <a:xfrm>
            <a:off x="5574044" y="5763490"/>
            <a:ext cx="1101053" cy="116525"/>
          </a:xfrm>
          <a:prstGeom prst="rect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1CB805D-D72F-CCAB-A397-30F7749F8CE2}"/>
              </a:ext>
            </a:extLst>
          </p:cNvPr>
          <p:cNvSpPr/>
          <p:nvPr/>
        </p:nvSpPr>
        <p:spPr bwMode="auto">
          <a:xfrm>
            <a:off x="4197778" y="2131887"/>
            <a:ext cx="692526" cy="245736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B93955E-239B-D5A7-F32A-FD74C306075F}"/>
              </a:ext>
            </a:extLst>
          </p:cNvPr>
          <p:cNvCxnSpPr>
            <a:stCxn id="56" idx="6"/>
            <a:endCxn id="25" idx="3"/>
          </p:cNvCxnSpPr>
          <p:nvPr/>
        </p:nvCxnSpPr>
        <p:spPr bwMode="auto">
          <a:xfrm flipV="1">
            <a:off x="4890304" y="1906569"/>
            <a:ext cx="622053" cy="3481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F30AF950-3CE5-7640-7FF5-D2EDCD006419}"/>
              </a:ext>
            </a:extLst>
          </p:cNvPr>
          <p:cNvSpPr/>
          <p:nvPr/>
        </p:nvSpPr>
        <p:spPr bwMode="auto">
          <a:xfrm>
            <a:off x="3463226" y="2138536"/>
            <a:ext cx="488331" cy="24204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80A03F2-96AB-B58C-A97A-6F4949F69EB1}"/>
              </a:ext>
            </a:extLst>
          </p:cNvPr>
          <p:cNvCxnSpPr>
            <a:cxnSpLocks/>
            <a:stCxn id="78" idx="2"/>
            <a:endCxn id="43" idx="6"/>
          </p:cNvCxnSpPr>
          <p:nvPr/>
        </p:nvCxnSpPr>
        <p:spPr bwMode="auto">
          <a:xfrm flipH="1">
            <a:off x="1142133" y="2259561"/>
            <a:ext cx="2321093" cy="7310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8" name="Curved Connector 87">
            <a:extLst>
              <a:ext uri="{FF2B5EF4-FFF2-40B4-BE49-F238E27FC236}">
                <a16:creationId xmlns:a16="http://schemas.microsoft.com/office/drawing/2014/main" id="{15BF6536-2FC6-E10D-974C-559297967B74}"/>
              </a:ext>
            </a:extLst>
          </p:cNvPr>
          <p:cNvCxnSpPr>
            <a:stCxn id="45" idx="3"/>
            <a:endCxn id="43" idx="5"/>
          </p:cNvCxnSpPr>
          <p:nvPr/>
        </p:nvCxnSpPr>
        <p:spPr bwMode="auto">
          <a:xfrm rot="5400000">
            <a:off x="2240541" y="1780761"/>
            <a:ext cx="113925" cy="2474475"/>
          </a:xfrm>
          <a:prstGeom prst="curvedConnector3">
            <a:avLst>
              <a:gd name="adj1" fmla="val 331344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2334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2" grpId="0" animBg="1"/>
      <p:bldP spid="43" grpId="0" animBg="1"/>
      <p:bldP spid="44" grpId="0" animBg="1"/>
      <p:bldP spid="45" grpId="0" animBg="1"/>
      <p:bldP spid="82" grpId="0" animBg="1"/>
      <p:bldP spid="13" grpId="0" animBg="1"/>
      <p:bldP spid="56" grpId="0" animBg="1"/>
      <p:bldP spid="7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ACBDFC22-FC37-CEDB-9178-77FB9260DDDF}"/>
              </a:ext>
            </a:extLst>
          </p:cNvPr>
          <p:cNvGrpSpPr/>
          <p:nvPr/>
        </p:nvGrpSpPr>
        <p:grpSpPr>
          <a:xfrm>
            <a:off x="229841" y="1244700"/>
            <a:ext cx="8828025" cy="2639558"/>
            <a:chOff x="229841" y="1244700"/>
            <a:chExt cx="8828025" cy="2639558"/>
          </a:xfrm>
        </p:grpSpPr>
        <p:pic>
          <p:nvPicPr>
            <p:cNvPr id="56" name="Picture 55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BB7178EC-C195-1FB0-8CD6-1A21863B9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9841" y="1244700"/>
              <a:ext cx="1963184" cy="1995794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342A930-F595-482C-9C74-9F8787C37CF9}"/>
                </a:ext>
              </a:extLst>
            </p:cNvPr>
            <p:cNvGrpSpPr/>
            <p:nvPr/>
          </p:nvGrpSpPr>
          <p:grpSpPr>
            <a:xfrm>
              <a:off x="2174840" y="1250327"/>
              <a:ext cx="6883026" cy="2633931"/>
              <a:chOff x="2169485" y="1243403"/>
              <a:chExt cx="6883026" cy="2633931"/>
            </a:xfrm>
          </p:grpSpPr>
          <p:pic>
            <p:nvPicPr>
              <p:cNvPr id="40" name="Picture 39" descr="Table&#10;&#10;Description automatically generated">
                <a:extLst>
                  <a:ext uri="{FF2B5EF4-FFF2-40B4-BE49-F238E27FC236}">
                    <a16:creationId xmlns:a16="http://schemas.microsoft.com/office/drawing/2014/main" id="{F3759577-F347-9DD1-4EAB-D20A55BFA9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33764" y="1243404"/>
                <a:ext cx="2318747" cy="2457326"/>
              </a:xfrm>
              <a:prstGeom prst="rect">
                <a:avLst/>
              </a:prstGeom>
            </p:spPr>
          </p:pic>
          <p:pic>
            <p:nvPicPr>
              <p:cNvPr id="7" name="Picture 6" descr="A screenshot of a data table&#10;&#10;AI-generated content may be incorrect.">
                <a:extLst>
                  <a:ext uri="{FF2B5EF4-FFF2-40B4-BE49-F238E27FC236}">
                    <a16:creationId xmlns:a16="http://schemas.microsoft.com/office/drawing/2014/main" id="{B20E36A2-940D-9884-A153-F0A85D63BC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9485" y="1243403"/>
                <a:ext cx="1583894" cy="2575491"/>
              </a:xfrm>
              <a:prstGeom prst="rect">
                <a:avLst/>
              </a:prstGeom>
            </p:spPr>
          </p:pic>
          <p:pic>
            <p:nvPicPr>
              <p:cNvPr id="10" name="Picture 9" descr="A screenshot of a computer&#10;&#10;AI-generated content may be incorrect.">
                <a:extLst>
                  <a:ext uri="{FF2B5EF4-FFF2-40B4-BE49-F238E27FC236}">
                    <a16:creationId xmlns:a16="http://schemas.microsoft.com/office/drawing/2014/main" id="{4F14BA5D-8C26-FD13-6EDF-A0B92ACCCB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50143" y="1243403"/>
                <a:ext cx="2986932" cy="2633931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298394-9CE4-5440-8FB7-B2A9C8051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Query Works #5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16F07-4D2C-F143-B5DD-A1B398F66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3265" y="6263609"/>
            <a:ext cx="1905000" cy="457200"/>
          </a:xfrm>
        </p:spPr>
        <p:txBody>
          <a:bodyPr/>
          <a:lstStyle/>
          <a:p>
            <a:fld id="{5E4F0376-0E54-9843-B673-E00D6670E830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E28E8C-6160-8048-AC8D-306FFD751D28}"/>
              </a:ext>
            </a:extLst>
          </p:cNvPr>
          <p:cNvSpPr/>
          <p:nvPr/>
        </p:nvSpPr>
        <p:spPr bwMode="auto">
          <a:xfrm>
            <a:off x="7260528" y="2146935"/>
            <a:ext cx="970428" cy="195618"/>
          </a:xfrm>
          <a:prstGeom prst="rect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882316-36BF-6844-A9AB-AB11F3DB8323}"/>
              </a:ext>
            </a:extLst>
          </p:cNvPr>
          <p:cNvSpPr/>
          <p:nvPr/>
        </p:nvSpPr>
        <p:spPr bwMode="auto">
          <a:xfrm>
            <a:off x="6908113" y="2144788"/>
            <a:ext cx="348697" cy="195618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A5600ED-F96E-8F48-A614-1A550EA97A60}"/>
              </a:ext>
            </a:extLst>
          </p:cNvPr>
          <p:cNvSpPr/>
          <p:nvPr/>
        </p:nvSpPr>
        <p:spPr bwMode="auto">
          <a:xfrm>
            <a:off x="2312218" y="1962485"/>
            <a:ext cx="423717" cy="19561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67249EA-0314-0649-A558-3333E7342D5F}"/>
              </a:ext>
            </a:extLst>
          </p:cNvPr>
          <p:cNvSpPr/>
          <p:nvPr/>
        </p:nvSpPr>
        <p:spPr bwMode="auto">
          <a:xfrm>
            <a:off x="2310142" y="3303748"/>
            <a:ext cx="414966" cy="19561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475BDF3-B7CF-C844-9225-5CDC5F2F2E55}"/>
              </a:ext>
            </a:extLst>
          </p:cNvPr>
          <p:cNvSpPr/>
          <p:nvPr/>
        </p:nvSpPr>
        <p:spPr bwMode="auto">
          <a:xfrm>
            <a:off x="2312218" y="3470331"/>
            <a:ext cx="416484" cy="19561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00B8DC9-8283-754D-895C-B59A89CF7A91}"/>
              </a:ext>
            </a:extLst>
          </p:cNvPr>
          <p:cNvSpPr/>
          <p:nvPr/>
        </p:nvSpPr>
        <p:spPr bwMode="auto">
          <a:xfrm>
            <a:off x="2320537" y="1800949"/>
            <a:ext cx="409088" cy="19561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1967950-2DE9-E84C-AD43-8F59DF1A1FE0}"/>
              </a:ext>
            </a:extLst>
          </p:cNvPr>
          <p:cNvSpPr/>
          <p:nvPr/>
        </p:nvSpPr>
        <p:spPr bwMode="auto">
          <a:xfrm>
            <a:off x="433173" y="1818802"/>
            <a:ext cx="348696" cy="159913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1E57B8C-2C10-4C4A-8A48-BA2C92939E52}"/>
              </a:ext>
            </a:extLst>
          </p:cNvPr>
          <p:cNvSpPr/>
          <p:nvPr/>
        </p:nvSpPr>
        <p:spPr bwMode="auto">
          <a:xfrm>
            <a:off x="429454" y="2121648"/>
            <a:ext cx="348697" cy="186196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985B490-5407-934D-91F8-1EA0F5A6FDA6}"/>
              </a:ext>
            </a:extLst>
          </p:cNvPr>
          <p:cNvSpPr/>
          <p:nvPr/>
        </p:nvSpPr>
        <p:spPr bwMode="auto">
          <a:xfrm>
            <a:off x="425737" y="2292958"/>
            <a:ext cx="376431" cy="19561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45" name="Curved Connector 44">
            <a:extLst>
              <a:ext uri="{FF2B5EF4-FFF2-40B4-BE49-F238E27FC236}">
                <a16:creationId xmlns:a16="http://schemas.microsoft.com/office/drawing/2014/main" id="{1657C8EE-547A-4649-9C8D-A51C7048D185}"/>
              </a:ext>
            </a:extLst>
          </p:cNvPr>
          <p:cNvCxnSpPr>
            <a:cxnSpLocks/>
            <a:stCxn id="33" idx="2"/>
            <a:endCxn id="37" idx="6"/>
          </p:cNvCxnSpPr>
          <p:nvPr/>
        </p:nvCxnSpPr>
        <p:spPr bwMode="auto">
          <a:xfrm rot="10800000">
            <a:off x="781870" y="1898759"/>
            <a:ext cx="1528273" cy="150279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1" name="Curved Connector 50">
            <a:extLst>
              <a:ext uri="{FF2B5EF4-FFF2-40B4-BE49-F238E27FC236}">
                <a16:creationId xmlns:a16="http://schemas.microsoft.com/office/drawing/2014/main" id="{FA9A3D59-7655-684F-8E08-BA60540CB767}"/>
              </a:ext>
            </a:extLst>
          </p:cNvPr>
          <p:cNvCxnSpPr>
            <a:cxnSpLocks/>
            <a:stCxn id="34" idx="2"/>
            <a:endCxn id="38" idx="6"/>
          </p:cNvCxnSpPr>
          <p:nvPr/>
        </p:nvCxnSpPr>
        <p:spPr bwMode="auto">
          <a:xfrm rot="10800000">
            <a:off x="778152" y="2214746"/>
            <a:ext cx="1534067" cy="1353394"/>
          </a:xfrm>
          <a:prstGeom prst="curvedConnector3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6EE4172-4F8C-5908-317D-7B390E9F71E7}"/>
              </a:ext>
            </a:extLst>
          </p:cNvPr>
          <p:cNvGrpSpPr/>
          <p:nvPr/>
        </p:nvGrpSpPr>
        <p:grpSpPr>
          <a:xfrm>
            <a:off x="2911650" y="2324690"/>
            <a:ext cx="1600296" cy="1352838"/>
            <a:chOff x="2911650" y="2324690"/>
            <a:chExt cx="1600296" cy="135283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F427343-7BB0-3C43-BBAF-BA4D2C4ADB9F}"/>
                </a:ext>
              </a:extLst>
            </p:cNvPr>
            <p:cNvSpPr/>
            <p:nvPr/>
          </p:nvSpPr>
          <p:spPr bwMode="auto">
            <a:xfrm>
              <a:off x="3902468" y="2324690"/>
              <a:ext cx="609478" cy="19561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3174C55-CD21-0E4F-ACC3-DA6EB9039FCE}"/>
                </a:ext>
              </a:extLst>
            </p:cNvPr>
            <p:cNvSpPr/>
            <p:nvPr/>
          </p:nvSpPr>
          <p:spPr bwMode="auto">
            <a:xfrm>
              <a:off x="2911650" y="3295800"/>
              <a:ext cx="583031" cy="19561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284037D-A813-7F43-9896-161DB41DF815}"/>
                </a:ext>
              </a:extLst>
            </p:cNvPr>
            <p:cNvSpPr/>
            <p:nvPr/>
          </p:nvSpPr>
          <p:spPr bwMode="auto">
            <a:xfrm>
              <a:off x="2911652" y="3481910"/>
              <a:ext cx="561152" cy="19561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61" name="Curved Connector 60">
              <a:extLst>
                <a:ext uri="{FF2B5EF4-FFF2-40B4-BE49-F238E27FC236}">
                  <a16:creationId xmlns:a16="http://schemas.microsoft.com/office/drawing/2014/main" id="{4BFE7791-A658-994B-892F-4CBD985C11A2}"/>
                </a:ext>
              </a:extLst>
            </p:cNvPr>
            <p:cNvCxnSpPr>
              <a:cxnSpLocks/>
              <a:stCxn id="29" idx="6"/>
              <a:endCxn id="27" idx="3"/>
            </p:cNvCxnSpPr>
            <p:nvPr/>
          </p:nvCxnSpPr>
          <p:spPr bwMode="auto">
            <a:xfrm flipV="1">
              <a:off x="3494681" y="2491660"/>
              <a:ext cx="497043" cy="901949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57481C4F-F35F-E349-9A01-810CDACC1B71}"/>
                </a:ext>
              </a:extLst>
            </p:cNvPr>
            <p:cNvCxnSpPr>
              <a:cxnSpLocks/>
              <a:stCxn id="30" idx="6"/>
              <a:endCxn id="27" idx="4"/>
            </p:cNvCxnSpPr>
            <p:nvPr/>
          </p:nvCxnSpPr>
          <p:spPr bwMode="auto">
            <a:xfrm flipV="1">
              <a:off x="3472804" y="2520308"/>
              <a:ext cx="734403" cy="1059411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FC6F270-9F8C-1146-B9DD-23B7B0AED766}"/>
              </a:ext>
            </a:extLst>
          </p:cNvPr>
          <p:cNvGrpSpPr/>
          <p:nvPr/>
        </p:nvGrpSpPr>
        <p:grpSpPr>
          <a:xfrm>
            <a:off x="5953561" y="1627478"/>
            <a:ext cx="1005617" cy="896849"/>
            <a:chOff x="5953561" y="1627478"/>
            <a:chExt cx="1005617" cy="89684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57BE3AC-9674-F649-AB4A-E3F5EFE2EEEC}"/>
                </a:ext>
              </a:extLst>
            </p:cNvPr>
            <p:cNvSpPr/>
            <p:nvPr/>
          </p:nvSpPr>
          <p:spPr bwMode="auto">
            <a:xfrm>
              <a:off x="5953561" y="1627478"/>
              <a:ext cx="348697" cy="195618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C77B773-12B8-3F40-9D79-5E3483BB28C5}"/>
                </a:ext>
              </a:extLst>
            </p:cNvPr>
            <p:cNvSpPr/>
            <p:nvPr/>
          </p:nvSpPr>
          <p:spPr bwMode="auto">
            <a:xfrm>
              <a:off x="5954102" y="2328709"/>
              <a:ext cx="348697" cy="195618"/>
            </a:xfrm>
            <a:prstGeom prst="ellips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67" name="Curved Connector 66">
              <a:extLst>
                <a:ext uri="{FF2B5EF4-FFF2-40B4-BE49-F238E27FC236}">
                  <a16:creationId xmlns:a16="http://schemas.microsoft.com/office/drawing/2014/main" id="{0BA858CD-3DDF-934B-BC1C-AC9AB19CC542}"/>
                </a:ext>
              </a:extLst>
            </p:cNvPr>
            <p:cNvCxnSpPr>
              <a:stCxn id="24" idx="6"/>
              <a:endCxn id="23" idx="1"/>
            </p:cNvCxnSpPr>
            <p:nvPr/>
          </p:nvCxnSpPr>
          <p:spPr bwMode="auto">
            <a:xfrm>
              <a:off x="6302258" y="1725287"/>
              <a:ext cx="656920" cy="448149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9" name="Curved Connector 68">
              <a:extLst>
                <a:ext uri="{FF2B5EF4-FFF2-40B4-BE49-F238E27FC236}">
                  <a16:creationId xmlns:a16="http://schemas.microsoft.com/office/drawing/2014/main" id="{5E2D622F-4CFF-E142-9473-C94A43BC5DEC}"/>
                </a:ext>
              </a:extLst>
            </p:cNvPr>
            <p:cNvCxnSpPr>
              <a:stCxn id="25" idx="6"/>
              <a:endCxn id="23" idx="2"/>
            </p:cNvCxnSpPr>
            <p:nvPr/>
          </p:nvCxnSpPr>
          <p:spPr bwMode="auto">
            <a:xfrm flipV="1">
              <a:off x="6302799" y="2242597"/>
              <a:ext cx="605314" cy="183921"/>
            </a:xfrm>
            <a:prstGeom prst="curved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CE8D5FAD-3F35-1F4D-B63F-144BE665F47D}"/>
              </a:ext>
            </a:extLst>
          </p:cNvPr>
          <p:cNvSpPr txBox="1"/>
          <p:nvPr/>
        </p:nvSpPr>
        <p:spPr>
          <a:xfrm>
            <a:off x="1519796" y="5463540"/>
            <a:ext cx="340670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ORDER BY subject, </a:t>
            </a:r>
            <a:r>
              <a:rPr lang="en-US" sz="14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student.last</a:t>
            </a:r>
            <a:endParaRPr lang="en-US" sz="14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432FF"/>
                </a:solidFill>
              </a:rPr>
              <a:t>Sort the results first by subject,</a:t>
            </a:r>
          </a:p>
          <a:p>
            <a:r>
              <a:rPr lang="en-US" sz="1400" dirty="0">
                <a:solidFill>
                  <a:srgbClr val="0432FF"/>
                </a:solidFill>
              </a:rPr>
              <a:t>then by the students’ last name.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D72DF4-EEF6-5747-8446-79C811317F57}"/>
              </a:ext>
            </a:extLst>
          </p:cNvPr>
          <p:cNvSpPr txBox="1"/>
          <p:nvPr/>
        </p:nvSpPr>
        <p:spPr>
          <a:xfrm>
            <a:off x="274367" y="3922866"/>
            <a:ext cx="2651731" cy="1061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Tim Novak and Mary Jane each matches twice!</a:t>
            </a:r>
          </a:p>
          <a:p>
            <a:endParaRPr lang="en-US" sz="700" dirty="0">
              <a:solidFill>
                <a:srgbClr val="0432FF"/>
              </a:solidFill>
            </a:endParaRPr>
          </a:p>
          <a:p>
            <a:r>
              <a:rPr lang="en-US" sz="1400" dirty="0">
                <a:solidFill>
                  <a:srgbClr val="0432FF"/>
                </a:solidFill>
              </a:rPr>
              <a:t>Why don’t we need to use</a:t>
            </a:r>
          </a:p>
          <a:p>
            <a:r>
              <a:rPr lang="en-US" sz="14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DISTINCT </a:t>
            </a:r>
            <a:r>
              <a:rPr lang="en-US" sz="1400" dirty="0">
                <a:solidFill>
                  <a:srgbClr val="0432FF"/>
                </a:solidFill>
              </a:rPr>
              <a:t>this time?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37F9EA7-E99E-158E-4667-C634CD4658FD}"/>
              </a:ext>
            </a:extLst>
          </p:cNvPr>
          <p:cNvGrpSpPr/>
          <p:nvPr/>
        </p:nvGrpSpPr>
        <p:grpSpPr>
          <a:xfrm>
            <a:off x="2899732" y="1626709"/>
            <a:ext cx="1612052" cy="387712"/>
            <a:chOff x="2899732" y="1626709"/>
            <a:chExt cx="1612052" cy="38771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DA2BAB7-A3CE-6540-9DC3-B9E2F4429DA8}"/>
                </a:ext>
              </a:extLst>
            </p:cNvPr>
            <p:cNvSpPr/>
            <p:nvPr/>
          </p:nvSpPr>
          <p:spPr bwMode="auto">
            <a:xfrm>
              <a:off x="3902306" y="1638324"/>
              <a:ext cx="609478" cy="19561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964FEF3-9781-1747-8D51-39097692AC5F}"/>
                </a:ext>
              </a:extLst>
            </p:cNvPr>
            <p:cNvSpPr/>
            <p:nvPr/>
          </p:nvSpPr>
          <p:spPr bwMode="auto">
            <a:xfrm>
              <a:off x="2902717" y="1818803"/>
              <a:ext cx="585618" cy="19561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B44FFC3-818C-9344-87AE-0181A2E53781}"/>
                </a:ext>
              </a:extLst>
            </p:cNvPr>
            <p:cNvSpPr/>
            <p:nvPr/>
          </p:nvSpPr>
          <p:spPr bwMode="auto">
            <a:xfrm>
              <a:off x="2899732" y="1626709"/>
              <a:ext cx="588603" cy="195618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9B714F86-FCAA-FFE6-05DA-94E50EDADEE9}"/>
                </a:ext>
              </a:extLst>
            </p:cNvPr>
            <p:cNvCxnSpPr>
              <a:stCxn id="28" idx="6"/>
              <a:endCxn id="26" idx="3"/>
            </p:cNvCxnSpPr>
            <p:nvPr/>
          </p:nvCxnSpPr>
          <p:spPr bwMode="auto">
            <a:xfrm flipV="1">
              <a:off x="3488335" y="1805294"/>
              <a:ext cx="503227" cy="11131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70E9A819-CA13-DD4A-E8A9-8661EC4390AE}"/>
                </a:ext>
              </a:extLst>
            </p:cNvPr>
            <p:cNvCxnSpPr>
              <a:stCxn id="31" idx="6"/>
            </p:cNvCxnSpPr>
            <p:nvPr/>
          </p:nvCxnSpPr>
          <p:spPr bwMode="auto">
            <a:xfrm>
              <a:off x="3488335" y="1724518"/>
              <a:ext cx="442260" cy="76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0C967885-EAC9-971A-FFF6-F542592D4A6C}"/>
              </a:ext>
            </a:extLst>
          </p:cNvPr>
          <p:cNvCxnSpPr>
            <a:cxnSpLocks/>
            <a:stCxn id="35" idx="2"/>
            <a:endCxn id="38" idx="7"/>
          </p:cNvCxnSpPr>
          <p:nvPr/>
        </p:nvCxnSpPr>
        <p:spPr bwMode="auto">
          <a:xfrm flipH="1">
            <a:off x="727086" y="1898758"/>
            <a:ext cx="1593451" cy="2501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312CB524-5F85-41B7-94E7-A41D361E51E7}"/>
              </a:ext>
            </a:extLst>
          </p:cNvPr>
          <p:cNvCxnSpPr>
            <a:stCxn id="32" idx="2"/>
            <a:endCxn id="39" idx="6"/>
          </p:cNvCxnSpPr>
          <p:nvPr/>
        </p:nvCxnSpPr>
        <p:spPr bwMode="auto">
          <a:xfrm flipH="1">
            <a:off x="802168" y="2060294"/>
            <a:ext cx="1510050" cy="33047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4" name="Picture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A4352D4-5AAE-3DA3-6B03-3BC2B3947C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2221" y="2560161"/>
            <a:ext cx="3978851" cy="3703448"/>
          </a:xfrm>
          <a:prstGeom prst="rect">
            <a:avLst/>
          </a:prstGeom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5D83DBDD-712E-85B0-DDF9-13AF8F02FF6E}"/>
              </a:ext>
            </a:extLst>
          </p:cNvPr>
          <p:cNvSpPr/>
          <p:nvPr/>
        </p:nvSpPr>
        <p:spPr bwMode="auto">
          <a:xfrm>
            <a:off x="2320537" y="1634694"/>
            <a:ext cx="409088" cy="195618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F72E630-57D8-620C-1B2F-10A4610BFF5F}"/>
              </a:ext>
            </a:extLst>
          </p:cNvPr>
          <p:cNvCxnSpPr>
            <a:endCxn id="37" idx="7"/>
          </p:cNvCxnSpPr>
          <p:nvPr/>
        </p:nvCxnSpPr>
        <p:spPr bwMode="auto">
          <a:xfrm flipH="1">
            <a:off x="730804" y="1712648"/>
            <a:ext cx="1650406" cy="129573"/>
          </a:xfrm>
          <a:prstGeom prst="straightConnector1">
            <a:avLst/>
          </a:prstGeom>
          <a:ln w="19050">
            <a:headEnd type="none" w="med" len="med"/>
            <a:tailEnd type="triangle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6EA5D25-0A05-BA43-81B6-C6211CD65780}"/>
              </a:ext>
            </a:extLst>
          </p:cNvPr>
          <p:cNvSpPr/>
          <p:nvPr/>
        </p:nvSpPr>
        <p:spPr bwMode="auto">
          <a:xfrm>
            <a:off x="5248095" y="5588000"/>
            <a:ext cx="2079724" cy="273293"/>
          </a:xfrm>
          <a:prstGeom prst="rect">
            <a:avLst/>
          </a:prstGeom>
          <a:noFill/>
          <a:ln w="28575" cap="flat" cmpd="sng" algn="ctr">
            <a:solidFill>
              <a:srgbClr val="0432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338C73-9958-DD47-9012-6DECE2F4CE36}"/>
              </a:ext>
            </a:extLst>
          </p:cNvPr>
          <p:cNvSpPr/>
          <p:nvPr/>
        </p:nvSpPr>
        <p:spPr bwMode="auto">
          <a:xfrm>
            <a:off x="5248095" y="5334000"/>
            <a:ext cx="2454958" cy="259080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594A49-7A24-0D48-A415-6D52BE3DCBB5}"/>
              </a:ext>
            </a:extLst>
          </p:cNvPr>
          <p:cNvSpPr/>
          <p:nvPr/>
        </p:nvSpPr>
        <p:spPr bwMode="auto">
          <a:xfrm>
            <a:off x="5248094" y="5065073"/>
            <a:ext cx="2454957" cy="25908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D5949E-E243-2141-8389-0EC63DBCA9D8}"/>
              </a:ext>
            </a:extLst>
          </p:cNvPr>
          <p:cNvSpPr/>
          <p:nvPr/>
        </p:nvSpPr>
        <p:spPr bwMode="auto">
          <a:xfrm>
            <a:off x="5244581" y="4669532"/>
            <a:ext cx="2454957" cy="390148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88B255C-3EF2-3FD8-3791-C96026609C82}"/>
              </a:ext>
            </a:extLst>
          </p:cNvPr>
          <p:cNvSpPr/>
          <p:nvPr/>
        </p:nvSpPr>
        <p:spPr bwMode="auto">
          <a:xfrm>
            <a:off x="2911650" y="1988226"/>
            <a:ext cx="585618" cy="19561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DA38E9B-494C-5A08-5FBA-4B05A8B67914}"/>
              </a:ext>
            </a:extLst>
          </p:cNvPr>
          <p:cNvCxnSpPr>
            <a:stCxn id="68" idx="6"/>
            <a:endCxn id="26" idx="4"/>
          </p:cNvCxnSpPr>
          <p:nvPr/>
        </p:nvCxnSpPr>
        <p:spPr bwMode="auto">
          <a:xfrm flipV="1">
            <a:off x="3497268" y="1833942"/>
            <a:ext cx="709777" cy="25209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2773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73" grpId="0" animBg="1"/>
      <p:bldP spid="3" grpId="0" animBg="1"/>
      <p:bldP spid="52" grpId="0" animBg="1"/>
      <p:bldP spid="16" grpId="0" animBg="1"/>
      <p:bldP spid="17" grpId="0" animBg="1"/>
      <p:bldP spid="19" grpId="0" animBg="1"/>
      <p:bldP spid="20" grpId="0" animBg="1"/>
      <p:bldP spid="6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C13C5-2211-4371-8851-3FAE700EE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vs. Modern SQL Syntax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3791533-502D-F9E4-A08A-1C6636671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160513"/>
            <a:ext cx="8229600" cy="2011658"/>
          </a:xfrm>
        </p:spPr>
        <p:txBody>
          <a:bodyPr/>
          <a:lstStyle/>
          <a:p>
            <a:r>
              <a:rPr lang="en-US" sz="1600" dirty="0"/>
              <a:t>Traditional syntax </a:t>
            </a:r>
          </a:p>
          <a:p>
            <a:pPr lvl="1"/>
            <a:r>
              <a:rPr lang="en-US" sz="1400" dirty="0"/>
              <a:t>Lists all the tables to be joined in the </a:t>
            </a:r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1400" dirty="0"/>
              <a:t> clause.</a:t>
            </a:r>
          </a:p>
          <a:p>
            <a:pPr lvl="1"/>
            <a:r>
              <a:rPr lang="en-US" sz="1400" dirty="0"/>
              <a:t>The </a:t>
            </a:r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400" dirty="0"/>
              <a:t> clause includes all the join conditions and selection criteria.</a:t>
            </a:r>
          </a:p>
          <a:p>
            <a:pPr lvl="1"/>
            <a:r>
              <a:rPr lang="en-US" sz="1400" dirty="0"/>
              <a:t>More prone to errors by programmers.</a:t>
            </a:r>
          </a:p>
          <a:p>
            <a:pPr lvl="3"/>
            <a:endParaRPr lang="en-US" sz="600" dirty="0"/>
          </a:p>
          <a:p>
            <a:r>
              <a:rPr lang="en-US" sz="1800" dirty="0"/>
              <a:t>Modern SQL-92 syntax</a:t>
            </a:r>
          </a:p>
          <a:p>
            <a:pPr lvl="1"/>
            <a:r>
              <a:rPr lang="en-US" sz="1400" dirty="0"/>
              <a:t>Each table </a:t>
            </a:r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en-US" sz="1400" dirty="0"/>
              <a:t> listed explicitly with the corresponding join condition.</a:t>
            </a:r>
          </a:p>
          <a:p>
            <a:pPr lvl="1"/>
            <a:r>
              <a:rPr lang="en-US" sz="1400" dirty="0"/>
              <a:t>Forces programmers to be more careful and make fewer errors.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90CE2-8C04-ADE7-D74A-766D3EEED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14" name="Picture 13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09F82AD8-D024-0B55-03EA-FEF67D820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18" y="1234464"/>
            <a:ext cx="3407693" cy="2834609"/>
          </a:xfrm>
          <a:prstGeom prst="rect">
            <a:avLst/>
          </a:prstGeom>
        </p:spPr>
      </p:pic>
      <p:pic>
        <p:nvPicPr>
          <p:cNvPr id="16" name="Picture 1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A432A9A-8B03-4B69-6231-69B278E69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39" y="1234464"/>
            <a:ext cx="3307368" cy="31089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7E3F43-3C3E-0A08-74B9-A59812BCDCA2}"/>
              </a:ext>
            </a:extLst>
          </p:cNvPr>
          <p:cNvSpPr txBox="1"/>
          <p:nvPr/>
        </p:nvSpPr>
        <p:spPr>
          <a:xfrm>
            <a:off x="7285014" y="4441425"/>
            <a:ext cx="137158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Still used by many textbooks and old database programmers.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66E72C-B088-D074-AB42-B07B39BD0690}"/>
              </a:ext>
            </a:extLst>
          </p:cNvPr>
          <p:cNvSpPr txBox="1"/>
          <p:nvPr/>
        </p:nvSpPr>
        <p:spPr>
          <a:xfrm>
            <a:off x="7040853" y="5626122"/>
            <a:ext cx="1097268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33CC"/>
                </a:solidFill>
              </a:rPr>
              <a:t>Better to use going forward!</a:t>
            </a:r>
          </a:p>
        </p:txBody>
      </p:sp>
    </p:spTree>
    <p:extLst>
      <p:ext uri="{BB962C8B-B14F-4D97-AF65-F5344CB8AC3E}">
        <p14:creationId xmlns:p14="http://schemas.microsoft.com/office/powerpoint/2010/main" val="130090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CEA46-4E5D-1690-D8F5-21C82D04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#1: Install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75B91-EE65-FCA8-EAAB-C8097C988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this assignment </a:t>
            </a:r>
            <a:r>
              <a:rPr lang="en-US" u="sng" dirty="0"/>
              <a:t>individually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Due Thursday, January 30 at 5:30 PM</a:t>
            </a:r>
          </a:p>
          <a:p>
            <a:pPr lvl="4"/>
            <a:endParaRPr lang="en-US" dirty="0"/>
          </a:p>
          <a:p>
            <a:r>
              <a:rPr lang="en-US" dirty="0"/>
              <a:t>Your platform can be Windows or macOS.</a:t>
            </a:r>
          </a:p>
          <a:p>
            <a:pPr lvl="4"/>
            <a:endParaRPr lang="en-US" dirty="0"/>
          </a:p>
          <a:p>
            <a:r>
              <a:rPr lang="en-US" dirty="0"/>
              <a:t>Install Python.</a:t>
            </a:r>
          </a:p>
          <a:p>
            <a:pPr lvl="4"/>
            <a:endParaRPr lang="en-US" dirty="0"/>
          </a:p>
          <a:p>
            <a:r>
              <a:rPr lang="en-US" dirty="0"/>
              <a:t>Install the </a:t>
            </a:r>
            <a:r>
              <a:rPr lang="en-US" dirty="0">
                <a:solidFill>
                  <a:srgbClr val="0033CC"/>
                </a:solidFill>
              </a:rPr>
              <a:t>MySQL DBMS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installation should include </a:t>
            </a:r>
            <a:r>
              <a:rPr lang="en-US" dirty="0">
                <a:solidFill>
                  <a:srgbClr val="0033CC"/>
                </a:solidFill>
              </a:rPr>
              <a:t>MySQL Workbench </a:t>
            </a:r>
            <a:br>
              <a:rPr lang="en-US" dirty="0"/>
            </a:br>
            <a:r>
              <a:rPr lang="en-US" dirty="0"/>
              <a:t>and the </a:t>
            </a:r>
            <a:r>
              <a:rPr lang="en-US" dirty="0">
                <a:solidFill>
                  <a:srgbClr val="0033CC"/>
                </a:solidFill>
              </a:rPr>
              <a:t>MySQL Connector/Python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Use password </a:t>
            </a:r>
            <a:r>
              <a:rPr lang="en-US" dirty="0">
                <a:solidFill>
                  <a:srgbClr val="B23C00"/>
                </a:solidFill>
              </a:rPr>
              <a:t>seekrit</a:t>
            </a:r>
            <a:r>
              <a:rPr lang="en-US" dirty="0"/>
              <a:t> for the </a:t>
            </a:r>
            <a:r>
              <a:rPr lang="en-US" u="sng" dirty="0"/>
              <a:t>root password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E7D3D-2E96-E7F7-E445-16813264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05B30B-A522-CB25-5F58-A8E637526A25}"/>
              </a:ext>
            </a:extLst>
          </p:cNvPr>
          <p:cNvSpPr txBox="1"/>
          <p:nvPr/>
        </p:nvSpPr>
        <p:spPr>
          <a:xfrm>
            <a:off x="5486390" y="3297663"/>
            <a:ext cx="291778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See “Software to Install”</a:t>
            </a:r>
          </a:p>
          <a:p>
            <a:r>
              <a:rPr lang="en-US" sz="2000" dirty="0">
                <a:solidFill>
                  <a:srgbClr val="0033CC"/>
                </a:solidFill>
              </a:rPr>
              <a:t>in the syllabus for some</a:t>
            </a:r>
          </a:p>
          <a:p>
            <a:r>
              <a:rPr lang="en-US" sz="2000" dirty="0">
                <a:solidFill>
                  <a:srgbClr val="0033CC"/>
                </a:solidFill>
              </a:rPr>
              <a:t>installation instructions.</a:t>
            </a:r>
          </a:p>
        </p:txBody>
      </p:sp>
    </p:spTree>
    <p:extLst>
      <p:ext uri="{BB962C8B-B14F-4D97-AF65-F5344CB8AC3E}">
        <p14:creationId xmlns:p14="http://schemas.microsoft.com/office/powerpoint/2010/main" val="2676565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732E4-2405-E527-4A4F-0679CB76A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7C835-8C56-F647-E192-795801DDE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316477"/>
          </a:xfrm>
        </p:spPr>
        <p:txBody>
          <a:bodyPr/>
          <a:lstStyle/>
          <a:p>
            <a:r>
              <a:rPr lang="en-US" dirty="0"/>
              <a:t>Start the MySQL DBMS on Windows.</a:t>
            </a:r>
          </a:p>
          <a:p>
            <a:pPr lvl="1"/>
            <a:r>
              <a:rPr lang="en-US" dirty="0"/>
              <a:t>In the bottom left of your screen, enter and run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services.msc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Find </a:t>
            </a:r>
            <a:r>
              <a:rPr lang="en-US" dirty="0">
                <a:solidFill>
                  <a:srgbClr val="0033CC"/>
                </a:solidFill>
              </a:rPr>
              <a:t>MySQL80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and start it.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506D8-6FD0-6B26-D2BA-5B744930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2BB2554-5298-BD83-B122-7A83C9B85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049" y="2350312"/>
            <a:ext cx="5309962" cy="391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92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pPr lvl="0"/>
            <a:r>
              <a:rPr lang="en-US" dirty="0"/>
              <a:t>You will understand </a:t>
            </a:r>
            <a:r>
              <a:rPr lang="en-US" u="sng" dirty="0"/>
              <a:t>practical aspects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of </a:t>
            </a:r>
            <a:br>
              <a:rPr lang="en-US" dirty="0"/>
            </a:br>
            <a:r>
              <a:rPr lang="en-US" dirty="0"/>
              <a:t>data modeling, relational databases, SQL, </a:t>
            </a:r>
            <a:br>
              <a:rPr lang="en-US" dirty="0"/>
            </a:br>
            <a:r>
              <a:rPr lang="en-US" dirty="0"/>
              <a:t>and object-relational mapping. </a:t>
            </a:r>
          </a:p>
          <a:p>
            <a:pPr lvl="5"/>
            <a:endParaRPr lang="en-US" dirty="0"/>
          </a:p>
          <a:p>
            <a:pPr lvl="0"/>
            <a:r>
              <a:rPr lang="en-US" dirty="0"/>
              <a:t>You will understand how to design and deploy </a:t>
            </a:r>
            <a:r>
              <a:rPr lang="en-US" u="sng" dirty="0"/>
              <a:t>operational databases</a:t>
            </a:r>
            <a:r>
              <a:rPr lang="en-US" dirty="0"/>
              <a:t> for transactions and </a:t>
            </a:r>
            <a:r>
              <a:rPr lang="en-US" u="sng" dirty="0"/>
              <a:t>analytical databases</a:t>
            </a:r>
            <a:r>
              <a:rPr lang="en-US" dirty="0"/>
              <a:t> for data analysis.</a:t>
            </a:r>
          </a:p>
          <a:p>
            <a:pPr lvl="4"/>
            <a:endParaRPr lang="en-US" dirty="0"/>
          </a:p>
          <a:p>
            <a:pPr lvl="0"/>
            <a:r>
              <a:rPr lang="en-US" dirty="0"/>
              <a:t>You will learn how to develop front-end standalone, notebook, and GUI-based Python applications with a back-end database.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5069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6F4D9-4E97-AD8B-6754-EE4AE0E5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0D97F-C8D6-6725-B074-B41EFC5DC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the MySQL DBMS </a:t>
            </a:r>
            <a:br>
              <a:rPr lang="en-US" dirty="0"/>
            </a:br>
            <a:r>
              <a:rPr lang="en-US" dirty="0"/>
              <a:t>on the Mac.</a:t>
            </a:r>
          </a:p>
          <a:p>
            <a:pPr lvl="1"/>
            <a:r>
              <a:rPr lang="en-US" dirty="0"/>
              <a:t>Open System Settings.</a:t>
            </a:r>
          </a:p>
          <a:p>
            <a:pPr lvl="1"/>
            <a:r>
              <a:rPr lang="en-US" dirty="0"/>
              <a:t>Open MySQL and start it.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A4644-75A5-508B-CB5D-5B0B2EE8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07F65C7-5C60-9173-CFE5-400349B7C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922" y="2971805"/>
            <a:ext cx="4187028" cy="3618021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7A837B8-D3E4-B2F2-5544-8A2CAD029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41" y="2996910"/>
            <a:ext cx="4785415" cy="3541015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55436957-FA2C-2047-0A80-B85E31DB9BBA}"/>
              </a:ext>
            </a:extLst>
          </p:cNvPr>
          <p:cNvSpPr/>
          <p:nvPr/>
        </p:nvSpPr>
        <p:spPr bwMode="auto">
          <a:xfrm>
            <a:off x="91489" y="5989292"/>
            <a:ext cx="274272" cy="182878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solidFill>
                  <a:srgbClr val="0033CC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09330708-2386-1915-D6E9-AD5F218670E8}"/>
              </a:ext>
            </a:extLst>
          </p:cNvPr>
          <p:cNvSpPr/>
          <p:nvPr/>
        </p:nvSpPr>
        <p:spPr bwMode="auto">
          <a:xfrm>
            <a:off x="4480562" y="4526268"/>
            <a:ext cx="914390" cy="548634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8048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4B120-380A-8BA8-37C3-31952E150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712A-1F1E-9C64-280B-B1EA1F650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767843"/>
          </a:xfrm>
        </p:spPr>
        <p:txBody>
          <a:bodyPr/>
          <a:lstStyle/>
          <a:p>
            <a:r>
              <a:rPr lang="en-US" dirty="0"/>
              <a:t>Install and start the MySQL Workbench tool.</a:t>
            </a:r>
          </a:p>
          <a:p>
            <a:pPr lvl="1"/>
            <a:r>
              <a:rPr lang="en-US" dirty="0"/>
              <a:t>Click on the</a:t>
            </a:r>
            <a:br>
              <a:rPr lang="en-US" dirty="0"/>
            </a:br>
            <a:r>
              <a:rPr lang="en-US" dirty="0">
                <a:solidFill>
                  <a:srgbClr val="0033CC"/>
                </a:solidFill>
              </a:rPr>
              <a:t>Local instance</a:t>
            </a:r>
            <a:br>
              <a:rPr lang="en-US" dirty="0"/>
            </a:br>
            <a:r>
              <a:rPr lang="en-US" dirty="0"/>
              <a:t>tab.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6FA6E-43DA-D651-7EA5-982AD803E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7D6B12B-684A-E556-9474-0F4E093C3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735" y="1965976"/>
            <a:ext cx="5240898" cy="393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238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06032-62B4-F8F2-D0F5-AEC29997C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2C882-2A22-16FC-5CB7-630AD6753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Click on </a:t>
            </a:r>
            <a:r>
              <a:rPr lang="en-US" dirty="0">
                <a:solidFill>
                  <a:srgbClr val="0033CC"/>
                </a:solidFill>
              </a:rPr>
              <a:t>Data Import/Restore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EB1B4-979C-F618-C7A3-2742C168E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52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CFF560-16E6-F52B-13C0-91A2C77B85DC}"/>
              </a:ext>
            </a:extLst>
          </p:cNvPr>
          <p:cNvGrpSpPr/>
          <p:nvPr/>
        </p:nvGrpSpPr>
        <p:grpSpPr>
          <a:xfrm>
            <a:off x="1097318" y="1551926"/>
            <a:ext cx="6949364" cy="5077439"/>
            <a:chOff x="1097318" y="1628161"/>
            <a:chExt cx="6949364" cy="5077439"/>
          </a:xfrm>
        </p:grpSpPr>
        <p:pic>
          <p:nvPicPr>
            <p:cNvPr id="11" name="Picture 10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6488A727-AF46-0B6F-23E3-3EA4BFF21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7318" y="1628161"/>
              <a:ext cx="6949364" cy="507743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B205EED-4CCE-D38F-6612-E94E59224F78}"/>
                </a:ext>
              </a:extLst>
            </p:cNvPr>
            <p:cNvSpPr/>
            <p:nvPr/>
          </p:nvSpPr>
          <p:spPr bwMode="auto">
            <a:xfrm>
              <a:off x="1508810" y="3261371"/>
              <a:ext cx="914390" cy="182878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87676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F2BBC-F9F9-22CA-85C9-935052374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B9A2C-759F-2CA6-4B61-032F65600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67" y="1295399"/>
            <a:ext cx="2834609" cy="3139429"/>
          </a:xfrm>
        </p:spPr>
        <p:txBody>
          <a:bodyPr/>
          <a:lstStyle/>
          <a:p>
            <a:r>
              <a:rPr lang="en-US" dirty="0"/>
              <a:t>Load file </a:t>
            </a:r>
            <a:br>
              <a:rPr lang="en-US" dirty="0"/>
            </a:b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school.sql</a:t>
            </a:r>
            <a:r>
              <a:rPr lang="en-US" dirty="0">
                <a:solidFill>
                  <a:srgbClr val="0033CC"/>
                </a:solidFill>
              </a:rPr>
              <a:t> </a:t>
            </a:r>
            <a:br>
              <a:rPr lang="en-US" dirty="0"/>
            </a:br>
            <a:r>
              <a:rPr lang="en-US" dirty="0"/>
              <a:t>into a new </a:t>
            </a:r>
            <a:br>
              <a:rPr lang="en-US" dirty="0"/>
            </a:br>
            <a:r>
              <a:rPr lang="en-US" dirty="0"/>
              <a:t>schema </a:t>
            </a:r>
            <a:br>
              <a:rPr lang="en-US" dirty="0"/>
            </a:br>
            <a:r>
              <a:rPr lang="en-US" dirty="0"/>
              <a:t>(database) </a:t>
            </a:r>
            <a:br>
              <a:rPr lang="en-US" dirty="0"/>
            </a:br>
            <a:r>
              <a:rPr lang="en-US" dirty="0"/>
              <a:t>named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school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AAEC2-E62F-DE39-C6E6-8BAAC0913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8A5DDC3-B24D-5CD5-57B9-A0D696F23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98" y="1066800"/>
            <a:ext cx="6177280" cy="5791200"/>
          </a:xfrm>
          <a:prstGeom prst="rect">
            <a:avLst/>
          </a:prstGeom>
        </p:spPr>
      </p:pic>
      <p:pic>
        <p:nvPicPr>
          <p:cNvPr id="7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52CF50F-781D-E048-0687-D3EB1D1D0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94952" y="4434828"/>
            <a:ext cx="2743170" cy="66464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BE60A905-FA45-1A71-92C7-B4DE2D22273B}"/>
              </a:ext>
            </a:extLst>
          </p:cNvPr>
          <p:cNvSpPr/>
          <p:nvPr/>
        </p:nvSpPr>
        <p:spPr bwMode="auto">
          <a:xfrm>
            <a:off x="4625369" y="2979407"/>
            <a:ext cx="182878" cy="18287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DFA007-FFA4-3610-9672-852356481F3E}"/>
              </a:ext>
            </a:extLst>
          </p:cNvPr>
          <p:cNvSpPr/>
          <p:nvPr/>
        </p:nvSpPr>
        <p:spPr bwMode="auto">
          <a:xfrm>
            <a:off x="6217902" y="2979407"/>
            <a:ext cx="1371585" cy="18287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91B2DA-E3F0-33D2-3FA0-5F52BD913044}"/>
              </a:ext>
            </a:extLst>
          </p:cNvPr>
          <p:cNvSpPr/>
          <p:nvPr/>
        </p:nvSpPr>
        <p:spPr bwMode="auto">
          <a:xfrm>
            <a:off x="7094188" y="4650212"/>
            <a:ext cx="403846" cy="21335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26DA1F9B-270D-CBE8-09AE-C78AB3F7E51A}"/>
              </a:ext>
            </a:extLst>
          </p:cNvPr>
          <p:cNvSpPr/>
          <p:nvPr/>
        </p:nvSpPr>
        <p:spPr bwMode="auto">
          <a:xfrm>
            <a:off x="7856249" y="5958827"/>
            <a:ext cx="182878" cy="18287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0CBB1FC-CFBF-B3FB-00FA-06FA2B446E20}"/>
              </a:ext>
            </a:extLst>
          </p:cNvPr>
          <p:cNvSpPr/>
          <p:nvPr/>
        </p:nvSpPr>
        <p:spPr bwMode="auto">
          <a:xfrm>
            <a:off x="6045964" y="3573376"/>
            <a:ext cx="446255" cy="18287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2510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89CCFD2-6D4F-79C1-5B40-B7B44A685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71" y="1168477"/>
            <a:ext cx="5476870" cy="41807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93AD9F-468D-D313-D3D0-A195B2E33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3E44A-F13F-2179-FD1F-6A9C276DF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89" y="1295400"/>
            <a:ext cx="3358616" cy="4876769"/>
          </a:xfrm>
        </p:spPr>
        <p:txBody>
          <a:bodyPr/>
          <a:lstStyle/>
          <a:p>
            <a:r>
              <a:rPr lang="en-US" dirty="0"/>
              <a:t>Go to the </a:t>
            </a:r>
            <a:r>
              <a:rPr lang="en-US" dirty="0">
                <a:solidFill>
                  <a:srgbClr val="0033CC"/>
                </a:solidFill>
              </a:rPr>
              <a:t>Schemas</a:t>
            </a:r>
            <a:r>
              <a:rPr lang="en-US" dirty="0"/>
              <a:t> tab.</a:t>
            </a:r>
          </a:p>
          <a:p>
            <a:pPr lvl="1"/>
            <a:r>
              <a:rPr lang="en-US" dirty="0"/>
              <a:t>Click the</a:t>
            </a:r>
            <a:br>
              <a:rPr lang="en-US" dirty="0"/>
            </a:br>
            <a:r>
              <a:rPr lang="en-US" dirty="0"/>
              <a:t>refresh button.</a:t>
            </a:r>
          </a:p>
          <a:p>
            <a:pPr lvl="1"/>
            <a:r>
              <a:rPr lang="en-US" dirty="0"/>
              <a:t>Double-click on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>
                <a:solidFill>
                  <a:srgbClr val="0033CC"/>
                </a:solidFill>
              </a:rPr>
              <a:t>school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schema to make</a:t>
            </a:r>
            <a:br>
              <a:rPr lang="en-US" dirty="0"/>
            </a:br>
            <a:r>
              <a:rPr lang="en-US" dirty="0"/>
              <a:t>it the default. </a:t>
            </a:r>
          </a:p>
          <a:p>
            <a:pPr lvl="1"/>
            <a:r>
              <a:rPr lang="en-US" dirty="0"/>
              <a:t>Type a query.</a:t>
            </a:r>
          </a:p>
          <a:p>
            <a:pPr lvl="1"/>
            <a:r>
              <a:rPr lang="en-US" dirty="0"/>
              <a:t>Click the</a:t>
            </a:r>
            <a:br>
              <a:rPr lang="en-US" dirty="0"/>
            </a:br>
            <a:r>
              <a:rPr lang="en-US" dirty="0"/>
              <a:t>execute button.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4FB73-6F00-7CA8-258D-E73F0A34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FC6DE64-9710-FB88-058E-1628349E2368}"/>
              </a:ext>
            </a:extLst>
          </p:cNvPr>
          <p:cNvSpPr/>
          <p:nvPr/>
        </p:nvSpPr>
        <p:spPr bwMode="auto">
          <a:xfrm>
            <a:off x="5097776" y="2392680"/>
            <a:ext cx="182878" cy="182878"/>
          </a:xfrm>
          <a:prstGeom prst="ellipse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58BB99-09AD-70C3-518B-0FA2AF7508C2}"/>
              </a:ext>
            </a:extLst>
          </p:cNvPr>
          <p:cNvSpPr/>
          <p:nvPr/>
        </p:nvSpPr>
        <p:spPr bwMode="auto">
          <a:xfrm>
            <a:off x="2178733" y="2392679"/>
            <a:ext cx="182878" cy="182878"/>
          </a:xfrm>
          <a:prstGeom prst="ellipse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562ED1C-FEA1-FBF5-FE8E-93A35A05316A}"/>
              </a:ext>
            </a:extLst>
          </p:cNvPr>
          <p:cNvSpPr/>
          <p:nvPr/>
        </p:nvSpPr>
        <p:spPr bwMode="auto">
          <a:xfrm>
            <a:off x="2853096" y="4738261"/>
            <a:ext cx="182878" cy="182878"/>
          </a:xfrm>
          <a:prstGeom prst="ellipse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DE6735-FA3B-5A82-87A1-9F6D62A92E0D}"/>
              </a:ext>
            </a:extLst>
          </p:cNvPr>
          <p:cNvSpPr/>
          <p:nvPr/>
        </p:nvSpPr>
        <p:spPr bwMode="auto">
          <a:xfrm>
            <a:off x="3162305" y="5531319"/>
            <a:ext cx="182878" cy="182878"/>
          </a:xfrm>
          <a:prstGeom prst="ellipse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BCE601D-CA39-52A8-4C82-1A12ABDFF04F}"/>
              </a:ext>
            </a:extLst>
          </p:cNvPr>
          <p:cNvGrpSpPr/>
          <p:nvPr/>
        </p:nvGrpSpPr>
        <p:grpSpPr>
          <a:xfrm>
            <a:off x="2361611" y="1802609"/>
            <a:ext cx="2941901" cy="681509"/>
            <a:chOff x="2361611" y="1802609"/>
            <a:chExt cx="2941901" cy="68150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42DEF27-6C62-06CE-3947-77443161D433}"/>
                </a:ext>
              </a:extLst>
            </p:cNvPr>
            <p:cNvSpPr/>
            <p:nvPr/>
          </p:nvSpPr>
          <p:spPr bwMode="auto">
            <a:xfrm>
              <a:off x="5120634" y="1802609"/>
              <a:ext cx="182878" cy="182878"/>
            </a:xfrm>
            <a:prstGeom prst="ellipse">
              <a:avLst/>
            </a:prstGeom>
            <a:noFill/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5" name="Curved Connector 14">
              <a:extLst>
                <a:ext uri="{FF2B5EF4-FFF2-40B4-BE49-F238E27FC236}">
                  <a16:creationId xmlns:a16="http://schemas.microsoft.com/office/drawing/2014/main" id="{8F7F75A4-207C-E75E-D7FD-8664886D9646}"/>
                </a:ext>
              </a:extLst>
            </p:cNvPr>
            <p:cNvCxnSpPr>
              <a:stCxn id="10" idx="6"/>
              <a:endCxn id="8" idx="2"/>
            </p:cNvCxnSpPr>
            <p:nvPr/>
          </p:nvCxnSpPr>
          <p:spPr bwMode="auto">
            <a:xfrm flipV="1">
              <a:off x="2361611" y="1894048"/>
              <a:ext cx="2759023" cy="590070"/>
            </a:xfrm>
            <a:prstGeom prst="curved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D74807F-13BB-B59C-01F8-E81A04441DFF}"/>
              </a:ext>
            </a:extLst>
          </p:cNvPr>
          <p:cNvGrpSpPr/>
          <p:nvPr/>
        </p:nvGrpSpPr>
        <p:grpSpPr>
          <a:xfrm>
            <a:off x="3345183" y="1835470"/>
            <a:ext cx="2445992" cy="3787288"/>
            <a:chOff x="3345183" y="1835470"/>
            <a:chExt cx="2445992" cy="378728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B2CD37-8A0C-9A86-3EC1-AF706C0F232C}"/>
                </a:ext>
              </a:extLst>
            </p:cNvPr>
            <p:cNvSpPr/>
            <p:nvPr/>
          </p:nvSpPr>
          <p:spPr bwMode="auto">
            <a:xfrm>
              <a:off x="5608297" y="1835470"/>
              <a:ext cx="182878" cy="18287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3E69D4A8-72DC-3361-9218-62F880141511}"/>
                </a:ext>
              </a:extLst>
            </p:cNvPr>
            <p:cNvCxnSpPr>
              <a:cxnSpLocks/>
              <a:stCxn id="12" idx="6"/>
              <a:endCxn id="9" idx="2"/>
            </p:cNvCxnSpPr>
            <p:nvPr/>
          </p:nvCxnSpPr>
          <p:spPr bwMode="auto">
            <a:xfrm flipV="1">
              <a:off x="3345183" y="1926909"/>
              <a:ext cx="2263114" cy="3695849"/>
            </a:xfrm>
            <a:prstGeom prst="curved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571527B1-9D33-28A2-7134-5B8C8C56EFA9}"/>
              </a:ext>
            </a:extLst>
          </p:cNvPr>
          <p:cNvCxnSpPr>
            <a:cxnSpLocks/>
            <a:stCxn id="11" idx="6"/>
            <a:endCxn id="25" idx="2"/>
          </p:cNvCxnSpPr>
          <p:nvPr/>
        </p:nvCxnSpPr>
        <p:spPr bwMode="auto">
          <a:xfrm flipV="1">
            <a:off x="3035974" y="2392680"/>
            <a:ext cx="2569956" cy="2437020"/>
          </a:xfrm>
          <a:prstGeom prst="curvedConnector3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B8E63317-A7B5-8FD9-59F0-15E8A9EA0426}"/>
              </a:ext>
            </a:extLst>
          </p:cNvPr>
          <p:cNvSpPr/>
          <p:nvPr/>
        </p:nvSpPr>
        <p:spPr bwMode="auto">
          <a:xfrm>
            <a:off x="5605930" y="2297421"/>
            <a:ext cx="187613" cy="190517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6B29B21-249A-9593-C0F0-0D104B4A56E1}"/>
              </a:ext>
            </a:extLst>
          </p:cNvPr>
          <p:cNvSpPr/>
          <p:nvPr/>
        </p:nvSpPr>
        <p:spPr bwMode="auto">
          <a:xfrm>
            <a:off x="3063462" y="3199814"/>
            <a:ext cx="165527" cy="18287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96792D5-1AF2-6C85-A511-655F1C82E21A}"/>
              </a:ext>
            </a:extLst>
          </p:cNvPr>
          <p:cNvSpPr/>
          <p:nvPr/>
        </p:nvSpPr>
        <p:spPr bwMode="auto">
          <a:xfrm>
            <a:off x="3775381" y="2393847"/>
            <a:ext cx="165527" cy="18287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8D3BC972-2856-ADBE-EC8B-28E6A03C7422}"/>
              </a:ext>
            </a:extLst>
          </p:cNvPr>
          <p:cNvCxnSpPr>
            <a:stCxn id="33" idx="6"/>
            <a:endCxn id="34" idx="2"/>
          </p:cNvCxnSpPr>
          <p:nvPr/>
        </p:nvCxnSpPr>
        <p:spPr bwMode="auto">
          <a:xfrm flipV="1">
            <a:off x="3228989" y="2485286"/>
            <a:ext cx="546392" cy="805967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2041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72DFF-91A1-755F-5E2F-C94A3294C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941E7-199F-C108-5B3D-79C96C894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the MySQL Connector/Python which enables a Python program to connect to a database and access its data.</a:t>
            </a:r>
          </a:p>
          <a:p>
            <a:pPr lvl="4"/>
            <a:endParaRPr lang="en-US" dirty="0"/>
          </a:p>
          <a:p>
            <a:r>
              <a:rPr lang="en-US" dirty="0"/>
              <a:t>You will be able to run a standalone Python program that connects to a database and queries its data.</a:t>
            </a:r>
          </a:p>
          <a:p>
            <a:pPr lvl="4"/>
            <a:endParaRPr lang="en-US" dirty="0"/>
          </a:p>
          <a:p>
            <a:r>
              <a:rPr lang="en-US" dirty="0"/>
              <a:t>You will also be able to run Python code in a notebook that connects to a database and queries its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F1DC1-3049-63DA-FC08-AA4E5FF5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049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5CD76-A457-7741-BF27-E80808783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0A9CA-F235-D236-E3F7-86F8F0BED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937706"/>
          </a:xfrm>
        </p:spPr>
        <p:txBody>
          <a:bodyPr/>
          <a:lstStyle/>
          <a:p>
            <a:r>
              <a:rPr lang="en-US" dirty="0"/>
              <a:t>What to submit for Assignment #1: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A screenshot of </a:t>
            </a:r>
            <a:r>
              <a:rPr lang="en-US" dirty="0">
                <a:solidFill>
                  <a:srgbClr val="B23C00"/>
                </a:solidFill>
              </a:rPr>
              <a:t>MySQL Workbench</a:t>
            </a:r>
            <a:r>
              <a:rPr lang="en-US" dirty="0"/>
              <a:t> that shows</a:t>
            </a:r>
          </a:p>
          <a:p>
            <a:pPr lvl="2"/>
            <a:r>
              <a:rPr lang="en-US" dirty="0"/>
              <a:t>the school schema listed among the schemas</a:t>
            </a:r>
          </a:p>
          <a:p>
            <a:pPr lvl="2"/>
            <a:r>
              <a:rPr lang="en-US" dirty="0"/>
              <a:t>an SQL query (make up one or copy one from the “Introduction to SQL Queries” website)</a:t>
            </a:r>
          </a:p>
          <a:p>
            <a:pPr lvl="2"/>
            <a:r>
              <a:rPr lang="en-US" dirty="0"/>
              <a:t>the results of the query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A screenshot or text file of executing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Assignment1.py </a:t>
            </a:r>
            <a:r>
              <a:rPr lang="en-US" dirty="0"/>
              <a:t>of the standalone Connection program in a terminal.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A screenshot of the last three cells and their output from the notebook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Assignment1.ipynb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38E07-3C84-2A75-A0B9-003E2D49E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59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By Wednesday, January 29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047990"/>
          </a:xfrm>
        </p:spPr>
        <p:txBody>
          <a:bodyPr/>
          <a:lstStyle/>
          <a:p>
            <a:r>
              <a:rPr lang="en-US" dirty="0"/>
              <a:t>Form project teams.</a:t>
            </a:r>
          </a:p>
          <a:p>
            <a:pPr lvl="5"/>
            <a:endParaRPr lang="en-US" dirty="0"/>
          </a:p>
          <a:p>
            <a:r>
              <a:rPr lang="en-US" dirty="0"/>
              <a:t>Submit your team information to Canvas.</a:t>
            </a:r>
          </a:p>
          <a:p>
            <a:pPr lvl="1"/>
            <a:r>
              <a:rPr lang="en-US" dirty="0"/>
              <a:t>team name</a:t>
            </a:r>
          </a:p>
          <a:p>
            <a:pPr lvl="1"/>
            <a:r>
              <a:rPr lang="en-US" dirty="0"/>
              <a:t>team members and email addresses</a:t>
            </a:r>
          </a:p>
          <a:p>
            <a:pPr lvl="1"/>
            <a:r>
              <a:rPr lang="en-US" dirty="0"/>
              <a:t>cc all team members in an email to </a:t>
            </a:r>
            <a:r>
              <a:rPr lang="en-US" dirty="0">
                <a:hlinkClick r:id="rId2"/>
              </a:rPr>
              <a:t>ron.mak@sjsu.edu</a:t>
            </a:r>
            <a:r>
              <a:rPr lang="en-US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4270F9-BABB-B183-6AAD-BE2E4364591F}"/>
              </a:ext>
            </a:extLst>
          </p:cNvPr>
          <p:cNvSpPr txBox="1"/>
          <p:nvPr/>
        </p:nvSpPr>
        <p:spPr>
          <a:xfrm>
            <a:off x="3951631" y="4576628"/>
            <a:ext cx="124073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Application demo</a:t>
            </a:r>
          </a:p>
        </p:txBody>
      </p:sp>
    </p:spTree>
    <p:extLst>
      <p:ext uri="{BB962C8B-B14F-4D97-AF65-F5344CB8AC3E}">
        <p14:creationId xmlns:p14="http://schemas.microsoft.com/office/powerpoint/2010/main" val="1393878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learn how to extract, transform, and load (the ETL process) large datasets into a database.</a:t>
            </a:r>
          </a:p>
          <a:p>
            <a:pPr lvl="1"/>
            <a:r>
              <a:rPr lang="en-US" dirty="0"/>
              <a:t>Design normalized tables with proper relationships.</a:t>
            </a:r>
          </a:p>
          <a:p>
            <a:pPr lvl="1"/>
            <a:r>
              <a:rPr lang="en-US" dirty="0"/>
              <a:t>Perform “data wrangling”.</a:t>
            </a:r>
          </a:p>
          <a:p>
            <a:pPr lvl="1"/>
            <a:r>
              <a:rPr lang="en-US" dirty="0"/>
              <a:t>Clean defective or missing data values.</a:t>
            </a:r>
          </a:p>
          <a:p>
            <a:pPr lvl="4"/>
            <a:endParaRPr lang="en-US" dirty="0"/>
          </a:p>
          <a:p>
            <a:r>
              <a:rPr lang="en-US" dirty="0"/>
              <a:t>You will also get an introduction to dimensional data modeling, data warehousing, and OLAP (online analytical processing).</a:t>
            </a:r>
          </a:p>
          <a:p>
            <a:pPr lvl="1"/>
            <a:r>
              <a:rPr lang="en-US" dirty="0"/>
              <a:t>Subject of the new DATA 226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03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Not</a:t>
            </a:r>
            <a:r>
              <a:rPr lang="en-US" dirty="0"/>
              <a:t> course objectives: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Deep expertise in any one topic </a:t>
            </a:r>
          </a:p>
          <a:p>
            <a:pPr lvl="2"/>
            <a:r>
              <a:rPr lang="en-US" dirty="0"/>
              <a:t>It’s up to you do further research as necessary </a:t>
            </a:r>
            <a:br>
              <a:rPr lang="en-US" dirty="0"/>
            </a:br>
            <a:r>
              <a:rPr lang="en-US" dirty="0"/>
              <a:t>for your projects.</a:t>
            </a:r>
          </a:p>
          <a:p>
            <a:pPr lvl="1"/>
            <a:r>
              <a:rPr lang="en-US" dirty="0"/>
              <a:t>Database theory</a:t>
            </a:r>
          </a:p>
          <a:p>
            <a:pPr lvl="1"/>
            <a:r>
              <a:rPr lang="en-US" dirty="0"/>
              <a:t>Implementation of database management system (DBMS)</a:t>
            </a:r>
          </a:p>
          <a:p>
            <a:pPr lvl="1"/>
            <a:r>
              <a:rPr lang="en-US" dirty="0"/>
              <a:t>Database administration (DBA) beyond the basics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80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E3449-661E-87A5-AF81-84FC164DE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8B359-A2BA-21B3-2072-54351D933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the syllabus for:</a:t>
            </a:r>
          </a:p>
          <a:p>
            <a:pPr lvl="1"/>
            <a:r>
              <a:rPr lang="en-US" dirty="0"/>
              <a:t>course learning outcomes</a:t>
            </a:r>
          </a:p>
          <a:p>
            <a:pPr lvl="1"/>
            <a:r>
              <a:rPr lang="en-US" dirty="0"/>
              <a:t>recommended books</a:t>
            </a:r>
          </a:p>
          <a:p>
            <a:pPr lvl="1"/>
            <a:r>
              <a:rPr lang="en-US" dirty="0"/>
              <a:t>useful websites</a:t>
            </a:r>
          </a:p>
          <a:p>
            <a:pPr lvl="1"/>
            <a:r>
              <a:rPr lang="en-US" dirty="0"/>
              <a:t>software to install</a:t>
            </a:r>
          </a:p>
          <a:p>
            <a:pPr lvl="1"/>
            <a:r>
              <a:rPr lang="en-US" dirty="0"/>
              <a:t>team project</a:t>
            </a:r>
          </a:p>
          <a:p>
            <a:pPr lvl="1"/>
            <a:r>
              <a:rPr lang="en-US" dirty="0"/>
              <a:t>exams and grading</a:t>
            </a:r>
          </a:p>
          <a:p>
            <a:pPr lvl="1"/>
            <a:r>
              <a:rPr lang="en-US" dirty="0"/>
              <a:t>course schedule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AC037-F3EC-DA4A-E8CC-27B942B8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02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FF9D-4AD1-E847-9BE7-B46EB8CAFD8F}" type="slidenum">
              <a:rPr lang="en-US"/>
              <a:pPr/>
              <a:t>9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Teams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Assignments will be done by </a:t>
            </a:r>
            <a:br>
              <a:rPr lang="en-US" dirty="0"/>
            </a:br>
            <a:r>
              <a:rPr lang="en-US" u="sng" dirty="0"/>
              <a:t>small project teams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Form your own teams of </a:t>
            </a:r>
            <a:r>
              <a:rPr lang="en-US" u="sng" dirty="0"/>
              <a:t>4 members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each.</a:t>
            </a:r>
          </a:p>
          <a:p>
            <a:pPr lvl="4"/>
            <a:endParaRPr lang="en-US" dirty="0"/>
          </a:p>
          <a:p>
            <a:r>
              <a:rPr lang="en-US" dirty="0"/>
              <a:t>Choose your team members wisely!</a:t>
            </a:r>
          </a:p>
          <a:p>
            <a:pPr lvl="1"/>
            <a:r>
              <a:rPr lang="en-US" dirty="0"/>
              <a:t>It’s important to gain experience working with others on a team project.</a:t>
            </a:r>
          </a:p>
          <a:p>
            <a:pPr lvl="1"/>
            <a:r>
              <a:rPr lang="en-US" dirty="0"/>
              <a:t>Be sure you’ll be able to meet and communicate </a:t>
            </a:r>
            <a:br>
              <a:rPr lang="en-US" dirty="0"/>
            </a:br>
            <a:r>
              <a:rPr lang="en-US" dirty="0"/>
              <a:t>with each other and work together well.</a:t>
            </a:r>
          </a:p>
          <a:p>
            <a:pPr lvl="1"/>
            <a:r>
              <a:rPr lang="en-US" dirty="0"/>
              <a:t>No moving from team to team.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77480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39653</TotalTime>
  <Words>3010</Words>
  <Application>Microsoft Macintosh PowerPoint</Application>
  <PresentationFormat>On-screen Show (4:3)</PresentationFormat>
  <Paragraphs>484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Courier New</vt:lpstr>
      <vt:lpstr>Times New Roman</vt:lpstr>
      <vt:lpstr>Wingdings</vt:lpstr>
      <vt:lpstr>Quadrant</vt:lpstr>
      <vt:lpstr>DATA 201 Database Technologies  for Data Analytics January 23 Class Meeting</vt:lpstr>
      <vt:lpstr>Contact Info</vt:lpstr>
      <vt:lpstr>Short Bio</vt:lpstr>
      <vt:lpstr>Course Objectives</vt:lpstr>
      <vt:lpstr>Course Objectives, cont’d</vt:lpstr>
      <vt:lpstr>Course Objectives, cont’d</vt:lpstr>
      <vt:lpstr>Course Objectives, cont’d</vt:lpstr>
      <vt:lpstr>Course Syllabus</vt:lpstr>
      <vt:lpstr>Project Teams</vt:lpstr>
      <vt:lpstr>Project Teams, cont’d</vt:lpstr>
      <vt:lpstr>Team Semester Project</vt:lpstr>
      <vt:lpstr>Team Semester Project, cont’d</vt:lpstr>
      <vt:lpstr>Individual Responsibilities</vt:lpstr>
      <vt:lpstr>Postmortem Assessment Report</vt:lpstr>
      <vt:lpstr>Final Individual Class Grade</vt:lpstr>
      <vt:lpstr>Participation is Important!</vt:lpstr>
      <vt:lpstr>What is Data?</vt:lpstr>
      <vt:lpstr>Structured vs. Unstructured Data</vt:lpstr>
      <vt:lpstr>What is Information?</vt:lpstr>
      <vt:lpstr>What is a Database?</vt:lpstr>
      <vt:lpstr>Database Management System (DBMS)</vt:lpstr>
      <vt:lpstr>Types of DBMS</vt:lpstr>
      <vt:lpstr>Two Primary Use Cases of Databases</vt:lpstr>
      <vt:lpstr>Operational Database</vt:lpstr>
      <vt:lpstr>Analytical Database</vt:lpstr>
      <vt:lpstr>Database Application Architecture</vt:lpstr>
      <vt:lpstr>Multiple Simultaneous Users</vt:lpstr>
      <vt:lpstr>Table Structure in a Relational Database</vt:lpstr>
      <vt:lpstr>Introduction to Database Queries</vt:lpstr>
      <vt:lpstr>Primary Key</vt:lpstr>
      <vt:lpstr>Foreign Keys</vt:lpstr>
      <vt:lpstr>Primary Keys and Foreign Keys</vt:lpstr>
      <vt:lpstr>Break</vt:lpstr>
      <vt:lpstr>Introduction to SQL</vt:lpstr>
      <vt:lpstr>Introduction to SQL, cont’d</vt:lpstr>
      <vt:lpstr>The SQL Language </vt:lpstr>
      <vt:lpstr>SQL Syntax</vt:lpstr>
      <vt:lpstr>SQL Syntax, cont’d</vt:lpstr>
      <vt:lpstr>Table Join</vt:lpstr>
      <vt:lpstr>Write Your SQL Code</vt:lpstr>
      <vt:lpstr>Display an Entire Table</vt:lpstr>
      <vt:lpstr>How a Query Works #1</vt:lpstr>
      <vt:lpstr>How a Query Works #2</vt:lpstr>
      <vt:lpstr>How a Query Works #3</vt:lpstr>
      <vt:lpstr>How a Query Works #4</vt:lpstr>
      <vt:lpstr>How a Query Works #5</vt:lpstr>
      <vt:lpstr>Traditional vs. Modern SQL Syntax</vt:lpstr>
      <vt:lpstr>Assignment #1: Install Software</vt:lpstr>
      <vt:lpstr>Assignment #1, cont’d</vt:lpstr>
      <vt:lpstr>Assignment #1, cont’d</vt:lpstr>
      <vt:lpstr>Assignment #1, cont’d</vt:lpstr>
      <vt:lpstr>Assignment #1, cont’d</vt:lpstr>
      <vt:lpstr>Assignment #1, cont’d</vt:lpstr>
      <vt:lpstr>Assignment #1, cont’d</vt:lpstr>
      <vt:lpstr>Assignment #1, cont’d</vt:lpstr>
      <vt:lpstr>Assignment #1, cont’d</vt:lpstr>
      <vt:lpstr>Reminder: By Wednesday, January 29</vt:lpstr>
    </vt:vector>
  </TitlesOfParts>
  <Manager/>
  <Company>San Jose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Ronald Mak</cp:lastModifiedBy>
  <cp:revision>558</cp:revision>
  <dcterms:created xsi:type="dcterms:W3CDTF">2008-01-12T03:52:55Z</dcterms:created>
  <dcterms:modified xsi:type="dcterms:W3CDTF">2025-01-26T01:07:38Z</dcterms:modified>
  <cp:category/>
</cp:coreProperties>
</file>