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56" r:id="rId2"/>
    <p:sldId id="770" r:id="rId3"/>
    <p:sldId id="772" r:id="rId4"/>
    <p:sldId id="773" r:id="rId5"/>
    <p:sldId id="774" r:id="rId6"/>
    <p:sldId id="777" r:id="rId7"/>
    <p:sldId id="775" r:id="rId8"/>
    <p:sldId id="776" r:id="rId9"/>
    <p:sldId id="778" r:id="rId10"/>
    <p:sldId id="779" r:id="rId11"/>
    <p:sldId id="780" r:id="rId12"/>
    <p:sldId id="781" r:id="rId13"/>
    <p:sldId id="782" r:id="rId14"/>
    <p:sldId id="783" r:id="rId15"/>
    <p:sldId id="784" r:id="rId16"/>
    <p:sldId id="785" r:id="rId17"/>
    <p:sldId id="786" r:id="rId18"/>
    <p:sldId id="787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9051"/>
    <a:srgbClr val="B23C00"/>
    <a:srgbClr val="D5FC79"/>
    <a:srgbClr val="E1F5FF"/>
    <a:srgbClr val="C6DEFF"/>
    <a:srgbClr val="A12A03"/>
    <a:srgbClr val="66CCFF"/>
    <a:srgbClr val="A400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39" autoAdjust="0"/>
    <p:restoredTop sz="98450" autoAdjust="0"/>
  </p:normalViewPr>
  <p:slideViewPr>
    <p:cSldViewPr>
      <p:cViewPr varScale="1">
        <p:scale>
          <a:sx n="167" d="100"/>
          <a:sy n="167" d="100"/>
        </p:scale>
        <p:origin x="176" y="808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2/14/24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00435" y="6263609"/>
            <a:ext cx="1742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Applied Data Science </a:t>
            </a:r>
            <a:r>
              <a:rPr lang="en-US" sz="1000" baseline="0" dirty="0"/>
              <a:t>Dept.</a:t>
            </a:r>
          </a:p>
          <a:p>
            <a:r>
              <a:rPr lang="en-US" sz="1000" baseline="0" dirty="0"/>
              <a:t>Spring 2023: February 14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111051" y="6263609"/>
            <a:ext cx="3199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DATA 200: </a:t>
            </a:r>
            <a:r>
              <a:rPr lang="en-US" sz="1000" baseline="0" dirty="0"/>
              <a:t>Computational Programming for Analytics</a:t>
            </a:r>
            <a:br>
              <a:rPr lang="en-US" sz="1000" baseline="0" dirty="0"/>
            </a:br>
            <a:r>
              <a:rPr lang="en-US" sz="1000" baseline="0" dirty="0"/>
              <a:t>© Ronald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DATA 200</a:t>
            </a:r>
            <a:br>
              <a:rPr lang="en-US" sz="3200" dirty="0"/>
            </a:br>
            <a:r>
              <a:rPr lang="en-US" dirty="0"/>
              <a:t>Computational Programming</a:t>
            </a:r>
            <a:br>
              <a:rPr lang="en-US" dirty="0"/>
            </a:br>
            <a:r>
              <a:rPr lang="en-US" dirty="0"/>
              <a:t>for Analytics</a:t>
            </a:r>
            <a:br>
              <a:rPr lang="en-US" sz="3600" dirty="0"/>
            </a:br>
            <a:r>
              <a:rPr lang="en-US" sz="2400" dirty="0"/>
              <a:t>February 15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Applied Data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62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429A7643-0D99-37CC-DA97-13489E8FBD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5097" y="4783963"/>
            <a:ext cx="1828780" cy="64604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7D1E5-C308-BA04-6F0B-51410DBF0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Translator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E3D0C-3047-748F-60C3-F8F4DDC24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translate a triplet like 456?</a:t>
            </a:r>
          </a:p>
          <a:p>
            <a:r>
              <a:rPr lang="en-US" dirty="0"/>
              <a:t>The last digit 6 requires the </a:t>
            </a:r>
            <a:r>
              <a:rPr lang="en-US" u="sng" dirty="0"/>
              <a:t>ones word</a:t>
            </a:r>
            <a:r>
              <a:rPr lang="en-US" dirty="0"/>
              <a:t> ”six”.</a:t>
            </a:r>
          </a:p>
          <a:p>
            <a:r>
              <a:rPr lang="en-US" dirty="0"/>
              <a:t>The middle digit 5 requires the </a:t>
            </a:r>
            <a:r>
              <a:rPr lang="en-US" u="sng" dirty="0"/>
              <a:t>tens word</a:t>
            </a:r>
            <a:r>
              <a:rPr lang="en-US" dirty="0"/>
              <a:t> “fifty”.</a:t>
            </a:r>
          </a:p>
          <a:p>
            <a:r>
              <a:rPr lang="en-US" dirty="0"/>
              <a:t>However, if the last two digits are 11 though 19, as in the triplet 415, they require a </a:t>
            </a:r>
            <a:r>
              <a:rPr lang="en-US" u="sng" dirty="0"/>
              <a:t>teens word</a:t>
            </a:r>
            <a:r>
              <a:rPr lang="en-US" dirty="0"/>
              <a:t> like “fifteen”.</a:t>
            </a:r>
          </a:p>
          <a:p>
            <a:r>
              <a:rPr lang="en-US" dirty="0"/>
              <a:t>The first digit is simply a ones word followed by the big word “hundred”, like “four hundred”.</a:t>
            </a:r>
          </a:p>
          <a:p>
            <a:r>
              <a:rPr lang="en-US" u="sng" dirty="0"/>
              <a:t>Therefore, we only need to know how to translate a pair of digits!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3E5446-8C21-740B-411E-50F65D2D5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1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82EE8-B81D-EA54-44EC-36405D67E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Translator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79DDA-92E7-1839-1AF7-0F5AA222C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Second step: Write a function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break_up_triplet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that breaks a three-digit number into three separate digits and returns the three digits.</a:t>
            </a:r>
          </a:p>
          <a:p>
            <a:pPr lvl="1"/>
            <a:r>
              <a:rPr lang="en-US" dirty="0"/>
              <a:t>Example: 456 </a:t>
            </a:r>
            <a:r>
              <a:rPr lang="en-US" dirty="0">
                <a:sym typeface="Wingdings" pitchFamily="2" charset="2"/>
              </a:rPr>
              <a:t> digits 4, 5, and 6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784A95-EDAD-F024-3DCA-32EA27200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734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52478-0AE2-B4DA-FC16-23305EE95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Translator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6047D-23FC-8DAF-7275-37A3D3E75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95400"/>
            <a:ext cx="8229601" cy="4835525"/>
          </a:xfrm>
        </p:spPr>
        <p:txBody>
          <a:bodyPr/>
          <a:lstStyle/>
          <a:p>
            <a:r>
              <a:rPr lang="en-US" sz="2400" dirty="0"/>
              <a:t>Example: From the triplet n = 456, how do we extract the first digit 4?</a:t>
            </a:r>
          </a:p>
          <a:p>
            <a:pPr lvl="1"/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456//100 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 4</a:t>
            </a:r>
            <a:endParaRPr lang="en-US" sz="20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/>
              <a:t>Therefore: </a:t>
            </a:r>
            <a:r>
              <a:rPr lang="en-US" sz="2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hundreds_digit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n//100</a:t>
            </a:r>
          </a:p>
          <a:p>
            <a:pPr lvl="4"/>
            <a:endParaRPr lang="en-US" sz="700" dirty="0"/>
          </a:p>
          <a:p>
            <a:r>
              <a:rPr lang="en-US" sz="2400" dirty="0"/>
              <a:t>The second digit 5:</a:t>
            </a:r>
          </a:p>
          <a:p>
            <a:pPr lvl="1"/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456%100 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 56</a:t>
            </a:r>
            <a:r>
              <a:rPr lang="en-US" sz="2000" dirty="0">
                <a:sym typeface="Wingdings" pitchFamily="2" charset="2"/>
              </a:rPr>
              <a:t> (remainder)</a:t>
            </a:r>
          </a:p>
          <a:p>
            <a:pPr lvl="1"/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56//10  5</a:t>
            </a:r>
            <a:endParaRPr lang="en-US" sz="20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/>
              <a:t>Therefore: 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remainder = n%100</a:t>
            </a:r>
            <a:br>
              <a:rPr lang="en-US" sz="2000" dirty="0"/>
            </a:br>
            <a:r>
              <a:rPr lang="en-US" sz="2000" dirty="0"/>
              <a:t>                  </a:t>
            </a:r>
            <a:r>
              <a:rPr lang="en-US" sz="2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tens_digit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remainder//10</a:t>
            </a:r>
          </a:p>
          <a:p>
            <a:pPr lvl="4"/>
            <a:endParaRPr lang="en-US" sz="700" dirty="0"/>
          </a:p>
          <a:p>
            <a:r>
              <a:rPr lang="en-US" sz="2400" dirty="0"/>
              <a:t>The third digit 6:</a:t>
            </a:r>
          </a:p>
          <a:p>
            <a:pPr lvl="1"/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56%10 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 6 </a:t>
            </a:r>
            <a:r>
              <a:rPr lang="en-US" sz="2000" dirty="0">
                <a:sym typeface="Wingdings" pitchFamily="2" charset="2"/>
              </a:rPr>
              <a:t>(remainder)</a:t>
            </a:r>
            <a:endParaRPr lang="en-US" sz="2000" dirty="0"/>
          </a:p>
          <a:p>
            <a:pPr lvl="1"/>
            <a:r>
              <a:rPr lang="en-US" sz="2000" dirty="0"/>
              <a:t>Therefore: </a:t>
            </a:r>
            <a:r>
              <a:rPr lang="en-US" sz="2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ones_digit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remainder%10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B01FDD-CA20-4D5C-4EA6-E2799D9AD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87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E4E83-907F-9285-A0A6-82CAB4138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Translator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8EA23-C8A5-5CFD-D149-2F78D3F00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we’re ready to write these functions: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translate_ones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(digit)</a:t>
            </a:r>
          </a:p>
          <a:p>
            <a:pPr lvl="2"/>
            <a:r>
              <a:rPr lang="en-US" dirty="0"/>
              <a:t>return strings “one”, “two”, ... “nine”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translate_teens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(digit)</a:t>
            </a:r>
          </a:p>
          <a:p>
            <a:pPr lvl="2"/>
            <a:r>
              <a:rPr lang="en-US" dirty="0"/>
              <a:t>return strings “eleven”, ”twelve”, ... “nineteen”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translate_tens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(digit)</a:t>
            </a:r>
          </a:p>
          <a:p>
            <a:pPr lvl="2"/>
            <a:r>
              <a:rPr lang="en-US" dirty="0"/>
              <a:t>return strings “ten”, “twenty”, ... “ninety”</a:t>
            </a:r>
          </a:p>
          <a:p>
            <a:pPr lvl="5"/>
            <a:endParaRPr lang="en-US" dirty="0"/>
          </a:p>
          <a:p>
            <a:r>
              <a:rPr lang="en-US" dirty="0"/>
              <a:t>Each function takes a </a:t>
            </a:r>
            <a:r>
              <a:rPr lang="en-US" u="sng" dirty="0"/>
              <a:t>single digit</a:t>
            </a:r>
            <a:r>
              <a:rPr lang="en-US" dirty="0"/>
              <a:t> as a parameter value.</a:t>
            </a:r>
          </a:p>
          <a:p>
            <a:pPr lvl="1"/>
            <a:r>
              <a:rPr lang="en-US" dirty="0"/>
              <a:t>But aren’t teen values 11 through 19 two digits?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3A0043-79A6-3C12-4C61-15A14AF60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105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74470-0CB1-9BDE-8B6C-47B920DE3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Translator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05C38-AE05-24AD-13B8-573FBE9F2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that we discovered that we only need to know how to translate a pair of digits.</a:t>
            </a:r>
          </a:p>
          <a:p>
            <a:pPr lvl="4"/>
            <a:endParaRPr lang="en-US" dirty="0"/>
          </a:p>
          <a:p>
            <a:r>
              <a:rPr lang="en-US" dirty="0"/>
              <a:t>Write the function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translate_pair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that translates a pair of digits: a tens digit and a ones digit.</a:t>
            </a:r>
          </a:p>
          <a:p>
            <a:pPr lvl="1"/>
            <a:r>
              <a:rPr lang="en-US" dirty="0"/>
              <a:t>Either (but not both) digits can be 0.</a:t>
            </a:r>
          </a:p>
          <a:p>
            <a:pPr lvl="1"/>
            <a:r>
              <a:rPr lang="en-US" dirty="0"/>
              <a:t>If the tens digit is 0, the translation is only a ones word.</a:t>
            </a:r>
          </a:p>
          <a:p>
            <a:pPr lvl="1"/>
            <a:r>
              <a:rPr lang="en-US" dirty="0"/>
              <a:t>What if the tens digit is 1?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79F1E2-5024-845A-9B41-44F350D47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702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15F39-C153-2A0C-1002-84F911CEA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Translator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883B8-FC68-5301-A0C2-AF692FD9F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function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translate_triplet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that whose parameter is a one-, two-, or three-digit value.</a:t>
            </a:r>
          </a:p>
          <a:p>
            <a:pPr lvl="1"/>
            <a:r>
              <a:rPr lang="en-US" dirty="0"/>
              <a:t>Recall that the first digit translates to a ones word followed by “hundred”.</a:t>
            </a:r>
          </a:p>
          <a:p>
            <a:pPr lvl="1"/>
            <a:r>
              <a:rPr lang="en-US" dirty="0"/>
              <a:t>Call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break_up_triplet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to get the three individual digits.</a:t>
            </a:r>
          </a:p>
          <a:p>
            <a:pPr lvl="1"/>
            <a:r>
              <a:rPr lang="en-US" dirty="0"/>
              <a:t>Call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translate_pair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to translate the last two digits.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1EA564-4B68-81D1-69BF-B959804E2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250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0AB7A-7AC3-7267-EF0E-9D52572F6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Translator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BF318-C46F-0370-B1B0-F901C1943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we can write function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translate() </a:t>
            </a:r>
            <a:r>
              <a:rPr lang="en-US" dirty="0"/>
              <a:t>that translates numbers from 1 through 999,999,999.</a:t>
            </a:r>
          </a:p>
          <a:p>
            <a:pPr lvl="1"/>
            <a:r>
              <a:rPr lang="en-US" dirty="0"/>
              <a:t>It calls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break_up_number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to break its parameter value into three triplets.</a:t>
            </a:r>
          </a:p>
          <a:p>
            <a:pPr lvl="1"/>
            <a:r>
              <a:rPr lang="en-US" dirty="0"/>
              <a:t>It calls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translate_triplet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on each triplet, following the translation with the word “million” or “thousand” as necessary.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178806-2762-FD36-E6D0-4B8982E5A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16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A0727-1752-7C34-BE1D-4314431D4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Translator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FCB27-515E-B210-259A-B7CFA95C5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function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prompt_for_number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that prompts for, checks, and returns a value.</a:t>
            </a:r>
          </a:p>
          <a:p>
            <a:pPr lvl="4"/>
            <a:endParaRPr lang="en-US" dirty="0"/>
          </a:p>
          <a:p>
            <a:r>
              <a:rPr lang="en-US" dirty="0"/>
              <a:t>The mainline code repeatedly calls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prompt_for_number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 to get values to translate.</a:t>
            </a:r>
          </a:p>
          <a:p>
            <a:pPr lvl="1"/>
            <a:r>
              <a:rPr lang="en-US" dirty="0"/>
              <a:t>It calls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translate()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It terminates the program if the value is 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FFF6B3-DFA8-7594-E347-5CD0712DC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77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5F945-5AE6-76E8-D51B-0AE00D926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Translator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4EAFB-77EF-4161-E162-1FBE25F35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must define the functions in the </a:t>
            </a:r>
            <a:r>
              <a:rPr lang="en-US" u="sng" dirty="0"/>
              <a:t>right order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If we </a:t>
            </a:r>
            <a:r>
              <a:rPr lang="en-US" dirty="0">
                <a:solidFill>
                  <a:srgbClr val="0033CC"/>
                </a:solidFill>
              </a:rPr>
              <a:t>Run </a:t>
            </a:r>
            <a:r>
              <a:rPr lang="en-US" dirty="0">
                <a:solidFill>
                  <a:srgbClr val="0033CC"/>
                </a:solidFill>
                <a:sym typeface="Wingdings" pitchFamily="2" charset="2"/>
              </a:rPr>
              <a:t> Restart Kernel and Run All Cells</a:t>
            </a:r>
            <a:r>
              <a:rPr lang="en-US" dirty="0">
                <a:sym typeface="Wingdings" pitchFamily="2" charset="2"/>
              </a:rPr>
              <a:t>, we cannot call a function that hasn’t been previously defined.</a:t>
            </a:r>
          </a:p>
          <a:p>
            <a:pPr lvl="4"/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What would the equivalent standalone Python program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NumberTranslator.py</a:t>
            </a:r>
            <a:r>
              <a:rPr lang="en-US" dirty="0">
                <a:sym typeface="Wingdings" pitchFamily="2" charset="2"/>
              </a:rPr>
              <a:t> be?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A52BA-B508-7D66-9EA0-0F05FAF94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848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4D190-E6DE-FF21-228D-F68F7B002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Evening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6C2DC-949D-CE29-0A05-E672F92CE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over Assignment #2</a:t>
            </a:r>
          </a:p>
          <a:p>
            <a:r>
              <a:rPr lang="en-US" dirty="0"/>
              <a:t>Functions</a:t>
            </a:r>
          </a:p>
          <a:p>
            <a:r>
              <a:rPr lang="en-US" i="1" dirty="0"/>
              <a:t>Quiz</a:t>
            </a:r>
          </a:p>
          <a:p>
            <a:pPr lvl="4"/>
            <a:endParaRPr lang="en-US" dirty="0"/>
          </a:p>
          <a:p>
            <a:r>
              <a:rPr lang="en-US" i="1" dirty="0"/>
              <a:t>Break</a:t>
            </a:r>
          </a:p>
          <a:p>
            <a:pPr lvl="4"/>
            <a:endParaRPr lang="en-US" i="1" dirty="0"/>
          </a:p>
          <a:p>
            <a:r>
              <a:rPr lang="en-US" dirty="0"/>
              <a:t>Program development example: </a:t>
            </a:r>
            <a:br>
              <a:rPr lang="en-US" dirty="0"/>
            </a:br>
            <a:r>
              <a:rPr lang="en-US" dirty="0"/>
              <a:t>Number Translator</a:t>
            </a:r>
          </a:p>
          <a:p>
            <a:r>
              <a:rPr lang="en-US" dirty="0"/>
              <a:t>Assignment #3: Watering plans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385233-8876-6DB5-1EB3-0DF0A6CEF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126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8C81A-EE2E-B45D-7543-C585EA172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Translator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B2B2E-1828-93B4-41F4-796B6F9F4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Problem: Input an integer value from the user from 1 to 999,999,999 inclusive and translate the value to words.</a:t>
            </a:r>
          </a:p>
          <a:p>
            <a:pPr lvl="1"/>
            <a:r>
              <a:rPr lang="en-US" dirty="0"/>
              <a:t>Create Jupyter notebook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NumberTranslator.ipynb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First, let’s look at some sample translations and see if we can detect any </a:t>
            </a:r>
            <a:r>
              <a:rPr lang="en-US" u="sng" dirty="0"/>
              <a:t>patterns</a:t>
            </a:r>
            <a:r>
              <a:rPr lang="en-US" dirty="0"/>
              <a:t> that we can exploit to simplify the problem.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07AC08-8C20-C08B-E5BB-269E4E132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01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052DC-515F-CC4D-65CE-59E082F1B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Translator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200031-EE29-A746-A2AE-549665147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DE2BE1-B3FF-F1F1-C7E4-94B3981BAEC4}"/>
              </a:ext>
            </a:extLst>
          </p:cNvPr>
          <p:cNvSpPr txBox="1"/>
          <p:nvPr/>
        </p:nvSpPr>
        <p:spPr>
          <a:xfrm>
            <a:off x="457201" y="1231150"/>
            <a:ext cx="8229599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 to translate? 1 </a:t>
            </a:r>
          </a:p>
          <a:p>
            <a:pPr algn="l"/>
            <a:r>
              <a:rPr lang="en-US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one </a:t>
            </a:r>
          </a:p>
          <a:p>
            <a:pPr algn="l"/>
            <a:endParaRPr lang="en-US" b="1" u="none" strike="noStrike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 to translate? 12 </a:t>
            </a:r>
          </a:p>
          <a:p>
            <a:pPr algn="l"/>
            <a:r>
              <a:rPr lang="en-US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twelve </a:t>
            </a:r>
          </a:p>
          <a:p>
            <a:pPr algn="l"/>
            <a:endParaRPr lang="en-US" b="1" u="none" strike="noStrike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 to translate? 23 </a:t>
            </a:r>
          </a:p>
          <a:p>
            <a:pPr algn="l"/>
            <a:r>
              <a:rPr lang="en-US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twenty-three </a:t>
            </a:r>
          </a:p>
          <a:p>
            <a:pPr algn="l"/>
            <a:endParaRPr lang="en-US" b="1" u="none" strike="noStrike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 to translate? 123 </a:t>
            </a:r>
          </a:p>
          <a:p>
            <a:pPr algn="l"/>
            <a:r>
              <a:rPr lang="en-US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one hundred twenty-three </a:t>
            </a:r>
          </a:p>
          <a:p>
            <a:pPr algn="l"/>
            <a:endParaRPr lang="en-US" b="1" u="none" strike="noStrike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 to translate? 1_123 </a:t>
            </a:r>
          </a:p>
          <a:p>
            <a:pPr algn="l"/>
            <a:r>
              <a:rPr lang="en-US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one thousand one hundred twenty-three </a:t>
            </a:r>
          </a:p>
          <a:p>
            <a:pPr algn="l"/>
            <a:endParaRPr lang="en-US" b="1" u="none" strike="noStrike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 to translate? 12_123 </a:t>
            </a:r>
          </a:p>
          <a:p>
            <a:pPr algn="l"/>
            <a:r>
              <a:rPr lang="en-US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twelve thousand one hundred twenty-three </a:t>
            </a:r>
          </a:p>
          <a:p>
            <a:pPr algn="l"/>
            <a:endParaRPr lang="en-US" b="1" u="none" strike="noStrike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 to translate? 123_123 </a:t>
            </a:r>
          </a:p>
          <a:p>
            <a:pPr algn="l"/>
            <a:r>
              <a:rPr lang="en-US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one hundred twenty-three thousand one hundred twenty-three</a:t>
            </a:r>
          </a:p>
        </p:txBody>
      </p:sp>
    </p:spTree>
    <p:extLst>
      <p:ext uri="{BB962C8B-B14F-4D97-AF65-F5344CB8AC3E}">
        <p14:creationId xmlns:p14="http://schemas.microsoft.com/office/powerpoint/2010/main" val="1089089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C9118E8-9267-2666-5201-AAA66D693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Translator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2A5BD-2F79-487A-4327-0CCE04F23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C1990F-85C9-A977-F9C9-D084C77EB822}"/>
              </a:ext>
            </a:extLst>
          </p:cNvPr>
          <p:cNvSpPr txBox="1"/>
          <p:nvPr/>
        </p:nvSpPr>
        <p:spPr>
          <a:xfrm>
            <a:off x="249342" y="1325903"/>
            <a:ext cx="8738290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z="1200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 to translate? 1_123_123 </a:t>
            </a:r>
          </a:p>
          <a:p>
            <a:pPr algn="l"/>
            <a:r>
              <a:rPr lang="en-US" sz="1200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one million one hundred twenty-three thousand one hundred twenty-three </a:t>
            </a:r>
          </a:p>
          <a:p>
            <a:pPr algn="l"/>
            <a:r>
              <a:rPr lang="en-US" sz="1200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 to translate? 12_123_123 </a:t>
            </a:r>
          </a:p>
          <a:p>
            <a:pPr algn="l"/>
            <a:r>
              <a:rPr lang="en-US" sz="1200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twelve million one hundred twenty-three thousand one hundred twenty-three </a:t>
            </a:r>
          </a:p>
          <a:p>
            <a:pPr algn="l"/>
            <a:r>
              <a:rPr lang="en-US" sz="1200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 to translate? 123_123_123 </a:t>
            </a:r>
          </a:p>
          <a:p>
            <a:pPr algn="l"/>
            <a:r>
              <a:rPr lang="en-US" sz="1200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one hundred twenty-three million one hundred twenty-three thousand one hundred twenty-three </a:t>
            </a:r>
          </a:p>
        </p:txBody>
      </p:sp>
    </p:spTree>
    <p:extLst>
      <p:ext uri="{BB962C8B-B14F-4D97-AF65-F5344CB8AC3E}">
        <p14:creationId xmlns:p14="http://schemas.microsoft.com/office/powerpoint/2010/main" val="2180538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D3BC2-C478-8A82-56C8-9F72A48A7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Translator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C1D3EC-3AFB-8705-2C76-A46E3052F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A734BDBE-AC35-6866-A8E7-B74E83518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15"/>
            <a:ext cx="8229600" cy="4073510"/>
          </a:xfrm>
        </p:spPr>
        <p:txBody>
          <a:bodyPr/>
          <a:lstStyle/>
          <a:p>
            <a:r>
              <a:rPr lang="en-US" dirty="0"/>
              <a:t>What’s our vocabulary?</a:t>
            </a:r>
          </a:p>
          <a:p>
            <a:pPr lvl="1"/>
            <a:r>
              <a:rPr lang="en-US" u="sng" dirty="0"/>
              <a:t>ones words</a:t>
            </a:r>
            <a:r>
              <a:rPr lang="en-US" dirty="0"/>
              <a:t>: “one”, “two”, “three” ... “nine”</a:t>
            </a:r>
          </a:p>
          <a:p>
            <a:pPr lvl="1"/>
            <a:r>
              <a:rPr lang="en-US" u="sng" dirty="0"/>
              <a:t>teens words</a:t>
            </a:r>
            <a:r>
              <a:rPr lang="en-US" dirty="0"/>
              <a:t>: “eleven”, “twelve”, “thirteen”, ...  “nineteen”</a:t>
            </a:r>
          </a:p>
          <a:p>
            <a:pPr lvl="1"/>
            <a:r>
              <a:rPr lang="en-US" u="sng" dirty="0"/>
              <a:t>tens words</a:t>
            </a:r>
            <a:r>
              <a:rPr lang="en-US" dirty="0"/>
              <a:t>: “ten”, “twenty”, ”thirty”, ... “ninety”</a:t>
            </a:r>
          </a:p>
          <a:p>
            <a:pPr lvl="1"/>
            <a:r>
              <a:rPr lang="en-US" u="sng" dirty="0"/>
              <a:t>big words</a:t>
            </a:r>
            <a:r>
              <a:rPr lang="en-US" dirty="0"/>
              <a:t>: “hundred”, “thousand”, and “million”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3F57D0-1B21-1FE4-A249-2DF7410A2926}"/>
              </a:ext>
            </a:extLst>
          </p:cNvPr>
          <p:cNvSpPr txBox="1"/>
          <p:nvPr/>
        </p:nvSpPr>
        <p:spPr>
          <a:xfrm>
            <a:off x="266330" y="1325903"/>
            <a:ext cx="873829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z="1200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 to translate? 999_999_999 </a:t>
            </a:r>
          </a:p>
          <a:p>
            <a:pPr algn="l"/>
            <a:r>
              <a:rPr lang="en-US" sz="1200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nine hundred ninety-nine million nine hundred ninety-nine thousand nine hundred ninety-nine </a:t>
            </a:r>
          </a:p>
        </p:txBody>
      </p:sp>
    </p:spTree>
    <p:extLst>
      <p:ext uri="{BB962C8B-B14F-4D97-AF65-F5344CB8AC3E}">
        <p14:creationId xmlns:p14="http://schemas.microsoft.com/office/powerpoint/2010/main" val="284428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C3DD1-3283-B111-593A-F0FA0EFA0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Translator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2063B-1A16-1B82-E6A6-18DB119AC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971804"/>
            <a:ext cx="8229600" cy="3276595"/>
          </a:xfrm>
        </p:spPr>
        <p:txBody>
          <a:bodyPr/>
          <a:lstStyle/>
          <a:p>
            <a:r>
              <a:rPr lang="en-US" dirty="0"/>
              <a:t>It appears that we only need to know how to translate </a:t>
            </a:r>
            <a:r>
              <a:rPr lang="en-US" u="sng" dirty="0"/>
              <a:t>three-digit numbers</a:t>
            </a:r>
            <a:r>
              <a:rPr lang="en-US" dirty="0"/>
              <a:t> like 123.</a:t>
            </a:r>
          </a:p>
          <a:p>
            <a:r>
              <a:rPr lang="en-US" dirty="0"/>
              <a:t>For larger numbers, simply insert the words </a:t>
            </a:r>
            <a:r>
              <a:rPr lang="en-US" dirty="0">
                <a:solidFill>
                  <a:srgbClr val="009051"/>
                </a:solidFill>
              </a:rPr>
              <a:t>thousand</a:t>
            </a:r>
            <a:r>
              <a:rPr lang="en-US" dirty="0"/>
              <a:t> and </a:t>
            </a:r>
            <a:r>
              <a:rPr lang="en-US" dirty="0">
                <a:solidFill>
                  <a:srgbClr val="009051"/>
                </a:solidFill>
              </a:rPr>
              <a:t>million</a:t>
            </a:r>
            <a:r>
              <a:rPr lang="en-US" dirty="0"/>
              <a:t> in the right places.</a:t>
            </a:r>
          </a:p>
          <a:p>
            <a:r>
              <a:rPr lang="en-US" dirty="0"/>
              <a:t>So let’s first write a function that breaks up a large number into three “triplets”.</a:t>
            </a:r>
          </a:p>
          <a:p>
            <a:pPr lvl="1"/>
            <a:r>
              <a:rPr lang="en-US" dirty="0"/>
              <a:t>Example: 123,456,789  </a:t>
            </a:r>
            <a:r>
              <a:rPr lang="en-US" dirty="0">
                <a:sym typeface="Wingdings" pitchFamily="2" charset="2"/>
              </a:rPr>
              <a:t> 123   456   and   789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B4D846-1040-93E5-CEDF-9177B3BFD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920C5E-9894-CE78-FC38-4F13F1C5B8B4}"/>
              </a:ext>
            </a:extLst>
          </p:cNvPr>
          <p:cNvSpPr txBox="1"/>
          <p:nvPr/>
        </p:nvSpPr>
        <p:spPr>
          <a:xfrm>
            <a:off x="226031" y="1310706"/>
            <a:ext cx="8738290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z="1200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 to translate? </a:t>
            </a:r>
            <a:r>
              <a:rPr lang="en-US" sz="1200" b="1" u="none" strike="noStrike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123</a:t>
            </a:r>
            <a:r>
              <a:rPr lang="en-US" sz="1200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l"/>
            <a:r>
              <a:rPr lang="en-US" sz="1200" b="1" u="none" strike="noStrike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one hundred twenty-three</a:t>
            </a:r>
            <a:r>
              <a:rPr lang="en-US" sz="1200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l"/>
            <a:endParaRPr lang="en-US" sz="1200" b="1" u="none" strike="noStrike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200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 to translate? 123_123 </a:t>
            </a:r>
          </a:p>
          <a:p>
            <a:pPr algn="l"/>
            <a:r>
              <a:rPr lang="en-US" sz="1200" b="1" u="none" strike="noStrike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one hundred twenty-three</a:t>
            </a:r>
            <a:r>
              <a:rPr lang="en-US" sz="1200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u="none" strike="noStrike" dirty="0">
                <a:solidFill>
                  <a:srgbClr val="00905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thousand</a:t>
            </a:r>
            <a:r>
              <a:rPr lang="en-US" sz="1200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u="none" strike="noStrike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one hundred twenty-three </a:t>
            </a:r>
          </a:p>
          <a:p>
            <a:pPr algn="l"/>
            <a:endParaRPr lang="en-US" sz="1200" b="1" u="none" strike="noStrike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200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 to translate? 123_123_123 </a:t>
            </a:r>
          </a:p>
          <a:p>
            <a:pPr algn="l"/>
            <a:r>
              <a:rPr lang="en-US" sz="1200" b="1" u="none" strike="noStrike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one hundred twenty-three </a:t>
            </a:r>
            <a:r>
              <a:rPr lang="en-US" sz="1200" b="1" u="none" strike="noStrike" dirty="0">
                <a:solidFill>
                  <a:srgbClr val="00905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million</a:t>
            </a:r>
            <a:r>
              <a:rPr lang="en-US" sz="1200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u="none" strike="noStrike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one hundred twenty-three </a:t>
            </a:r>
            <a:r>
              <a:rPr lang="en-US" sz="1200" b="1" u="none" strike="noStrike" dirty="0">
                <a:solidFill>
                  <a:srgbClr val="00905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thousand</a:t>
            </a:r>
            <a:r>
              <a:rPr lang="en-US" sz="1200" b="1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u="none" strike="noStrike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one hundred twenty-three </a:t>
            </a:r>
          </a:p>
        </p:txBody>
      </p:sp>
    </p:spTree>
    <p:extLst>
      <p:ext uri="{BB962C8B-B14F-4D97-AF65-F5344CB8AC3E}">
        <p14:creationId xmlns:p14="http://schemas.microsoft.com/office/powerpoint/2010/main" val="1237992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CBC4D-6ECF-795E-5CBD-82A95D896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Translator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5D6A0-F3C9-4B1F-5CD5-F81CC7C02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Example: From the large number n = 123,456,789 how do we extract the first triplet </a:t>
            </a:r>
            <a:r>
              <a:rPr lang="en-US" sz="2000" u="sng" dirty="0"/>
              <a:t>123</a:t>
            </a:r>
            <a:r>
              <a:rPr lang="en-US" sz="2000" dirty="0"/>
              <a:t> representing </a:t>
            </a:r>
            <a:r>
              <a:rPr lang="en-US" sz="2000" u="sng" dirty="0"/>
              <a:t>millions</a:t>
            </a:r>
            <a:r>
              <a:rPr lang="en-US" sz="2000" dirty="0"/>
              <a:t>?</a:t>
            </a:r>
          </a:p>
          <a:p>
            <a:pPr lvl="1"/>
            <a:r>
              <a:rPr lang="en-US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123_456_789//1_000_000 </a:t>
            </a:r>
            <a:r>
              <a:rPr lang="en-US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 123</a:t>
            </a:r>
            <a:endParaRPr lang="en-US" sz="18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1800" dirty="0"/>
              <a:t>Therefore: </a:t>
            </a:r>
            <a:r>
              <a:rPr lang="en-US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millions = n//1_000_000</a:t>
            </a:r>
          </a:p>
          <a:p>
            <a:pPr lvl="4"/>
            <a:endParaRPr lang="en-US" sz="6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/>
              <a:t>How do we extract the second triplet </a:t>
            </a:r>
            <a:r>
              <a:rPr lang="en-US" sz="2000" u="sng" dirty="0"/>
              <a:t>456</a:t>
            </a:r>
            <a:r>
              <a:rPr lang="en-US" sz="2000" dirty="0"/>
              <a:t> representing </a:t>
            </a:r>
            <a:r>
              <a:rPr lang="en-US" sz="2000" u="sng" dirty="0"/>
              <a:t>thousands</a:t>
            </a:r>
            <a:r>
              <a:rPr lang="en-US" sz="2000" dirty="0"/>
              <a:t>?</a:t>
            </a:r>
          </a:p>
          <a:p>
            <a:pPr lvl="1"/>
            <a:r>
              <a:rPr lang="en-US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123_456_789%1_000_000 </a:t>
            </a:r>
            <a:r>
              <a:rPr lang="en-US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 456_789 </a:t>
            </a:r>
            <a:r>
              <a:rPr lang="en-US" sz="1800" dirty="0">
                <a:sym typeface="Wingdings" pitchFamily="2" charset="2"/>
              </a:rPr>
              <a:t>(remainder)</a:t>
            </a:r>
          </a:p>
          <a:p>
            <a:pPr lvl="1"/>
            <a:r>
              <a:rPr lang="en-US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456_789//1000  456</a:t>
            </a:r>
          </a:p>
          <a:p>
            <a:pPr lvl="1"/>
            <a:r>
              <a:rPr lang="en-US" sz="1800" dirty="0">
                <a:sym typeface="Wingdings" pitchFamily="2" charset="2"/>
              </a:rPr>
              <a:t>Therefore: </a:t>
            </a:r>
            <a:r>
              <a:rPr lang="en-US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remainder = n%1_000_000</a:t>
            </a:r>
            <a:br>
              <a:rPr lang="en-US" sz="1800" dirty="0">
                <a:sym typeface="Wingdings" pitchFamily="2" charset="2"/>
              </a:rPr>
            </a:br>
            <a:r>
              <a:rPr lang="en-US" sz="1800" dirty="0">
                <a:sym typeface="Wingdings" pitchFamily="2" charset="2"/>
              </a:rPr>
              <a:t>                  </a:t>
            </a:r>
            <a:r>
              <a:rPr lang="en-US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thousands = remainder//1000</a:t>
            </a:r>
          </a:p>
          <a:p>
            <a:pPr lvl="4"/>
            <a:endParaRPr lang="en-US" sz="6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itchFamily="2" charset="2"/>
            </a:endParaRPr>
          </a:p>
          <a:p>
            <a:r>
              <a:rPr lang="en-US" sz="2000" dirty="0">
                <a:sym typeface="Wingdings" pitchFamily="2" charset="2"/>
              </a:rPr>
              <a:t>How do we extract the third triplet </a:t>
            </a:r>
            <a:r>
              <a:rPr lang="en-US" sz="2000" u="sng" dirty="0">
                <a:sym typeface="Wingdings" pitchFamily="2" charset="2"/>
              </a:rPr>
              <a:t>789</a:t>
            </a:r>
            <a:r>
              <a:rPr lang="en-US" sz="2000" dirty="0">
                <a:sym typeface="Wingdings" pitchFamily="2" charset="2"/>
              </a:rPr>
              <a:t> representing </a:t>
            </a:r>
            <a:r>
              <a:rPr lang="en-US" sz="2000" u="sng" dirty="0">
                <a:sym typeface="Wingdings" pitchFamily="2" charset="2"/>
              </a:rPr>
              <a:t>hundreds</a:t>
            </a:r>
            <a:r>
              <a:rPr lang="en-US" sz="2000" dirty="0">
                <a:sym typeface="Wingdings" pitchFamily="2" charset="2"/>
              </a:rPr>
              <a:t>?</a:t>
            </a:r>
          </a:p>
          <a:p>
            <a:pPr lvl="1"/>
            <a:r>
              <a:rPr lang="en-US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456_789%100  789</a:t>
            </a:r>
          </a:p>
          <a:p>
            <a:pPr lvl="1"/>
            <a:r>
              <a:rPr lang="en-US" sz="1800" dirty="0">
                <a:sym typeface="Wingdings" pitchFamily="2" charset="2"/>
              </a:rPr>
              <a:t>Therefore: hundreds = </a:t>
            </a:r>
            <a:r>
              <a:rPr lang="en-US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remainder%100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500CB3-47F6-8298-A400-EF897FB7F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07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C2009-1A0B-59B7-B0C8-64A674B82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Translator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03DE6-64F7-22C9-FFE9-F70EE5E19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4785331"/>
          </a:xfrm>
        </p:spPr>
        <p:txBody>
          <a:bodyPr/>
          <a:lstStyle/>
          <a:p>
            <a:r>
              <a:rPr lang="en-US" dirty="0"/>
              <a:t>First step: Write a function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break_up_number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that breaks up a number into three triplets and returns the three triplets.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9DE8BF-83F5-7A2E-4E13-093FBDF76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07275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36123</TotalTime>
  <Words>1172</Words>
  <Application>Microsoft Macintosh PowerPoint</Application>
  <PresentationFormat>On-screen Show (4:3)</PresentationFormat>
  <Paragraphs>160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Courier New</vt:lpstr>
      <vt:lpstr>Times New Roman</vt:lpstr>
      <vt:lpstr>Wingdings</vt:lpstr>
      <vt:lpstr>Quadrant</vt:lpstr>
      <vt:lpstr>DATA 200 Computational Programming for Analytics February 15 Class Meeting</vt:lpstr>
      <vt:lpstr>This Evening</vt:lpstr>
      <vt:lpstr>Number Translator</vt:lpstr>
      <vt:lpstr>Number Translator, cont’d</vt:lpstr>
      <vt:lpstr>Number Translator, cont’d</vt:lpstr>
      <vt:lpstr>Number Translator, cont’d</vt:lpstr>
      <vt:lpstr>Number Translator, cont’d</vt:lpstr>
      <vt:lpstr>Number Translator, cont’d</vt:lpstr>
      <vt:lpstr>Number Translator, cont’d</vt:lpstr>
      <vt:lpstr>Number Translator, cont’d</vt:lpstr>
      <vt:lpstr>Number Translator, cont’d</vt:lpstr>
      <vt:lpstr>Number Translator, cont’d</vt:lpstr>
      <vt:lpstr>Number Translator, cont’d</vt:lpstr>
      <vt:lpstr>Number Translator, cont’d</vt:lpstr>
      <vt:lpstr>Number Translator, cont’d</vt:lpstr>
      <vt:lpstr>Number Translator, cont’d</vt:lpstr>
      <vt:lpstr>Number Translator, cont’d</vt:lpstr>
      <vt:lpstr>Number Translator, cont’d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 Mak</cp:lastModifiedBy>
  <cp:revision>494</cp:revision>
  <dcterms:created xsi:type="dcterms:W3CDTF">2008-01-12T03:52:55Z</dcterms:created>
  <dcterms:modified xsi:type="dcterms:W3CDTF">2024-02-15T05:56:51Z</dcterms:modified>
  <cp:category/>
</cp:coreProperties>
</file>