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493" r:id="rId3"/>
    <p:sldId id="765" r:id="rId4"/>
    <p:sldId id="766" r:id="rId5"/>
    <p:sldId id="767" r:id="rId6"/>
    <p:sldId id="768" r:id="rId7"/>
    <p:sldId id="769" r:id="rId8"/>
    <p:sldId id="77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E1F5FF"/>
    <a:srgbClr val="C6DEFF"/>
    <a:srgbClr val="A12A03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8450" autoAdjust="0"/>
  </p:normalViewPr>
  <p:slideViewPr>
    <p:cSldViewPr>
      <p:cViewPr varScale="1">
        <p:scale>
          <a:sx n="105" d="100"/>
          <a:sy n="105" d="100"/>
        </p:scale>
        <p:origin x="144" y="14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51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January 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DATA200/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DATA200/DATA200-Mak-Syllabus-Spring2024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January 25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200 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 err="1"/>
              <a:t>TuTh</a:t>
            </a:r>
            <a:r>
              <a:rPr lang="en-US" dirty="0"/>
              <a:t> 4:30 – 5:30 PM in Clark Hall CL 325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 </a:t>
            </a:r>
            <a:r>
              <a:rPr lang="en-US" dirty="0">
                <a:hlinkClick r:id="rId3"/>
              </a:rPr>
              <a:t>http://www.cs.sjsu.edu/~mak/DATA200/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Lecture notes </a:t>
            </a:r>
          </a:p>
          <a:p>
            <a:pPr lvl="1"/>
            <a:r>
              <a:rPr lang="en-US" dirty="0"/>
              <a:t>Assignments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0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2167-4E87-8C47-8514-F4D1DB7D8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3F5A-1769-154D-BE2D-9F28E6DC5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807" y="1295400"/>
            <a:ext cx="8470080" cy="4835525"/>
          </a:xfrm>
        </p:spPr>
        <p:txBody>
          <a:bodyPr/>
          <a:lstStyle/>
          <a:p>
            <a:r>
              <a:rPr lang="en-US" sz="2400" dirty="0"/>
              <a:t>Lecturer at San Jose State University since Spring 2008</a:t>
            </a:r>
          </a:p>
          <a:p>
            <a:pPr lvl="1"/>
            <a:r>
              <a:rPr lang="en-US" sz="1800" dirty="0"/>
              <a:t>Department of Computer Science</a:t>
            </a:r>
          </a:p>
          <a:p>
            <a:pPr lvl="1"/>
            <a:r>
              <a:rPr lang="en-US" sz="1800" dirty="0"/>
              <a:t>Department of Applied Data Science</a:t>
            </a:r>
          </a:p>
          <a:p>
            <a:pPr lvl="1"/>
            <a:r>
              <a:rPr lang="en-US" sz="1800" dirty="0"/>
              <a:t>Engineering Extended Studies</a:t>
            </a:r>
          </a:p>
          <a:p>
            <a:pPr lvl="4"/>
            <a:endParaRPr lang="en-US" sz="600" dirty="0"/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sz="2400" dirty="0"/>
              <a:t>Formerly</a:t>
            </a:r>
          </a:p>
          <a:p>
            <a:pPr lvl="1"/>
            <a:r>
              <a:rPr lang="en-US" sz="1800" dirty="0"/>
              <a:t>Senior Scientist at the NASA Ames </a:t>
            </a:r>
            <a:br>
              <a:rPr lang="en-US" sz="1800" dirty="0"/>
            </a:br>
            <a:r>
              <a:rPr lang="en-US" sz="1800" dirty="0"/>
              <a:t>Research Center and JPL</a:t>
            </a:r>
          </a:p>
          <a:p>
            <a:pPr lvl="1"/>
            <a:r>
              <a:rPr lang="en-US" sz="1800" dirty="0"/>
              <a:t>Research Staff Member, IBM Research</a:t>
            </a:r>
          </a:p>
          <a:p>
            <a:pPr lvl="1"/>
            <a:r>
              <a:rPr lang="en-US" sz="1800" dirty="0"/>
              <a:t>Software Strategist, </a:t>
            </a:r>
            <a:br>
              <a:rPr lang="en-US" sz="1800" dirty="0"/>
            </a:br>
            <a:r>
              <a:rPr lang="en-US" sz="1800" dirty="0"/>
              <a:t>Lawrence Livermore National Lab</a:t>
            </a:r>
          </a:p>
          <a:p>
            <a:pPr lvl="1"/>
            <a:r>
              <a:rPr lang="en-US" sz="1800" dirty="0"/>
              <a:t>Software developer, project lead, </a:t>
            </a:r>
            <a:br>
              <a:rPr lang="en-US" sz="1800" dirty="0"/>
            </a:br>
            <a:r>
              <a:rPr lang="en-US" sz="1800" dirty="0"/>
              <a:t>engineering manager, etc. at various Silicon Valley companies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AEA213-9D43-ED4F-A6C0-F83B05E7D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36E2F8-17C3-D943-80C4-775E71AF378E}"/>
              </a:ext>
            </a:extLst>
          </p:cNvPr>
          <p:cNvSpPr txBox="1"/>
          <p:nvPr/>
        </p:nvSpPr>
        <p:spPr>
          <a:xfrm>
            <a:off x="1465142" y="2846012"/>
            <a:ext cx="356405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hlinkClick r:id="rId3"/>
              </a:rPr>
              <a:t>http://www.cs.sjsu.edu/~mak/</a:t>
            </a:r>
            <a:r>
              <a:rPr lang="en-US" sz="2000" dirty="0"/>
              <a:t> </a:t>
            </a:r>
          </a:p>
        </p:txBody>
      </p:sp>
      <p:pic>
        <p:nvPicPr>
          <p:cNvPr id="9" name="Picture 8" descr="A picture containing text, indoor, person, floor&#10;&#10;Description automatically generated">
            <a:extLst>
              <a:ext uri="{FF2B5EF4-FFF2-40B4-BE49-F238E27FC236}">
                <a16:creationId xmlns:a16="http://schemas.microsoft.com/office/drawing/2014/main" id="{7E5AC0E8-3875-6948-98A2-AF521F645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7829" y="3520439"/>
            <a:ext cx="2675995" cy="200238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C26D563-827F-9A41-942E-19BF04454794}"/>
              </a:ext>
            </a:extLst>
          </p:cNvPr>
          <p:cNvSpPr txBox="1"/>
          <p:nvPr/>
        </p:nvSpPr>
        <p:spPr>
          <a:xfrm>
            <a:off x="5992336" y="5532097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dirty="0"/>
              <a:t>Mission Control, Jet Propulsion Laboratory (JPL)</a:t>
            </a:r>
            <a:br>
              <a:rPr lang="en-US" sz="600" dirty="0"/>
            </a:br>
            <a:r>
              <a:rPr lang="en-US" sz="600" dirty="0"/>
              <a:t>NASA Mars Exploration Rover Mission</a:t>
            </a:r>
          </a:p>
        </p:txBody>
      </p:sp>
    </p:spTree>
    <p:extLst>
      <p:ext uri="{BB962C8B-B14F-4D97-AF65-F5344CB8AC3E}">
        <p14:creationId xmlns:p14="http://schemas.microsoft.com/office/powerpoint/2010/main" val="373061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86568-5A96-27E7-26D7-88DC232C9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77C83-1178-A4CB-52F0-A928ADF44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+mn-lt"/>
              </a:rPr>
              <a:t>This course emphasizes learning the Python programming language and its libraries to develop </a:t>
            </a:r>
            <a:r>
              <a:rPr lang="en-US" sz="2800" b="1" dirty="0">
                <a:effectLst/>
                <a:latin typeface="+mn-lt"/>
              </a:rPr>
              <a:t>data analytics applications</a:t>
            </a:r>
            <a:r>
              <a:rPr lang="en-US" sz="2800" dirty="0">
                <a:effectLst/>
                <a:latin typeface="+mn-lt"/>
              </a:rPr>
              <a:t>.</a:t>
            </a:r>
          </a:p>
          <a:p>
            <a:pPr lvl="4"/>
            <a:endParaRPr lang="en-US" dirty="0">
              <a:effectLst/>
              <a:latin typeface="+mn-lt"/>
            </a:endParaRPr>
          </a:p>
          <a:p>
            <a:r>
              <a:rPr lang="en-US" sz="2800" dirty="0">
                <a:effectLst/>
                <a:latin typeface="+mn-lt"/>
              </a:rPr>
              <a:t>Class meetings will include opportunities to try what you just learned.</a:t>
            </a:r>
          </a:p>
          <a:p>
            <a:pPr lvl="4"/>
            <a:endParaRPr lang="en-US" dirty="0">
              <a:effectLst/>
              <a:latin typeface="+mn-lt"/>
            </a:endParaRPr>
          </a:p>
          <a:p>
            <a:r>
              <a:rPr lang="en-US" dirty="0"/>
              <a:t>Quizzes at end end of class meetings will verify that you learned what was taught that evening.</a:t>
            </a:r>
          </a:p>
          <a:p>
            <a:pPr lvl="1"/>
            <a:r>
              <a:rPr lang="en-US" dirty="0"/>
              <a:t>The quizzes take the place of midterms and final exams.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F36FE-871B-C527-F11C-EAC71851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2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28110-A0F2-807A-4C12-C754ABD2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Learning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01482-D037-F10F-C23B-43E9D138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5C082C-4BC1-66F9-89FE-8AF9C5794100}"/>
              </a:ext>
            </a:extLst>
          </p:cNvPr>
          <p:cNvSpPr txBox="1"/>
          <p:nvPr/>
        </p:nvSpPr>
        <p:spPr>
          <a:xfrm>
            <a:off x="789554" y="1215179"/>
            <a:ext cx="7802136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136650" algn="l"/>
              </a:tabLst>
            </a:pPr>
            <a:r>
              <a:rPr lang="en-US" sz="2400" dirty="0">
                <a:effectLst/>
                <a:latin typeface="+mn-lt"/>
              </a:rPr>
              <a:t>CLO 1:	Understand the role of Python in data analytics.</a:t>
            </a:r>
          </a:p>
          <a:p>
            <a:pPr marL="9525" indent="-9525">
              <a:tabLst>
                <a:tab pos="1136650" algn="l"/>
              </a:tabLst>
            </a:pPr>
            <a:br>
              <a:rPr lang="en-US" sz="800" dirty="0">
                <a:effectLst/>
                <a:latin typeface="+mn-lt"/>
              </a:rPr>
            </a:br>
            <a:r>
              <a:rPr lang="en-US" sz="2400" dirty="0">
                <a:effectLst/>
                <a:latin typeface="+mn-lt"/>
              </a:rPr>
              <a:t>CLO 2: 	Program in Python proficiently to develop</a:t>
            </a:r>
          </a:p>
          <a:p>
            <a:pPr marL="9525" indent="-9525">
              <a:tabLst>
                <a:tab pos="1136650" algn="l"/>
              </a:tabLst>
            </a:pPr>
            <a:r>
              <a:rPr lang="en-US" sz="2400" dirty="0">
                <a:effectLst/>
                <a:latin typeface="+mn-lt"/>
              </a:rPr>
              <a:t>		analytics notebooks and applications.</a:t>
            </a:r>
          </a:p>
          <a:p>
            <a:pPr marL="9525" indent="-9525">
              <a:tabLst>
                <a:tab pos="1136650" algn="l"/>
              </a:tabLst>
            </a:pPr>
            <a:br>
              <a:rPr lang="en-US" sz="800" dirty="0">
                <a:effectLst/>
                <a:latin typeface="+mn-lt"/>
              </a:rPr>
            </a:br>
            <a:r>
              <a:rPr lang="en-US" sz="2400" dirty="0">
                <a:effectLst/>
                <a:latin typeface="+mn-lt"/>
              </a:rPr>
              <a:t>CLO 3: 	Apply appropriate data structures </a:t>
            </a:r>
          </a:p>
          <a:p>
            <a:pPr marL="9525" indent="-9525">
              <a:tabLst>
                <a:tab pos="1136650" algn="l"/>
              </a:tabLst>
            </a:pPr>
            <a:r>
              <a:rPr lang="en-US" sz="2400" dirty="0">
                <a:effectLst/>
                <a:latin typeface="+mn-lt"/>
              </a:rPr>
              <a:t>		to implement application data.</a:t>
            </a:r>
          </a:p>
          <a:p>
            <a:pPr marL="9525" indent="-9525">
              <a:tabLst>
                <a:tab pos="1136650" algn="l"/>
              </a:tabLst>
            </a:pPr>
            <a:br>
              <a:rPr lang="en-US" sz="800" dirty="0">
                <a:effectLst/>
                <a:latin typeface="+mn-lt"/>
              </a:rPr>
            </a:br>
            <a:r>
              <a:rPr lang="en-US" sz="2400" dirty="0">
                <a:effectLst/>
                <a:latin typeface="+mn-lt"/>
              </a:rPr>
              <a:t>CLO 4: 	Use Python features implement algorithms </a:t>
            </a:r>
          </a:p>
          <a:p>
            <a:pPr marL="9525" indent="-9525">
              <a:tabLst>
                <a:tab pos="1136650" algn="l"/>
              </a:tabLst>
            </a:pPr>
            <a:r>
              <a:rPr lang="en-US" sz="2400" dirty="0">
                <a:latin typeface="+mn-lt"/>
              </a:rPr>
              <a:t>		</a:t>
            </a:r>
            <a:r>
              <a:rPr lang="en-US" sz="2400" dirty="0">
                <a:effectLst/>
                <a:latin typeface="+mn-lt"/>
              </a:rPr>
              <a:t>to solve analytics problems.</a:t>
            </a:r>
          </a:p>
          <a:p>
            <a:pPr marL="9525" indent="-9525">
              <a:tabLst>
                <a:tab pos="1136650" algn="l"/>
              </a:tabLst>
            </a:pPr>
            <a:br>
              <a:rPr lang="en-US" sz="800" dirty="0">
                <a:effectLst/>
                <a:latin typeface="+mn-lt"/>
              </a:rPr>
            </a:br>
            <a:r>
              <a:rPr lang="en-US" sz="2400" dirty="0">
                <a:effectLst/>
                <a:latin typeface="+mn-lt"/>
              </a:rPr>
              <a:t>CLO 5: 	Choose correct Python libraries </a:t>
            </a:r>
          </a:p>
          <a:p>
            <a:pPr marL="9525" indent="-9525">
              <a:tabLst>
                <a:tab pos="1136650" algn="l"/>
              </a:tabLst>
            </a:pPr>
            <a:r>
              <a:rPr lang="en-US" sz="2400" dirty="0">
                <a:effectLst/>
                <a:latin typeface="+mn-lt"/>
              </a:rPr>
              <a:t>		and call their functions appropriately.</a:t>
            </a:r>
          </a:p>
          <a:p>
            <a:pPr marL="9525" indent="-9525">
              <a:tabLst>
                <a:tab pos="1136650" algn="l"/>
              </a:tabLst>
            </a:pPr>
            <a:br>
              <a:rPr lang="en-US" sz="800" dirty="0">
                <a:effectLst/>
                <a:latin typeface="+mn-lt"/>
              </a:rPr>
            </a:br>
            <a:r>
              <a:rPr lang="en-US" sz="2400" dirty="0">
                <a:effectLst/>
                <a:latin typeface="+mn-lt"/>
              </a:rPr>
              <a:t>CLO 6: 	Design and develop user-friendly interactive</a:t>
            </a:r>
          </a:p>
          <a:p>
            <a:pPr marL="9525" indent="-9525">
              <a:tabLst>
                <a:tab pos="1136650" algn="l"/>
              </a:tabLst>
            </a:pPr>
            <a:r>
              <a:rPr lang="en-US" sz="2400" dirty="0">
                <a:effectLst/>
                <a:latin typeface="+mn-lt"/>
              </a:rPr>
              <a:t>		GUI-based analytical applications. 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4344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9912D-82BE-6C07-5038-112D8A5BC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32CBE-DA6E-E1DC-3A39-887E9EBB8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http://www.cs.sjsu.edu/~mak/DATA200/DATA200-Mak-Syllabus-Spring2024.pdf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817D2-65C5-CF23-3AAB-11CFFCD9E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88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2F6D1-5292-5238-954E-E52B1072C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4F83A-B54C-0C93-4D81-20A650BCB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exam</a:t>
            </a:r>
          </a:p>
          <a:p>
            <a:pPr lvl="1"/>
            <a:r>
              <a:rPr lang="en-US" dirty="0"/>
              <a:t>General programming skills</a:t>
            </a:r>
          </a:p>
          <a:p>
            <a:pPr lvl="1"/>
            <a:r>
              <a:rPr lang="en-US" dirty="0"/>
              <a:t>Basic knowledge of Python for data analytics</a:t>
            </a:r>
          </a:p>
          <a:p>
            <a:pPr lvl="4"/>
            <a:endParaRPr lang="en-US" dirty="0"/>
          </a:p>
          <a:p>
            <a:r>
              <a:rPr lang="en-US" dirty="0"/>
              <a:t>Paper and pencil exam.</a:t>
            </a:r>
          </a:p>
          <a:p>
            <a:r>
              <a:rPr lang="en-US" dirty="0"/>
              <a:t>In class, closed book and notebooks.</a:t>
            </a:r>
          </a:p>
          <a:p>
            <a:r>
              <a:rPr lang="en-US" dirty="0"/>
              <a:t>Since you won’t be able to test your solutions, syntax errors won’t count. They will be graded for understanding.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3E7D2-AC0A-E875-4F46-9A5F51A6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8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C18F1-B646-AF75-E0FE-51C88ED0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Classroom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36A01-9B39-A76B-D660-145CCEBD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C69D47-97A5-513D-BCBB-477E275A61F7}"/>
              </a:ext>
            </a:extLst>
          </p:cNvPr>
          <p:cNvSpPr txBox="1"/>
          <p:nvPr/>
        </p:nvSpPr>
        <p:spPr>
          <a:xfrm>
            <a:off x="959472" y="2087940"/>
            <a:ext cx="72250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DATA 200 classes will be held in the</a:t>
            </a:r>
            <a:br>
              <a:rPr lang="en-US" sz="3200" dirty="0"/>
            </a:br>
            <a:r>
              <a:rPr lang="en-US" sz="3200" dirty="0"/>
              <a:t>Interdisciplinary Science Building (ISB)</a:t>
            </a:r>
          </a:p>
          <a:p>
            <a:pPr algn="ctr"/>
            <a:r>
              <a:rPr lang="en-US" sz="3200" dirty="0"/>
              <a:t>Room 870</a:t>
            </a:r>
          </a:p>
        </p:txBody>
      </p:sp>
    </p:spTree>
    <p:extLst>
      <p:ext uri="{BB962C8B-B14F-4D97-AF65-F5344CB8AC3E}">
        <p14:creationId xmlns:p14="http://schemas.microsoft.com/office/powerpoint/2010/main" val="230409057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37212</TotalTime>
  <Words>442</Words>
  <Application>Microsoft Macintosh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Quadrant</vt:lpstr>
      <vt:lpstr>DATA 200 Computational Programming for Analytics January 25 Class Meeting</vt:lpstr>
      <vt:lpstr>DATA 200 Basic Info</vt:lpstr>
      <vt:lpstr>Short Bio</vt:lpstr>
      <vt:lpstr>Goals of the Course</vt:lpstr>
      <vt:lpstr>Course Learning Outcomes</vt:lpstr>
      <vt:lpstr>Course Syllabus</vt:lpstr>
      <vt:lpstr>Today</vt:lpstr>
      <vt:lpstr>Classroom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428</cp:revision>
  <dcterms:created xsi:type="dcterms:W3CDTF">2008-01-12T03:52:55Z</dcterms:created>
  <dcterms:modified xsi:type="dcterms:W3CDTF">2024-01-26T03:34:23Z</dcterms:modified>
  <cp:category/>
</cp:coreProperties>
</file>