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9" r:id="rId4"/>
    <p:sldId id="258" r:id="rId5"/>
    <p:sldId id="25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3" r:id="rId15"/>
    <p:sldId id="289" r:id="rId16"/>
    <p:sldId id="290" r:id="rId17"/>
    <p:sldId id="291" r:id="rId18"/>
    <p:sldId id="268" r:id="rId19"/>
    <p:sldId id="269" r:id="rId20"/>
    <p:sldId id="270" r:id="rId21"/>
    <p:sldId id="271" r:id="rId22"/>
    <p:sldId id="277" r:id="rId23"/>
    <p:sldId id="278" r:id="rId24"/>
    <p:sldId id="292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4" r:id="rId34"/>
    <p:sldId id="303" r:id="rId35"/>
    <p:sldId id="305" r:id="rId36"/>
    <p:sldId id="306" r:id="rId37"/>
    <p:sldId id="30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71" autoAdjust="0"/>
    <p:restoredTop sz="98450" autoAdjust="0"/>
  </p:normalViewPr>
  <p:slideViewPr>
    <p:cSldViewPr>
      <p:cViewPr varScale="1">
        <p:scale>
          <a:sx n="121" d="100"/>
          <a:sy n="121" d="100"/>
        </p:scale>
        <p:origin x="-112" y="-168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7/27/15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July </a:t>
            </a:r>
            <a:r>
              <a:rPr lang="en-US" sz="1000" baseline="0" dirty="0" smtClean="0"/>
              <a:t>28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46B: Introduction</a:t>
            </a:r>
            <a:r>
              <a:rPr lang="en-US" sz="1000" baseline="0" dirty="0" smtClean="0"/>
              <a:t> to Data Structures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46B: Introduction to Data Structures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July </a:t>
            </a:r>
            <a:r>
              <a:rPr lang="en-US" sz="2400" dirty="0" smtClean="0"/>
              <a:t>28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7998B-1DE5-A947-96C7-8DFBC9643AC6}" type="slidenum">
              <a:rPr lang="en-US"/>
              <a:pPr/>
              <a:t>10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Function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need an </a:t>
            </a:r>
            <a:r>
              <a:rPr lang="en-US" dirty="0">
                <a:solidFill>
                  <a:srgbClr val="B23C00"/>
                </a:solidFill>
              </a:rPr>
              <a:t>ideal hash function </a:t>
            </a:r>
            <a:r>
              <a:rPr lang="en-US" dirty="0"/>
              <a:t>to map </a:t>
            </a:r>
            <a:br>
              <a:rPr lang="en-US" dirty="0"/>
            </a:br>
            <a:r>
              <a:rPr lang="en-US" dirty="0"/>
              <a:t>each data record into a </a:t>
            </a:r>
            <a:r>
              <a:rPr lang="en-US" dirty="0">
                <a:solidFill>
                  <a:srgbClr val="B23C00"/>
                </a:solidFill>
              </a:rPr>
              <a:t>distinct table cell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It can be very difficult </a:t>
            </a:r>
            <a:r>
              <a:rPr lang="en-US" dirty="0" smtClean="0"/>
              <a:t>to </a:t>
            </a:r>
            <a:r>
              <a:rPr lang="en-US" dirty="0"/>
              <a:t>find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such </a:t>
            </a:r>
            <a:r>
              <a:rPr lang="en-US" dirty="0"/>
              <a:t>a hash function.</a:t>
            </a:r>
          </a:p>
          <a:p>
            <a:pPr lvl="4"/>
            <a:endParaRPr lang="en-US" dirty="0">
              <a:solidFill>
                <a:srgbClr val="0033CC"/>
              </a:solidFill>
            </a:endParaRPr>
          </a:p>
          <a:p>
            <a:r>
              <a:rPr lang="en-US" dirty="0"/>
              <a:t>The more data we put into a hash table, </a:t>
            </a:r>
            <a:br>
              <a:rPr lang="en-US" dirty="0"/>
            </a:br>
            <a:r>
              <a:rPr lang="en-US" dirty="0"/>
              <a:t>the more </a:t>
            </a:r>
            <a:r>
              <a:rPr lang="en-US" dirty="0"/>
              <a:t>collisions </a:t>
            </a:r>
            <a:r>
              <a:rPr lang="en-US" dirty="0"/>
              <a:t>occur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7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 Element in a Hash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key.</a:t>
            </a:r>
          </a:p>
          <a:p>
            <a:pPr lvl="1"/>
            <a:r>
              <a:rPr lang="en-US" dirty="0" smtClean="0"/>
              <a:t>Compute the element’s </a:t>
            </a:r>
            <a:br>
              <a:rPr lang="en-US" dirty="0" smtClean="0"/>
            </a:br>
            <a:r>
              <a:rPr lang="en-US" dirty="0" smtClean="0"/>
              <a:t>hash code.</a:t>
            </a:r>
          </a:p>
          <a:p>
            <a:pPr lvl="1"/>
            <a:r>
              <a:rPr lang="en-US" dirty="0" smtClean="0"/>
              <a:t>Compress the </a:t>
            </a:r>
            <a:br>
              <a:rPr lang="en-US" dirty="0" smtClean="0"/>
            </a:br>
            <a:r>
              <a:rPr lang="en-US" dirty="0" smtClean="0"/>
              <a:t>hash code.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Search the bucket indexed by the key.</a:t>
            </a:r>
          </a:p>
          <a:p>
            <a:pPr lvl="1"/>
            <a:r>
              <a:rPr lang="en-US" dirty="0" smtClean="0"/>
              <a:t>Iterate through the elements of the bucket.</a:t>
            </a:r>
          </a:p>
          <a:p>
            <a:pPr lvl="1"/>
            <a:r>
              <a:rPr lang="en-US" dirty="0" smtClean="0"/>
              <a:t>Check each element for a match.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If a match is found, the element is in the table.</a:t>
            </a:r>
            <a:br>
              <a:rPr lang="en-US" dirty="0" smtClean="0"/>
            </a:br>
            <a:r>
              <a:rPr lang="en-US" dirty="0" smtClean="0"/>
              <a:t>Otherwise, it is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horstmann_7e_fig_16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985" y="1228524"/>
            <a:ext cx="3688892" cy="2474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5024" y="4611449"/>
            <a:ext cx="28993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Call the </a:t>
            </a:r>
            <a:r>
              <a:rPr lang="en-US" sz="1800" b="1" dirty="0" smtClean="0">
                <a:solidFill>
                  <a:srgbClr val="0033CC"/>
                </a:solidFill>
                <a:latin typeface="Courier New"/>
                <a:cs typeface="Courier New"/>
              </a:rPr>
              <a:t>equal()</a:t>
            </a:r>
            <a:r>
              <a:rPr lang="en-US" sz="1800" dirty="0" smtClean="0">
                <a:solidFill>
                  <a:srgbClr val="B23C00"/>
                </a:solidFill>
              </a:rPr>
              <a:t> method.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1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an Element to a Hash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element’s key.</a:t>
            </a:r>
          </a:p>
          <a:p>
            <a:r>
              <a:rPr lang="en-US" dirty="0"/>
              <a:t>Search the bucket indexed by the key.</a:t>
            </a:r>
          </a:p>
          <a:p>
            <a:r>
              <a:rPr lang="en-US" dirty="0" smtClean="0"/>
              <a:t>If there is a match, exit.</a:t>
            </a:r>
          </a:p>
          <a:p>
            <a:r>
              <a:rPr lang="en-US" dirty="0" smtClean="0"/>
              <a:t>Otherwise, add the element to the bucket.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Where in the bucket’s linked list </a:t>
            </a:r>
            <a:br>
              <a:rPr lang="en-US" dirty="0" smtClean="0"/>
            </a:br>
            <a:r>
              <a:rPr lang="en-US" dirty="0" smtClean="0"/>
              <a:t>should you add the new element?</a:t>
            </a:r>
          </a:p>
          <a:p>
            <a:pPr lvl="1"/>
            <a:r>
              <a:rPr lang="en-US" dirty="0" smtClean="0"/>
              <a:t>Head? Tail? Somewhere in the middle the list?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6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an Element from a Hash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element’s key.</a:t>
            </a:r>
          </a:p>
          <a:p>
            <a:r>
              <a:rPr lang="en-US" dirty="0"/>
              <a:t>Search the bucket indexed by the key.</a:t>
            </a:r>
          </a:p>
          <a:p>
            <a:r>
              <a:rPr lang="en-US" dirty="0" smtClean="0"/>
              <a:t>If there is no match, exit.</a:t>
            </a:r>
          </a:p>
          <a:p>
            <a:r>
              <a:rPr lang="en-US" dirty="0" smtClean="0"/>
              <a:t>Otherwise, remove the element </a:t>
            </a:r>
            <a:br>
              <a:rPr lang="en-US" dirty="0" smtClean="0"/>
            </a:br>
            <a:r>
              <a:rPr lang="en-US" dirty="0" smtClean="0"/>
              <a:t>from the bucket.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4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rstmann_7e_fig_16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71" y="2240293"/>
            <a:ext cx="5212023" cy="4021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 over a Hash Tabl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3505185"/>
          </a:xfrm>
        </p:spPr>
        <p:txBody>
          <a:bodyPr/>
          <a:lstStyle/>
          <a:p>
            <a:r>
              <a:rPr lang="en-US" dirty="0" smtClean="0"/>
              <a:t>An iterator keeps track of the bucket index </a:t>
            </a:r>
            <a:br>
              <a:rPr lang="en-US" dirty="0" smtClean="0"/>
            </a:br>
            <a:r>
              <a:rPr lang="en-US" dirty="0" smtClean="0"/>
              <a:t>and the current element in the collision chain.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After all the elements </a:t>
            </a:r>
            <a:br>
              <a:rPr lang="en-US" dirty="0" smtClean="0"/>
            </a:br>
            <a:r>
              <a:rPr lang="en-US" dirty="0" smtClean="0"/>
              <a:t>of a chain have been</a:t>
            </a:r>
            <a:br>
              <a:rPr lang="en-US" dirty="0" smtClean="0"/>
            </a:br>
            <a:r>
              <a:rPr lang="en-US" dirty="0" smtClean="0"/>
              <a:t>visited,</a:t>
            </a:r>
            <a:r>
              <a:rPr lang="en-US" dirty="0"/>
              <a:t>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bucketIndex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must</a:t>
            </a:r>
            <a:r>
              <a:rPr lang="en-US" dirty="0"/>
              <a:t> </a:t>
            </a:r>
            <a:r>
              <a:rPr lang="en-US" dirty="0" smtClean="0"/>
              <a:t>advance past </a:t>
            </a:r>
            <a:br>
              <a:rPr lang="en-US" dirty="0" smtClean="0"/>
            </a:br>
            <a:r>
              <a:rPr lang="en-US" dirty="0" smtClean="0"/>
              <a:t>empty buckets.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D8AA2-8D5F-2D4C-AB12-7ED32A821A32}" type="slidenum">
              <a:rPr lang="en-US"/>
              <a:pPr/>
              <a:t>15</a:t>
            </a:fld>
            <a:endParaRPr 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 Factor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556" cy="48355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load factor </a:t>
            </a:r>
            <a:r>
              <a:rPr lang="el-GR" b="1" i="1" dirty="0">
                <a:solidFill>
                  <a:srgbClr val="B23C00"/>
                </a:solidFill>
                <a:latin typeface="Times New Roman" charset="0"/>
              </a:rPr>
              <a:t>λ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a hash table is the </a:t>
            </a:r>
            <a:r>
              <a:rPr lang="en-US" dirty="0" smtClean="0"/>
              <a:t>ratio of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number of elements in the table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table </a:t>
            </a:r>
            <a:r>
              <a:rPr lang="en-US" dirty="0" smtClean="0"/>
              <a:t>length.</a:t>
            </a:r>
            <a:endParaRPr lang="en-US" dirty="0" smtClean="0"/>
          </a:p>
          <a:p>
            <a:pPr lvl="1"/>
            <a:r>
              <a:rPr lang="el-GR" b="1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λ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= 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n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/</a:t>
            </a:r>
            <a:r>
              <a:rPr lang="en-US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B23C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is the number of elements </a:t>
            </a:r>
            <a:br>
              <a:rPr lang="en-US" dirty="0" smtClean="0"/>
            </a:br>
            <a:r>
              <a:rPr lang="en-US" dirty="0" smtClean="0"/>
              <a:t>           and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the table length.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The higher the load factor, the more collisions.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If </a:t>
            </a:r>
            <a:r>
              <a:rPr lang="el-GR" b="1" i="1" dirty="0" smtClean="0">
                <a:latin typeface="Times New Roman" charset="0"/>
              </a:rPr>
              <a:t>λ</a:t>
            </a:r>
            <a:r>
              <a:rPr lang="en-US" b="1" i="1" dirty="0" smtClean="0">
                <a:solidFill>
                  <a:srgbClr val="B23C00"/>
                </a:solidFill>
                <a:latin typeface="Times New Roman" charset="0"/>
              </a:rPr>
              <a:t> </a:t>
            </a:r>
            <a:r>
              <a:rPr lang="en-US" dirty="0"/>
              <a:t>is </a:t>
            </a:r>
            <a:r>
              <a:rPr lang="en-US" dirty="0" smtClean="0"/>
              <a:t>higher than a given threshold, move the elements to a larger table (“</a:t>
            </a:r>
            <a:r>
              <a:rPr lang="en-US" dirty="0" smtClean="0">
                <a:solidFill>
                  <a:srgbClr val="B23C00"/>
                </a:solidFill>
              </a:rPr>
              <a:t>rehash</a:t>
            </a:r>
            <a:r>
              <a:rPr lang="en-US" dirty="0" smtClean="0"/>
              <a:t>”).</a:t>
            </a:r>
          </a:p>
          <a:p>
            <a:pPr lvl="1"/>
            <a:r>
              <a:rPr lang="en-US" dirty="0" smtClean="0"/>
              <a:t>Java’s built-in hash table has a threshold of 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8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Computing a hash key takes constant time.</a:t>
            </a:r>
          </a:p>
          <a:p>
            <a:r>
              <a:rPr lang="en-US" dirty="0" smtClean="0"/>
              <a:t>On average, each bucket should contain </a:t>
            </a:r>
            <a:br>
              <a:rPr lang="en-US" dirty="0" smtClean="0"/>
            </a:br>
            <a:r>
              <a:rPr lang="el-GR" b="1" i="1" dirty="0" smtClean="0">
                <a:latin typeface="Times New Roman" charset="0"/>
              </a:rPr>
              <a:t>λ</a:t>
            </a:r>
            <a:r>
              <a:rPr lang="en-US" dirty="0" smtClean="0"/>
              <a:t> elements.</a:t>
            </a:r>
          </a:p>
          <a:p>
            <a:r>
              <a:rPr lang="en-US" dirty="0" smtClean="0"/>
              <a:t>Searching a bucket (linked list) bounded by length </a:t>
            </a:r>
            <a:r>
              <a:rPr lang="el-GR" b="1" i="1" dirty="0">
                <a:latin typeface="Times New Roman" charset="0"/>
              </a:rPr>
              <a:t>λ</a:t>
            </a:r>
            <a:r>
              <a:rPr lang="en-US" dirty="0" smtClean="0"/>
              <a:t> for an element takes </a:t>
            </a:r>
            <a:r>
              <a:rPr lang="en-US" i="1" dirty="0" smtClean="0">
                <a:solidFill>
                  <a:srgbClr val="B23C00"/>
                </a:solidFill>
              </a:rPr>
              <a:t>O</a:t>
            </a:r>
            <a:r>
              <a:rPr lang="en-US" dirty="0" smtClean="0">
                <a:solidFill>
                  <a:srgbClr val="B23C00"/>
                </a:solidFill>
              </a:rPr>
              <a:t>(1)</a:t>
            </a:r>
            <a:r>
              <a:rPr lang="en-US" dirty="0" smtClean="0"/>
              <a:t> time.</a:t>
            </a:r>
          </a:p>
          <a:p>
            <a:r>
              <a:rPr lang="en-US" dirty="0" smtClean="0"/>
              <a:t>Rehashing should occur infrequently.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Amortize the cost of rehashing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over all add and remove operations.</a:t>
            </a:r>
          </a:p>
          <a:p>
            <a:r>
              <a:rPr lang="en-US" dirty="0" smtClean="0"/>
              <a:t>Adding and removing and element takes </a:t>
            </a:r>
            <a:br>
              <a:rPr lang="en-US" dirty="0" smtClean="0"/>
            </a:br>
            <a:r>
              <a:rPr lang="en-US" i="1" dirty="0" smtClean="0">
                <a:solidFill>
                  <a:srgbClr val="B23C00"/>
                </a:solidFill>
              </a:rPr>
              <a:t>O</a:t>
            </a:r>
            <a:r>
              <a:rPr lang="en-US" dirty="0" smtClean="0">
                <a:solidFill>
                  <a:srgbClr val="B23C00"/>
                </a:solidFill>
              </a:rPr>
              <a:t>(1)+</a:t>
            </a:r>
            <a:r>
              <a:rPr lang="en-US" dirty="0" smtClean="0"/>
              <a:t>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 </a:t>
            </a:r>
            <a:r>
              <a:rPr lang="en-US" dirty="0" smtClean="0"/>
              <a:t>Performance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horstmann_7e_table_16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84376"/>
            <a:ext cx="8686800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315B-FDB4-204A-B5AC-9578F02B612B}" type="slidenum">
              <a:rPr lang="en-US"/>
              <a:pPr/>
              <a:t>18</a:t>
            </a:fld>
            <a:endParaRPr 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  <a:r>
              <a:rPr lang="en-US" dirty="0" smtClean="0"/>
              <a:t>: </a:t>
            </a:r>
            <a:r>
              <a:rPr lang="en-US" dirty="0"/>
              <a:t>Linear Probing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/>
              <a:t>Does not use linked lists.</a:t>
            </a:r>
          </a:p>
          <a:p>
            <a:pPr lvl="4"/>
            <a:endParaRPr lang="en-US" dirty="0"/>
          </a:p>
          <a:p>
            <a:r>
              <a:rPr lang="en-US" dirty="0"/>
              <a:t>When a collision occurs,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try </a:t>
            </a:r>
            <a:r>
              <a:rPr lang="en-US" dirty="0">
                <a:solidFill>
                  <a:srgbClr val="B23C00"/>
                </a:solidFill>
              </a:rPr>
              <a:t>a different table cell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536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B3C5C-D49B-B34F-9637-EF961053B748}" type="slidenum">
              <a:rPr lang="en-US"/>
              <a:pPr/>
              <a:t>19</a:t>
            </a:fld>
            <a:endParaRPr lang="en-US"/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  <a:r>
              <a:rPr lang="en-US" dirty="0" smtClean="0"/>
              <a:t>: </a:t>
            </a:r>
            <a:r>
              <a:rPr lang="en-US" dirty="0"/>
              <a:t>Linear </a:t>
            </a:r>
            <a:r>
              <a:rPr lang="en-US" dirty="0" smtClean="0"/>
              <a:t>Probing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320995" cy="4835525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Insertion 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r>
              <a:rPr lang="en-US" dirty="0"/>
              <a:t>If a cell is filled, look for the </a:t>
            </a:r>
            <a:r>
              <a:rPr lang="en-US" dirty="0">
                <a:solidFill>
                  <a:srgbClr val="B23C00"/>
                </a:solidFill>
              </a:rPr>
              <a:t>next empty </a:t>
            </a:r>
            <a:r>
              <a:rPr lang="en-US" dirty="0"/>
              <a:t>cell.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Search </a:t>
            </a:r>
          </a:p>
          <a:p>
            <a:pPr lvl="1"/>
            <a:r>
              <a:rPr lang="en-US" dirty="0"/>
              <a:t>Start searching at the home cell, keep looking at the next cell </a:t>
            </a:r>
            <a:r>
              <a:rPr lang="en-US" dirty="0" smtClean="0"/>
              <a:t>until </a:t>
            </a:r>
            <a:r>
              <a:rPr lang="en-US" dirty="0"/>
              <a:t>you find the matching key is found.</a:t>
            </a:r>
          </a:p>
          <a:p>
            <a:pPr lvl="1"/>
            <a:r>
              <a:rPr lang="en-US" dirty="0"/>
              <a:t>If you encounter an </a:t>
            </a:r>
            <a:r>
              <a:rPr lang="en-US" dirty="0">
                <a:solidFill>
                  <a:srgbClr val="B23C00"/>
                </a:solidFill>
              </a:rPr>
              <a:t>empty cell</a:t>
            </a:r>
            <a:r>
              <a:rPr lang="en-US" dirty="0"/>
              <a:t>, there is no key match.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Deletion </a:t>
            </a:r>
          </a:p>
          <a:p>
            <a:pPr lvl="1"/>
            <a:r>
              <a:rPr lang="en-US" dirty="0"/>
              <a:t>Empty cells will prematurely terminate a search.</a:t>
            </a:r>
          </a:p>
          <a:p>
            <a:pPr lvl="1"/>
            <a:r>
              <a:rPr lang="en-US" dirty="0"/>
              <a:t>Leave deleted items in the hash table but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mark </a:t>
            </a:r>
            <a:r>
              <a:rPr lang="en-US" dirty="0">
                <a:solidFill>
                  <a:srgbClr val="B23C00"/>
                </a:solidFill>
              </a:rPr>
              <a:t>them as deleted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1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for July </a:t>
            </a:r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</a:t>
            </a:r>
            <a:r>
              <a:rPr lang="en-US" dirty="0" smtClean="0"/>
              <a:t>21 </a:t>
            </a:r>
            <a:r>
              <a:rPr lang="en-US" dirty="0" smtClean="0"/>
              <a:t>July </a:t>
            </a:r>
            <a:r>
              <a:rPr lang="en-US" dirty="0" smtClean="0"/>
              <a:t>30 17.1</a:t>
            </a:r>
          </a:p>
          <a:p>
            <a:r>
              <a:rPr lang="en-US" dirty="0"/>
              <a:t>Quiz </a:t>
            </a:r>
            <a:r>
              <a:rPr lang="en-US" dirty="0" smtClean="0"/>
              <a:t>22 </a:t>
            </a:r>
            <a:r>
              <a:rPr lang="en-US" dirty="0"/>
              <a:t>July </a:t>
            </a:r>
            <a:r>
              <a:rPr lang="en-US" dirty="0" smtClean="0"/>
              <a:t>30 17.2</a:t>
            </a:r>
            <a:endParaRPr lang="en-US" dirty="0"/>
          </a:p>
          <a:p>
            <a:r>
              <a:rPr lang="en-US" dirty="0"/>
              <a:t>Quiz </a:t>
            </a:r>
            <a:r>
              <a:rPr lang="en-US" dirty="0" smtClean="0"/>
              <a:t>23 </a:t>
            </a:r>
            <a:r>
              <a:rPr lang="en-US" dirty="0"/>
              <a:t>July </a:t>
            </a:r>
            <a:r>
              <a:rPr lang="en-US" dirty="0" smtClean="0"/>
              <a:t>30 17.3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2971805"/>
            <a:ext cx="6108700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315B-FDB4-204A-B5AC-9578F02B612B}" type="slidenum">
              <a:rPr lang="en-US"/>
              <a:pPr/>
              <a:t>20</a:t>
            </a:fld>
            <a:endParaRPr 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  <a:r>
              <a:rPr lang="en-US" dirty="0" smtClean="0"/>
              <a:t>: </a:t>
            </a:r>
            <a:r>
              <a:rPr lang="en-US" dirty="0"/>
              <a:t>Linear Probing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 smtClean="0"/>
              <a:t>Suppose the table length is </a:t>
            </a:r>
            <a:r>
              <a:rPr lang="en-US" dirty="0"/>
              <a:t>10, the keys are integer values, </a:t>
            </a:r>
            <a:r>
              <a:rPr lang="en-US" dirty="0" smtClean="0"/>
              <a:t>and </a:t>
            </a:r>
            <a:r>
              <a:rPr lang="en-US" dirty="0"/>
              <a:t>the hash function is the key value modulo 10.</a:t>
            </a:r>
          </a:p>
          <a:p>
            <a:pPr lvl="1"/>
            <a:r>
              <a:rPr lang="en-US" dirty="0"/>
              <a:t>We want to insert </a:t>
            </a:r>
            <a:r>
              <a:rPr lang="en-US" dirty="0" smtClean="0"/>
              <a:t>values 89</a:t>
            </a:r>
            <a:r>
              <a:rPr lang="en-US" dirty="0"/>
              <a:t>, 18, 49, 58, and </a:t>
            </a:r>
            <a:r>
              <a:rPr lang="en-US" dirty="0" smtClean="0"/>
              <a:t>69.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52146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9341" y="4337132"/>
            <a:ext cx="2456021" cy="646331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Linear probing causes </a:t>
            </a:r>
            <a:endParaRPr lang="en-US" sz="1800" dirty="0" smtClean="0">
              <a:solidFill>
                <a:srgbClr val="0033CC"/>
              </a:solidFill>
            </a:endParaRPr>
          </a:p>
          <a:p>
            <a:r>
              <a:rPr lang="en-US" sz="1800" dirty="0" smtClean="0">
                <a:solidFill>
                  <a:srgbClr val="B23C00"/>
                </a:solidFill>
              </a:rPr>
              <a:t>primary </a:t>
            </a:r>
            <a:r>
              <a:rPr lang="en-US" sz="1800" dirty="0">
                <a:solidFill>
                  <a:srgbClr val="B23C00"/>
                </a:solidFill>
              </a:rPr>
              <a:t>clustering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557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514610"/>
            <a:ext cx="5659438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5731-C77C-7D49-8E87-668361D912AE}" type="slidenum">
              <a:rPr lang="en-US"/>
              <a:pPr/>
              <a:t>21</a:t>
            </a:fld>
            <a:endParaRPr lang="en-US"/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  <a:r>
              <a:rPr lang="en-US" dirty="0" smtClean="0"/>
              <a:t>: </a:t>
            </a:r>
            <a:r>
              <a:rPr lang="en-US" dirty="0"/>
              <a:t>Quadratic Probing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1036332"/>
          </a:xfrm>
        </p:spPr>
        <p:txBody>
          <a:bodyPr/>
          <a:lstStyle/>
          <a:p>
            <a:r>
              <a:rPr lang="en-US" dirty="0" smtClean="0"/>
              <a:t>The first probe is 1 cell away from the home cell.</a:t>
            </a:r>
          </a:p>
          <a:p>
            <a:r>
              <a:rPr lang="en-US" dirty="0" smtClean="0"/>
              <a:t>The </a:t>
            </a:r>
            <a:r>
              <a:rPr lang="en-US" i="1" dirty="0" err="1" smtClean="0">
                <a:latin typeface="Times New Roman"/>
                <a:cs typeface="Times New Roman"/>
              </a:rPr>
              <a:t>i</a:t>
            </a:r>
            <a:r>
              <a:rPr lang="en-US" baseline="30000" dirty="0" err="1" smtClean="0">
                <a:latin typeface="Times New Roman"/>
                <a:cs typeface="Times New Roman"/>
              </a:rPr>
              <a:t>th</a:t>
            </a:r>
            <a:r>
              <a:rPr lang="en-US" dirty="0" smtClean="0"/>
              <a:t> probe is </a:t>
            </a:r>
            <a:r>
              <a:rPr lang="en-US" i="1" dirty="0" smtClean="0">
                <a:latin typeface="Times New Roman"/>
                <a:cs typeface="Times New Roman"/>
              </a:rPr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 cells away from the home cell.</a:t>
            </a:r>
            <a:endParaRPr lang="en-US" dirty="0"/>
          </a:p>
        </p:txBody>
      </p:sp>
      <p:sp>
        <p:nvSpPr>
          <p:cNvPr id="957445" name="Text Box 5"/>
          <p:cNvSpPr txBox="1">
            <a:spLocks noChangeArrowheads="1"/>
          </p:cNvSpPr>
          <p:nvPr/>
        </p:nvSpPr>
        <p:spPr bwMode="auto">
          <a:xfrm>
            <a:off x="457200" y="2990850"/>
            <a:ext cx="1908175" cy="83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49 collides with 89:</a:t>
            </a:r>
            <a:br>
              <a:rPr lang="en-US" sz="1600" dirty="0"/>
            </a:br>
            <a:r>
              <a:rPr lang="en-US" sz="1600" dirty="0"/>
              <a:t>the next empty cell</a:t>
            </a:r>
          </a:p>
          <a:p>
            <a:r>
              <a:rPr lang="en-US" sz="1600" dirty="0"/>
              <a:t>is 1 away.</a:t>
            </a:r>
          </a:p>
        </p:txBody>
      </p:sp>
      <p:sp>
        <p:nvSpPr>
          <p:cNvPr id="957446" name="Text Box 6"/>
          <p:cNvSpPr txBox="1">
            <a:spLocks noChangeArrowheads="1"/>
          </p:cNvSpPr>
          <p:nvPr/>
        </p:nvSpPr>
        <p:spPr bwMode="auto">
          <a:xfrm>
            <a:off x="457200" y="3997325"/>
            <a:ext cx="2073275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58 collides with 18:</a:t>
            </a:r>
            <a:br>
              <a:rPr lang="en-US" sz="1600" dirty="0"/>
            </a:br>
            <a:r>
              <a:rPr lang="en-US" sz="1600" dirty="0"/>
              <a:t>the next cell is filled.</a:t>
            </a:r>
          </a:p>
          <a:p>
            <a:r>
              <a:rPr lang="en-US" sz="1600" dirty="0"/>
              <a:t>Try 2</a:t>
            </a:r>
            <a:r>
              <a:rPr lang="en-US" sz="1600" baseline="30000" dirty="0"/>
              <a:t>2</a:t>
            </a:r>
            <a:r>
              <a:rPr lang="en-US" sz="1600" dirty="0"/>
              <a:t> = 4 cells away</a:t>
            </a:r>
          </a:p>
          <a:p>
            <a:r>
              <a:rPr lang="en-US" sz="1600" dirty="0"/>
              <a:t>from the home cell.</a:t>
            </a:r>
          </a:p>
        </p:txBody>
      </p:sp>
      <p:sp>
        <p:nvSpPr>
          <p:cNvPr id="957447" name="Text Box 7"/>
          <p:cNvSpPr txBox="1">
            <a:spLocks noChangeArrowheads="1"/>
          </p:cNvSpPr>
          <p:nvPr/>
        </p:nvSpPr>
        <p:spPr bwMode="auto">
          <a:xfrm>
            <a:off x="457200" y="5257800"/>
            <a:ext cx="1358900" cy="346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Same for 69.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52146" y="6172170"/>
            <a:ext cx="246129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ISBN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0-13-257627-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8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5" grpId="0" animBg="1"/>
      <p:bldP spid="957446" grpId="0" animBg="1"/>
      <p:bldP spid="9574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F646-70D4-B942-8271-B8E590F49206}" type="slidenum">
              <a:rPr lang="en-US"/>
              <a:pPr/>
              <a:t>22</a:t>
            </a:fld>
            <a:endParaRPr 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Built-in Java Support for Hashing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Java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built-in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HashSet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HashMap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use separate chaining hashing.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Java object has a built-in </a:t>
            </a:r>
            <a:r>
              <a:rPr lang="en-US" dirty="0">
                <a:solidFill>
                  <a:srgbClr val="B23C00"/>
                </a:solidFill>
              </a:rPr>
              <a:t>hash code </a:t>
            </a:r>
            <a:r>
              <a:rPr lang="en-US" dirty="0"/>
              <a:t>defined by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Object</a:t>
            </a:r>
            <a:r>
              <a:rPr lang="en-US" dirty="0"/>
              <a:t> class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(the base </a:t>
            </a:r>
            <a:r>
              <a:rPr lang="en-US" dirty="0"/>
              <a:t>class of all Java classes</a:t>
            </a:r>
            <a:r>
              <a:rPr lang="en-US" dirty="0" smtClean="0"/>
              <a:t>)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public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hashCode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public boolean equals(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)</a:t>
            </a:r>
          </a:p>
          <a:p>
            <a:pPr lvl="5">
              <a:lnSpc>
                <a:spcPct val="90000"/>
              </a:lnSpc>
            </a:pPr>
            <a:endParaRPr lang="en-US" b="1" dirty="0" smtClean="0">
              <a:solidFill>
                <a:srgbClr val="0033CC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A hash </a:t>
            </a:r>
            <a:r>
              <a:rPr lang="en-US" dirty="0"/>
              <a:t>code should “spread around” values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You can override the built-in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hashCode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/>
              <a:t> method.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 can override the built-in 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equal()</a:t>
            </a:r>
            <a:r>
              <a:rPr lang="en-US" dirty="0"/>
              <a:t> method</a:t>
            </a:r>
            <a:r>
              <a:rPr lang="en-US" dirty="0" smtClean="0"/>
              <a:t>.</a:t>
            </a:r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 lvl="4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5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F646-70D4-B942-8271-B8E590F49206}" type="slidenum">
              <a:rPr lang="en-US"/>
              <a:pPr/>
              <a:t>23</a:t>
            </a:fld>
            <a:endParaRPr lang="en-US"/>
          </a:p>
        </p:txBody>
      </p:sp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Java Support for </a:t>
            </a:r>
            <a:r>
              <a:rPr lang="en-US" dirty="0" smtClean="0"/>
              <a:t>Hashing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Equal</a:t>
            </a:r>
            <a:r>
              <a:rPr lang="en-US" dirty="0" smtClean="0"/>
              <a:t> </a:t>
            </a:r>
            <a:r>
              <a:rPr lang="en-US" dirty="0"/>
              <a:t>objects must produce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>
                <a:solidFill>
                  <a:srgbClr val="B23C00"/>
                </a:solidFill>
              </a:rPr>
              <a:t>same</a:t>
            </a:r>
            <a:r>
              <a:rPr lang="en-US" dirty="0"/>
              <a:t> hash </a:t>
            </a:r>
            <a:r>
              <a:rPr lang="en-US" dirty="0" smtClean="0"/>
              <a:t>code.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Unequal objects </a:t>
            </a:r>
            <a:r>
              <a:rPr lang="en-US" dirty="0"/>
              <a:t>need not </a:t>
            </a:r>
            <a:r>
              <a:rPr lang="en-US" dirty="0" smtClean="0"/>
              <a:t>produce</a:t>
            </a:r>
            <a:br>
              <a:rPr lang="en-US" dirty="0" smtClean="0"/>
            </a:br>
            <a:r>
              <a:rPr lang="en-US" dirty="0" smtClean="0"/>
              <a:t>distinct </a:t>
            </a:r>
            <a:r>
              <a:rPr lang="en-US" dirty="0"/>
              <a:t>hash codes. 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hash function can use an </a:t>
            </a:r>
            <a:r>
              <a:rPr lang="en-US" dirty="0" smtClean="0"/>
              <a:t>object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hash code to </a:t>
            </a:r>
            <a:r>
              <a:rPr lang="en-US" dirty="0" smtClean="0"/>
              <a:t>produce </a:t>
            </a:r>
            <a:r>
              <a:rPr lang="en-US" dirty="0"/>
              <a:t>a key suitable for a particular hash table.</a:t>
            </a:r>
          </a:p>
        </p:txBody>
      </p:sp>
    </p:spTree>
    <p:extLst>
      <p:ext uri="{BB962C8B-B14F-4D97-AF65-F5344CB8AC3E}">
        <p14:creationId xmlns:p14="http://schemas.microsoft.com/office/powerpoint/2010/main" val="419268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Hash Code for 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1600220"/>
            <a:ext cx="5725546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static final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HASH_MULTIPLIER = 31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fr-FR" sz="1800" b="1" dirty="0" err="1">
                <a:latin typeface="Courier New"/>
                <a:cs typeface="Courier New"/>
              </a:rPr>
              <a:t>int</a:t>
            </a:r>
            <a:r>
              <a:rPr lang="fr-FR" sz="1800" b="1" dirty="0">
                <a:latin typeface="Courier New"/>
                <a:cs typeface="Courier New"/>
              </a:rPr>
              <a:t> h = 0;</a:t>
            </a:r>
          </a:p>
          <a:p>
            <a:r>
              <a:rPr lang="da-DK" sz="1800" b="1" dirty="0">
                <a:latin typeface="Courier New"/>
                <a:cs typeface="Courier New"/>
              </a:rPr>
              <a:t>for (</a:t>
            </a:r>
            <a:r>
              <a:rPr lang="da-DK" sz="1800" b="1" dirty="0" err="1">
                <a:latin typeface="Courier New"/>
                <a:cs typeface="Courier New"/>
              </a:rPr>
              <a:t>int</a:t>
            </a:r>
            <a:r>
              <a:rPr lang="da-DK" sz="1800" b="1" dirty="0">
                <a:latin typeface="Courier New"/>
                <a:cs typeface="Courier New"/>
              </a:rPr>
              <a:t> i = 0; i &lt; </a:t>
            </a:r>
            <a:r>
              <a:rPr lang="da-DK" sz="1800" b="1" dirty="0" err="1">
                <a:latin typeface="Courier New"/>
                <a:cs typeface="Courier New"/>
              </a:rPr>
              <a:t>s.length</a:t>
            </a:r>
            <a:r>
              <a:rPr lang="da-DK" sz="1800" b="1" dirty="0">
                <a:latin typeface="Courier New"/>
                <a:cs typeface="Courier New"/>
              </a:rPr>
              <a:t>(); i+</a:t>
            </a:r>
            <a:r>
              <a:rPr lang="da-DK" sz="1800" b="1" dirty="0" smtClean="0">
                <a:latin typeface="Courier New"/>
                <a:cs typeface="Courier New"/>
              </a:rPr>
              <a:t>+) {</a:t>
            </a:r>
            <a:endParaRPr lang="da-DK" sz="1800" b="1" dirty="0">
              <a:latin typeface="Courier New"/>
              <a:cs typeface="Courier New"/>
            </a:endParaRPr>
          </a:p>
          <a:p>
            <a:r>
              <a:rPr lang="da-DK" sz="1800" b="1" dirty="0">
                <a:latin typeface="Courier New"/>
                <a:cs typeface="Courier New"/>
              </a:rPr>
              <a:t>   </a:t>
            </a:r>
            <a:r>
              <a:rPr lang="da-DK" sz="1800" b="1" dirty="0" smtClean="0">
                <a:latin typeface="Courier New"/>
                <a:cs typeface="Courier New"/>
              </a:rPr>
              <a:t> h </a:t>
            </a:r>
            <a:r>
              <a:rPr lang="da-DK" sz="1800" b="1" dirty="0">
                <a:latin typeface="Courier New"/>
                <a:cs typeface="Courier New"/>
              </a:rPr>
              <a:t>= </a:t>
            </a:r>
            <a:r>
              <a:rPr lang="da-DK" sz="1800" b="1" dirty="0" smtClean="0">
                <a:latin typeface="Courier New"/>
                <a:cs typeface="Courier New"/>
              </a:rPr>
              <a:t>HASH_MULTIPLIER*h </a:t>
            </a:r>
            <a:r>
              <a:rPr lang="da-DK" sz="1800" b="1" dirty="0">
                <a:latin typeface="Courier New"/>
                <a:cs typeface="Courier New"/>
              </a:rPr>
              <a:t>+ </a:t>
            </a:r>
            <a:r>
              <a:rPr lang="da-DK" sz="1800" b="1" dirty="0" err="1">
                <a:latin typeface="Courier New"/>
                <a:cs typeface="Courier New"/>
              </a:rPr>
              <a:t>s.charAt</a:t>
            </a:r>
            <a:r>
              <a:rPr lang="da-DK" sz="1800" b="1" dirty="0">
                <a:latin typeface="Courier New"/>
                <a:cs typeface="Courier New"/>
              </a:rPr>
              <a:t>(i)</a:t>
            </a:r>
            <a:r>
              <a:rPr lang="da-DK" sz="1800" b="1" dirty="0" smtClean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}</a:t>
            </a:r>
            <a:r>
              <a:rPr lang="da-DK" sz="1800" b="1" dirty="0" smtClean="0">
                <a:latin typeface="Courier New"/>
                <a:cs typeface="Courier New"/>
              </a:rPr>
              <a:t> 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7207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7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tree is a </a:t>
            </a:r>
            <a:r>
              <a:rPr lang="en-US" dirty="0" smtClean="0">
                <a:solidFill>
                  <a:srgbClr val="B23C00"/>
                </a:solidFill>
              </a:rPr>
              <a:t>hierarchical data structure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tree is a </a:t>
            </a:r>
            <a:r>
              <a:rPr lang="en-US" dirty="0">
                <a:solidFill>
                  <a:srgbClr val="B23C00"/>
                </a:solidFill>
              </a:rPr>
              <a:t>collection of nodes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node is the </a:t>
            </a:r>
            <a:r>
              <a:rPr lang="en-US" dirty="0">
                <a:solidFill>
                  <a:srgbClr val="B23C00"/>
                </a:solidFill>
              </a:rPr>
              <a:t>root </a:t>
            </a:r>
            <a:r>
              <a:rPr lang="en-US" dirty="0"/>
              <a:t>node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node contains data and has pointers </a:t>
            </a:r>
            <a:br>
              <a:rPr lang="en-US" dirty="0"/>
            </a:br>
            <a:r>
              <a:rPr lang="en-US" dirty="0"/>
              <a:t>(possibly null) to other nodes, its children.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pointers are directed </a:t>
            </a:r>
            <a:r>
              <a:rPr lang="en-US" dirty="0">
                <a:solidFill>
                  <a:srgbClr val="B23C00"/>
                </a:solidFill>
              </a:rPr>
              <a:t>edges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child node can itself be the root of a </a:t>
            </a:r>
            <a:r>
              <a:rPr lang="en-US" dirty="0">
                <a:solidFill>
                  <a:srgbClr val="B23C00"/>
                </a:solidFill>
              </a:rPr>
              <a:t>subtree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leaf </a:t>
            </a:r>
            <a:r>
              <a:rPr lang="en-US" dirty="0"/>
              <a:t>node is a node that has no children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node other than the root node has </a:t>
            </a:r>
            <a:br>
              <a:rPr lang="en-US" dirty="0"/>
            </a:br>
            <a:r>
              <a:rPr lang="en-US" dirty="0"/>
              <a:t>exactly </a:t>
            </a:r>
            <a:r>
              <a:rPr lang="en-US" dirty="0">
                <a:solidFill>
                  <a:srgbClr val="B23C00"/>
                </a:solidFill>
              </a:rPr>
              <a:t>one parent </a:t>
            </a:r>
            <a:r>
              <a:rPr lang="en-US" dirty="0"/>
              <a:t>node.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8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bj5_17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6" y="1234464"/>
            <a:ext cx="7909521" cy="490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31895"/>
            <a:ext cx="718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877C-DA9D-B645-9AE0-A85C989BC314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Terms</a:t>
            </a:r>
            <a:endParaRPr lang="en-US" i="1" dirty="0"/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03317"/>
            <a:ext cx="8229600" cy="256029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path </a:t>
            </a:r>
            <a:r>
              <a:rPr lang="en-US" dirty="0"/>
              <a:t>from node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to node </a:t>
            </a:r>
            <a:r>
              <a:rPr lang="en-US" i="1" dirty="0" err="1"/>
              <a:t>n</a:t>
            </a:r>
            <a:r>
              <a:rPr lang="en-US" i="1" baseline="-25000" dirty="0" err="1"/>
              <a:t>k</a:t>
            </a:r>
            <a:r>
              <a:rPr lang="en-US" dirty="0"/>
              <a:t> is the sequence of nodes in the tree from </a:t>
            </a:r>
            <a:r>
              <a:rPr lang="en-US" i="1" dirty="0"/>
              <a:t>n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n</a:t>
            </a:r>
            <a:r>
              <a:rPr lang="en-US" i="1" baseline="-25000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is the path from A to Q? From E to P</a:t>
            </a:r>
            <a:r>
              <a:rPr lang="en-US" dirty="0" smtClean="0"/>
              <a:t>?</a:t>
            </a:r>
          </a:p>
          <a:p>
            <a:pPr lvl="7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length </a:t>
            </a:r>
            <a:r>
              <a:rPr lang="en-US" dirty="0"/>
              <a:t>of a path is the number of its edges.</a:t>
            </a:r>
          </a:p>
          <a:p>
            <a:pPr lvl="1"/>
            <a:r>
              <a:rPr lang="en-US" dirty="0"/>
              <a:t>What is the length of the path from A to Q?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951141" y="6264275"/>
            <a:ext cx="246129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2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31895"/>
            <a:ext cx="718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8100-CFE8-0941-A934-0D698DB11DE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</a:t>
            </a:r>
            <a:r>
              <a:rPr lang="en-US" dirty="0" smtClean="0"/>
              <a:t>Terms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03318"/>
            <a:ext cx="8229600" cy="256095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size</a:t>
            </a:r>
            <a:r>
              <a:rPr lang="en-US" dirty="0" smtClean="0"/>
              <a:t> of a tree is the number of its nodes.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What is the size of this tree?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Of the subtree rooted at E?</a:t>
            </a:r>
            <a:endParaRPr lang="en-US" dirty="0" smtClean="0"/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>
                <a:solidFill>
                  <a:srgbClr val="B23C00"/>
                </a:solidFill>
              </a:rPr>
              <a:t>depth </a:t>
            </a:r>
            <a:r>
              <a:rPr lang="en-US" dirty="0"/>
              <a:t>of a node is the length of the path </a:t>
            </a:r>
            <a:br>
              <a:rPr lang="en-US" dirty="0"/>
            </a:br>
            <a:r>
              <a:rPr lang="en-US" dirty="0"/>
              <a:t>from the root to that node.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is the depth of node J? Of the root node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951141" y="6264275"/>
            <a:ext cx="246129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9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815A-2C8A-1D48-8F41-76227056D851}" type="slidenum">
              <a:rPr lang="en-US"/>
              <a:pPr/>
              <a:t>3</a:t>
            </a:fld>
            <a:endParaRPr 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Tables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Consider an </a:t>
            </a:r>
            <a:r>
              <a:rPr lang="en-US" dirty="0">
                <a:solidFill>
                  <a:srgbClr val="B23C00"/>
                </a:solidFill>
              </a:rPr>
              <a:t>array </a:t>
            </a:r>
            <a:r>
              <a:rPr lang="en-US" dirty="0"/>
              <a:t>or an </a:t>
            </a:r>
            <a:r>
              <a:rPr lang="en-US" dirty="0">
                <a:solidFill>
                  <a:srgbClr val="B23C00"/>
                </a:solidFill>
              </a:rPr>
              <a:t>array list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To </a:t>
            </a:r>
            <a:r>
              <a:rPr lang="en-US" dirty="0" smtClean="0"/>
              <a:t>access a value, </a:t>
            </a:r>
            <a:r>
              <a:rPr lang="en-US" dirty="0"/>
              <a:t>you </a:t>
            </a:r>
            <a:r>
              <a:rPr lang="en-US" dirty="0" smtClean="0"/>
              <a:t>use an </a:t>
            </a:r>
            <a:r>
              <a:rPr lang="en-US" dirty="0">
                <a:solidFill>
                  <a:srgbClr val="B23C00"/>
                </a:solidFill>
              </a:rPr>
              <a:t>integer index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array </a:t>
            </a:r>
            <a:r>
              <a:rPr lang="en-US" dirty="0" smtClean="0">
                <a:latin typeface="Arial"/>
              </a:rPr>
              <a:t>“</a:t>
            </a:r>
            <a:r>
              <a:rPr lang="en-US" dirty="0" smtClean="0"/>
              <a:t>maps</a:t>
            </a:r>
            <a:r>
              <a:rPr lang="en-US" altLang="ja-JP" dirty="0" smtClean="0">
                <a:latin typeface="Arial"/>
              </a:rPr>
              <a:t>”</a:t>
            </a:r>
            <a:r>
              <a:rPr lang="en-US" dirty="0" smtClean="0"/>
              <a:t> </a:t>
            </a:r>
            <a:r>
              <a:rPr lang="en-US" dirty="0"/>
              <a:t>the index to a data value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stored </a:t>
            </a:r>
            <a:r>
              <a:rPr lang="en-US" dirty="0"/>
              <a:t>in the array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We can consider the </a:t>
            </a:r>
            <a:br>
              <a:rPr lang="en-US" dirty="0"/>
            </a:br>
            <a:r>
              <a:rPr lang="en-US" dirty="0"/>
              <a:t>index value to be the </a:t>
            </a:r>
            <a:br>
              <a:rPr lang="en-US" dirty="0"/>
            </a:br>
            <a:r>
              <a:rPr lang="ja-JP" altLang="en-US" dirty="0"/>
              <a:t>“</a:t>
            </a:r>
            <a:r>
              <a:rPr lang="en-US" dirty="0">
                <a:solidFill>
                  <a:srgbClr val="B23C00"/>
                </a:solidFill>
              </a:rPr>
              <a:t>key</a:t>
            </a:r>
            <a:r>
              <a:rPr lang="ja-JP" altLang="en-US" dirty="0"/>
              <a:t>”</a:t>
            </a:r>
            <a:r>
              <a:rPr lang="en-US" dirty="0"/>
              <a:t> to obtaining the </a:t>
            </a:r>
            <a:br>
              <a:rPr lang="en-US" dirty="0"/>
            </a:br>
            <a:r>
              <a:rPr lang="en-US" dirty="0"/>
              <a:t>corresponding data value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Key 2 maps to value 42.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406609" y="3794756"/>
            <a:ext cx="640073" cy="2194536"/>
            <a:chOff x="7406609" y="3794756"/>
            <a:chExt cx="640073" cy="2194536"/>
          </a:xfrm>
        </p:grpSpPr>
        <p:sp>
          <p:nvSpPr>
            <p:cNvPr id="2" name="Rectangle 1"/>
            <p:cNvSpPr/>
            <p:nvPr/>
          </p:nvSpPr>
          <p:spPr bwMode="auto">
            <a:xfrm>
              <a:off x="7589487" y="3794756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12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589487" y="4160512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589487" y="4526268"/>
              <a:ext cx="457195" cy="36575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42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589487" y="4892024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91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589487" y="5257780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589487" y="5623536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57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06609" y="3853411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06609" y="4219167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06609" y="4956016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3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06609" y="5651632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5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06609" y="4584923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6609" y="5316435"/>
              <a:ext cx="2616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4</a:t>
              </a:r>
              <a:endParaRPr lang="en-US" sz="1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08561" y="3886195"/>
            <a:ext cx="2589487" cy="822951"/>
            <a:chOff x="4908561" y="3886195"/>
            <a:chExt cx="2589487" cy="822951"/>
          </a:xfrm>
        </p:grpSpPr>
        <p:sp>
          <p:nvSpPr>
            <p:cNvPr id="5" name="Oval 4"/>
            <p:cNvSpPr/>
            <p:nvPr/>
          </p:nvSpPr>
          <p:spPr bwMode="auto">
            <a:xfrm>
              <a:off x="5029195" y="3886195"/>
              <a:ext cx="365756" cy="365756"/>
            </a:xfrm>
            <a:prstGeom prst="ellips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9" name="Curved Connector 18"/>
            <p:cNvCxnSpPr>
              <a:stCxn id="5" idx="6"/>
            </p:cNvCxnSpPr>
            <p:nvPr/>
          </p:nvCxnSpPr>
          <p:spPr bwMode="auto">
            <a:xfrm>
              <a:off x="5394951" y="4069073"/>
              <a:ext cx="2103097" cy="640073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5096171" y="3886195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2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08561" y="4251951"/>
              <a:ext cx="645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“key”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17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8100-CFE8-0941-A934-0D698DB11DE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</a:t>
            </a:r>
            <a:r>
              <a:rPr lang="en-US" dirty="0" smtClean="0"/>
              <a:t>Terms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77634"/>
            <a:ext cx="8229600" cy="22866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>
                <a:solidFill>
                  <a:srgbClr val="B23C00"/>
                </a:solidFill>
              </a:rPr>
              <a:t>height </a:t>
            </a:r>
            <a:r>
              <a:rPr lang="en-US" dirty="0"/>
              <a:t>of a node is the length of the longest path from the node to a leaf node.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is the height of node E? Of the root node</a:t>
            </a:r>
            <a:r>
              <a:rPr lang="en-US" dirty="0" smtClean="0"/>
              <a:t>?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Depth of a tree = depth of its deepest node = height of the tree</a:t>
            </a:r>
          </a:p>
        </p:txBody>
      </p:sp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31895"/>
            <a:ext cx="718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951141" y="6264275"/>
            <a:ext cx="246129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8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8100-CFE8-0941-A934-0D698DB11DE6}" type="slidenum">
              <a:rPr lang="en-US"/>
              <a:pPr/>
              <a:t>31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</a:t>
            </a:r>
            <a:r>
              <a:rPr lang="en-US" dirty="0" smtClean="0"/>
              <a:t>Terms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94756"/>
            <a:ext cx="8229600" cy="24695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>
                <a:solidFill>
                  <a:srgbClr val="B23C00"/>
                </a:solidFill>
              </a:rPr>
              <a:t>height </a:t>
            </a:r>
            <a:r>
              <a:rPr lang="en-US" dirty="0"/>
              <a:t>of a node is the </a:t>
            </a:r>
            <a:r>
              <a:rPr lang="en-US" dirty="0">
                <a:solidFill>
                  <a:srgbClr val="B23C00"/>
                </a:solidFill>
              </a:rPr>
              <a:t>length </a:t>
            </a:r>
            <a:r>
              <a:rPr lang="en-US" dirty="0"/>
              <a:t>of the longest path </a:t>
            </a:r>
            <a:r>
              <a:rPr lang="en-US" dirty="0"/>
              <a:t>from the node to a leaf node.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is the height of node E? Of the root node</a:t>
            </a:r>
            <a:r>
              <a:rPr lang="en-US" dirty="0" smtClean="0"/>
              <a:t>?</a:t>
            </a:r>
          </a:p>
          <a:p>
            <a:pPr lvl="5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B23C00"/>
                </a:solidFill>
              </a:rPr>
              <a:t>NOTE:</a:t>
            </a:r>
            <a:r>
              <a:rPr lang="en-US" dirty="0" smtClean="0"/>
              <a:t> Your textbook prefers an alternate definition for </a:t>
            </a:r>
            <a:r>
              <a:rPr lang="en-US" dirty="0" smtClean="0">
                <a:solidFill>
                  <a:srgbClr val="B23C00"/>
                </a:solidFill>
              </a:rPr>
              <a:t>height</a:t>
            </a:r>
            <a:r>
              <a:rPr lang="en-US" dirty="0" smtClean="0"/>
              <a:t>: The </a:t>
            </a:r>
            <a:r>
              <a:rPr lang="en-US" dirty="0" smtClean="0">
                <a:solidFill>
                  <a:srgbClr val="B23C00"/>
                </a:solidFill>
              </a:rPr>
              <a:t>number of nodes </a:t>
            </a:r>
            <a:r>
              <a:rPr lang="en-US" dirty="0" smtClean="0"/>
              <a:t>on the longest path from the node to a leaf node.</a:t>
            </a:r>
            <a:endParaRPr lang="en-US" dirty="0"/>
          </a:p>
        </p:txBody>
      </p:sp>
      <p:pic>
        <p:nvPicPr>
          <p:cNvPr id="552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31895"/>
            <a:ext cx="718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951141" y="6264275"/>
            <a:ext cx="246129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Data Structures and Algorithms in 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Java, 3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 </a:t>
            </a:r>
            <a:endParaRPr lang="en-US" sz="8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by Mark </a:t>
            </a:r>
            <a:r>
              <a:rPr lang="en-US" sz="8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Allen Weiss </a:t>
            </a:r>
          </a:p>
          <a:p>
            <a:r>
              <a:rPr lang="en-US" sz="800" b="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Pearson Education, Inc., 2012</a:t>
            </a:r>
            <a:endParaRPr lang="en-US" sz="800" b="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8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Data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horstmann_7e_fig_17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97579"/>
            <a:ext cx="8686800" cy="38831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File system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1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Data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horstmann_7e_fig_17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26897"/>
            <a:ext cx="8686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1179932"/>
            <a:ext cx="5494676" cy="563231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public class 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Tree</a:t>
            </a:r>
          </a:p>
          <a:p>
            <a:r>
              <a:rPr lang="en-US" sz="1500" b="1" dirty="0">
                <a:latin typeface="Courier New"/>
                <a:cs typeface="Courier New"/>
              </a:rPr>
              <a:t>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private Node root;</a:t>
            </a:r>
          </a:p>
          <a:p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   class 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Node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public Object data;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public List&lt;Node&gt; children;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}</a:t>
            </a:r>
          </a:p>
          <a:p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   public 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Tree</a:t>
            </a:r>
            <a:r>
              <a:rPr lang="en-US" sz="1500" b="1" dirty="0">
                <a:latin typeface="Courier New"/>
                <a:cs typeface="Courier New"/>
              </a:rPr>
              <a:t>(Object </a:t>
            </a:r>
            <a:r>
              <a:rPr lang="en-US" sz="1500" b="1" dirty="0" err="1">
                <a:latin typeface="Courier New"/>
                <a:cs typeface="Courier New"/>
              </a:rPr>
              <a:t>rootData</a:t>
            </a:r>
            <a:r>
              <a:rPr lang="en-US" sz="1500" b="1" dirty="0">
                <a:latin typeface="Courier New"/>
                <a:cs typeface="Courier New"/>
              </a:rPr>
              <a:t>)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root = new Node();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</a:t>
            </a:r>
            <a:r>
              <a:rPr lang="en-US" sz="1500" b="1" dirty="0" err="1">
                <a:latin typeface="Courier New"/>
                <a:cs typeface="Courier New"/>
              </a:rPr>
              <a:t>root.data</a:t>
            </a:r>
            <a:r>
              <a:rPr lang="en-US" sz="1500" b="1" dirty="0">
                <a:latin typeface="Courier New"/>
                <a:cs typeface="Courier New"/>
              </a:rPr>
              <a:t> = </a:t>
            </a:r>
            <a:r>
              <a:rPr lang="en-US" sz="1500" b="1" dirty="0" err="1">
                <a:latin typeface="Courier New"/>
                <a:cs typeface="Courier New"/>
              </a:rPr>
              <a:t>rootData</a:t>
            </a:r>
            <a:r>
              <a:rPr lang="en-US" sz="1500" b="1" dirty="0">
                <a:latin typeface="Courier New"/>
                <a:cs typeface="Courier New"/>
              </a:rPr>
              <a:t>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</a:t>
            </a:r>
            <a:r>
              <a:rPr lang="en-US" sz="1500" b="1" dirty="0" err="1">
                <a:latin typeface="Courier New"/>
                <a:cs typeface="Courier New"/>
              </a:rPr>
              <a:t>root.children</a:t>
            </a:r>
            <a:r>
              <a:rPr lang="en-US" sz="1500" b="1" dirty="0">
                <a:latin typeface="Courier New"/>
                <a:cs typeface="Courier New"/>
              </a:rPr>
              <a:t> = new </a:t>
            </a:r>
            <a:r>
              <a:rPr lang="en-US" sz="1500" b="1" dirty="0" err="1">
                <a:latin typeface="Courier New"/>
                <a:cs typeface="Courier New"/>
              </a:rPr>
              <a:t>ArrayList</a:t>
            </a:r>
            <a:r>
              <a:rPr lang="en-US" sz="1500" b="1" dirty="0">
                <a:latin typeface="Courier New"/>
                <a:cs typeface="Courier New"/>
              </a:rPr>
              <a:t>&lt;Node&gt;();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}</a:t>
            </a:r>
          </a:p>
          <a:p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   public void 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addSubtree</a:t>
            </a:r>
            <a:r>
              <a:rPr lang="en-US" sz="1500" b="1" dirty="0">
                <a:latin typeface="Courier New"/>
                <a:cs typeface="Courier New"/>
              </a:rPr>
              <a:t>(Tree subtree)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</a:t>
            </a:r>
            <a:r>
              <a:rPr lang="en-US" sz="1500" b="1" dirty="0" err="1">
                <a:latin typeface="Courier New"/>
                <a:cs typeface="Courier New"/>
              </a:rPr>
              <a:t>root.children.add</a:t>
            </a:r>
            <a:r>
              <a:rPr lang="en-US" sz="1500" b="1" dirty="0">
                <a:latin typeface="Courier New"/>
                <a:cs typeface="Courier New"/>
              </a:rPr>
              <a:t>(</a:t>
            </a:r>
            <a:r>
              <a:rPr lang="en-US" sz="1500" b="1" dirty="0" err="1">
                <a:latin typeface="Courier New"/>
                <a:cs typeface="Courier New"/>
              </a:rPr>
              <a:t>subtree.root</a:t>
            </a:r>
            <a:r>
              <a:rPr lang="en-US" sz="1500" b="1" dirty="0">
                <a:latin typeface="Courier New"/>
                <a:cs typeface="Courier New"/>
              </a:rPr>
              <a:t>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. . .</a:t>
            </a:r>
          </a:p>
          <a:p>
            <a:r>
              <a:rPr lang="en-US" sz="15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41058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node has at most 2 children.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Order is significant.</a:t>
            </a:r>
          </a:p>
          <a:p>
            <a:pPr lvl="1"/>
            <a:r>
              <a:rPr lang="en-US" dirty="0" smtClean="0"/>
              <a:t>Which child should be the </a:t>
            </a:r>
            <a:r>
              <a:rPr lang="en-US" dirty="0" smtClean="0">
                <a:solidFill>
                  <a:srgbClr val="B23C00"/>
                </a:solidFill>
              </a:rPr>
              <a:t>left child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Which child should be the </a:t>
            </a:r>
            <a:r>
              <a:rPr lang="en-US" dirty="0" smtClean="0">
                <a:solidFill>
                  <a:srgbClr val="B23C00"/>
                </a:solidFill>
              </a:rPr>
              <a:t>right child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Many important applications!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4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rstmann_7e_fig_17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43" y="2057415"/>
            <a:ext cx="8166590" cy="413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Decision tree</a:t>
            </a:r>
          </a:p>
          <a:p>
            <a:pPr lvl="1"/>
            <a:r>
              <a:rPr lang="en-US" dirty="0" smtClean="0"/>
              <a:t>Left child: </a:t>
            </a:r>
            <a:r>
              <a:rPr lang="en-US" dirty="0" smtClean="0">
                <a:solidFill>
                  <a:srgbClr val="B23C00"/>
                </a:solidFill>
              </a:rPr>
              <a:t>Yes</a:t>
            </a:r>
          </a:p>
          <a:p>
            <a:pPr lvl="1"/>
            <a:r>
              <a:rPr lang="en-US" dirty="0" smtClean="0"/>
              <a:t>Right child: </a:t>
            </a:r>
            <a:r>
              <a:rPr lang="en-US" dirty="0" smtClean="0">
                <a:solidFill>
                  <a:srgbClr val="B23C00"/>
                </a:solidFill>
              </a:rPr>
              <a:t>No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69268" y="1325903"/>
            <a:ext cx="303332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This tree happens to be </a:t>
            </a:r>
            <a:r>
              <a:rPr lang="en-US" sz="1800" dirty="0" smtClean="0">
                <a:solidFill>
                  <a:srgbClr val="B23C00"/>
                </a:solidFill>
              </a:rPr>
              <a:t>full</a:t>
            </a:r>
            <a:r>
              <a:rPr lang="en-US" sz="1800" dirty="0" smtClean="0">
                <a:solidFill>
                  <a:srgbClr val="0033CC"/>
                </a:solidFill>
              </a:rPr>
              <a:t>: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Each node is either a leaf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or it has two children.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9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Tree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879" y="1234464"/>
            <a:ext cx="7326244" cy="550920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class </a:t>
            </a:r>
            <a:r>
              <a:rPr lang="en-US" b="1" u="sng" dirty="0" err="1">
                <a:solidFill>
                  <a:srgbClr val="B23C00"/>
                </a:solidFill>
                <a:latin typeface="Courier New"/>
                <a:cs typeface="Courier New"/>
              </a:rPr>
              <a:t>BinaryTree</a:t>
            </a:r>
            <a:endParaRPr lang="en-US" b="1" u="sng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private Node root;</a:t>
            </a:r>
          </a:p>
          <a:p>
            <a:r>
              <a:rPr lang="en-US" b="1" dirty="0">
                <a:latin typeface="Courier New"/>
                <a:cs typeface="Courier New"/>
              </a:rPr>
              <a:t>    public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BinaryTree</a:t>
            </a:r>
            <a:r>
              <a:rPr lang="en-US" b="1" dirty="0">
                <a:latin typeface="Courier New"/>
                <a:cs typeface="Courier New"/>
              </a:rPr>
              <a:t>() { root = null; }  // An empty </a:t>
            </a:r>
            <a:r>
              <a:rPr lang="en-US" b="1" dirty="0" smtClean="0">
                <a:latin typeface="Courier New"/>
                <a:cs typeface="Courier New"/>
              </a:rPr>
              <a:t>tree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public </a:t>
            </a:r>
            <a:r>
              <a:rPr lang="en-US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BinaryTree</a:t>
            </a:r>
            <a:r>
              <a:rPr lang="en-US" b="1" dirty="0" smtClean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(</a:t>
            </a:r>
            <a:r>
              <a:rPr lang="en-US" b="1" dirty="0">
                <a:latin typeface="Courier New"/>
                <a:cs typeface="Courier New"/>
              </a:rPr>
              <a:t>Object </a:t>
            </a:r>
            <a:r>
              <a:rPr lang="en-US" b="1" dirty="0" err="1">
                <a:latin typeface="Courier New"/>
                <a:cs typeface="Courier New"/>
              </a:rPr>
              <a:t>rootData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BinaryTree</a:t>
            </a:r>
            <a:r>
              <a:rPr lang="en-US" b="1" dirty="0">
                <a:latin typeface="Courier New"/>
                <a:cs typeface="Courier New"/>
              </a:rPr>
              <a:t> left, </a:t>
            </a:r>
            <a:endParaRPr lang="en-US" b="1" dirty="0" smtClean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                                      </a:t>
            </a:r>
            <a:r>
              <a:rPr lang="en-US" b="1" dirty="0" err="1" smtClean="0">
                <a:latin typeface="Courier New"/>
                <a:cs typeface="Courier New"/>
              </a:rPr>
              <a:t>BinaryTree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right)       </a:t>
            </a:r>
          </a:p>
          <a:p>
            <a:r>
              <a:rPr lang="en-US" b="1" dirty="0">
                <a:latin typeface="Courier New"/>
                <a:cs typeface="Courier New"/>
              </a:rPr>
              <a:t>    {</a:t>
            </a:r>
          </a:p>
          <a:p>
            <a:r>
              <a:rPr lang="en-US" b="1" dirty="0">
                <a:latin typeface="Courier New"/>
                <a:cs typeface="Courier New"/>
              </a:rPr>
              <a:t>        root </a:t>
            </a:r>
            <a:r>
              <a:rPr lang="en-US" b="1" dirty="0" smtClean="0">
                <a:latin typeface="Courier New"/>
                <a:cs typeface="Courier New"/>
              </a:rPr>
              <a:t>      = </a:t>
            </a:r>
            <a:r>
              <a:rPr lang="en-US" b="1" dirty="0">
                <a:latin typeface="Courier New"/>
                <a:cs typeface="Courier New"/>
              </a:rPr>
              <a:t>new Node();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 smtClean="0">
                <a:latin typeface="Courier New"/>
                <a:cs typeface="Courier New"/>
              </a:rPr>
              <a:t>root.data</a:t>
            </a:r>
            <a:r>
              <a:rPr lang="en-US" b="1" dirty="0" smtClean="0">
                <a:latin typeface="Courier New"/>
                <a:cs typeface="Courier New"/>
              </a:rPr>
              <a:t>  </a:t>
            </a:r>
            <a:r>
              <a:rPr lang="en-US" b="1" dirty="0">
                <a:latin typeface="Courier New"/>
                <a:cs typeface="Courier New"/>
              </a:rPr>
              <a:t>= </a:t>
            </a:r>
            <a:r>
              <a:rPr lang="en-US" b="1" dirty="0" err="1">
                <a:latin typeface="Courier New"/>
                <a:cs typeface="Courier New"/>
              </a:rPr>
              <a:t>rootData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root.left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left.root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root.right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right.root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class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Node</a:t>
            </a:r>
          </a:p>
          <a:p>
            <a:r>
              <a:rPr lang="en-US" b="1" dirty="0">
                <a:latin typeface="Courier New"/>
                <a:cs typeface="Courier New"/>
              </a:rPr>
              <a:t>    {</a:t>
            </a:r>
          </a:p>
          <a:p>
            <a:r>
              <a:rPr lang="en-US" b="1" dirty="0">
                <a:latin typeface="Courier New"/>
                <a:cs typeface="Courier New"/>
              </a:rPr>
              <a:t>        public Object data;</a:t>
            </a:r>
          </a:p>
          <a:p>
            <a:r>
              <a:rPr lang="en-US" b="1" dirty="0">
                <a:latin typeface="Courier New"/>
                <a:cs typeface="Courier New"/>
              </a:rPr>
              <a:t>        public Node left;</a:t>
            </a:r>
          </a:p>
          <a:p>
            <a:r>
              <a:rPr lang="en-US" b="1" dirty="0">
                <a:latin typeface="Courier New"/>
                <a:cs typeface="Courier New"/>
              </a:rPr>
              <a:t>        public Node right</a:t>
            </a:r>
            <a:r>
              <a:rPr lang="en-US" b="1" u="sng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. </a:t>
            </a:r>
            <a:r>
              <a:rPr lang="en-US" b="1" dirty="0">
                <a:latin typeface="Courier New"/>
                <a:cs typeface="Courier New"/>
              </a:rPr>
              <a:t>. .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9926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B815A-2C8A-1D48-8F41-76227056D851}" type="slidenum">
              <a:rPr lang="en-US"/>
              <a:pPr/>
              <a:t>4</a:t>
            </a:fld>
            <a:endParaRPr lang="en-US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</a:t>
            </a:r>
            <a:r>
              <a:rPr lang="en-US" dirty="0" smtClean="0"/>
              <a:t>Tables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5"/>
            <a:ext cx="8229600" cy="1828780"/>
          </a:xfrm>
        </p:spPr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long as the index value is within range,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</a:t>
            </a:r>
            <a:r>
              <a:rPr lang="en-US" dirty="0"/>
              <a:t>is a </a:t>
            </a:r>
            <a:r>
              <a:rPr lang="en-US" dirty="0" smtClean="0"/>
              <a:t>strict </a:t>
            </a:r>
            <a:r>
              <a:rPr lang="en-US" dirty="0">
                <a:solidFill>
                  <a:srgbClr val="B23C00"/>
                </a:solidFill>
              </a:rPr>
              <a:t>one-to-one correspondence </a:t>
            </a:r>
            <a:r>
              <a:rPr lang="en-US" dirty="0" smtClean="0">
                <a:solidFill>
                  <a:srgbClr val="B23C00"/>
                </a:solidFill>
              </a:rPr>
              <a:t/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between </a:t>
            </a:r>
            <a:r>
              <a:rPr lang="en-US" dirty="0"/>
              <a:t>an index </a:t>
            </a:r>
            <a:r>
              <a:rPr lang="en-US" dirty="0" smtClean="0"/>
              <a:t>value and </a:t>
            </a:r>
            <a:r>
              <a:rPr lang="en-US" dirty="0"/>
              <a:t>a stored data value</a:t>
            </a:r>
            <a:r>
              <a:rPr lang="en-US" dirty="0" smtClean="0"/>
              <a:t>.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988342" y="3063244"/>
            <a:ext cx="3138121" cy="2194536"/>
            <a:chOff x="2622586" y="3886195"/>
            <a:chExt cx="3138121" cy="2194536"/>
          </a:xfrm>
        </p:grpSpPr>
        <p:sp>
          <p:nvSpPr>
            <p:cNvPr id="7" name="Rectangle 6"/>
            <p:cNvSpPr/>
            <p:nvPr/>
          </p:nvSpPr>
          <p:spPr bwMode="auto">
            <a:xfrm>
              <a:off x="5303512" y="3886195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12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303512" y="4251951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5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303512" y="4617707"/>
              <a:ext cx="457195" cy="36575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42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303512" y="4983463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91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303512" y="5349219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303512" y="5714975"/>
              <a:ext cx="457195" cy="365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57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20634" y="3944850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20634" y="4310606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</a:t>
              </a:r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0634" y="5047455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3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0634" y="5743071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5</a:t>
              </a:r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20634" y="4676362"/>
              <a:ext cx="255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</a:t>
              </a:r>
              <a:endParaRPr lang="en-US" sz="1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20634" y="5407874"/>
              <a:ext cx="2616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4</a:t>
              </a:r>
              <a:endParaRPr lang="en-US" sz="1000" dirty="0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743220" y="3977634"/>
              <a:ext cx="365756" cy="365756"/>
            </a:xfrm>
            <a:prstGeom prst="ellips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0" name="Curved Connector 19"/>
            <p:cNvCxnSpPr>
              <a:stCxn id="19" idx="6"/>
            </p:cNvCxnSpPr>
            <p:nvPr/>
          </p:nvCxnSpPr>
          <p:spPr bwMode="auto">
            <a:xfrm>
              <a:off x="3108976" y="4160512"/>
              <a:ext cx="2103097" cy="640073"/>
            </a:xfrm>
            <a:prstGeom prst="curvedConnector3">
              <a:avLst/>
            </a:prstGeom>
            <a:solidFill>
              <a:schemeClr val="accent1"/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10196" y="3977634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2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22586" y="4343390"/>
              <a:ext cx="6451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“key”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99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DC48-135E-6D4B-B3ED-615D20A5D0F0}" type="slidenum">
              <a:rPr lang="en-US"/>
              <a:pPr/>
              <a:t>5</a:t>
            </a:fld>
            <a:endParaRPr lang="en-US"/>
          </a:p>
        </p:txBody>
      </p:sp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</a:t>
            </a:r>
            <a:r>
              <a:rPr lang="en-US" dirty="0" smtClean="0"/>
              <a:t>Tables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hash table </a:t>
            </a:r>
            <a:r>
              <a:rPr lang="en-US" dirty="0"/>
              <a:t>also stores data values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key </a:t>
            </a:r>
            <a:r>
              <a:rPr lang="en-US" dirty="0"/>
              <a:t>to obtain the corresponding data value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The key does not have to be an integer value.</a:t>
            </a:r>
          </a:p>
          <a:p>
            <a:pPr lvl="1"/>
            <a:r>
              <a:rPr lang="en-US" dirty="0"/>
              <a:t>For example, the key could be a string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 smtClean="0"/>
              <a:t>Every Java object has a hash code.</a:t>
            </a:r>
          </a:p>
          <a:p>
            <a:pPr lvl="1"/>
            <a:r>
              <a:rPr lang="en-US" dirty="0" smtClean="0"/>
              <a:t>The hash code can serve as the key.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947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6341"/>
            <a:ext cx="8229600" cy="914389"/>
          </a:xfrm>
        </p:spPr>
        <p:txBody>
          <a:bodyPr/>
          <a:lstStyle/>
          <a:p>
            <a:r>
              <a:rPr lang="en-US" dirty="0" smtClean="0"/>
              <a:t>Every Java object (not just strings) </a:t>
            </a:r>
            <a:br>
              <a:rPr lang="en-US" dirty="0" smtClean="0"/>
            </a:br>
            <a:r>
              <a:rPr lang="en-US" dirty="0" smtClean="0"/>
              <a:t>has a hash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horstmann_7e_table_16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01" y="1325903"/>
            <a:ext cx="6583608" cy="377922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26463" y="3794756"/>
            <a:ext cx="2377414" cy="1077218"/>
            <a:chOff x="5943585" y="3794756"/>
            <a:chExt cx="2377414" cy="1077218"/>
          </a:xfrm>
        </p:grpSpPr>
        <p:sp>
          <p:nvSpPr>
            <p:cNvPr id="6" name="Oval 5"/>
            <p:cNvSpPr/>
            <p:nvPr/>
          </p:nvSpPr>
          <p:spPr bwMode="auto">
            <a:xfrm>
              <a:off x="5943585" y="3794756"/>
              <a:ext cx="914390" cy="1005829"/>
            </a:xfrm>
            <a:prstGeom prst="ellipse">
              <a:avLst/>
            </a:prstGeom>
            <a:noFill/>
            <a:ln w="38100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07418" y="3794756"/>
              <a:ext cx="1313581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23C00"/>
                  </a:solidFill>
                </a:rPr>
                <a:t>Hash codes</a:t>
              </a:r>
            </a:p>
            <a:p>
              <a:r>
                <a:rPr lang="en-US" dirty="0" smtClean="0">
                  <a:solidFill>
                    <a:srgbClr val="B23C00"/>
                  </a:solidFill>
                </a:rPr>
                <a:t>are not</a:t>
              </a:r>
            </a:p>
            <a:p>
              <a:r>
                <a:rPr lang="en-US" dirty="0" smtClean="0">
                  <a:solidFill>
                    <a:srgbClr val="B23C00"/>
                  </a:solidFill>
                </a:rPr>
                <a:t>necessarily</a:t>
              </a:r>
              <a:endParaRPr lang="en-US" dirty="0">
                <a:solidFill>
                  <a:srgbClr val="B23C00"/>
                </a:solidFill>
              </a:endParaRPr>
            </a:p>
            <a:p>
              <a:r>
                <a:rPr lang="en-US" dirty="0" smtClean="0">
                  <a:solidFill>
                    <a:srgbClr val="B23C00"/>
                  </a:solidFill>
                </a:rPr>
                <a:t>unique.</a:t>
              </a:r>
              <a:endParaRPr lang="en-US" dirty="0">
                <a:solidFill>
                  <a:srgbClr val="B23C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83658" y="4983463"/>
            <a:ext cx="2147192" cy="369332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This is a “</a:t>
            </a:r>
            <a:r>
              <a:rPr lang="en-US" sz="1800" dirty="0" smtClean="0">
                <a:solidFill>
                  <a:srgbClr val="B23C00"/>
                </a:solidFill>
              </a:rPr>
              <a:t>collision</a:t>
            </a:r>
            <a:r>
              <a:rPr lang="en-US" sz="1800" dirty="0" smtClean="0">
                <a:solidFill>
                  <a:srgbClr val="0033CC"/>
                </a:solidFill>
              </a:rPr>
              <a:t>”.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41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Codes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60702" cy="4785330"/>
          </a:xfrm>
        </p:spPr>
        <p:txBody>
          <a:bodyPr/>
          <a:lstStyle/>
          <a:p>
            <a:r>
              <a:rPr lang="en-US" dirty="0" smtClean="0"/>
              <a:t>Use an object’s hash code </a:t>
            </a:r>
            <a:br>
              <a:rPr lang="en-US" dirty="0" smtClean="0"/>
            </a:br>
            <a:r>
              <a:rPr lang="en-US" dirty="0" smtClean="0"/>
              <a:t>as a key.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To check whether or not a value is in the hash table, just use its hash code to index into the array.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But you would need a very large array to accommodate the very large index (key)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horstmann_7e_fig_16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19" y="1325903"/>
            <a:ext cx="2423150" cy="47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9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We must use a smaller array and “compress” the hash code to become valid array index.</a:t>
            </a:r>
          </a:p>
          <a:p>
            <a:pPr lvl="1"/>
            <a:r>
              <a:rPr lang="en-US" dirty="0" smtClean="0"/>
              <a:t>Use the remainder operation as our </a:t>
            </a:r>
            <a:r>
              <a:rPr lang="en-US" dirty="0" smtClean="0">
                <a:solidFill>
                  <a:srgbClr val="B23C00"/>
                </a:solidFill>
              </a:rPr>
              <a:t>hash function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But with the compressed hash code, </a:t>
            </a:r>
            <a:br>
              <a:rPr lang="en-US" dirty="0" smtClean="0"/>
            </a:br>
            <a:r>
              <a:rPr lang="en-US" dirty="0" smtClean="0"/>
              <a:t>collisions are more likely.</a:t>
            </a:r>
          </a:p>
          <a:p>
            <a:pPr lvl="1"/>
            <a:r>
              <a:rPr lang="en-US" dirty="0" smtClean="0"/>
              <a:t>Different objects will generate the same index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4659" y="2870532"/>
            <a:ext cx="357075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h = </a:t>
            </a:r>
            <a:r>
              <a:rPr lang="en-US" sz="2000" b="1" dirty="0" err="1" smtClean="0">
                <a:latin typeface="Courier New"/>
                <a:cs typeface="Courier New"/>
              </a:rPr>
              <a:t>obj.hashCode</a:t>
            </a:r>
            <a:r>
              <a:rPr lang="en-US" sz="2000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if (h &lt; 0) h = -h;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index = </a:t>
            </a:r>
            <a:r>
              <a:rPr lang="en-US" sz="2000" b="1" dirty="0" err="1" smtClean="0">
                <a:latin typeface="Courier New"/>
                <a:cs typeface="Courier New"/>
              </a:rPr>
              <a:t>h%arrayLength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3067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Resolution: Separate Chaining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horstmann_7e_fig_16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71" y="1234464"/>
            <a:ext cx="5279605" cy="35419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 smtClean="0"/>
              <a:t>All objects</a:t>
            </a:r>
            <a:br>
              <a:rPr lang="en-US" dirty="0" smtClean="0"/>
            </a:br>
            <a:r>
              <a:rPr lang="en-US" dirty="0" smtClean="0"/>
              <a:t>(such as “Sue”</a:t>
            </a:r>
            <a:br>
              <a:rPr lang="en-US" dirty="0" smtClean="0"/>
            </a:br>
            <a:r>
              <a:rPr lang="en-US" dirty="0" smtClean="0"/>
              <a:t>and “Harry”) </a:t>
            </a:r>
            <a:br>
              <a:rPr lang="en-US" dirty="0" smtClean="0"/>
            </a:br>
            <a:r>
              <a:rPr lang="en-US" dirty="0" smtClean="0"/>
              <a:t>with the same</a:t>
            </a:r>
            <a:br>
              <a:rPr lang="en-US" dirty="0" smtClean="0"/>
            </a:br>
            <a:r>
              <a:rPr lang="en-US" dirty="0" smtClean="0"/>
              <a:t>key go</a:t>
            </a:r>
            <a:r>
              <a:rPr lang="en-US" dirty="0"/>
              <a:t> </a:t>
            </a:r>
            <a:r>
              <a:rPr lang="en-US" dirty="0" smtClean="0"/>
              <a:t>into the </a:t>
            </a:r>
            <a:br>
              <a:rPr lang="en-US" dirty="0" smtClean="0"/>
            </a:br>
            <a:r>
              <a:rPr lang="en-US" dirty="0" smtClean="0"/>
              <a:t>same “</a:t>
            </a:r>
            <a:r>
              <a:rPr lang="en-US" dirty="0" smtClean="0">
                <a:solidFill>
                  <a:srgbClr val="B23C00"/>
                </a:solidFill>
              </a:rPr>
              <a:t>bucket</a:t>
            </a:r>
            <a:r>
              <a:rPr lang="en-US" dirty="0" smtClean="0"/>
              <a:t>”.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bucket is a linked list of objects </a:t>
            </a:r>
            <a:br>
              <a:rPr lang="en-US" dirty="0" smtClean="0"/>
            </a:br>
            <a:r>
              <a:rPr lang="en-US" dirty="0" smtClean="0"/>
              <a:t>that have the same key.</a:t>
            </a:r>
          </a:p>
        </p:txBody>
      </p:sp>
    </p:spTree>
    <p:extLst>
      <p:ext uri="{BB962C8B-B14F-4D97-AF65-F5344CB8AC3E}">
        <p14:creationId xmlns:p14="http://schemas.microsoft.com/office/powerpoint/2010/main" val="380669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42806</TotalTime>
  <Words>1382</Words>
  <Application>Microsoft Macintosh PowerPoint</Application>
  <PresentationFormat>On-screen Show (4:3)</PresentationFormat>
  <Paragraphs>348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Quadrant</vt:lpstr>
      <vt:lpstr>CS 46B: Introduction to Data Structures July 28 Class Meeting</vt:lpstr>
      <vt:lpstr>Quizzes for July 30</vt:lpstr>
      <vt:lpstr>Hash Tables</vt:lpstr>
      <vt:lpstr>Hash Tables, cont’d</vt:lpstr>
      <vt:lpstr>Hash Tables, cont’d</vt:lpstr>
      <vt:lpstr>Hash Codes</vt:lpstr>
      <vt:lpstr>Hash Codes, cont’d</vt:lpstr>
      <vt:lpstr>Hash Codes, cont’d</vt:lpstr>
      <vt:lpstr>Collision Resolution: Separate Chaining</vt:lpstr>
      <vt:lpstr>Hash Function</vt:lpstr>
      <vt:lpstr>Find an Element in a Hash Table</vt:lpstr>
      <vt:lpstr>Add an Element to a Hash Table</vt:lpstr>
      <vt:lpstr>Remove an Element from a Hash Table</vt:lpstr>
      <vt:lpstr>Iterate over a Hash Table</vt:lpstr>
      <vt:lpstr>Load Factor</vt:lpstr>
      <vt:lpstr>Hash Table Performance</vt:lpstr>
      <vt:lpstr>Hash Table Performance, cont’d</vt:lpstr>
      <vt:lpstr>Collision Resolution: Linear Probing</vt:lpstr>
      <vt:lpstr>Collision Resolution: Linear Probing, cont’d</vt:lpstr>
      <vt:lpstr>Collision Resolution: Linear Probing, cont’d</vt:lpstr>
      <vt:lpstr>Collision Resolution: Quadratic Probing</vt:lpstr>
      <vt:lpstr>Built-in Java Support for Hashing</vt:lpstr>
      <vt:lpstr>Built-in Java Support for Hashing, cont’d</vt:lpstr>
      <vt:lpstr>Example Hash Code for String</vt:lpstr>
      <vt:lpstr>Break</vt:lpstr>
      <vt:lpstr>Tree</vt:lpstr>
      <vt:lpstr>Example Tree</vt:lpstr>
      <vt:lpstr>Tree Terms</vt:lpstr>
      <vt:lpstr>Tree Terms, cont’d</vt:lpstr>
      <vt:lpstr>Tree Terms, cont’d</vt:lpstr>
      <vt:lpstr>Tree Terms, cont’d</vt:lpstr>
      <vt:lpstr>Hierarchical Data Example</vt:lpstr>
      <vt:lpstr>Hierarchical Data Example</vt:lpstr>
      <vt:lpstr>Tree Implementation</vt:lpstr>
      <vt:lpstr>Binary Tree</vt:lpstr>
      <vt:lpstr>Binary Tree Example</vt:lpstr>
      <vt:lpstr>Binary Tree Implementation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812</cp:revision>
  <dcterms:created xsi:type="dcterms:W3CDTF">2008-01-12T03:52:55Z</dcterms:created>
  <dcterms:modified xsi:type="dcterms:W3CDTF">2015-07-28T18:29:54Z</dcterms:modified>
  <cp:category/>
</cp:coreProperties>
</file>