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56" r:id="rId2"/>
    <p:sldId id="361" r:id="rId3"/>
    <p:sldId id="305" r:id="rId4"/>
    <p:sldId id="374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75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362" r:id="rId24"/>
    <p:sldId id="363" r:id="rId25"/>
    <p:sldId id="364" r:id="rId26"/>
    <p:sldId id="365" r:id="rId27"/>
    <p:sldId id="366" r:id="rId28"/>
    <p:sldId id="376" r:id="rId29"/>
    <p:sldId id="367" r:id="rId30"/>
    <p:sldId id="368" r:id="rId31"/>
    <p:sldId id="369" r:id="rId32"/>
    <p:sldId id="370" r:id="rId33"/>
    <p:sldId id="371" r:id="rId34"/>
    <p:sldId id="377" r:id="rId35"/>
    <p:sldId id="378" r:id="rId36"/>
    <p:sldId id="379" r:id="rId37"/>
    <p:sldId id="380" r:id="rId38"/>
    <p:sldId id="381" r:id="rId39"/>
    <p:sldId id="382" r:id="rId40"/>
    <p:sldId id="383" r:id="rId41"/>
    <p:sldId id="372" r:id="rId42"/>
    <p:sldId id="373" r:id="rId43"/>
    <p:sldId id="401" r:id="rId44"/>
    <p:sldId id="402" r:id="rId45"/>
    <p:sldId id="403" r:id="rId46"/>
    <p:sldId id="404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87" autoAdjust="0"/>
    <p:restoredTop sz="98450" autoAdjust="0"/>
  </p:normalViewPr>
  <p:slideViewPr>
    <p:cSldViewPr>
      <p:cViewPr varScale="1">
        <p:scale>
          <a:sx n="132" d="100"/>
          <a:sy n="132" d="100"/>
        </p:scale>
        <p:origin x="-392" y="-11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7/8/15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July </a:t>
            </a:r>
            <a:r>
              <a:rPr lang="en-US" sz="1000" baseline="0" dirty="0" smtClean="0"/>
              <a:t>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orting-algorithms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cs.neu.edu/home/jaa/CS7800.12F/Information/Handouts/order.html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hyperlink" Target="http://www.ccs.neu.edu/home/jaa/CS7800.12F/Information/Handouts/order.html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hyperlink" Target="http://www.ccs.neu.edu/home/jaa/CS7800.12F/Information/Handouts/order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July 7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5212073" y="6263609"/>
            <a:ext cx="731512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5" name="Picture 4" descr="Fig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67" y="1234464"/>
            <a:ext cx="5002157" cy="5577779"/>
          </a:xfrm>
          <a:prstGeom prst="rect">
            <a:avLst/>
          </a:prstGeom>
          <a:solidFill>
            <a:srgbClr val="FFFFC2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#6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6316" y="1234463"/>
            <a:ext cx="4206195" cy="5029145"/>
          </a:xfrm>
        </p:spPr>
        <p:txBody>
          <a:bodyPr/>
          <a:lstStyle/>
          <a:p>
            <a:r>
              <a:rPr lang="en-US" dirty="0" smtClean="0"/>
              <a:t>Who calls method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getPowerValue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?</a:t>
            </a:r>
          </a:p>
          <a:p>
            <a:pPr lvl="5"/>
            <a:endParaRPr lang="en-US" dirty="0" smtClean="0"/>
          </a:p>
          <a:p>
            <a:r>
              <a:rPr lang="en-US" dirty="0"/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getPowerValue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 </a:t>
            </a:r>
            <a:r>
              <a:rPr lang="en-US" dirty="0" smtClean="0"/>
              <a:t>calls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getFactorValue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Therefore,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getTermValue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/>
            </a:r>
            <a:b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 smtClean="0"/>
              <a:t>calls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getPowerValue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01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#6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2874" y="1179933"/>
            <a:ext cx="6754198" cy="56323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public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getTermValue</a:t>
            </a:r>
            <a:r>
              <a:rPr lang="en-US" sz="1200" b="1" dirty="0">
                <a:latin typeface="Courier New"/>
                <a:cs typeface="Courier New"/>
              </a:rPr>
              <a:t>()</a:t>
            </a:r>
          </a:p>
          <a:p>
            <a:r>
              <a:rPr lang="en-US" sz="1200" b="1" dirty="0">
                <a:latin typeface="Courier New"/>
                <a:cs typeface="Courier New"/>
              </a:rPr>
              <a:t>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value =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getPowerValue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boolean done = false;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while (!done)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String next = </a:t>
            </a:r>
            <a:r>
              <a:rPr lang="en-US" sz="1200" b="1" dirty="0" err="1">
                <a:latin typeface="Courier New"/>
                <a:cs typeface="Courier New"/>
              </a:rPr>
              <a:t>tokenizer.peekToken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    if ("*".equals(next) || "/".equals(next) || "%".equals(next))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</a:t>
            </a:r>
            <a:r>
              <a:rPr lang="en-US" sz="1200" b="1" dirty="0" err="1">
                <a:latin typeface="Courier New"/>
                <a:cs typeface="Courier New"/>
              </a:rPr>
              <a:t>tokenizer.nextToken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value2 =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getPowerValue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        if ("*".equals(next)) {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</a:t>
            </a:r>
            <a:r>
              <a:rPr lang="fi-FI" sz="1200" b="1" dirty="0" err="1">
                <a:latin typeface="Courier New"/>
                <a:cs typeface="Courier New"/>
              </a:rPr>
              <a:t>value</a:t>
            </a:r>
            <a:r>
              <a:rPr lang="fi-FI" sz="1200" b="1" dirty="0">
                <a:latin typeface="Courier New"/>
                <a:cs typeface="Courier New"/>
              </a:rPr>
              <a:t> = value*value2;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}</a:t>
            </a:r>
          </a:p>
          <a:p>
            <a:endParaRPr lang="fi-FI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        else if ("/".equals(next)) {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</a:t>
            </a:r>
            <a:r>
              <a:rPr lang="fi-FI" sz="1200" b="1" dirty="0" err="1">
                <a:latin typeface="Courier New"/>
                <a:cs typeface="Courier New"/>
              </a:rPr>
              <a:t>value</a:t>
            </a:r>
            <a:r>
              <a:rPr lang="fi-FI" sz="1200" b="1" dirty="0">
                <a:latin typeface="Courier New"/>
                <a:cs typeface="Courier New"/>
              </a:rPr>
              <a:t> = value/value2;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}</a:t>
            </a:r>
          </a:p>
          <a:p>
            <a:endParaRPr lang="fi-FI" sz="1200" b="1" dirty="0">
              <a:latin typeface="Courier New"/>
              <a:cs typeface="Courier New"/>
            </a:endParaRPr>
          </a:p>
          <a:p>
            <a:r>
              <a:rPr lang="da-DK" sz="1200" b="1" dirty="0">
                <a:latin typeface="Courier New"/>
                <a:cs typeface="Courier New"/>
              </a:rPr>
              <a:t>            </a:t>
            </a:r>
            <a:r>
              <a:rPr lang="da-DK" sz="1200" b="1" dirty="0" err="1">
                <a:latin typeface="Courier New"/>
                <a:cs typeface="Courier New"/>
              </a:rPr>
              <a:t>else</a:t>
            </a:r>
            <a:r>
              <a:rPr lang="da-DK" sz="1200" b="1" dirty="0">
                <a:latin typeface="Courier New"/>
                <a:cs typeface="Courier New"/>
              </a:rPr>
              <a:t> {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</a:t>
            </a:r>
            <a:r>
              <a:rPr lang="fi-FI" sz="1200" b="1" dirty="0" err="1">
                <a:latin typeface="Courier New"/>
                <a:cs typeface="Courier New"/>
              </a:rPr>
              <a:t>value</a:t>
            </a:r>
            <a:r>
              <a:rPr lang="fi-FI" sz="1200" b="1" dirty="0">
                <a:latin typeface="Courier New"/>
                <a:cs typeface="Courier New"/>
              </a:rPr>
              <a:t> = value%value2;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}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}</a:t>
            </a:r>
          </a:p>
          <a:p>
            <a:r>
              <a:rPr lang="da-DK" sz="1200" b="1" dirty="0">
                <a:latin typeface="Courier New"/>
                <a:cs typeface="Courier New"/>
              </a:rPr>
              <a:t>        </a:t>
            </a:r>
            <a:r>
              <a:rPr lang="da-DK" sz="1200" b="1" dirty="0" err="1">
                <a:latin typeface="Courier New"/>
                <a:cs typeface="Courier New"/>
              </a:rPr>
              <a:t>else</a:t>
            </a:r>
            <a:r>
              <a:rPr lang="da-DK" sz="1200" b="1" dirty="0">
                <a:latin typeface="Courier New"/>
                <a:cs typeface="Courier New"/>
              </a:rPr>
              <a:t> {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        </a:t>
            </a:r>
            <a:r>
              <a:rPr lang="it-IT" sz="1200" b="1" dirty="0" err="1">
                <a:latin typeface="Courier New"/>
                <a:cs typeface="Courier New"/>
              </a:rPr>
              <a:t>done</a:t>
            </a:r>
            <a:r>
              <a:rPr lang="it-IT" sz="1200" b="1" dirty="0">
                <a:latin typeface="Courier New"/>
                <a:cs typeface="Courier New"/>
              </a:rPr>
              <a:t> = </a:t>
            </a:r>
            <a:r>
              <a:rPr lang="it-IT" sz="1200" b="1" dirty="0" err="1">
                <a:latin typeface="Courier New"/>
                <a:cs typeface="Courier New"/>
              </a:rPr>
              <a:t>true</a:t>
            </a:r>
            <a:r>
              <a:rPr lang="it-IT" sz="1200" b="1" dirty="0">
                <a:latin typeface="Courier New"/>
                <a:cs typeface="Courier New"/>
              </a:rPr>
              <a:t>;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    }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}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</a:t>
            </a:r>
            <a:r>
              <a:rPr lang="it-IT" sz="1200" b="1" dirty="0" err="1">
                <a:latin typeface="Courier New"/>
                <a:cs typeface="Courier New"/>
              </a:rPr>
              <a:t>return</a:t>
            </a:r>
            <a:r>
              <a:rPr lang="it-IT" sz="1200" b="1" dirty="0">
                <a:latin typeface="Courier New"/>
                <a:cs typeface="Courier New"/>
              </a:rPr>
              <a:t> </a:t>
            </a:r>
            <a:r>
              <a:rPr lang="it-IT" sz="1200" b="1" dirty="0" err="1">
                <a:latin typeface="Courier New"/>
                <a:cs typeface="Courier New"/>
              </a:rPr>
              <a:t>value</a:t>
            </a:r>
            <a:r>
              <a:rPr lang="it-IT" sz="1200" b="1" dirty="0">
                <a:latin typeface="Courier New"/>
                <a:cs typeface="Courier New"/>
              </a:rPr>
              <a:t>;</a:t>
            </a:r>
          </a:p>
          <a:p>
            <a:r>
              <a:rPr lang="it-IT" sz="1200" b="1" dirty="0" smtClean="0">
                <a:latin typeface="Courier New"/>
                <a:cs typeface="Courier New"/>
              </a:rPr>
              <a:t>}</a:t>
            </a:r>
            <a:endParaRPr lang="it-IT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8145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</a:t>
            </a:r>
            <a:r>
              <a:rPr lang="en-US" dirty="0" smtClean="0"/>
              <a:t>7: 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quicksort works by selecting a </a:t>
            </a:r>
            <a:r>
              <a:rPr lang="en-US" dirty="0" smtClean="0">
                <a:solidFill>
                  <a:srgbClr val="B23C00"/>
                </a:solidFill>
              </a:rPr>
              <a:t>pivot value</a:t>
            </a:r>
            <a:r>
              <a:rPr lang="en-US" dirty="0" smtClean="0"/>
              <a:t> from an array range, and it uses the pivot value to partition the range into two subranges.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 first subrange will contain all the values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less than </a:t>
            </a:r>
            <a:r>
              <a:rPr lang="en-US" dirty="0" smtClean="0"/>
              <a:t>the pivot value.</a:t>
            </a:r>
          </a:p>
          <a:p>
            <a:pPr lvl="1"/>
            <a:r>
              <a:rPr lang="en-US" dirty="0" smtClean="0"/>
              <a:t>The second subrange will contain all the values </a:t>
            </a:r>
            <a:r>
              <a:rPr lang="en-US" dirty="0" smtClean="0">
                <a:solidFill>
                  <a:srgbClr val="B23C00"/>
                </a:solidFill>
              </a:rPr>
              <a:t>greater than </a:t>
            </a:r>
            <a:r>
              <a:rPr lang="en-US" dirty="0" smtClean="0"/>
              <a:t>the pivot value.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Then it recursively sort both partitions.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93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7: </a:t>
            </a:r>
            <a:r>
              <a:rPr lang="en-US" dirty="0" smtClean="0"/>
              <a:t>Quicksort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865112"/>
          </a:xfrm>
        </p:spPr>
        <p:txBody>
          <a:bodyPr/>
          <a:lstStyle/>
          <a:p>
            <a:r>
              <a:rPr lang="en-US" dirty="0" smtClean="0"/>
              <a:t>That’s what the textbook’s quicksort does: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First partition: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Then recursively sort each partition: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 descr="Screen Shot 2015-07-02 at 12.47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76" y="2514610"/>
            <a:ext cx="2968952" cy="479700"/>
          </a:xfrm>
          <a:prstGeom prst="rect">
            <a:avLst/>
          </a:prstGeom>
        </p:spPr>
      </p:pic>
      <p:pic>
        <p:nvPicPr>
          <p:cNvPr id="6" name="Picture 5" descr="Screen Shot 2015-07-02 at 12.47.5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59" y="3153703"/>
            <a:ext cx="3448354" cy="480680"/>
          </a:xfrm>
          <a:prstGeom prst="rect">
            <a:avLst/>
          </a:prstGeom>
        </p:spPr>
      </p:pic>
      <p:pic>
        <p:nvPicPr>
          <p:cNvPr id="7" name="Picture 6" descr="Screen Shot 2015-07-02 at 12.49.3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82" y="4343390"/>
            <a:ext cx="3840437" cy="54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31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7: 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slightly more elegant version of partitioning places the pivot value between the two partitions.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When you do this, the pivot value is placed into its “final resting place”.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It will not move again during subsequent </a:t>
            </a:r>
            <a:br>
              <a:rPr lang="en-US" dirty="0" smtClean="0"/>
            </a:br>
            <a:r>
              <a:rPr lang="en-US" dirty="0" smtClean="0"/>
              <a:t>sorting operations.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494" y="320075"/>
            <a:ext cx="4875993" cy="6283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4367" y="5623536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01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#7-Draft: </a:t>
            </a:r>
            <a:r>
              <a:rPr lang="en-US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draft, you are provided a partitioning method that places the pivot value into position.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Add more print statements to </a:t>
            </a:r>
            <a:r>
              <a:rPr lang="en-US" dirty="0" smtClean="0">
                <a:solidFill>
                  <a:srgbClr val="B23C00"/>
                </a:solidFill>
              </a:rPr>
              <a:t>trace</a:t>
            </a:r>
            <a:r>
              <a:rPr lang="en-US" dirty="0" smtClean="0"/>
              <a:t> how: 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Index variables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j</a:t>
            </a:r>
            <a:r>
              <a:rPr lang="en-US" dirty="0" smtClean="0"/>
              <a:t> march towards each other.</a:t>
            </a:r>
          </a:p>
          <a:p>
            <a:pPr lvl="1"/>
            <a:r>
              <a:rPr lang="en-US" dirty="0" smtClean="0"/>
              <a:t>Elements are swapped along the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7-Draft: Quicksort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749" y="1335934"/>
            <a:ext cx="9052510" cy="3108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Partitioning: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[50, 63, 29, 14, 86, 16, 79, 16, 26, 61, 47, 64, 83, 18, 97, 92, 32, 54, 4, 88]</a:t>
            </a:r>
          </a:p>
          <a:p>
            <a:r>
              <a:rPr lang="hr-HR" sz="1400" b="1" dirty="0">
                <a:latin typeface="Courier New"/>
                <a:cs typeface="Courier New"/>
              </a:rPr>
              <a:t>Pivot = 50</a:t>
            </a:r>
          </a:p>
          <a:p>
            <a:r>
              <a:rPr lang="hr-HR" sz="1400" b="1" dirty="0">
                <a:latin typeface="Courier New"/>
                <a:cs typeface="Courier New"/>
              </a:rPr>
              <a:t>    [88, 63, 29, 14, 86, 16, 79, 16, 26, 61, 47, 64, 83, 18, 97, 92, 32, 54, 4,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0, j = 18, swapped 4 and 88: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63, 29, 14, 86, 16, 79, 16, 26, 61, 47, 64, 83, 18, 97, 92, 32, 54, 88,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1, j = 16, swapped 32 and 63: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86, 16, 79, 16, 26, 61, 47, 64, 83, 18, 97, 92, 63, 54, 88,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4, j = 13, swapped 18 and 86: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79, 16, 26, 61, 47, 64, 83, 86, 97, 92, 63, 54, 88,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6, j = 10, swapped 47 and 79: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47, 16, 26, 61, 79, 64, 83, 86, 97, 92, 63, 54, 88, 50]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Partitioned: pivot = 50, pivot index = 9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47, 16, 26, 50, 79, 64, 83, 86, 97, 92, 63, 54, 88, 61</a:t>
            </a:r>
            <a:r>
              <a:rPr lang="en-US" sz="1400" b="1" dirty="0" smtClean="0">
                <a:latin typeface="Courier New"/>
                <a:cs typeface="Courier New"/>
              </a:rPr>
              <a:t>]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381084" y="4112284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40123" y="1508781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595316" y="1965976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952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7-Draft: 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provided a quicksort method.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your tracer partitioning method.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Add more print statements to trace each recursive call to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sort()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For each recursive call, print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from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to</a:t>
            </a:r>
            <a:r>
              <a:rPr lang="en-US" dirty="0" smtClean="0"/>
              <a:t> index values for the start and end of the range to sort.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89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7-Draft: Quicksort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920" y="1335934"/>
            <a:ext cx="9127030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Original array: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[50, 63, 29, 14, 86, 16, 79, 16, 26, 61, 47, 64, 83, 18, 97, 92, 32, 54, 4, 88]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SORTING: from = 0, to = 19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Partitioning: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[50, 63, 29, 14, 86, 16, 79, 16, 26, 61, 47, 64, 83, 18, 97, 92, 32, 54, 4, 88]</a:t>
            </a:r>
          </a:p>
          <a:p>
            <a:r>
              <a:rPr lang="hr-HR" sz="1400" b="1" dirty="0">
                <a:latin typeface="Courier New"/>
                <a:cs typeface="Courier New"/>
              </a:rPr>
              <a:t>Pivot = 50</a:t>
            </a:r>
          </a:p>
          <a:p>
            <a:r>
              <a:rPr lang="hr-HR" sz="1400" b="1" dirty="0">
                <a:latin typeface="Courier New"/>
                <a:cs typeface="Courier New"/>
              </a:rPr>
              <a:t>    [88, 63, 29, 14, 86, 16, 79, 16, 26, 61, 47, 64, 83, 18, 97, 92, 32, 54, 4,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0, j = 18, swapped 4 and 88: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63, 29, 14, 86, 16, 79, 16, 26, 61, 47, 64, 83, 18, 97, 92, 32, 54, 88,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1, j = 16, swapped 32 and 63: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86, 16, 79, 16, 26, 61, 47, 64, 83, 18, 97, 92, 63, 54, 88,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4, j = 13, swapped 18 and 86: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79, 16, 26, 61, 47, 64, 83, 86, 97, 92, 63, 54, 88, 50]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6, j = 10, swapped 47 and 79: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47, 16, 26, 61, 79, 64, 83, 86, 97, 92, 63, 54, 88, 50]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Partitioned: pivot = 50, pivot index = 9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47, 16, 26, 50, 79, 64, 83, 86, 97, 92, 63, 54, 88, 61</a:t>
            </a:r>
            <a:r>
              <a:rPr lang="en-US" sz="1400" b="1" dirty="0" smtClean="0">
                <a:latin typeface="Courier New"/>
                <a:cs typeface="Courier New"/>
              </a:rPr>
              <a:t>]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332857" y="4940146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973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https://www.cs.usfca.edu/~galles/visualization/</a:t>
            </a:r>
            <a:r>
              <a:rPr lang="en-US" dirty="0" smtClean="0">
                <a:hlinkClick r:id="rId2"/>
              </a:rPr>
              <a:t>ComparisonSort.html </a:t>
            </a:r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://www.sorting-</a:t>
            </a:r>
            <a:r>
              <a:rPr lang="en-US" dirty="0" smtClean="0">
                <a:hlinkClick r:id="rId2"/>
              </a:rPr>
              <a:t>algorithms.com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16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7-Draft: Quicksort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920" y="1335934"/>
            <a:ext cx="9127030" cy="418576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SORTING: from = 0, to = 8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Partitioning: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47, 16, 26, 50, 79, 64, 83, 86, 97, 92, 63, 54, 88, 61]</a:t>
            </a:r>
          </a:p>
          <a:p>
            <a:r>
              <a:rPr lang="hr-HR" sz="1400" b="1" dirty="0">
                <a:latin typeface="Courier New"/>
                <a:cs typeface="Courier New"/>
              </a:rPr>
              <a:t>Pivot = 4</a:t>
            </a:r>
          </a:p>
          <a:p>
            <a:r>
              <a:rPr lang="hr-HR" sz="1400" b="1" dirty="0">
                <a:latin typeface="Courier New"/>
                <a:cs typeface="Courier New"/>
              </a:rPr>
              <a:t>    [26, 32, 29, 14, 18, 16, 47, 16, 4, 50, 79, 64, 83, 86, 97, 92, 63, 54, 88, 61]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Partitioned: pivot = 4, pivot index = 0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47, 16, 26, 50, 79, 64, 83, 86, 97, 92, 63, 54, 88, 61]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SORTING: from = 0, to = -1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SORTING: from = 1, to = 8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Partitioning: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32, 29, 14, 18, 16, 47, 16, 26, 50, 79, 64, 83, 86, 97, 92, 63, 54, 88, 61]</a:t>
            </a:r>
          </a:p>
          <a:p>
            <a:r>
              <a:rPr lang="hr-HR" sz="1400" b="1" dirty="0">
                <a:latin typeface="Courier New"/>
                <a:cs typeface="Courier New"/>
              </a:rPr>
              <a:t>Pivot = 32</a:t>
            </a:r>
          </a:p>
          <a:p>
            <a:r>
              <a:rPr lang="hr-HR" sz="1400" b="1" dirty="0">
                <a:latin typeface="Courier New"/>
                <a:cs typeface="Courier New"/>
              </a:rPr>
              <a:t>    [4, 26, 29, 14, 18, 16, 47, 16, 32, 50, 79, 64, 83, 86, 97, 92, 63, 54, 88, 61]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</a:t>
            </a:r>
            <a:r>
              <a:rPr lang="en-US" sz="1400" b="1" dirty="0">
                <a:latin typeface="Courier New"/>
                <a:cs typeface="Courier New"/>
              </a:rPr>
              <a:t> = 6, j = 7, swapped 16 and 47: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26, 29, 14, 18, 16, 16, 47, 32, 50, 79, 64, 83, 86, 97, 92, 63, 54, 88, 61]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Partitioned: pivot = 32, pivot index = 7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26, 29, 14, 18, 16, 16, 32, 47, 50, 79, 64, 83, 86, 97, 92, 63, 54, 88, 61</a:t>
            </a:r>
            <a:r>
              <a:rPr lang="en-US" sz="1400" b="1" dirty="0" smtClean="0">
                <a:latin typeface="Courier New"/>
                <a:cs typeface="Courier New"/>
              </a:rPr>
              <a:t>]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949" y="5623536"/>
            <a:ext cx="875612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Note how pivot values don’t move after they’ve been placed into their final positions.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16782" y="2577119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0033CC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06866" y="2577119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472813" y="5141082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332858" y="5141082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0033CC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06866" y="5165195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0033CC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1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7" grpId="0" animBg="1"/>
      <p:bldP spid="18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7-Draft: Quicksort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920" y="1335934"/>
            <a:ext cx="9127030" cy="467820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urier New"/>
                <a:cs typeface="Courier New"/>
              </a:rPr>
              <a:t>...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SORTING</a:t>
            </a:r>
            <a:r>
              <a:rPr lang="en-US" sz="1400" b="1" dirty="0">
                <a:latin typeface="Courier New"/>
                <a:cs typeface="Courier New"/>
              </a:rPr>
              <a:t>: from = 15, to = 16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Partitioning: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14, 16, 16, 18, 26, 29, 32, 47, 50, 54, 61, 63, 64, 79, 83, 86, 88, 92, 97]</a:t>
            </a:r>
          </a:p>
          <a:p>
            <a:r>
              <a:rPr lang="hr-HR" sz="1400" b="1" dirty="0">
                <a:latin typeface="Courier New"/>
                <a:cs typeface="Courier New"/>
              </a:rPr>
              <a:t>Pivot = 83</a:t>
            </a:r>
          </a:p>
          <a:p>
            <a:r>
              <a:rPr lang="hr-HR" sz="1400" b="1" dirty="0">
                <a:latin typeface="Courier New"/>
                <a:cs typeface="Courier New"/>
              </a:rPr>
              <a:t>    [4, 14, 16, 16, 18, 26, 29, 32, 47, 50, 54, 61, 63, 64, 79, 86, 83, 88, 92, 97]</a:t>
            </a:r>
          </a:p>
          <a:p>
            <a:r>
              <a:rPr lang="en-US" sz="1400" b="1" dirty="0">
                <a:latin typeface="Courier New"/>
                <a:cs typeface="Courier New"/>
              </a:rPr>
              <a:t>Partitioned: pivot = 83, pivot index = 15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14, 16, 16, 18, 26, 29, 32, 47, 50, 54, 61, 63, 64, 79, 83, 86, 88, 92, 97]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SORTING: from = 15, to = 14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SORTING: from = 16, to = 16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SORTING: from = 18, to = 17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SORTING: from = 19, to = 19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Sorted array: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[4, 14, 16, 16, 18, 26, 29, 32, 47, 50, 54, 61, 63, 64, 79, 83, 86, 88, 92, 97</a:t>
            </a:r>
            <a:r>
              <a:rPr lang="en-US" sz="1400" b="1" dirty="0" smtClean="0">
                <a:latin typeface="Courier New"/>
                <a:cs typeface="Courier New"/>
              </a:rPr>
              <a:t>]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316782" y="3308532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0033CC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82753" y="3308532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0033CC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472813" y="3308532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0033CC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912991" y="3308532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316782" y="5663521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2753" y="5663521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472813" y="5663521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912991" y="5663521"/>
            <a:ext cx="365756" cy="365756"/>
          </a:xfrm>
          <a:prstGeom prst="ellips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83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7</a:t>
            </a:r>
            <a:r>
              <a:rPr lang="en-US" dirty="0" smtClean="0"/>
              <a:t>-Final: </a:t>
            </a:r>
            <a:r>
              <a:rPr lang="en-US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final version, use quicksort to sort an array list of names.</a:t>
            </a:r>
          </a:p>
          <a:p>
            <a:pPr lvl="1"/>
            <a:r>
              <a:rPr lang="en-US" dirty="0" smtClean="0"/>
              <a:t>You are provided a text file of the names of </a:t>
            </a:r>
            <a:br>
              <a:rPr lang="en-US" dirty="0" smtClean="0"/>
            </a:br>
            <a:r>
              <a:rPr lang="en-US" dirty="0" smtClean="0"/>
              <a:t>U.S. presidents.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Sort the presidents by their last names.</a:t>
            </a:r>
          </a:p>
          <a:p>
            <a:pPr lvl="1"/>
            <a:r>
              <a:rPr lang="en-US" dirty="0" smtClean="0"/>
              <a:t>If two presidents have the same last name,</a:t>
            </a:r>
            <a:br>
              <a:rPr lang="en-US" dirty="0" smtClean="0"/>
            </a:br>
            <a:r>
              <a:rPr lang="en-US" dirty="0" smtClean="0"/>
              <a:t>sort those names by their first names.</a:t>
            </a:r>
          </a:p>
          <a:p>
            <a:pPr lvl="1"/>
            <a:r>
              <a:rPr lang="en-US" dirty="0" smtClean="0"/>
              <a:t>If two presidents have the same first and last names, sort their names by their middle names.</a:t>
            </a:r>
          </a:p>
          <a:p>
            <a:pPr lvl="2"/>
            <a:r>
              <a:rPr lang="en-US" dirty="0" smtClean="0"/>
              <a:t>Example: George Bush should come before George W. Bush.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8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item in </a:t>
            </a:r>
            <a:r>
              <a:rPr lang="en-US" dirty="0" smtClean="0"/>
              <a:t>an array of </a:t>
            </a:r>
            <a:r>
              <a:rPr lang="en-US" i="1" dirty="0" smtClean="0"/>
              <a:t>n</a:t>
            </a:r>
            <a:r>
              <a:rPr lang="en-US" dirty="0" smtClean="0"/>
              <a:t> elements.</a:t>
            </a:r>
          </a:p>
          <a:p>
            <a:pPr lvl="1"/>
            <a:r>
              <a:rPr lang="en-US" dirty="0" smtClean="0"/>
              <a:t>The array </a:t>
            </a:r>
            <a:r>
              <a:rPr lang="en-US" dirty="0"/>
              <a:t>is not sorted in any </a:t>
            </a:r>
            <a:r>
              <a:rPr lang="en-US" dirty="0" smtClean="0"/>
              <a:t>way.</a:t>
            </a:r>
          </a:p>
          <a:p>
            <a:pPr lvl="4"/>
            <a:endParaRPr lang="en-US" dirty="0"/>
          </a:p>
          <a:p>
            <a:r>
              <a:rPr lang="en-US" dirty="0"/>
              <a:t>What </a:t>
            </a:r>
            <a:r>
              <a:rPr lang="en-US" dirty="0" smtClean="0"/>
              <a:t>choices </a:t>
            </a:r>
            <a:r>
              <a:rPr lang="en-US" dirty="0"/>
              <a:t>do we have? </a:t>
            </a:r>
            <a:endParaRPr lang="en-US" dirty="0" smtClean="0"/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Look </a:t>
            </a:r>
            <a:r>
              <a:rPr lang="en-US" dirty="0"/>
              <a:t>at all </a:t>
            </a:r>
            <a:r>
              <a:rPr lang="en-US" dirty="0" smtClean="0"/>
              <a:t>the elements one at a time.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/>
              <a:t>To search in 1000 elements,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takes </a:t>
            </a:r>
            <a:r>
              <a:rPr lang="en-US" dirty="0"/>
              <a:t>on average 500 </a:t>
            </a:r>
            <a:r>
              <a:rPr lang="en-US" dirty="0" smtClean="0"/>
              <a:t>steps.</a:t>
            </a:r>
          </a:p>
          <a:p>
            <a:pPr lvl="6"/>
            <a:endParaRPr lang="en-US" dirty="0"/>
          </a:p>
          <a:p>
            <a:r>
              <a:rPr lang="en-US" dirty="0" smtClean="0"/>
              <a:t>Therefore: </a:t>
            </a:r>
            <a:r>
              <a:rPr lang="en-US" i="1" dirty="0" smtClean="0">
                <a:solidFill>
                  <a:srgbClr val="B23C00"/>
                </a:solidFill>
              </a:rPr>
              <a:t>O</a:t>
            </a:r>
            <a:r>
              <a:rPr lang="en-US" dirty="0">
                <a:solidFill>
                  <a:srgbClr val="B23C00"/>
                </a:solidFill>
              </a:rPr>
              <a:t>(</a:t>
            </a:r>
            <a:r>
              <a:rPr lang="en-US" i="1" dirty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1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assume the array is sorted.</a:t>
            </a:r>
          </a:p>
          <a:p>
            <a:pPr lvl="1"/>
            <a:r>
              <a:rPr lang="en-US" dirty="0" smtClean="0"/>
              <a:t>Smallest value to largest value.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First check the </a:t>
            </a:r>
            <a:r>
              <a:rPr lang="en-US" dirty="0" smtClean="0">
                <a:solidFill>
                  <a:srgbClr val="B23C00"/>
                </a:solidFill>
              </a:rPr>
              <a:t>middle element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Is the target value you’re looking for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smaller</a:t>
            </a:r>
            <a:r>
              <a:rPr lang="en-US" dirty="0" smtClean="0"/>
              <a:t> than the middle element?</a:t>
            </a:r>
          </a:p>
          <a:p>
            <a:pPr lvl="1"/>
            <a:r>
              <a:rPr lang="en-US" dirty="0" smtClean="0"/>
              <a:t>If so, search the </a:t>
            </a:r>
            <a:r>
              <a:rPr lang="en-US" dirty="0" smtClean="0">
                <a:solidFill>
                  <a:srgbClr val="B23C00"/>
                </a:solidFill>
              </a:rPr>
              <a:t>first half </a:t>
            </a:r>
            <a:r>
              <a:rPr lang="en-US" dirty="0" smtClean="0"/>
              <a:t>of the array.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Is the target value you’re looking for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larger</a:t>
            </a:r>
            <a:r>
              <a:rPr lang="en-US" dirty="0" smtClean="0"/>
              <a:t> than the middle element?</a:t>
            </a:r>
          </a:p>
          <a:p>
            <a:pPr lvl="1"/>
            <a:r>
              <a:rPr lang="en-US" dirty="0" smtClean="0"/>
              <a:t>If so, search the </a:t>
            </a:r>
            <a:r>
              <a:rPr lang="en-US" dirty="0" smtClean="0">
                <a:solidFill>
                  <a:srgbClr val="B23C00"/>
                </a:solidFill>
              </a:rPr>
              <a:t>second half </a:t>
            </a:r>
            <a:r>
              <a:rPr lang="en-US" dirty="0" smtClean="0"/>
              <a:t>of the array.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7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</a:t>
            </a:r>
            <a:r>
              <a:rPr lang="en-US" dirty="0" smtClean="0"/>
              <a:t>Search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binary search keeps </a:t>
            </a:r>
            <a:r>
              <a:rPr lang="en-US" dirty="0" smtClean="0">
                <a:solidFill>
                  <a:srgbClr val="B23C00"/>
                </a:solidFill>
              </a:rPr>
              <a:t>cutting </a:t>
            </a:r>
            <a:r>
              <a:rPr lang="en-US" dirty="0">
                <a:solidFill>
                  <a:srgbClr val="B23C00"/>
                </a:solidFill>
              </a:rPr>
              <a:t>in </a:t>
            </a:r>
            <a:r>
              <a:rPr lang="en-US" dirty="0" smtClean="0">
                <a:solidFill>
                  <a:srgbClr val="B23C00"/>
                </a:solidFill>
              </a:rPr>
              <a:t>half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part of the array it’s searching.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Next search either the first half or the second half.</a:t>
            </a:r>
          </a:p>
          <a:p>
            <a:pPr lvl="1"/>
            <a:r>
              <a:rPr lang="en-US" dirty="0" smtClean="0"/>
              <a:t>Eventually, you’ll either find the target value, </a:t>
            </a:r>
            <a:br>
              <a:rPr lang="en-US" dirty="0" smtClean="0"/>
            </a:br>
            <a:r>
              <a:rPr lang="en-US" dirty="0" smtClean="0"/>
              <a:t>or conclude that the value is not in the array.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Therefore, </a:t>
            </a:r>
            <a:r>
              <a:rPr lang="en-US" i="1" dirty="0" smtClean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(log</a:t>
            </a:r>
            <a:r>
              <a:rPr lang="en-US" baseline="-25000" dirty="0" smtClean="0">
                <a:solidFill>
                  <a:srgbClr val="B23C00"/>
                </a:solidFill>
              </a:rPr>
              <a:t>2 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</a:t>
            </a:r>
          </a:p>
          <a:p>
            <a:pPr lvl="4"/>
            <a:endParaRPr lang="en-US" dirty="0" smtClean="0"/>
          </a:p>
          <a:p>
            <a:pPr lvl="1"/>
            <a:r>
              <a:rPr lang="en-US" dirty="0"/>
              <a:t>To search </a:t>
            </a:r>
            <a:r>
              <a:rPr lang="en-US" dirty="0" smtClean="0"/>
              <a:t>1000 </a:t>
            </a:r>
            <a:r>
              <a:rPr lang="en-US" dirty="0"/>
              <a:t>elements, </a:t>
            </a:r>
            <a:r>
              <a:rPr lang="en-US" dirty="0" smtClean="0"/>
              <a:t>it takes </a:t>
            </a:r>
            <a:r>
              <a:rPr lang="en-US" dirty="0"/>
              <a:t>&lt; 10 </a:t>
            </a:r>
            <a:r>
              <a:rPr lang="en-US" dirty="0" smtClean="0"/>
              <a:t>steps.</a:t>
            </a:r>
          </a:p>
          <a:p>
            <a:pPr lvl="1"/>
            <a:r>
              <a:rPr lang="en-US" dirty="0" smtClean="0"/>
              <a:t>Note: In computer science, </a:t>
            </a:r>
            <a:br>
              <a:rPr lang="en-US" dirty="0" smtClean="0"/>
            </a:br>
            <a:r>
              <a:rPr lang="en-US" dirty="0" smtClean="0"/>
              <a:t>logarithms are by default base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5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55" y="1295400"/>
            <a:ext cx="8229600" cy="579137"/>
          </a:xfrm>
        </p:spPr>
        <p:txBody>
          <a:bodyPr/>
          <a:lstStyle/>
          <a:p>
            <a:r>
              <a:rPr lang="en-US" dirty="0" smtClean="0"/>
              <a:t>Binary search can be done </a:t>
            </a:r>
            <a:r>
              <a:rPr lang="en-US" dirty="0" smtClean="0">
                <a:solidFill>
                  <a:srgbClr val="B23C00"/>
                </a:solidFill>
              </a:rPr>
              <a:t>recursively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965976"/>
            <a:ext cx="7941898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static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search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[] a,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low,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high,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value)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if (low &lt;= high)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mid = (low + high)/2;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if </a:t>
            </a:r>
            <a:r>
              <a:rPr lang="en-US" b="1" dirty="0">
                <a:latin typeface="Courier New"/>
                <a:cs typeface="Courier New"/>
              </a:rPr>
              <a:t>(value == a[mid]) {</a:t>
            </a:r>
          </a:p>
          <a:p>
            <a:r>
              <a:rPr lang="is-IS" b="1" dirty="0">
                <a:latin typeface="Courier New"/>
                <a:cs typeface="Courier New"/>
              </a:rPr>
              <a:t>            return mid;</a:t>
            </a:r>
          </a:p>
          <a:p>
            <a:r>
              <a:rPr lang="is-I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else if (value &lt; a[mid])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return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search</a:t>
            </a:r>
            <a:r>
              <a:rPr lang="en-US" b="1" dirty="0">
                <a:latin typeface="Courier New"/>
                <a:cs typeface="Courier New"/>
              </a:rPr>
              <a:t>(a, low, mid-1, value);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return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search</a:t>
            </a:r>
            <a:r>
              <a:rPr lang="en-US" b="1" dirty="0">
                <a:latin typeface="Courier New"/>
                <a:cs typeface="Courier New"/>
              </a:rPr>
              <a:t>(a, mid+1, high, value);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is-IS" b="1" dirty="0">
                <a:latin typeface="Courier New"/>
                <a:cs typeface="Courier New"/>
              </a:rPr>
              <a:t>        return -1;</a:t>
            </a:r>
          </a:p>
          <a:p>
            <a:r>
              <a:rPr lang="is-IS" b="1" dirty="0">
                <a:latin typeface="Courier New"/>
                <a:cs typeface="Courier New"/>
              </a:rPr>
              <a:t>    }</a:t>
            </a:r>
          </a:p>
          <a:p>
            <a:r>
              <a:rPr lang="is-I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2697488"/>
            <a:ext cx="323017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Get the midpoint of the subrange.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3246122"/>
            <a:ext cx="235202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Found the target value?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92219" y="4160512"/>
            <a:ext cx="200938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Search the first half.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2219" y="4892024"/>
            <a:ext cx="234050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Search the second half.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20" y="5897853"/>
            <a:ext cx="374343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The target value is not in the subrange.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22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Non-Recursive Binary </a:t>
            </a:r>
            <a:r>
              <a:rPr lang="en-US" dirty="0"/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It’s easy to write binary search </a:t>
            </a:r>
            <a:r>
              <a:rPr lang="en-US" dirty="0" smtClean="0">
                <a:solidFill>
                  <a:srgbClr val="B23C00"/>
                </a:solidFill>
              </a:rPr>
              <a:t>non-recursively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950267"/>
            <a:ext cx="7941898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static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search(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[] a,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low,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high,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value)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while (low &lt;= high)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mid = (low + high)/2;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endParaRPr lang="fi-FI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if (value == a[mid]) {</a:t>
            </a:r>
          </a:p>
          <a:p>
            <a:r>
              <a:rPr lang="is-IS" b="1" dirty="0">
                <a:latin typeface="Courier New"/>
                <a:cs typeface="Courier New"/>
              </a:rPr>
              <a:t>            return mid;</a:t>
            </a:r>
          </a:p>
          <a:p>
            <a:r>
              <a:rPr lang="is-I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else if (value &lt; a[mid])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high = mid-1;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else</a:t>
            </a:r>
            <a:r>
              <a:rPr lang="da-DK" b="1" dirty="0">
                <a:latin typeface="Courier New"/>
                <a:cs typeface="Courier New"/>
              </a:rPr>
              <a:t>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low = mid+1;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is-IS" b="1" dirty="0">
                <a:latin typeface="Courier New"/>
                <a:cs typeface="Courier New"/>
              </a:rPr>
              <a:t>    return -1;</a:t>
            </a:r>
          </a:p>
          <a:p>
            <a:r>
              <a:rPr lang="is-IS" b="1" dirty="0" smtClean="0">
                <a:latin typeface="Courier New"/>
                <a:cs typeface="Courier New"/>
              </a:rPr>
              <a:t>}</a:t>
            </a:r>
            <a:endParaRPr lang="is-IS" b="1" dirty="0">
              <a:latin typeface="Courier New"/>
              <a:cs typeface="Courier New"/>
            </a:endParaRPr>
          </a:p>
          <a:p>
            <a:endParaRPr lang="is-I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4878" y="2697488"/>
            <a:ext cx="323017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Get the midpoint of the subrange.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4878" y="3246122"/>
            <a:ext cx="235202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Found the target value?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6171" y="4251951"/>
            <a:ext cx="24542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Search the first half next.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6171" y="4892024"/>
            <a:ext cx="278533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Search the second half next.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7464" y="5897853"/>
            <a:ext cx="334007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The target value is not in the array.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34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and Searching in the Real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we’ve done sorting and searching </a:t>
            </a:r>
            <a:br>
              <a:rPr lang="en-US" dirty="0" smtClean="0"/>
            </a:br>
            <a:r>
              <a:rPr lang="en-US" dirty="0" smtClean="0"/>
              <a:t>with arrays of numeric values.</a:t>
            </a:r>
          </a:p>
          <a:p>
            <a:pPr lvl="4"/>
            <a:endParaRPr lang="en-US" dirty="0" smtClean="0"/>
          </a:p>
          <a:p>
            <a:r>
              <a:rPr lang="en-US" b="1" dirty="0" smtClean="0">
                <a:solidFill>
                  <a:srgbClr val="B23C00"/>
                </a:solidFill>
              </a:rPr>
              <a:t>Revelation #1:</a:t>
            </a:r>
            <a:r>
              <a:rPr lang="en-US" dirty="0" smtClean="0"/>
              <a:t> In a real application, we may need to </a:t>
            </a:r>
            <a:r>
              <a:rPr lang="en-US" dirty="0" smtClean="0">
                <a:solidFill>
                  <a:srgbClr val="B23C00"/>
                </a:solidFill>
              </a:rPr>
              <a:t>sort and search different object types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Sort employee objects.</a:t>
            </a:r>
          </a:p>
          <a:p>
            <a:pPr lvl="5"/>
            <a:endParaRPr lang="en-US" dirty="0" smtClean="0"/>
          </a:p>
          <a:p>
            <a:r>
              <a:rPr lang="en-US" b="1" dirty="0" smtClean="0">
                <a:solidFill>
                  <a:srgbClr val="B23C00"/>
                </a:solidFill>
              </a:rPr>
              <a:t>Revelation #2:</a:t>
            </a:r>
            <a:r>
              <a:rPr lang="en-US" dirty="0" smtClean="0"/>
              <a:t> Java has </a:t>
            </a:r>
            <a:r>
              <a:rPr lang="en-US" dirty="0" smtClean="0">
                <a:solidFill>
                  <a:srgbClr val="B23C00"/>
                </a:solidFill>
              </a:rPr>
              <a:t>built-in sorting and searching </a:t>
            </a:r>
            <a:r>
              <a:rPr lang="en-US" dirty="0" smtClean="0"/>
              <a:t>routines.</a:t>
            </a:r>
          </a:p>
          <a:p>
            <a:pPr lvl="1"/>
            <a:r>
              <a:rPr lang="en-US" dirty="0" smtClean="0"/>
              <a:t>You don’t have to write them yourself!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 for July </a:t>
            </a:r>
            <a:r>
              <a:rPr lang="en-US" dirty="0"/>
              <a:t>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Quiz 13 July 9 15.1 – 15.2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4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Sort Routines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5" cy="3413745"/>
          </a:xfrm>
        </p:spPr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Arrays.sort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will sort an </a:t>
            </a:r>
            <a:r>
              <a:rPr lang="en-US" dirty="0" smtClean="0">
                <a:solidFill>
                  <a:srgbClr val="B23C00"/>
                </a:solidFill>
              </a:rPr>
              <a:t>array of objects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Collections.sort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will sort 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 smtClean="0">
                <a:solidFill>
                  <a:srgbClr val="B23C00"/>
                </a:solidFill>
              </a:rPr>
              <a:t>array list of objects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2331732"/>
            <a:ext cx="4186413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Employee workers[] = ... ;</a:t>
            </a:r>
          </a:p>
          <a:p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Arrays.sort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(workers);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8903" y="4709146"/>
            <a:ext cx="5571632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ArrayList</a:t>
            </a:r>
            <a:r>
              <a:rPr lang="en-US" sz="2000" b="1" dirty="0" smtClean="0">
                <a:latin typeface="Courier New"/>
                <a:cs typeface="Courier New"/>
              </a:rPr>
              <a:t>&lt;Employee&gt; workers = ... ;</a:t>
            </a:r>
          </a:p>
          <a:p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Collections.sort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(workers);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1248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Sort </a:t>
            </a:r>
            <a:r>
              <a:rPr lang="en-US" dirty="0" smtClean="0"/>
              <a:t>Routines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how do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Arrays.sort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Collections.sort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know </a:t>
            </a:r>
            <a:br>
              <a:rPr lang="en-US" dirty="0" smtClean="0"/>
            </a:br>
            <a:r>
              <a:rPr lang="en-US" dirty="0" smtClean="0"/>
              <a:t>how to compare your objects?</a:t>
            </a:r>
          </a:p>
          <a:p>
            <a:pPr lvl="1"/>
            <a:r>
              <a:rPr lang="en-US" dirty="0" smtClean="0"/>
              <a:t>How does it know that object A is less than, </a:t>
            </a:r>
            <a:br>
              <a:rPr lang="en-US" dirty="0" smtClean="0"/>
            </a:br>
            <a:r>
              <a:rPr lang="en-US" dirty="0" smtClean="0"/>
              <a:t>equal to, or greater than object B?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Your objects must be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Comparable</a:t>
            </a:r>
            <a:r>
              <a:rPr lang="en-US" dirty="0" smtClean="0"/>
              <a:t> objects.</a:t>
            </a:r>
          </a:p>
          <a:p>
            <a:pPr lvl="1"/>
            <a:r>
              <a:rPr lang="en-US" dirty="0" smtClean="0"/>
              <a:t>They must be instances of a class that implements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Comparable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interface.</a:t>
            </a:r>
          </a:p>
          <a:p>
            <a:pPr lvl="5"/>
            <a:endParaRPr lang="en-US" dirty="0" smtClean="0"/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Arrays.sort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Collections.sort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call the objects’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methods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7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Arrays.sort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79137"/>
          </a:xfrm>
        </p:spPr>
        <p:txBody>
          <a:bodyPr/>
          <a:lstStyle/>
          <a:p>
            <a:r>
              <a:rPr lang="en-US" dirty="0" smtClean="0"/>
              <a:t>We saw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Arrays.sort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on the midterm: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888712"/>
            <a:ext cx="7403201" cy="48320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import </a:t>
            </a:r>
            <a:r>
              <a:rPr lang="en-US" sz="1400" b="1" dirty="0" err="1">
                <a:latin typeface="Courier New"/>
                <a:cs typeface="Courier New"/>
              </a:rPr>
              <a:t>java.util.Arrays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public class Name implements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Comparable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private String name;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private String first;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private String </a:t>
            </a:r>
            <a:r>
              <a:rPr lang="en-US" sz="1400" b="1" dirty="0" smtClean="0">
                <a:latin typeface="Courier New"/>
                <a:cs typeface="Courier New"/>
              </a:rPr>
              <a:t>last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    ...</a:t>
            </a:r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public 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compareTo</a:t>
            </a:r>
            <a:r>
              <a:rPr lang="en-US" sz="1400" b="1" dirty="0">
                <a:latin typeface="Courier New"/>
                <a:cs typeface="Courier New"/>
              </a:rPr>
              <a:t>(Object other)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Name </a:t>
            </a:r>
            <a:r>
              <a:rPr lang="en-US" sz="1400" b="1" dirty="0" err="1">
                <a:latin typeface="Courier New"/>
                <a:cs typeface="Courier New"/>
              </a:rPr>
              <a:t>otherName</a:t>
            </a:r>
            <a:r>
              <a:rPr lang="en-US" sz="1400" b="1" dirty="0">
                <a:latin typeface="Courier New"/>
                <a:cs typeface="Courier New"/>
              </a:rPr>
              <a:t> = (Name) other;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return </a:t>
            </a:r>
            <a:r>
              <a:rPr lang="en-US" sz="1400" b="1" dirty="0" err="1">
                <a:latin typeface="Courier New"/>
                <a:cs typeface="Courier New"/>
              </a:rPr>
              <a:t>this.last.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compareTo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otherName.last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public static void main(String </a:t>
            </a:r>
            <a:r>
              <a:rPr lang="en-US" sz="1400" b="1" dirty="0" err="1">
                <a:latin typeface="Courier New"/>
                <a:cs typeface="Courier New"/>
              </a:rPr>
              <a:t>args</a:t>
            </a:r>
            <a:r>
              <a:rPr lang="en-US" sz="1400" b="1" dirty="0">
                <a:latin typeface="Courier New"/>
                <a:cs typeface="Courier New"/>
              </a:rPr>
              <a:t>[])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Name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names[]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= { ... };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Arrays.sort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(names);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for (Name name : names) </a:t>
            </a:r>
            <a:r>
              <a:rPr lang="en-US" sz="1400" b="1" dirty="0" err="1">
                <a:latin typeface="Courier New"/>
                <a:cs typeface="Courier New"/>
              </a:rPr>
              <a:t>System.out.println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name.getName</a:t>
            </a:r>
            <a:r>
              <a:rPr lang="en-US" sz="1400" b="1" dirty="0">
                <a:latin typeface="Courier New"/>
                <a:cs typeface="Courier New"/>
              </a:rPr>
              <a:t>());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4307248"/>
            <a:ext cx="2356534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String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class’s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>
                <a:solidFill>
                  <a:srgbClr val="B23C00"/>
                </a:solidFill>
              </a:rPr>
              <a:t> method.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8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Collections.sort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Collections.sort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sorts an array list: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874537"/>
            <a:ext cx="6887591" cy="4893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/>
                <a:cs typeface="Courier New"/>
              </a:rPr>
              <a:t>import </a:t>
            </a:r>
            <a:r>
              <a:rPr lang="en-US" sz="1300" b="1" dirty="0" err="1">
                <a:latin typeface="Courier New"/>
                <a:cs typeface="Courier New"/>
              </a:rPr>
              <a:t>java.util.ArrayList</a:t>
            </a:r>
            <a:r>
              <a:rPr lang="en-US" sz="1300" b="1" dirty="0">
                <a:latin typeface="Courier New"/>
                <a:cs typeface="Courier New"/>
              </a:rPr>
              <a:t>;</a:t>
            </a:r>
          </a:p>
          <a:p>
            <a:r>
              <a:rPr lang="en-US" sz="1300" b="1" dirty="0">
                <a:latin typeface="Courier New"/>
                <a:cs typeface="Courier New"/>
              </a:rPr>
              <a:t>import </a:t>
            </a:r>
            <a:r>
              <a:rPr lang="en-US" sz="1300" b="1" dirty="0" err="1">
                <a:latin typeface="Courier New"/>
                <a:cs typeface="Courier New"/>
              </a:rPr>
              <a:t>java.util.Collections</a:t>
            </a:r>
            <a:r>
              <a:rPr lang="en-US" sz="1300" b="1" dirty="0">
                <a:latin typeface="Courier New"/>
                <a:cs typeface="Courier New"/>
              </a:rPr>
              <a:t>;</a:t>
            </a:r>
          </a:p>
          <a:p>
            <a:endParaRPr lang="en-US" sz="1300" b="1" dirty="0">
              <a:latin typeface="Courier New"/>
              <a:cs typeface="Courier New"/>
            </a:endParaRPr>
          </a:p>
          <a:p>
            <a:r>
              <a:rPr lang="en-US" sz="1300" b="1" dirty="0">
                <a:latin typeface="Courier New"/>
                <a:cs typeface="Courier New"/>
              </a:rPr>
              <a:t>public class Name implements 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Comparable</a:t>
            </a:r>
          </a:p>
          <a:p>
            <a:r>
              <a:rPr lang="en-US" sz="1300" b="1" dirty="0">
                <a:latin typeface="Courier New"/>
                <a:cs typeface="Courier New"/>
              </a:rPr>
              <a:t>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</a:t>
            </a:r>
            <a:r>
              <a:rPr lang="en-US" sz="1300" b="1" dirty="0" smtClean="0">
                <a:latin typeface="Courier New"/>
                <a:cs typeface="Courier New"/>
              </a:rPr>
              <a:t>...</a:t>
            </a:r>
            <a:endParaRPr lang="en-US" sz="1300" b="1" dirty="0">
              <a:latin typeface="Courier New"/>
              <a:cs typeface="Courier New"/>
            </a:endParaRPr>
          </a:p>
          <a:p>
            <a:endParaRPr lang="en-US" sz="1300" b="1" dirty="0">
              <a:latin typeface="Courier New"/>
              <a:cs typeface="Courier New"/>
            </a:endParaRPr>
          </a:p>
          <a:p>
            <a:r>
              <a:rPr lang="en-US" sz="1300" b="1" dirty="0">
                <a:latin typeface="Courier New"/>
                <a:cs typeface="Courier New"/>
              </a:rPr>
              <a:t>    public </a:t>
            </a:r>
            <a:r>
              <a:rPr lang="en-US" sz="1300" b="1" dirty="0" err="1">
                <a:latin typeface="Courier New"/>
                <a:cs typeface="Courier New"/>
              </a:rPr>
              <a:t>int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solidFill>
                  <a:srgbClr val="B23C00"/>
                </a:solidFill>
                <a:latin typeface="Courier New"/>
                <a:cs typeface="Courier New"/>
              </a:rPr>
              <a:t>compareTo</a:t>
            </a:r>
            <a:r>
              <a:rPr lang="en-US" sz="1300" b="1" dirty="0">
                <a:latin typeface="Courier New"/>
                <a:cs typeface="Courier New"/>
              </a:rPr>
              <a:t>(Object other)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Name </a:t>
            </a:r>
            <a:r>
              <a:rPr lang="en-US" sz="1300" b="1" dirty="0" err="1">
                <a:latin typeface="Courier New"/>
                <a:cs typeface="Courier New"/>
              </a:rPr>
              <a:t>otherName</a:t>
            </a:r>
            <a:r>
              <a:rPr lang="en-US" sz="1300" b="1" dirty="0">
                <a:latin typeface="Courier New"/>
                <a:cs typeface="Courier New"/>
              </a:rPr>
              <a:t> = (Name) other;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return </a:t>
            </a:r>
            <a:r>
              <a:rPr lang="en-US" sz="1300" b="1" dirty="0" err="1">
                <a:latin typeface="Courier New"/>
                <a:cs typeface="Courier New"/>
              </a:rPr>
              <a:t>this.last.compareTo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otherName.last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public static void main(String </a:t>
            </a:r>
            <a:r>
              <a:rPr lang="en-US" sz="1300" b="1" dirty="0" err="1">
                <a:latin typeface="Courier New"/>
                <a:cs typeface="Courier New"/>
              </a:rPr>
              <a:t>args</a:t>
            </a:r>
            <a:r>
              <a:rPr lang="en-US" sz="1300" b="1" dirty="0">
                <a:latin typeface="Courier New"/>
                <a:cs typeface="Courier New"/>
              </a:rPr>
              <a:t>[])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solidFill>
                  <a:srgbClr val="B23C00"/>
                </a:solidFill>
                <a:latin typeface="Courier New"/>
                <a:cs typeface="Courier New"/>
              </a:rPr>
              <a:t>ArrayList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&lt;Name&gt; names</a:t>
            </a:r>
            <a:r>
              <a:rPr lang="en-US" sz="1300" b="1" dirty="0">
                <a:latin typeface="Courier New"/>
                <a:cs typeface="Courier New"/>
              </a:rPr>
              <a:t> = new </a:t>
            </a:r>
            <a:r>
              <a:rPr lang="en-US" sz="1300" b="1" dirty="0" err="1">
                <a:latin typeface="Courier New"/>
                <a:cs typeface="Courier New"/>
              </a:rPr>
              <a:t>ArrayList</a:t>
            </a:r>
            <a:r>
              <a:rPr lang="en-US" sz="1300" b="1" dirty="0">
                <a:latin typeface="Courier New"/>
                <a:cs typeface="Courier New"/>
              </a:rPr>
              <a:t>&lt;Name&gt;();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names.add</a:t>
            </a:r>
            <a:r>
              <a:rPr lang="en-US" sz="1300" b="1" dirty="0">
                <a:latin typeface="Courier New"/>
                <a:cs typeface="Courier New"/>
              </a:rPr>
              <a:t>(new Name("George Washington"));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names.add</a:t>
            </a:r>
            <a:r>
              <a:rPr lang="en-US" sz="1300" b="1" dirty="0">
                <a:latin typeface="Courier New"/>
                <a:cs typeface="Courier New"/>
              </a:rPr>
              <a:t>(new Name("Abraham Lincoln"));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smtClean="0">
                <a:latin typeface="Courier New"/>
                <a:cs typeface="Courier New"/>
              </a:rPr>
              <a:t>...</a:t>
            </a:r>
            <a:endParaRPr lang="en-US" sz="1300" b="1" dirty="0">
              <a:latin typeface="Courier New"/>
              <a:cs typeface="Courier New"/>
            </a:endParaRPr>
          </a:p>
          <a:p>
            <a:r>
              <a:rPr lang="en-US" sz="13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solidFill>
                  <a:srgbClr val="B23C00"/>
                </a:solidFill>
                <a:latin typeface="Courier New"/>
                <a:cs typeface="Courier New"/>
              </a:rPr>
              <a:t>Collections.sort</a:t>
            </a:r>
            <a:r>
              <a:rPr lang="en-US" sz="1300" b="1" dirty="0">
                <a:solidFill>
                  <a:srgbClr val="B23C00"/>
                </a:solidFill>
                <a:latin typeface="Courier New"/>
                <a:cs typeface="Courier New"/>
              </a:rPr>
              <a:t>(names);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    for (Name name : names) </a:t>
            </a:r>
            <a:r>
              <a:rPr lang="en-US" sz="1300" b="1" dirty="0" err="1">
                <a:latin typeface="Courier New"/>
                <a:cs typeface="Courier New"/>
              </a:rPr>
              <a:t>System.out.println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name.getName</a:t>
            </a:r>
            <a:r>
              <a:rPr lang="en-US" sz="1300" b="1" dirty="0">
                <a:latin typeface="Courier New"/>
                <a:cs typeface="Courier New"/>
              </a:rPr>
              <a:t>());</a:t>
            </a:r>
          </a:p>
          <a:p>
            <a:r>
              <a:rPr lang="en-US" sz="13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3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383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Comparable</a:t>
            </a:r>
            <a:r>
              <a:rPr lang="en-US" dirty="0" smtClean="0"/>
              <a:t> as a Parameterized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 smtClean="0"/>
              <a:t>Just like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ArrayList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&lt;Name&gt;</a:t>
            </a:r>
            <a:r>
              <a:rPr lang="en-US" dirty="0" smtClean="0"/>
              <a:t>, we can give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Comparable</a:t>
            </a:r>
            <a:r>
              <a:rPr lang="en-US" dirty="0" smtClean="0"/>
              <a:t> a type parameter.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So instead of: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3140379"/>
            <a:ext cx="8803812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compareTo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Object other</a:t>
            </a:r>
            <a:r>
              <a:rPr lang="en-US" sz="2000" b="1" dirty="0">
                <a:latin typeface="Courier New"/>
                <a:cs typeface="Courier New"/>
              </a:rPr>
              <a:t>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Name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otherName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(Name) other;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</a:t>
            </a:r>
            <a:r>
              <a:rPr lang="en-US" sz="2000" b="1" dirty="0" err="1">
                <a:latin typeface="Courier New"/>
                <a:cs typeface="Courier New"/>
              </a:rPr>
              <a:t>this.name.length</a:t>
            </a:r>
            <a:r>
              <a:rPr lang="en-US" sz="2000" b="1" dirty="0">
                <a:latin typeface="Courier New"/>
                <a:cs typeface="Courier New"/>
              </a:rPr>
              <a:t>() - </a:t>
            </a:r>
            <a:r>
              <a:rPr lang="en-US" sz="2000" b="1" dirty="0" err="1">
                <a:latin typeface="Courier New"/>
                <a:cs typeface="Courier New"/>
              </a:rPr>
              <a:t>otherName.name.length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7829" y="3794756"/>
            <a:ext cx="214775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Type cast required!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282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Comparable</a:t>
            </a:r>
            <a:r>
              <a:rPr lang="en-US" dirty="0" smtClean="0"/>
              <a:t> as a Parameterized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5"/>
          </a:xfrm>
        </p:spPr>
        <p:txBody>
          <a:bodyPr/>
          <a:lstStyle/>
          <a:p>
            <a:r>
              <a:rPr lang="en-US" dirty="0" smtClean="0"/>
              <a:t>We can eliminate the type cast in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method: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2511417"/>
            <a:ext cx="8034246" cy="34778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class Name implements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Comparable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&lt;Name&gt;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public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compareTo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Name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otherName</a:t>
            </a:r>
            <a:r>
              <a:rPr lang="en-US" sz="2000" b="1" dirty="0">
                <a:latin typeface="Courier New"/>
                <a:cs typeface="Courier New"/>
              </a:rPr>
              <a:t>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return </a:t>
            </a:r>
            <a:r>
              <a:rPr lang="en-US" sz="2000" b="1" dirty="0" err="1">
                <a:latin typeface="Courier New"/>
                <a:cs typeface="Courier New"/>
              </a:rPr>
              <a:t>this.last.compareTo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otherName.last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6332" y="3794756"/>
            <a:ext cx="153178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No type cast!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68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want to sort objects that </a:t>
            </a:r>
            <a:br>
              <a:rPr lang="en-US" dirty="0" smtClean="0"/>
            </a:br>
            <a:r>
              <a:rPr lang="en-US" u="sng" dirty="0" smtClean="0"/>
              <a:t>don’t belong </a:t>
            </a:r>
            <a:r>
              <a:rPr lang="en-US" dirty="0" smtClean="0"/>
              <a:t>to a class that implements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Comparable </a:t>
            </a:r>
            <a:r>
              <a:rPr lang="en-US" dirty="0" smtClean="0"/>
              <a:t>interface.</a:t>
            </a:r>
          </a:p>
          <a:p>
            <a:pPr lvl="1"/>
            <a:r>
              <a:rPr lang="en-US" dirty="0" smtClean="0"/>
              <a:t>You don’t have access to the code to modify it.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Or, you are developing an application where </a:t>
            </a:r>
            <a:br>
              <a:rPr lang="en-US" dirty="0" smtClean="0"/>
            </a:br>
            <a:r>
              <a:rPr lang="en-US" dirty="0" smtClean="0"/>
              <a:t>an array or array list of objects needs to be </a:t>
            </a:r>
            <a:r>
              <a:rPr lang="en-US" dirty="0" smtClean="0">
                <a:solidFill>
                  <a:srgbClr val="B23C00"/>
                </a:solidFill>
              </a:rPr>
              <a:t>sorted in different ways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7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Comparator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Comparator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interface to create a comparator object whose sole responsibility is to compare two objects of the same type.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objects don’t have to belong to a class that implements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Comparable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interface.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create different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Comparator</a:t>
            </a:r>
            <a:r>
              <a:rPr lang="en-US" dirty="0" smtClean="0"/>
              <a:t> objects each of which compares in a different way.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Tip: You can use inner classes that implement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Comparator</a:t>
            </a:r>
            <a:r>
              <a:rPr lang="en-US" dirty="0" smtClean="0"/>
              <a:t> interface.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9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Comparator</a:t>
            </a:r>
            <a:r>
              <a:rPr lang="en-US" dirty="0"/>
              <a:t> </a:t>
            </a:r>
            <a:r>
              <a:rPr lang="en-US" dirty="0" smtClean="0"/>
              <a:t>Interface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876" y="1354667"/>
            <a:ext cx="8958635" cy="5324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import </a:t>
            </a:r>
            <a:r>
              <a:rPr lang="en-US" sz="1800" b="1" dirty="0" err="1">
                <a:latin typeface="Courier New"/>
                <a:cs typeface="Courier New"/>
              </a:rPr>
              <a:t>java.util.Arrays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import </a:t>
            </a:r>
            <a:r>
              <a:rPr lang="en-US" sz="1800" b="1" dirty="0" err="1">
                <a:latin typeface="Courier New"/>
                <a:cs typeface="Courier New"/>
              </a:rPr>
              <a:t>java.util.Comparator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public class Name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String name;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String first;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String last;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...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private static class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LastNamesComparator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endParaRPr lang="en-US" sz="180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implements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Comparator&lt;Name&gt;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compare(Name name1, Name name2)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return name1.last.compareTo(name2.last);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9836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Comparator</a:t>
            </a:r>
            <a:r>
              <a:rPr lang="en-US" dirty="0"/>
              <a:t> Interface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325903"/>
            <a:ext cx="8080420" cy="4801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private </a:t>
            </a:r>
            <a:r>
              <a:rPr lang="en-US" sz="1800" b="1" dirty="0">
                <a:latin typeface="Courier New"/>
                <a:cs typeface="Courier New"/>
              </a:rPr>
              <a:t>static class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ReverseLastNamesComparator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endParaRPr lang="en-US" sz="180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implements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Comparator&lt;Name&gt;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compare(Name name1, Name name2)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-name1.last.compareTo(name2.last);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private static class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NameLengthsComparator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endParaRPr lang="en-US" sz="180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implements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Comparator&lt;Name&gt;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compare(Name name1, Name name2)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name1.name.length(</a:t>
            </a:r>
            <a:r>
              <a:rPr lang="en-US" sz="1800" b="1" dirty="0" smtClean="0">
                <a:latin typeface="Courier New"/>
                <a:cs typeface="Courier New"/>
              </a:rPr>
              <a:t>) - </a:t>
            </a:r>
            <a:r>
              <a:rPr lang="en-US" sz="1800" b="1" dirty="0">
                <a:latin typeface="Courier New"/>
                <a:cs typeface="Courier New"/>
              </a:rPr>
              <a:t>name2.name.length();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08688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g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67" y="1234464"/>
            <a:ext cx="5002157" cy="5577779"/>
          </a:xfrm>
          <a:prstGeom prst="rect">
            <a:avLst/>
          </a:prstGeom>
          <a:solidFill>
            <a:srgbClr val="FFFFC2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#6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6" y="1295400"/>
            <a:ext cx="4754828" cy="3505185"/>
          </a:xfrm>
        </p:spPr>
        <p:txBody>
          <a:bodyPr/>
          <a:lstStyle/>
          <a:p>
            <a:r>
              <a:rPr lang="en-US" dirty="0" smtClean="0"/>
              <a:t>Three mutually recursive methods: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getTermValue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getFactorValue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getExpressionValue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Which one should handle the modulo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%</a:t>
            </a:r>
            <a:r>
              <a:rPr lang="en-US" dirty="0" smtClean="0"/>
              <a:t> operator?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212073" y="6263609"/>
            <a:ext cx="731512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8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Comparator</a:t>
            </a:r>
            <a:r>
              <a:rPr lang="en-US" dirty="0"/>
              <a:t> Interface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8434420" cy="550920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de-DE" b="1" dirty="0">
                <a:latin typeface="Courier New"/>
                <a:cs typeface="Courier New"/>
              </a:rPr>
              <a:t>        Name </a:t>
            </a:r>
            <a:r>
              <a:rPr lang="de-DE" b="1" dirty="0" err="1">
                <a:latin typeface="Courier New"/>
                <a:cs typeface="Courier New"/>
              </a:rPr>
              <a:t>names</a:t>
            </a:r>
            <a:r>
              <a:rPr lang="de-DE" b="1" dirty="0">
                <a:latin typeface="Courier New"/>
                <a:cs typeface="Courier New"/>
              </a:rPr>
              <a:t>[] = {</a:t>
            </a:r>
          </a:p>
          <a:p>
            <a:r>
              <a:rPr lang="de-DE" b="1" dirty="0">
                <a:latin typeface="Courier New"/>
                <a:cs typeface="Courier New"/>
              </a:rPr>
              <a:t>            </a:t>
            </a:r>
            <a:r>
              <a:rPr lang="de-DE" b="1" dirty="0" err="1">
                <a:latin typeface="Courier New"/>
                <a:cs typeface="Courier New"/>
              </a:rPr>
              <a:t>new</a:t>
            </a:r>
            <a:r>
              <a:rPr lang="de-DE" b="1" dirty="0">
                <a:latin typeface="Courier New"/>
                <a:cs typeface="Courier New"/>
              </a:rPr>
              <a:t> Name("George Washington"),</a:t>
            </a:r>
          </a:p>
          <a:p>
            <a:r>
              <a:rPr lang="de-DE" b="1" dirty="0">
                <a:latin typeface="Courier New"/>
                <a:cs typeface="Courier New"/>
              </a:rPr>
              <a:t>            </a:t>
            </a:r>
            <a:r>
              <a:rPr lang="de-DE" b="1" dirty="0" err="1" smtClean="0">
                <a:latin typeface="Courier New"/>
                <a:cs typeface="Courier New"/>
              </a:rPr>
              <a:t>new</a:t>
            </a:r>
            <a:r>
              <a:rPr lang="de-DE" b="1" dirty="0" smtClean="0">
                <a:latin typeface="Courier New"/>
                <a:cs typeface="Courier New"/>
              </a:rPr>
              <a:t> Name("Abraham Lincoln"),</a:t>
            </a:r>
          </a:p>
          <a:p>
            <a:r>
              <a:rPr lang="de-DE" b="1" dirty="0" smtClean="0">
                <a:latin typeface="Courier New"/>
                <a:cs typeface="Courier New"/>
              </a:rPr>
              <a:t>        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</a:t>
            </a:r>
            <a:r>
              <a:rPr lang="en-US" b="1" dirty="0">
                <a:latin typeface="Courier New"/>
                <a:cs typeface="Courier New"/>
              </a:rPr>
              <a:t>};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("Sorted by last names:\n");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Arrays.sort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(names, new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LastNamesComparator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    for (Name name : names)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name.getName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("\</a:t>
            </a:r>
            <a:r>
              <a:rPr lang="en-US" b="1" dirty="0" err="1">
                <a:latin typeface="Courier New"/>
                <a:cs typeface="Courier New"/>
              </a:rPr>
              <a:t>nReverse</a:t>
            </a:r>
            <a:r>
              <a:rPr lang="en-US" b="1" dirty="0">
                <a:latin typeface="Courier New"/>
                <a:cs typeface="Courier New"/>
              </a:rPr>
              <a:t> sorted by last names:\n");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Arrays.sort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(names, new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ReverseLastNamesComparator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    for (Name name : names)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name.getName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("\</a:t>
            </a:r>
            <a:r>
              <a:rPr lang="en-US" b="1" dirty="0" err="1">
                <a:latin typeface="Courier New"/>
                <a:cs typeface="Courier New"/>
              </a:rPr>
              <a:t>nSorted</a:t>
            </a:r>
            <a:r>
              <a:rPr lang="en-US" b="1" dirty="0">
                <a:latin typeface="Courier New"/>
                <a:cs typeface="Courier New"/>
              </a:rPr>
              <a:t> by name lengths:\n");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Arrays.sort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(names, new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NameLengthsComparator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    for (Name name : names)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name.getName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0660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87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Algorithm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measure the performance </a:t>
            </a:r>
            <a:br>
              <a:rPr lang="en-US" dirty="0" smtClean="0"/>
            </a:br>
            <a:r>
              <a:rPr lang="en-US" dirty="0" smtClean="0"/>
              <a:t>of an algorithm?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How much time </a:t>
            </a:r>
            <a:r>
              <a:rPr lang="en-US" dirty="0" smtClean="0"/>
              <a:t>does it take to run?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How many operations </a:t>
            </a:r>
            <a:r>
              <a:rPr lang="en-US" dirty="0" smtClean="0"/>
              <a:t>does it perform?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want to be able to estimate an algorithm’s performance </a:t>
            </a:r>
            <a:r>
              <a:rPr lang="en-US" dirty="0" smtClean="0">
                <a:solidFill>
                  <a:srgbClr val="B23C00"/>
                </a:solidFill>
              </a:rPr>
              <a:t>without actually running it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It may be too expensive to run.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97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We want to know an algorithm’s </a:t>
            </a:r>
            <a:r>
              <a:rPr lang="en-US" dirty="0">
                <a:solidFill>
                  <a:srgbClr val="B23C00"/>
                </a:solidFill>
              </a:rPr>
              <a:t>growth order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How </a:t>
            </a:r>
            <a:r>
              <a:rPr lang="en-US" dirty="0" smtClean="0"/>
              <a:t>does its performance change relative to the number </a:t>
            </a:r>
            <a:r>
              <a:rPr lang="en-US" i="1" dirty="0" smtClean="0"/>
              <a:t>N</a:t>
            </a:r>
            <a:r>
              <a:rPr lang="en-US" dirty="0" smtClean="0"/>
              <a:t> of objects it has to work with?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If we increase </a:t>
            </a:r>
            <a:r>
              <a:rPr lang="en-US" i="1" dirty="0" smtClean="0"/>
              <a:t>N</a:t>
            </a:r>
            <a:r>
              <a:rPr lang="en-US" dirty="0" smtClean="0"/>
              <a:t>, how does its run time </a:t>
            </a:r>
            <a:br>
              <a:rPr lang="en-US" dirty="0" smtClean="0"/>
            </a:br>
            <a:r>
              <a:rPr lang="en-US" dirty="0" smtClean="0"/>
              <a:t>or number of operations grow?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use </a:t>
            </a:r>
            <a:r>
              <a:rPr lang="en-US" dirty="0" smtClean="0">
                <a:solidFill>
                  <a:srgbClr val="B23C00"/>
                </a:solidFill>
              </a:rPr>
              <a:t>big-Oh </a:t>
            </a:r>
            <a:r>
              <a:rPr lang="en-US" dirty="0" smtClean="0"/>
              <a:t>notation to indicate growth order.</a:t>
            </a:r>
          </a:p>
          <a:p>
            <a:pPr lvl="1"/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log 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04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</a:t>
            </a:r>
            <a:r>
              <a:rPr lang="en-US" dirty="0" smtClean="0"/>
              <a:t>Order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choosing an algorithm to handle </a:t>
            </a:r>
            <a:br>
              <a:rPr lang="en-US" dirty="0" smtClean="0"/>
            </a:br>
            <a:r>
              <a:rPr lang="en-US" i="1" dirty="0" smtClean="0"/>
              <a:t>N</a:t>
            </a:r>
            <a:r>
              <a:rPr lang="en-US" dirty="0" smtClean="0"/>
              <a:t> items, make sure you understand the algorithm’s </a:t>
            </a:r>
            <a:r>
              <a:rPr lang="en-US" dirty="0" smtClean="0">
                <a:solidFill>
                  <a:srgbClr val="B23C00"/>
                </a:solidFill>
              </a:rPr>
              <a:t>growth order as 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 increases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running time of an </a:t>
            </a:r>
            <a:r>
              <a:rPr lang="en-US" i="1" dirty="0" smtClean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i="1" dirty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(log </a:t>
            </a:r>
            <a:r>
              <a:rPr lang="en-US" i="1" dirty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</a:t>
            </a:r>
            <a:r>
              <a:rPr lang="en-US" dirty="0" smtClean="0">
                <a:solidFill>
                  <a:srgbClr val="000000"/>
                </a:solidFill>
              </a:rPr>
              <a:t>,</a:t>
            </a:r>
            <a:r>
              <a:rPr lang="en-US" dirty="0" smtClean="0"/>
              <a:t> or </a:t>
            </a:r>
            <a:br>
              <a:rPr lang="en-US" dirty="0" smtClean="0"/>
            </a:br>
            <a:r>
              <a:rPr lang="en-US" i="1" dirty="0" smtClean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 log 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 </a:t>
            </a:r>
            <a:r>
              <a:rPr lang="en-US" dirty="0" smtClean="0"/>
              <a:t>algorithm grows much more slowly </a:t>
            </a:r>
            <a:br>
              <a:rPr lang="en-US" dirty="0" smtClean="0"/>
            </a:br>
            <a:r>
              <a:rPr lang="en-US" dirty="0" smtClean="0"/>
              <a:t>than an </a:t>
            </a:r>
            <a:r>
              <a:rPr lang="en-US" i="1" dirty="0" smtClean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baseline="30000" dirty="0" smtClean="0">
                <a:solidFill>
                  <a:srgbClr val="B23C00"/>
                </a:solidFill>
              </a:rPr>
              <a:t>2</a:t>
            </a:r>
            <a:r>
              <a:rPr lang="en-US" dirty="0" smtClean="0">
                <a:solidFill>
                  <a:srgbClr val="B23C00"/>
                </a:solidFill>
              </a:rPr>
              <a:t>) </a:t>
            </a:r>
            <a:r>
              <a:rPr lang="en-US" dirty="0" smtClean="0"/>
              <a:t>algorithm.</a:t>
            </a:r>
          </a:p>
          <a:p>
            <a:pPr lvl="4"/>
            <a:endParaRPr lang="en-US" dirty="0" smtClean="0"/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http://www.ccs.neu.edu/home/jaa/CS7800.12F/Information/Handouts/</a:t>
            </a:r>
            <a:r>
              <a:rPr lang="en-US" dirty="0" smtClean="0">
                <a:hlinkClick r:id="rId2"/>
              </a:rPr>
              <a:t>order.html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35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Order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5" name="Picture 4" descr="Screen Shot 2015-07-06 at 1.36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81" y="1783098"/>
            <a:ext cx="5120584" cy="4939606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Ten orders of growth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45" y="5532097"/>
            <a:ext cx="1940364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hlinkClick r:id="rId3"/>
              </a:rPr>
              <a:t>http://www.ccs.neu.edu/home/jaa/CS7800.12F/Information/Handouts/</a:t>
            </a:r>
            <a:r>
              <a:rPr lang="en-US" sz="1000" dirty="0" smtClean="0">
                <a:hlinkClick r:id="rId3"/>
              </a:rPr>
              <a:t>order.html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74309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Order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explosive growth </a:t>
            </a:r>
            <a:r>
              <a:rPr lang="en-US" dirty="0"/>
              <a:t>of </a:t>
            </a:r>
            <a:r>
              <a:rPr lang="en-US" dirty="0" smtClean="0">
                <a:solidFill>
                  <a:srgbClr val="B23C00"/>
                </a:solidFill>
              </a:rPr>
              <a:t>2</a:t>
            </a:r>
            <a:r>
              <a:rPr lang="en-US" i="1" baseline="30000" dirty="0" smtClean="0">
                <a:solidFill>
                  <a:srgbClr val="B23C00"/>
                </a:solidFill>
              </a:rPr>
              <a:t>n</a:t>
            </a:r>
          </a:p>
          <a:p>
            <a:endParaRPr lang="en-US" i="1" baseline="30000" dirty="0"/>
          </a:p>
          <a:p>
            <a:endParaRPr lang="en-US" i="1" baseline="30000" dirty="0" smtClean="0"/>
          </a:p>
          <a:p>
            <a:endParaRPr lang="en-US" i="1" baseline="30000" dirty="0"/>
          </a:p>
          <a:p>
            <a:endParaRPr lang="en-US" i="1" baseline="30000" dirty="0" smtClean="0"/>
          </a:p>
          <a:p>
            <a:endParaRPr lang="en-US" i="1" baseline="30000" dirty="0"/>
          </a:p>
          <a:p>
            <a:endParaRPr lang="en-US" i="1" baseline="30000" dirty="0" smtClean="0"/>
          </a:p>
          <a:p>
            <a:r>
              <a:rPr lang="en-US" dirty="0"/>
              <a:t>The Explosive Growth of </a:t>
            </a:r>
            <a:r>
              <a:rPr lang="en-US" i="1" dirty="0">
                <a:solidFill>
                  <a:srgbClr val="B23C00"/>
                </a:solidFill>
              </a:rPr>
              <a:t>n</a:t>
            </a:r>
            <a:r>
              <a:rPr lang="en-US" dirty="0">
                <a:solidFill>
                  <a:srgbClr val="B23C00"/>
                </a:solidFill>
              </a:rPr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5" name="Picture 4" descr="Screen Shot 2015-07-06 at 1.38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57" y="1783098"/>
            <a:ext cx="6766486" cy="1968221"/>
          </a:xfrm>
          <a:prstGeom prst="rect">
            <a:avLst/>
          </a:prstGeom>
        </p:spPr>
      </p:pic>
      <p:pic>
        <p:nvPicPr>
          <p:cNvPr id="6" name="Picture 5" descr="Screen Shot 2015-07-06 at 1.39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52" y="4343390"/>
            <a:ext cx="6185521" cy="18073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17902" y="6172170"/>
            <a:ext cx="1940364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hlinkClick r:id="rId4"/>
              </a:rPr>
              <a:t>http://www.ccs.neu.edu/home/jaa/CS7800.12F/Information/Handouts/</a:t>
            </a:r>
            <a:r>
              <a:rPr lang="en-US" sz="1000" dirty="0" smtClean="0">
                <a:hlinkClick r:id="rId4"/>
              </a:rPr>
              <a:t>order.html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85468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Order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Linear time: </a:t>
            </a:r>
            <a:r>
              <a:rPr lang="en-US" i="1" dirty="0" smtClean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</a:t>
            </a:r>
          </a:p>
          <a:p>
            <a:pPr lvl="1"/>
            <a:r>
              <a:rPr lang="en-US" dirty="0" smtClean="0"/>
              <a:t>The algorithm makes one pass over the </a:t>
            </a:r>
            <a:r>
              <a:rPr lang="en-US" i="1" dirty="0" smtClean="0"/>
              <a:t>N</a:t>
            </a:r>
            <a:r>
              <a:rPr lang="en-US" dirty="0" smtClean="0"/>
              <a:t> elements and performs a “simple” operation per element.</a:t>
            </a:r>
          </a:p>
          <a:p>
            <a:pPr lvl="1"/>
            <a:r>
              <a:rPr lang="en-US" dirty="0" smtClean="0"/>
              <a:t>Example: Searching a list.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Quadratic time: </a:t>
            </a:r>
            <a:r>
              <a:rPr lang="en-US" i="1" dirty="0" smtClean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baseline="30000" dirty="0" smtClean="0">
                <a:solidFill>
                  <a:srgbClr val="B23C00"/>
                </a:solidFill>
              </a:rPr>
              <a:t>2</a:t>
            </a:r>
            <a:r>
              <a:rPr lang="en-US" dirty="0" smtClean="0">
                <a:solidFill>
                  <a:srgbClr val="B23C00"/>
                </a:solidFill>
              </a:rPr>
              <a:t>)</a:t>
            </a:r>
          </a:p>
          <a:p>
            <a:pPr lvl="1"/>
            <a:r>
              <a:rPr lang="en-US" dirty="0"/>
              <a:t>The algorithm makes one pass over </a:t>
            </a:r>
            <a:r>
              <a:rPr lang="en-US" dirty="0" smtClean="0"/>
              <a:t>the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elements and performs </a:t>
            </a:r>
            <a:r>
              <a:rPr lang="en-US" dirty="0" smtClean="0"/>
              <a:t>up to </a:t>
            </a:r>
            <a:r>
              <a:rPr lang="en-US" i="1" dirty="0" smtClean="0"/>
              <a:t>N</a:t>
            </a:r>
            <a:r>
              <a:rPr lang="en-US" dirty="0" smtClean="0"/>
              <a:t> operations per element.</a:t>
            </a:r>
          </a:p>
          <a:p>
            <a:pPr lvl="1"/>
            <a:r>
              <a:rPr lang="en-US" dirty="0" smtClean="0"/>
              <a:t>Example: selection sort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Logarithmic time: O(log 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 or </a:t>
            </a:r>
            <a:r>
              <a:rPr lang="en-US" dirty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(</a:t>
            </a:r>
            <a:r>
              <a:rPr lang="en-US" i="1" dirty="0" smtClean="0">
                <a:solidFill>
                  <a:srgbClr val="B23C00"/>
                </a:solidFill>
              </a:rPr>
              <a:t>N </a:t>
            </a:r>
            <a:r>
              <a:rPr lang="en-US" dirty="0" smtClean="0">
                <a:solidFill>
                  <a:srgbClr val="B23C00"/>
                </a:solidFill>
              </a:rPr>
              <a:t>log </a:t>
            </a:r>
            <a:r>
              <a:rPr lang="en-US" i="1" dirty="0" smtClean="0">
                <a:solidFill>
                  <a:srgbClr val="B23C00"/>
                </a:solidFill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</a:t>
            </a:r>
          </a:p>
          <a:p>
            <a:pPr lvl="1"/>
            <a:r>
              <a:rPr lang="en-US" dirty="0" smtClean="0"/>
              <a:t>The algorithm uses a “divide and conquer” strategy.</a:t>
            </a:r>
          </a:p>
          <a:p>
            <a:pPr lvl="1"/>
            <a:r>
              <a:rPr lang="en-US" dirty="0" smtClean="0"/>
              <a:t>Examples: merge sort, quicksort, binary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1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#6 </a:t>
            </a:r>
            <a:r>
              <a:rPr lang="en-US" dirty="0" smtClean="0"/>
              <a:t>Solution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r>
              <a:rPr lang="en-US" dirty="0"/>
              <a:t>The % modulo </a:t>
            </a:r>
            <a:r>
              <a:rPr lang="en-US" dirty="0" smtClean="0"/>
              <a:t>operator binds </a:t>
            </a:r>
            <a:r>
              <a:rPr lang="en-US" dirty="0"/>
              <a:t>as tightly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(has </a:t>
            </a:r>
            <a:r>
              <a:rPr lang="en-US" dirty="0"/>
              <a:t>the same </a:t>
            </a:r>
            <a:r>
              <a:rPr lang="en-US" dirty="0" smtClean="0"/>
              <a:t>precedence level</a:t>
            </a:r>
            <a:r>
              <a:rPr lang="en-US" dirty="0"/>
              <a:t>) as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*</a:t>
            </a:r>
            <a:r>
              <a:rPr lang="en-US" dirty="0"/>
              <a:t> and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Therefore,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getTermValue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should also handle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8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#6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179933"/>
            <a:ext cx="6754198" cy="56323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public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</a:t>
            </a:r>
            <a:r>
              <a:rPr lang="en-US" sz="1200" b="1" dirty="0" err="1">
                <a:latin typeface="Courier New"/>
                <a:cs typeface="Courier New"/>
              </a:rPr>
              <a:t>getTermValue</a:t>
            </a:r>
            <a:r>
              <a:rPr lang="en-US" sz="1200" b="1" dirty="0">
                <a:latin typeface="Courier New"/>
                <a:cs typeface="Courier New"/>
              </a:rPr>
              <a:t>()</a:t>
            </a:r>
          </a:p>
          <a:p>
            <a:r>
              <a:rPr lang="en-US" sz="1200" b="1" dirty="0">
                <a:latin typeface="Courier New"/>
                <a:cs typeface="Courier New"/>
              </a:rPr>
              <a:t>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value = </a:t>
            </a:r>
            <a:r>
              <a:rPr lang="en-US" sz="1200" b="1" dirty="0" err="1" smtClean="0">
                <a:latin typeface="Courier New"/>
                <a:cs typeface="Courier New"/>
              </a:rPr>
              <a:t>getFactorValue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boolean done = false;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while (!done)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String next = </a:t>
            </a:r>
            <a:r>
              <a:rPr lang="en-US" sz="1200" b="1" dirty="0" err="1">
                <a:latin typeface="Courier New"/>
                <a:cs typeface="Courier New"/>
              </a:rPr>
              <a:t>tokenizer.peekToken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    if ("*".equals(next) || "/".equals(next) || "%".equals(next))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</a:t>
            </a:r>
            <a:r>
              <a:rPr lang="en-US" sz="1200" b="1" dirty="0" err="1">
                <a:latin typeface="Courier New"/>
                <a:cs typeface="Courier New"/>
              </a:rPr>
              <a:t>tokenizer.nextToken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value2 = </a:t>
            </a:r>
            <a:r>
              <a:rPr lang="en-US" sz="1200" b="1" dirty="0" err="1" smtClean="0">
                <a:latin typeface="Courier New"/>
                <a:cs typeface="Courier New"/>
              </a:rPr>
              <a:t>getFactorValue</a:t>
            </a:r>
            <a:r>
              <a:rPr lang="en-US" sz="1200" b="1" dirty="0">
                <a:latin typeface="Courier New"/>
                <a:cs typeface="Courier New"/>
              </a:rPr>
              <a:t>();</a:t>
            </a:r>
          </a:p>
          <a:p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        if ("*".equals(next)) {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</a:t>
            </a:r>
            <a:r>
              <a:rPr lang="fi-FI" sz="1200" b="1" dirty="0" err="1">
                <a:latin typeface="Courier New"/>
                <a:cs typeface="Courier New"/>
              </a:rPr>
              <a:t>value</a:t>
            </a:r>
            <a:r>
              <a:rPr lang="fi-FI" sz="1200" b="1" dirty="0">
                <a:latin typeface="Courier New"/>
                <a:cs typeface="Courier New"/>
              </a:rPr>
              <a:t> = value*value2;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}</a:t>
            </a:r>
          </a:p>
          <a:p>
            <a:endParaRPr lang="fi-FI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        else if ("/".equals(next)) {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</a:t>
            </a:r>
            <a:r>
              <a:rPr lang="fi-FI" sz="1200" b="1" dirty="0" err="1">
                <a:latin typeface="Courier New"/>
                <a:cs typeface="Courier New"/>
              </a:rPr>
              <a:t>value</a:t>
            </a:r>
            <a:r>
              <a:rPr lang="fi-FI" sz="1200" b="1" dirty="0">
                <a:latin typeface="Courier New"/>
                <a:cs typeface="Courier New"/>
              </a:rPr>
              <a:t> = value/value2;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}</a:t>
            </a:r>
          </a:p>
          <a:p>
            <a:endParaRPr lang="fi-FI" sz="1200" b="1" dirty="0">
              <a:latin typeface="Courier New"/>
              <a:cs typeface="Courier New"/>
            </a:endParaRPr>
          </a:p>
          <a:p>
            <a:r>
              <a:rPr lang="da-DK" sz="1200" b="1" dirty="0">
                <a:latin typeface="Courier New"/>
                <a:cs typeface="Courier New"/>
              </a:rPr>
              <a:t>            </a:t>
            </a:r>
            <a:r>
              <a:rPr lang="da-DK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else</a:t>
            </a:r>
            <a:r>
              <a:rPr lang="da-DK" sz="1200" b="1" dirty="0">
                <a:solidFill>
                  <a:srgbClr val="B23C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fi-FI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</a:t>
            </a:r>
            <a:r>
              <a:rPr lang="fi-FI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value</a:t>
            </a:r>
            <a:r>
              <a:rPr lang="fi-FI" sz="1200" b="1" dirty="0">
                <a:solidFill>
                  <a:srgbClr val="B23C00"/>
                </a:solidFill>
                <a:latin typeface="Courier New"/>
                <a:cs typeface="Courier New"/>
              </a:rPr>
              <a:t> = value%value2;</a:t>
            </a:r>
          </a:p>
          <a:p>
            <a:r>
              <a:rPr lang="fi-FI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}</a:t>
            </a:r>
          </a:p>
          <a:p>
            <a:r>
              <a:rPr lang="da-DK" sz="1200" b="1" dirty="0">
                <a:latin typeface="Courier New"/>
                <a:cs typeface="Courier New"/>
              </a:rPr>
              <a:t>        </a:t>
            </a:r>
            <a:r>
              <a:rPr lang="da-DK" sz="1200" b="1" dirty="0" err="1">
                <a:latin typeface="Courier New"/>
                <a:cs typeface="Courier New"/>
              </a:rPr>
              <a:t>else</a:t>
            </a:r>
            <a:r>
              <a:rPr lang="da-DK" sz="1200" b="1" dirty="0">
                <a:latin typeface="Courier New"/>
                <a:cs typeface="Courier New"/>
              </a:rPr>
              <a:t> {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        </a:t>
            </a:r>
            <a:r>
              <a:rPr lang="it-IT" sz="1200" b="1" dirty="0" err="1">
                <a:latin typeface="Courier New"/>
                <a:cs typeface="Courier New"/>
              </a:rPr>
              <a:t>done</a:t>
            </a:r>
            <a:r>
              <a:rPr lang="it-IT" sz="1200" b="1" dirty="0">
                <a:latin typeface="Courier New"/>
                <a:cs typeface="Courier New"/>
              </a:rPr>
              <a:t> = </a:t>
            </a:r>
            <a:r>
              <a:rPr lang="it-IT" sz="1200" b="1" dirty="0" err="1">
                <a:latin typeface="Courier New"/>
                <a:cs typeface="Courier New"/>
              </a:rPr>
              <a:t>true</a:t>
            </a:r>
            <a:r>
              <a:rPr lang="it-IT" sz="1200" b="1" dirty="0">
                <a:latin typeface="Courier New"/>
                <a:cs typeface="Courier New"/>
              </a:rPr>
              <a:t>;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    }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}</a:t>
            </a:r>
          </a:p>
          <a:p>
            <a:r>
              <a:rPr lang="it-IT" sz="1200" b="1" dirty="0">
                <a:latin typeface="Courier New"/>
                <a:cs typeface="Courier New"/>
              </a:rPr>
              <a:t>    </a:t>
            </a:r>
            <a:r>
              <a:rPr lang="it-IT" sz="1200" b="1" dirty="0" err="1">
                <a:latin typeface="Courier New"/>
                <a:cs typeface="Courier New"/>
              </a:rPr>
              <a:t>return</a:t>
            </a:r>
            <a:r>
              <a:rPr lang="it-IT" sz="1200" b="1" dirty="0">
                <a:latin typeface="Courier New"/>
                <a:cs typeface="Courier New"/>
              </a:rPr>
              <a:t> </a:t>
            </a:r>
            <a:r>
              <a:rPr lang="it-IT" sz="1200" b="1" dirty="0" err="1">
                <a:latin typeface="Courier New"/>
                <a:cs typeface="Courier New"/>
              </a:rPr>
              <a:t>value</a:t>
            </a:r>
            <a:r>
              <a:rPr lang="it-IT" sz="1200" b="1" dirty="0">
                <a:latin typeface="Courier New"/>
                <a:cs typeface="Courier New"/>
              </a:rPr>
              <a:t>;</a:t>
            </a:r>
          </a:p>
          <a:p>
            <a:r>
              <a:rPr lang="it-IT" sz="1200" b="1" dirty="0" smtClean="0">
                <a:latin typeface="Courier New"/>
                <a:cs typeface="Courier New"/>
              </a:rPr>
              <a:t>}</a:t>
            </a:r>
            <a:endParaRPr lang="it-IT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74084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g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67" y="1234464"/>
            <a:ext cx="5002157" cy="5577779"/>
          </a:xfrm>
          <a:prstGeom prst="rect">
            <a:avLst/>
          </a:prstGeom>
          <a:solidFill>
            <a:srgbClr val="FFFFC2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#6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6" y="1295400"/>
            <a:ext cx="4754827" cy="350518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^</a:t>
            </a:r>
            <a:r>
              <a:rPr lang="en-US" dirty="0" smtClean="0"/>
              <a:t> </a:t>
            </a:r>
            <a:r>
              <a:rPr lang="en-US" dirty="0"/>
              <a:t>power </a:t>
            </a:r>
            <a:r>
              <a:rPr lang="en-US" dirty="0" smtClean="0"/>
              <a:t>operator binds </a:t>
            </a:r>
            <a:r>
              <a:rPr lang="en-US" dirty="0"/>
              <a:t>the most tightly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all the </a:t>
            </a:r>
            <a:r>
              <a:rPr lang="en-US" dirty="0" smtClean="0"/>
              <a:t>operators.</a:t>
            </a:r>
            <a:endParaRPr lang="en-US" dirty="0"/>
          </a:p>
          <a:p>
            <a:pPr lvl="1"/>
            <a:r>
              <a:rPr lang="en-US" dirty="0" smtClean="0"/>
              <a:t>It has </a:t>
            </a:r>
            <a:r>
              <a:rPr lang="en-US" dirty="0"/>
              <a:t>the highest precedence </a:t>
            </a:r>
            <a:r>
              <a:rPr lang="en-US" dirty="0" smtClean="0"/>
              <a:t>level.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How should we handle the modulo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^</a:t>
            </a:r>
            <a:r>
              <a:rPr lang="en-US" dirty="0" smtClean="0"/>
              <a:t> operator?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212073" y="6263609"/>
            <a:ext cx="731512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350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#6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^</a:t>
            </a:r>
            <a:r>
              <a:rPr lang="en-US" dirty="0"/>
              <a:t> power operator </a:t>
            </a:r>
            <a:r>
              <a:rPr lang="en-US" dirty="0" smtClean="0"/>
              <a:t>has </a:t>
            </a:r>
            <a:br>
              <a:rPr lang="en-US" dirty="0" smtClean="0"/>
            </a:br>
            <a:r>
              <a:rPr lang="en-US" dirty="0" smtClean="0"/>
              <a:t>higher precedence than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*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it needs its own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0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</a:t>
            </a:r>
            <a:r>
              <a:rPr lang="en-US" dirty="0"/>
              <a:t>6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402247"/>
            <a:ext cx="7387810" cy="5355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getPowerValue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value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getFactorValue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boolean done =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while (!done)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String next = </a:t>
            </a:r>
            <a:r>
              <a:rPr lang="en-US" sz="1800" b="1" dirty="0" err="1">
                <a:latin typeface="Courier New"/>
                <a:cs typeface="Courier New"/>
              </a:rPr>
              <a:t>tokenizer.peekToken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  if (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"^"</a:t>
            </a:r>
            <a:r>
              <a:rPr lang="en-US" sz="1800" b="1" dirty="0">
                <a:latin typeface="Courier New"/>
                <a:cs typeface="Courier New"/>
              </a:rPr>
              <a:t>.equals(next))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 err="1">
                <a:latin typeface="Courier New"/>
                <a:cs typeface="Courier New"/>
              </a:rPr>
              <a:t>tokenizer.nextToken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value2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getFactorValue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value 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= (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Math.pow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((double) value, </a:t>
            </a:r>
            <a:endParaRPr lang="en-US" sz="18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(</a:t>
            </a:r>
            <a:r>
              <a:rPr lang="en-US" sz="1800" b="1" dirty="0">
                <a:solidFill>
                  <a:srgbClr val="000000"/>
                </a:solidFill>
                <a:latin typeface="Courier New"/>
                <a:cs typeface="Courier New"/>
              </a:rPr>
              <a:t>double) value2)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</a:t>
            </a:r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    </a:t>
            </a:r>
            <a:r>
              <a:rPr lang="da-DK" sz="1800" b="1" dirty="0" err="1">
                <a:latin typeface="Courier New"/>
                <a:cs typeface="Courier New"/>
              </a:rPr>
              <a:t>else</a:t>
            </a:r>
            <a:r>
              <a:rPr lang="da-DK" sz="1800" b="1" dirty="0">
                <a:latin typeface="Courier New"/>
                <a:cs typeface="Courier New"/>
              </a:rPr>
              <a:t> {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        </a:t>
            </a:r>
            <a:r>
              <a:rPr lang="it-IT" sz="1800" b="1" dirty="0" err="1">
                <a:latin typeface="Courier New"/>
                <a:cs typeface="Courier New"/>
              </a:rPr>
              <a:t>done</a:t>
            </a:r>
            <a:r>
              <a:rPr lang="it-IT" sz="1800" b="1" dirty="0">
                <a:latin typeface="Courier New"/>
                <a:cs typeface="Courier New"/>
              </a:rPr>
              <a:t> = </a:t>
            </a:r>
            <a:r>
              <a:rPr lang="it-IT" sz="1800" b="1" dirty="0" err="1">
                <a:latin typeface="Courier New"/>
                <a:cs typeface="Courier New"/>
              </a:rPr>
              <a:t>true</a:t>
            </a:r>
            <a:r>
              <a:rPr lang="it-IT" sz="1800" b="1" dirty="0">
                <a:latin typeface="Courier New"/>
                <a:cs typeface="Courier New"/>
              </a:rPr>
              <a:t>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}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</a:t>
            </a:r>
            <a:r>
              <a:rPr lang="it-IT" sz="1800" b="1" dirty="0" err="1">
                <a:latin typeface="Courier New"/>
                <a:cs typeface="Courier New"/>
              </a:rPr>
              <a:t>return</a:t>
            </a:r>
            <a:r>
              <a:rPr lang="it-IT" sz="1800" b="1" dirty="0">
                <a:latin typeface="Courier New"/>
                <a:cs typeface="Courier New"/>
              </a:rPr>
              <a:t> </a:t>
            </a:r>
            <a:r>
              <a:rPr lang="it-IT" sz="1800" b="1" dirty="0" err="1">
                <a:latin typeface="Courier New"/>
                <a:cs typeface="Courier New"/>
              </a:rPr>
              <a:t>value</a:t>
            </a:r>
            <a:r>
              <a:rPr lang="it-IT" sz="1800" b="1" dirty="0">
                <a:latin typeface="Courier New"/>
                <a:cs typeface="Courier New"/>
              </a:rPr>
              <a:t>;</a:t>
            </a:r>
          </a:p>
          <a:p>
            <a:r>
              <a:rPr lang="it-IT" sz="1800" b="1" dirty="0" smtClean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02258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36157</TotalTime>
  <Words>3801</Words>
  <Application>Microsoft Macintosh PowerPoint</Application>
  <PresentationFormat>On-screen Show (4:3)</PresentationFormat>
  <Paragraphs>590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Quadrant</vt:lpstr>
      <vt:lpstr>CS 46B: Introduction to Data Structures July 7 Class Meeting</vt:lpstr>
      <vt:lpstr>Sorting Animations</vt:lpstr>
      <vt:lpstr>Quizzes for July 9</vt:lpstr>
      <vt:lpstr>Homework #6 Solution</vt:lpstr>
      <vt:lpstr>Homework #6 Solution, cont’d</vt:lpstr>
      <vt:lpstr>Homework #6 Solution, cont’d</vt:lpstr>
      <vt:lpstr>Homework #6 Solution, cont’d</vt:lpstr>
      <vt:lpstr>Homework #6 Solution, cont’d</vt:lpstr>
      <vt:lpstr>Homework #6 Solution, cont’d</vt:lpstr>
      <vt:lpstr>Homework #6 Solution, cont’d</vt:lpstr>
      <vt:lpstr>Homework #6 Solution, cont’d</vt:lpstr>
      <vt:lpstr>Homework #7: Quicksort</vt:lpstr>
      <vt:lpstr>Homework #7: Quicksort, cont’d</vt:lpstr>
      <vt:lpstr>Homework #7: Quicksort</vt:lpstr>
      <vt:lpstr>PowerPoint Presentation</vt:lpstr>
      <vt:lpstr>Homework #7-Draft: Quicksort</vt:lpstr>
      <vt:lpstr>Homework #7-Draft: Quicksort</vt:lpstr>
      <vt:lpstr>Homework #7-Draft: Quicksort</vt:lpstr>
      <vt:lpstr>Homework #7-Draft: Quicksort</vt:lpstr>
      <vt:lpstr>Homework #7-Draft: Quicksort</vt:lpstr>
      <vt:lpstr>Homework #7-Draft: Quicksort</vt:lpstr>
      <vt:lpstr>Homework #7-Final: Quicksort</vt:lpstr>
      <vt:lpstr>Linear Search</vt:lpstr>
      <vt:lpstr>Binary Search</vt:lpstr>
      <vt:lpstr>Binary Search, cont’d</vt:lpstr>
      <vt:lpstr>Recursive Binary Search</vt:lpstr>
      <vt:lpstr>Non-Recursive Binary Search</vt:lpstr>
      <vt:lpstr>Break</vt:lpstr>
      <vt:lpstr>Sorting and Searching in the Real World</vt:lpstr>
      <vt:lpstr>Built-in Sort Routines</vt:lpstr>
      <vt:lpstr>Built-in Sort Routines, cont’d</vt:lpstr>
      <vt:lpstr>Arrays.sort()</vt:lpstr>
      <vt:lpstr>Collections.sort()</vt:lpstr>
      <vt:lpstr>Comparable as a Parameterized Interface</vt:lpstr>
      <vt:lpstr>Comparable as a Parameterized Interface</vt:lpstr>
      <vt:lpstr>Sorting Challenges</vt:lpstr>
      <vt:lpstr>The Comparator Interface</vt:lpstr>
      <vt:lpstr>The Comparator Interface, cont’d</vt:lpstr>
      <vt:lpstr>The Comparator Interface, cont’d</vt:lpstr>
      <vt:lpstr>The Comparator Interface, cont’d</vt:lpstr>
      <vt:lpstr>Measuring Algorithm Performance</vt:lpstr>
      <vt:lpstr>Growth Order</vt:lpstr>
      <vt:lpstr>Growth Order, cont’d</vt:lpstr>
      <vt:lpstr>Growth Order, cont’d</vt:lpstr>
      <vt:lpstr>Growth Order, cont’d</vt:lpstr>
      <vt:lpstr>Growth Order,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607</cp:revision>
  <dcterms:created xsi:type="dcterms:W3CDTF">2008-01-12T03:52:55Z</dcterms:created>
  <dcterms:modified xsi:type="dcterms:W3CDTF">2015-07-09T05:34:50Z</dcterms:modified>
  <cp:category/>
</cp:coreProperties>
</file>