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7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5" r:id="rId40"/>
    <p:sldId id="296" r:id="rId41"/>
    <p:sldId id="298" r:id="rId42"/>
    <p:sldId id="301" r:id="rId43"/>
    <p:sldId id="300" r:id="rId44"/>
    <p:sldId id="299" r:id="rId45"/>
    <p:sldId id="302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34" autoAdjust="0"/>
    <p:restoredTop sz="98450" autoAdjust="0"/>
  </p:normalViewPr>
  <p:slideViewPr>
    <p:cSldViewPr>
      <p:cViewPr varScale="1">
        <p:scale>
          <a:sx n="129" d="100"/>
          <a:sy n="129" d="100"/>
        </p:scale>
        <p:origin x="-112" y="-24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40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</a:t>
            </a:r>
            <a:r>
              <a:rPr lang="en-US" sz="1000" baseline="0" dirty="0" smtClean="0"/>
              <a:t>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odecheck.it" TargetMode="External"/><Relationship Id="rId4" Type="http://schemas.openxmlformats.org/officeDocument/2006/relationships/hyperlink" Target="http://130.211.187.232" TargetMode="External"/><Relationship Id="rId5" Type="http://schemas.openxmlformats.org/officeDocument/2006/relationships/hyperlink" Target="http://130.211.187.232/codecheck/files/15062509419psp5nux3kfu2ypvk7t9da0fw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2509419psp5nux3kfu2ypvk7t9da0fw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2509333k18e6dph2n9pejrc4o49s8ax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25093862ongmlhoag9dokoccytmfrhy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250936devech3xgnds2e8b833tkb4qz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</a:t>
            </a:r>
            <a:r>
              <a:rPr lang="en-US" sz="2400" dirty="0" smtClean="0"/>
              <a:t>25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4c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64398" y="1325903"/>
            <a:ext cx="4876455" cy="280076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Mammal m = new Dog();</a:t>
            </a:r>
          </a:p>
          <a:p>
            <a:r>
              <a:rPr lang="en-US" b="1" dirty="0" err="1">
                <a:latin typeface="Courier New"/>
                <a:cs typeface="Courier New"/>
              </a:rPr>
              <a:t>m.move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Vocal v = new Dog();</a:t>
            </a:r>
          </a:p>
          <a:p>
            <a:r>
              <a:rPr lang="en-US" b="1" dirty="0" err="1">
                <a:latin typeface="Courier New"/>
                <a:cs typeface="Courier New"/>
              </a:rPr>
              <a:t>v.vocalize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try 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v.</a:t>
            </a:r>
            <a:r>
              <a:rPr lang="en-US" b="1" u="sng" dirty="0" err="1">
                <a:solidFill>
                  <a:srgbClr val="B23C00"/>
                </a:solidFill>
                <a:latin typeface="Courier New"/>
                <a:cs typeface="Courier New"/>
              </a:rPr>
              <a:t>move</a:t>
            </a:r>
            <a:r>
              <a:rPr lang="en-US" b="1" u="sng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r>
              <a:rPr lang="en-US" b="1" dirty="0">
                <a:latin typeface="Courier New"/>
                <a:cs typeface="Courier New"/>
              </a:rPr>
              <a:t>catch (</a:t>
            </a:r>
            <a:r>
              <a:rPr lang="en-US" b="1" dirty="0" err="1">
                <a:latin typeface="Courier New"/>
                <a:cs typeface="Courier New"/>
              </a:rPr>
              <a:t>ClassCastException</a:t>
            </a:r>
            <a:r>
              <a:rPr lang="en-US" b="1" dirty="0">
                <a:latin typeface="Courier New"/>
                <a:cs typeface="Courier New"/>
              </a:rPr>
              <a:t> ex) 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("Can't move!");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251951"/>
            <a:ext cx="8229600" cy="1828780"/>
          </a:xfrm>
        </p:spPr>
        <p:txBody>
          <a:bodyPr/>
          <a:lstStyle/>
          <a:p>
            <a:r>
              <a:rPr lang="en-US" dirty="0" smtClean="0"/>
              <a:t>You cannot call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move()</a:t>
            </a:r>
            <a:r>
              <a:rPr lang="en-US" dirty="0" smtClean="0"/>
              <a:t> on variable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v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since the type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v</a:t>
            </a:r>
            <a:r>
              <a:rPr lang="en-US" dirty="0" smtClean="0"/>
              <a:t> is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Vocal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Try-catch is for catching runtime errors and </a:t>
            </a:r>
            <a:br>
              <a:rPr lang="en-US" dirty="0" smtClean="0"/>
            </a:br>
            <a:r>
              <a:rPr lang="en-US" dirty="0" smtClean="0"/>
              <a:t>doesn’t prevent compile-time errors.</a:t>
            </a:r>
          </a:p>
        </p:txBody>
      </p:sp>
    </p:spTree>
    <p:extLst>
      <p:ext uri="{BB962C8B-B14F-4D97-AF65-F5344CB8AC3E}">
        <p14:creationId xmlns:p14="http://schemas.microsoft.com/office/powerpoint/2010/main" val="1363906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5a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classes (look for nouns):</a:t>
            </a:r>
          </a:p>
          <a:p>
            <a:pPr lvl="4"/>
            <a:endParaRPr lang="en-US" dirty="0" smtClean="0"/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University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Classroom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Calendar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TimeOfDay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Student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WaitingList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2971805"/>
            <a:ext cx="236314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Why the funny spelling?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05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5a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Responsibilities</a:t>
            </a:r>
          </a:p>
          <a:p>
            <a:pPr lvl="2"/>
            <a:r>
              <a:rPr lang="en-US" dirty="0" smtClean="0"/>
              <a:t>maintain list of classes</a:t>
            </a:r>
          </a:p>
          <a:p>
            <a:pPr lvl="2"/>
            <a:r>
              <a:rPr lang="en-US" dirty="0" smtClean="0"/>
              <a:t>schedule classes</a:t>
            </a:r>
          </a:p>
          <a:p>
            <a:pPr lvl="2"/>
            <a:r>
              <a:rPr lang="en-US" dirty="0" smtClean="0"/>
              <a:t>open classes for registration by students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Collaborators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Classroom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Calendar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TimeOfDay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Students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2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5a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Responsibilities</a:t>
            </a:r>
          </a:p>
          <a:p>
            <a:pPr lvl="2"/>
            <a:r>
              <a:rPr lang="en-US" dirty="0" smtClean="0"/>
              <a:t>maintain list of students</a:t>
            </a:r>
          </a:p>
          <a:p>
            <a:pPr lvl="2"/>
            <a:r>
              <a:rPr lang="en-US" dirty="0" smtClean="0"/>
              <a:t>maintain waiting list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Collaborators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Student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WaitingList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7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5a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Student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Responsibilities</a:t>
            </a:r>
          </a:p>
          <a:p>
            <a:pPr lvl="2"/>
            <a:r>
              <a:rPr lang="en-US" dirty="0" smtClean="0"/>
              <a:t>register for classes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Collaborators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7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5a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WaitingList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Responsibilities</a:t>
            </a:r>
          </a:p>
          <a:p>
            <a:pPr lvl="2"/>
            <a:r>
              <a:rPr lang="en-US" dirty="0" smtClean="0"/>
              <a:t>maintain list of students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Collaborators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Student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9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5b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  <a:r>
              <a:rPr lang="en-US" dirty="0" smtClean="0"/>
              <a:t> aggregates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one department has many classes</a:t>
            </a:r>
          </a:p>
          <a:p>
            <a:pPr lvl="1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Klass</a:t>
            </a:r>
            <a:r>
              <a:rPr lang="en-US" dirty="0" smtClean="0"/>
              <a:t> aggregates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WaitingList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each class has one waiting list</a:t>
            </a:r>
          </a:p>
          <a:p>
            <a:pPr lvl="1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WaitingList</a:t>
            </a:r>
            <a:r>
              <a:rPr lang="en-US" dirty="0" smtClean="0"/>
              <a:t> aggregates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Student</a:t>
            </a:r>
          </a:p>
          <a:p>
            <a:pPr lvl="1"/>
            <a:r>
              <a:rPr lang="en-US" dirty="0" smtClean="0"/>
              <a:t>one waiting list has zero, one, or more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74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quizzes 7, 8, and 9 by next 9:00 AM next Tuesday, June 30.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These cover Chapter 13, sections 13.1 – 13.4 </a:t>
            </a:r>
            <a:br>
              <a:rPr lang="en-US" dirty="0" smtClean="0"/>
            </a:br>
            <a:r>
              <a:rPr lang="en-US" dirty="0" smtClean="0"/>
              <a:t>and Worked Example 13.1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6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0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92024"/>
            <a:ext cx="8320994" cy="1238901"/>
          </a:xfrm>
        </p:spPr>
        <p:txBody>
          <a:bodyPr/>
          <a:lstStyle/>
          <a:p>
            <a:r>
              <a:rPr lang="en-US" dirty="0" smtClean="0"/>
              <a:t>Recursion requires a whole </a:t>
            </a:r>
            <a:r>
              <a:rPr lang="en-US" dirty="0" smtClean="0">
                <a:solidFill>
                  <a:srgbClr val="B23C00"/>
                </a:solidFill>
              </a:rPr>
              <a:t>new way of thinking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Recursion is a </a:t>
            </a:r>
            <a:r>
              <a:rPr lang="en-US" dirty="0" smtClean="0">
                <a:solidFill>
                  <a:srgbClr val="B23C00"/>
                </a:solidFill>
              </a:rPr>
              <a:t>required skill </a:t>
            </a:r>
            <a:r>
              <a:rPr lang="en-US" dirty="0" smtClean="0"/>
              <a:t>for all programmers.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tn_IMG_208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508781"/>
            <a:ext cx="4389072" cy="3291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7756" y="2971805"/>
            <a:ext cx="3697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Oh, no! Not recursion!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1628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Solution: Question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8205" y="1325903"/>
            <a:ext cx="7238477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Frequency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if (</a:t>
            </a:r>
            <a:r>
              <a:rPr lang="en-US" b="1" dirty="0" err="1">
                <a:latin typeface="Courier New"/>
                <a:cs typeface="Courier New"/>
              </a:rPr>
              <a:t>args.length</a:t>
            </a:r>
            <a:r>
              <a:rPr lang="en-US" b="1" dirty="0">
                <a:latin typeface="Courier New"/>
                <a:cs typeface="Courier New"/>
              </a:rPr>
              <a:t> &lt; 2)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("*** Invalid arguments.");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System.exit</a:t>
            </a:r>
            <a:r>
              <a:rPr lang="en-US" b="1" dirty="0">
                <a:latin typeface="Courier New"/>
                <a:cs typeface="Courier New"/>
              </a:rPr>
              <a:t>(-1);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String </a:t>
            </a:r>
            <a:r>
              <a:rPr lang="en-US" b="1" dirty="0" err="1">
                <a:latin typeface="Courier New"/>
                <a:cs typeface="Courier New"/>
              </a:rPr>
              <a:t>filePath</a:t>
            </a:r>
            <a:r>
              <a:rPr lang="en-US" b="1" dirty="0">
                <a:latin typeface="Courier New"/>
                <a:cs typeface="Courier New"/>
              </a:rPr>
              <a:t>   =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[0];</a:t>
            </a:r>
          </a:p>
          <a:p>
            <a:r>
              <a:rPr lang="en-US" b="1" dirty="0">
                <a:latin typeface="Courier New"/>
                <a:cs typeface="Courier New"/>
              </a:rPr>
              <a:t>        String </a:t>
            </a:r>
            <a:r>
              <a:rPr lang="en-US" b="1" dirty="0" err="1">
                <a:latin typeface="Courier New"/>
                <a:cs typeface="Courier New"/>
              </a:rPr>
              <a:t>searchWord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[1];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count = 0;</a:t>
            </a:r>
          </a:p>
          <a:p>
            <a:r>
              <a:rPr lang="ro-RO" b="1" dirty="0">
                <a:latin typeface="Courier New"/>
                <a:cs typeface="Courier New"/>
              </a:rPr>
              <a:t>        Scanner in = null;</a:t>
            </a:r>
          </a:p>
          <a:p>
            <a:r>
              <a:rPr lang="ro-RO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try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in = new Scanner(new File(</a:t>
            </a:r>
            <a:r>
              <a:rPr lang="en-US" b="1" dirty="0" err="1">
                <a:latin typeface="Courier New"/>
                <a:cs typeface="Courier New"/>
              </a:rPr>
              <a:t>filePath</a:t>
            </a:r>
            <a:r>
              <a:rPr lang="en-US" b="1" dirty="0">
                <a:latin typeface="Courier New"/>
                <a:cs typeface="Courier New"/>
              </a:rPr>
              <a:t>));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in.useDelimiter</a:t>
            </a:r>
            <a:r>
              <a:rPr lang="en-US" b="1" dirty="0">
                <a:latin typeface="Courier New"/>
                <a:cs typeface="Courier New"/>
              </a:rPr>
              <a:t>("[^A-</a:t>
            </a:r>
            <a:r>
              <a:rPr lang="en-US" b="1" dirty="0" err="1">
                <a:latin typeface="Courier New"/>
                <a:cs typeface="Courier New"/>
              </a:rPr>
              <a:t>Za</a:t>
            </a:r>
            <a:r>
              <a:rPr lang="en-US" b="1" dirty="0">
                <a:latin typeface="Courier New"/>
                <a:cs typeface="Courier New"/>
              </a:rPr>
              <a:t>-z]");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09457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Recursively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problem contain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simpler but similar case </a:t>
            </a:r>
            <a:r>
              <a:rPr lang="en-US" dirty="0" smtClean="0"/>
              <a:t>of the problem?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Can I solve the overall problem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if I can solve the simpler case</a:t>
            </a:r>
            <a:r>
              <a:rPr lang="en-US" dirty="0" smtClean="0"/>
              <a:t>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Is there a </a:t>
            </a:r>
            <a:r>
              <a:rPr lang="en-US" dirty="0" smtClean="0">
                <a:solidFill>
                  <a:srgbClr val="B23C00"/>
                </a:solidFill>
              </a:rPr>
              <a:t>simplest case </a:t>
            </a:r>
            <a:r>
              <a:rPr lang="en-US" dirty="0" smtClean="0"/>
              <a:t>that has </a:t>
            </a:r>
            <a:br>
              <a:rPr lang="en-US" dirty="0" smtClean="0"/>
            </a:br>
            <a:r>
              <a:rPr lang="en-US" dirty="0" smtClean="0"/>
              <a:t>an immediate and obvious solution?</a:t>
            </a:r>
          </a:p>
          <a:p>
            <a:pPr lvl="1"/>
            <a:r>
              <a:rPr lang="en-US" dirty="0" smtClean="0"/>
              <a:t>This is called the </a:t>
            </a:r>
            <a:r>
              <a:rPr lang="en-US" dirty="0" smtClean="0">
                <a:solidFill>
                  <a:srgbClr val="B23C00"/>
                </a:solidFill>
              </a:rPr>
              <a:t>base case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Factorials: The Classic Recursion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5! = 5 x 4 x 3 x 2 x 1</a:t>
            </a:r>
            <a:br>
              <a:rPr lang="en-US" dirty="0" smtClean="0"/>
            </a:br>
            <a:r>
              <a:rPr lang="en-US" dirty="0" smtClean="0"/>
              <a:t>    = 5 x 4!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we can solve 5! if we can solve 4!</a:t>
            </a:r>
          </a:p>
          <a:p>
            <a:pPr lvl="1"/>
            <a:r>
              <a:rPr lang="en-US" dirty="0" smtClean="0"/>
              <a:t>4! is a simpler but similar case of the problem.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can solve 4! = 4 x 3! if we can solve 3!</a:t>
            </a:r>
          </a:p>
          <a:p>
            <a:r>
              <a:rPr lang="en-US" dirty="0" smtClean="0"/>
              <a:t>We can solve 3! = 3 x 2! if we can solve 2!</a:t>
            </a:r>
          </a:p>
          <a:p>
            <a:r>
              <a:rPr lang="en-US" dirty="0" smtClean="0"/>
              <a:t>We can solve 2! = 2 x 1! if we can solve 1!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by definition, 1!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4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by definition, 1! = 1</a:t>
            </a:r>
          </a:p>
          <a:p>
            <a:pPr lvl="1"/>
            <a:r>
              <a:rPr lang="en-US" dirty="0" smtClean="0"/>
              <a:t>That’s the </a:t>
            </a:r>
            <a:r>
              <a:rPr lang="en-US" dirty="0" smtClean="0">
                <a:solidFill>
                  <a:srgbClr val="B23C00"/>
                </a:solidFill>
              </a:rPr>
              <a:t>simplest case </a:t>
            </a:r>
            <a:r>
              <a:rPr lang="en-US" dirty="0"/>
              <a:t>(</a:t>
            </a:r>
            <a:r>
              <a:rPr lang="en-US" dirty="0" smtClean="0">
                <a:solidFill>
                  <a:srgbClr val="B23C00"/>
                </a:solidFill>
              </a:rPr>
              <a:t>base case</a:t>
            </a:r>
            <a:r>
              <a:rPr lang="en-US" dirty="0"/>
              <a:t>)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 smtClean="0"/>
              <a:t>with an </a:t>
            </a:r>
            <a:br>
              <a:rPr lang="en-US" dirty="0" smtClean="0"/>
            </a:br>
            <a:r>
              <a:rPr lang="en-US" dirty="0" smtClean="0"/>
              <a:t>immediate and obvious solution.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Therefore, 2! = 2 x 1! = 2 x 1 = 2</a:t>
            </a:r>
          </a:p>
          <a:p>
            <a:r>
              <a:rPr lang="en-US" dirty="0" smtClean="0"/>
              <a:t>Therefore, 3! = 3 x 2! = 3 x 2 = 6</a:t>
            </a:r>
          </a:p>
          <a:p>
            <a:r>
              <a:rPr lang="en-US" dirty="0" smtClean="0"/>
              <a:t>Therefore, 4! = 4 x 3! = 4 x 6 = 24</a:t>
            </a:r>
          </a:p>
          <a:p>
            <a:r>
              <a:rPr lang="en-US" dirty="0" smtClean="0"/>
              <a:t>Therefore, 5! = 5 x 4! = 5 x 24 = 120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05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96624"/>
          </a:xfrm>
        </p:spPr>
        <p:txBody>
          <a:bodyPr/>
          <a:lstStyle/>
          <a:p>
            <a:r>
              <a:rPr lang="en-US" dirty="0" smtClean="0"/>
              <a:t>Solve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! recursively: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What’s the base case?</a:t>
            </a:r>
          </a:p>
          <a:p>
            <a:pPr lvl="1"/>
            <a:r>
              <a:rPr lang="en-US" dirty="0" smtClean="0"/>
              <a:t>1! = 1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What’s the simpler but similar case?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-1)!</a:t>
            </a:r>
          </a:p>
          <a:p>
            <a:pPr lvl="1"/>
            <a:r>
              <a:rPr lang="en-US" dirty="0" smtClean="0"/>
              <a:t>Note that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/>
              <a:t>-1 is closer to the base case of 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16478" y="4709146"/>
            <a:ext cx="503293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fact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n)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(n &lt;= 1) return 1;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       </a:t>
            </a:r>
            <a:r>
              <a:rPr lang="da-DK" sz="1800" b="1" dirty="0" err="1">
                <a:latin typeface="Courier New"/>
                <a:cs typeface="Courier New"/>
              </a:rPr>
              <a:t>return</a:t>
            </a:r>
            <a:r>
              <a:rPr lang="da-DK" sz="1800" b="1" dirty="0">
                <a:latin typeface="Courier New"/>
                <a:cs typeface="Courier New"/>
              </a:rPr>
              <a:t> n*</a:t>
            </a:r>
            <a:r>
              <a:rPr lang="da-DK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fact</a:t>
            </a:r>
            <a:r>
              <a:rPr lang="da-DK" sz="1800" b="1" dirty="0">
                <a:latin typeface="Courier New"/>
                <a:cs typeface="Courier New"/>
              </a:rPr>
              <a:t>(n-1);</a:t>
            </a:r>
          </a:p>
          <a:p>
            <a:r>
              <a:rPr lang="da-DK" sz="1800" b="1" dirty="0" smtClean="0">
                <a:latin typeface="Courier New"/>
                <a:cs typeface="Courier New"/>
              </a:rPr>
              <a:t>}</a:t>
            </a:r>
            <a:endParaRPr lang="da-DK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7829" y="4617707"/>
            <a:ext cx="14048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Factorial.java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4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760702" cy="4145258"/>
          </a:xfrm>
        </p:spPr>
        <p:txBody>
          <a:bodyPr/>
          <a:lstStyle/>
          <a:p>
            <a:r>
              <a:rPr lang="en-US" dirty="0" smtClean="0"/>
              <a:t>Solve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 smtClean="0"/>
              <a:t> recursively.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Base case: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 smtClean="0"/>
              <a:t> equals 0: product = 0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 smtClean="0"/>
              <a:t> equals 1: product =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Simpler but similar case:</a:t>
            </a:r>
          </a:p>
          <a:p>
            <a:pPr lvl="1"/>
            <a:r>
              <a:rPr lang="en-US" dirty="0" smtClean="0"/>
              <a:t>If we can solve the problem for </a:t>
            </a:r>
            <a:r>
              <a:rPr lang="en-US" i="1" dirty="0">
                <a:latin typeface="Times New Roman"/>
                <a:cs typeface="Times New Roman"/>
              </a:rPr>
              <a:t>i</a:t>
            </a:r>
            <a:r>
              <a:rPr lang="en-US" dirty="0" smtClean="0"/>
              <a:t>-1 </a:t>
            </a:r>
            <a:br>
              <a:rPr lang="en-US" dirty="0" smtClean="0"/>
            </a:br>
            <a:r>
              <a:rPr lang="en-US" dirty="0" smtClean="0"/>
              <a:t>(which is closer to 0 and 1), </a:t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dirty="0" smtClean="0"/>
              <a:t>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 smtClean="0"/>
              <a:t> is [(</a:t>
            </a:r>
            <a:r>
              <a:rPr lang="en-US" i="1" dirty="0">
                <a:latin typeface="Times New Roman"/>
                <a:cs typeface="Times New Roman"/>
              </a:rPr>
              <a:t>i</a:t>
            </a:r>
            <a:r>
              <a:rPr lang="en-US" dirty="0" smtClean="0"/>
              <a:t>-1)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 smtClean="0"/>
              <a:t>] +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9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</a:t>
            </a:r>
            <a:r>
              <a:rPr lang="en-US" dirty="0" smtClean="0"/>
              <a:t>Multiplication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600220"/>
            <a:ext cx="7110765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private long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multiply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j)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</a:t>
            </a:r>
            <a:r>
              <a:rPr lang="pl-PL" sz="2000" b="1" dirty="0" err="1">
                <a:latin typeface="Courier New"/>
                <a:cs typeface="Courier New"/>
              </a:rPr>
              <a:t>switch</a:t>
            </a:r>
            <a:r>
              <a:rPr lang="pl-PL" sz="2000" b="1" dirty="0">
                <a:latin typeface="Courier New"/>
                <a:cs typeface="Courier New"/>
              </a:rPr>
              <a:t> (i)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0:  return 0;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1:  return j;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default: return j +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multiply</a:t>
            </a:r>
            <a:r>
              <a:rPr lang="en-US" sz="2000" b="1" dirty="0">
                <a:latin typeface="Courier New"/>
                <a:cs typeface="Courier New"/>
              </a:rPr>
              <a:t>(i-1, j);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1508781"/>
            <a:ext cx="14276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Multiplier.java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060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 smtClean="0"/>
              <a:t>Fibonacci sequence: 1 1 2 3 5 8 13 21 34 55</a:t>
            </a:r>
          </a:p>
          <a:p>
            <a:pPr lvl="1"/>
            <a:r>
              <a:rPr lang="en-US" i="1" dirty="0" err="1" smtClean="0">
                <a:latin typeface="Times New Roman"/>
                <a:cs typeface="Times New Roman"/>
              </a:rPr>
              <a:t>f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</a:t>
            </a:r>
            <a:r>
              <a:rPr lang="en-US" i="1" baseline="-25000" dirty="0">
                <a:latin typeface="Times New Roman"/>
                <a:cs typeface="Times New Roman"/>
              </a:rPr>
              <a:t>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</a:t>
            </a:r>
            <a:r>
              <a:rPr lang="en-US" i="1" baseline="-25000" dirty="0">
                <a:latin typeface="Times New Roman"/>
                <a:cs typeface="Times New Roman"/>
              </a:rPr>
              <a:t>-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-25000" dirty="0" smtClean="0">
                <a:latin typeface="Times New Roman"/>
                <a:cs typeface="Times New Roman"/>
              </a:rPr>
              <a:t/>
            </a:r>
            <a:br>
              <a:rPr lang="en-US" i="1" baseline="-25000" dirty="0" smtClean="0">
                <a:latin typeface="Times New Roman"/>
                <a:cs typeface="Times New Roman"/>
              </a:rPr>
            </a:b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/>
            </a:r>
            <a:br>
              <a:rPr lang="en-US" i="1" dirty="0" smtClean="0">
                <a:latin typeface="Times New Roman"/>
                <a:cs typeface="Times New Roman"/>
              </a:rPr>
            </a:b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</a:p>
          <a:p>
            <a:pPr lvl="5"/>
            <a:endParaRPr lang="en-US" i="1" dirty="0" smtClean="0">
              <a:latin typeface="Times New Roman"/>
              <a:cs typeface="Times New Roman"/>
            </a:endParaRPr>
          </a:p>
          <a:p>
            <a:r>
              <a:rPr lang="en-US" dirty="0" smtClean="0"/>
              <a:t>An iterative </a:t>
            </a:r>
            <a:br>
              <a:rPr lang="en-US" dirty="0" smtClean="0"/>
            </a:br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4732" y="1965976"/>
            <a:ext cx="4912596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long </a:t>
            </a:r>
            <a:r>
              <a:rPr lang="en-US" b="1" dirty="0" err="1">
                <a:latin typeface="Courier New"/>
                <a:cs typeface="Courier New"/>
              </a:rPr>
              <a:t>fibonacci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n)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(n &lt;= 2) return 1;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long older = 1;</a:t>
            </a:r>
          </a:p>
          <a:p>
            <a:r>
              <a:rPr lang="en-US" b="1" dirty="0">
                <a:latin typeface="Courier New"/>
                <a:cs typeface="Courier New"/>
              </a:rPr>
              <a:t>        long old   = 1;</a:t>
            </a:r>
          </a:p>
          <a:p>
            <a:r>
              <a:rPr lang="en-US" b="1" dirty="0">
                <a:latin typeface="Courier New"/>
                <a:cs typeface="Courier New"/>
              </a:rPr>
              <a:t>        long next  = 1;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for (</a:t>
            </a:r>
            <a:r>
              <a:rPr lang="da-DK" b="1" dirty="0" err="1">
                <a:latin typeface="Courier New"/>
                <a:cs typeface="Courier New"/>
              </a:rPr>
              <a:t>int</a:t>
            </a:r>
            <a:r>
              <a:rPr lang="da-DK" b="1" dirty="0">
                <a:latin typeface="Courier New"/>
                <a:cs typeface="Courier New"/>
              </a:rPr>
              <a:t> i = 3; i &lt;= n; i++)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next = older + old;</a:t>
            </a:r>
          </a:p>
          <a:p>
            <a:r>
              <a:rPr lang="tr-TR" b="1" dirty="0">
                <a:latin typeface="Courier New"/>
                <a:cs typeface="Courier New"/>
              </a:rPr>
              <a:t>            </a:t>
            </a:r>
            <a:r>
              <a:rPr lang="tr-TR" b="1" dirty="0" err="1">
                <a:latin typeface="Courier New"/>
                <a:cs typeface="Courier New"/>
              </a:rPr>
              <a:t>older</a:t>
            </a:r>
            <a:r>
              <a:rPr lang="tr-TR" b="1" dirty="0">
                <a:latin typeface="Courier New"/>
                <a:cs typeface="Courier New"/>
              </a:rPr>
              <a:t> = </a:t>
            </a:r>
            <a:r>
              <a:rPr lang="tr-TR" b="1" dirty="0" err="1">
                <a:latin typeface="Courier New"/>
                <a:cs typeface="Courier New"/>
              </a:rPr>
              <a:t>old</a:t>
            </a:r>
            <a:r>
              <a:rPr lang="tr-TR" b="1" dirty="0">
                <a:latin typeface="Courier New"/>
                <a:cs typeface="Courier New"/>
              </a:rPr>
              <a:t>;</a:t>
            </a:r>
          </a:p>
          <a:p>
            <a:r>
              <a:rPr lang="tr-TR" b="1" dirty="0">
                <a:latin typeface="Courier New"/>
                <a:cs typeface="Courier New"/>
              </a:rPr>
              <a:t>            </a:t>
            </a:r>
            <a:r>
              <a:rPr lang="tr-TR" b="1" dirty="0" err="1">
                <a:latin typeface="Courier New"/>
                <a:cs typeface="Courier New"/>
              </a:rPr>
              <a:t>old</a:t>
            </a:r>
            <a:r>
              <a:rPr lang="tr-TR" b="1" dirty="0">
                <a:latin typeface="Courier New"/>
                <a:cs typeface="Courier New"/>
              </a:rPr>
              <a:t>   = </a:t>
            </a:r>
            <a:r>
              <a:rPr lang="tr-TR" b="1" dirty="0" err="1">
                <a:latin typeface="Courier New"/>
                <a:cs typeface="Courier New"/>
              </a:rPr>
              <a:t>next</a:t>
            </a:r>
            <a:r>
              <a:rPr lang="tr-TR" b="1" dirty="0">
                <a:latin typeface="Courier New"/>
                <a:cs typeface="Courier New"/>
              </a:rPr>
              <a:t>;</a:t>
            </a:r>
          </a:p>
          <a:p>
            <a:r>
              <a:rPr lang="tr-TR" b="1" dirty="0">
                <a:latin typeface="Courier New"/>
                <a:cs typeface="Courier New"/>
              </a:rPr>
              <a:t>        }</a:t>
            </a:r>
          </a:p>
          <a:p>
            <a:r>
              <a:rPr lang="tr-TR" b="1" dirty="0">
                <a:latin typeface="Courier New"/>
                <a:cs typeface="Courier New"/>
              </a:rPr>
              <a:t>        </a:t>
            </a:r>
          </a:p>
          <a:p>
            <a:r>
              <a:rPr lang="is-IS" b="1" dirty="0">
                <a:latin typeface="Courier New"/>
                <a:cs typeface="Courier New"/>
              </a:rPr>
              <a:t>        return next;</a:t>
            </a:r>
          </a:p>
          <a:p>
            <a:r>
              <a:rPr lang="is-IS" b="1" dirty="0">
                <a:latin typeface="Courier New"/>
                <a:cs typeface="Courier New"/>
              </a:rPr>
              <a:t>    }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}</a:t>
            </a:r>
            <a:endParaRPr lang="is-I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6536" y="5806414"/>
            <a:ext cx="14962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Fibonacci.java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46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 smtClean="0"/>
              <a:t>According to the definition:</a:t>
            </a:r>
          </a:p>
          <a:p>
            <a:pPr marL="939800" lvl="2" indent="-469900">
              <a:buSzPct val="70000"/>
            </a:pPr>
            <a:r>
              <a:rPr lang="en-US" i="1" dirty="0" err="1">
                <a:latin typeface="Times New Roman"/>
                <a:cs typeface="Times New Roman"/>
              </a:rPr>
              <a:t>f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baseline="-25000" dirty="0">
                <a:latin typeface="Times New Roman"/>
                <a:cs typeface="Times New Roman"/>
              </a:rPr>
              <a:t/>
            </a:r>
            <a:br>
              <a:rPr lang="en-US" i="1" baseline="-25000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/>
            </a:r>
            <a:br>
              <a:rPr lang="en-US" i="1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sz="2800" i="1" baseline="-25000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3048940"/>
            <a:ext cx="7803376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long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fibonacci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n)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(n &lt;= 2) return 1;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       return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fibonacci</a:t>
            </a:r>
            <a:r>
              <a:rPr lang="en-US" sz="1800" b="1" dirty="0">
                <a:latin typeface="Courier New"/>
                <a:cs typeface="Courier New"/>
              </a:rPr>
              <a:t>(n-2) +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fibonacci</a:t>
            </a:r>
            <a:r>
              <a:rPr lang="en-US" sz="1800" b="1" dirty="0">
                <a:latin typeface="Courier New"/>
                <a:cs typeface="Courier New"/>
              </a:rPr>
              <a:t>(n-1);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7902" y="2971805"/>
            <a:ext cx="24084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FibonacciRecursive.java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56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</a:t>
            </a:r>
            <a:r>
              <a:rPr lang="en-US" dirty="0" smtClean="0"/>
              <a:t>Fibonacci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Why does the recursive solution take a long time when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is large?</a:t>
            </a:r>
          </a:p>
          <a:p>
            <a:r>
              <a:rPr lang="en-US" dirty="0" smtClean="0"/>
              <a:t>Let’s trace the recursive calls: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880366"/>
            <a:ext cx="8773030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long </a:t>
            </a:r>
            <a:r>
              <a:rPr lang="en-US" sz="1800" b="1" dirty="0" err="1">
                <a:latin typeface="Courier New"/>
                <a:cs typeface="Courier New"/>
              </a:rPr>
              <a:t>fibonacci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n)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System.out.printf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("Called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fibonaaci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(%d)\n", n);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long f;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(n &lt;= 2) f = 1;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       f = </a:t>
            </a:r>
            <a:r>
              <a:rPr lang="da-DK" sz="1800" b="1" dirty="0" err="1">
                <a:latin typeface="Courier New"/>
                <a:cs typeface="Courier New"/>
              </a:rPr>
              <a:t>fibonacci</a:t>
            </a:r>
            <a:r>
              <a:rPr lang="da-DK" sz="1800" b="1" dirty="0">
                <a:latin typeface="Courier New"/>
                <a:cs typeface="Courier New"/>
              </a:rPr>
              <a:t>(n-2) + </a:t>
            </a:r>
            <a:r>
              <a:rPr lang="da-DK" sz="1800" b="1" dirty="0" err="1">
                <a:latin typeface="Courier New"/>
                <a:cs typeface="Courier New"/>
              </a:rPr>
              <a:t>fibonacci</a:t>
            </a:r>
            <a:r>
              <a:rPr lang="da-DK" sz="1800" b="1" dirty="0">
                <a:latin typeface="Courier New"/>
                <a:cs typeface="Courier New"/>
              </a:rPr>
              <a:t>(n-1);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</a:p>
          <a:p>
            <a:r>
              <a:rPr lang="da-DK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da-DK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System.out.printf</a:t>
            </a:r>
            <a:r>
              <a:rPr lang="da-DK" sz="1800" b="1" dirty="0">
                <a:solidFill>
                  <a:srgbClr val="B23C00"/>
                </a:solidFill>
                <a:latin typeface="Courier New"/>
                <a:cs typeface="Courier New"/>
              </a:rPr>
              <a:t>("</a:t>
            </a:r>
            <a:r>
              <a:rPr lang="da-DK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Returning</a:t>
            </a:r>
            <a:r>
              <a:rPr lang="da-DK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da-DK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fibonacci</a:t>
            </a:r>
            <a:r>
              <a:rPr lang="da-DK" sz="1800" b="1" dirty="0">
                <a:solidFill>
                  <a:srgbClr val="B23C00"/>
                </a:solidFill>
                <a:latin typeface="Courier New"/>
                <a:cs typeface="Courier New"/>
              </a:rPr>
              <a:t>(%d) = %d\n", n, f);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return f;</a:t>
            </a:r>
          </a:p>
          <a:p>
            <a:r>
              <a:rPr lang="is-IS" sz="1800" b="1" dirty="0" smtClean="0">
                <a:latin typeface="Courier New"/>
                <a:cs typeface="Courier New"/>
              </a:rPr>
              <a:t>}</a:t>
            </a:r>
            <a:endParaRPr lang="is-I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9414" y="2971805"/>
            <a:ext cx="20130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FibonacciTrace.java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97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 descr="Fig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17342"/>
            <a:ext cx="868680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8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1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299" y="1335168"/>
            <a:ext cx="8588334" cy="418576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try </a:t>
            </a:r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in = new Scanner(new File(</a:t>
            </a:r>
            <a:r>
              <a:rPr lang="en-US" sz="1400" b="1" dirty="0" err="1">
                <a:latin typeface="Courier New"/>
                <a:cs typeface="Courier New"/>
              </a:rPr>
              <a:t>filePath</a:t>
            </a:r>
            <a:r>
              <a:rPr lang="en-US" sz="1400" b="1" dirty="0">
                <a:latin typeface="Courier New"/>
                <a:cs typeface="Courier New"/>
              </a:rPr>
              <a:t>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in.useDelimiter</a:t>
            </a:r>
            <a:r>
              <a:rPr lang="en-US" sz="1400" b="1" dirty="0">
                <a:latin typeface="Courier New"/>
                <a:cs typeface="Courier New"/>
              </a:rPr>
              <a:t>("[^A-</a:t>
            </a:r>
            <a:r>
              <a:rPr lang="en-US" sz="1400" b="1" dirty="0" err="1">
                <a:latin typeface="Courier New"/>
                <a:cs typeface="Courier New"/>
              </a:rPr>
              <a:t>Za</a:t>
            </a:r>
            <a:r>
              <a:rPr lang="en-US" sz="1400" b="1" dirty="0">
                <a:latin typeface="Courier New"/>
                <a:cs typeface="Courier New"/>
              </a:rPr>
              <a:t>-z]");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while (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in.hasNext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())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if (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searchWord.equalsIgnoreCase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in.next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())) ++count;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System.out.printf</a:t>
            </a:r>
            <a:r>
              <a:rPr lang="en-US" sz="1400" b="1" dirty="0">
                <a:latin typeface="Courier New"/>
                <a:cs typeface="Courier New"/>
              </a:rPr>
              <a:t>("The word \"%s\" appears %d times in file %s\n",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              </a:t>
            </a:r>
            <a:r>
              <a:rPr lang="en-US" sz="1400" b="1" dirty="0" err="1">
                <a:latin typeface="Courier New"/>
                <a:cs typeface="Courier New"/>
              </a:rPr>
              <a:t>searchWord</a:t>
            </a:r>
            <a:r>
              <a:rPr lang="en-US" sz="1400" b="1" dirty="0">
                <a:latin typeface="Courier New"/>
                <a:cs typeface="Courier New"/>
              </a:rPr>
              <a:t>, count, </a:t>
            </a:r>
            <a:r>
              <a:rPr lang="en-US" sz="1400" b="1" dirty="0" err="1">
                <a:latin typeface="Courier New"/>
                <a:cs typeface="Courier New"/>
              </a:rPr>
              <a:t>filePath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catch (</a:t>
            </a:r>
            <a:r>
              <a:rPr lang="en-US" sz="1400" b="1" dirty="0" err="1">
                <a:latin typeface="Courier New"/>
                <a:cs typeface="Courier New"/>
              </a:rPr>
              <a:t>FileNotFoundException</a:t>
            </a:r>
            <a:r>
              <a:rPr lang="en-US" sz="1400" b="1" dirty="0">
                <a:latin typeface="Courier New"/>
                <a:cs typeface="Courier New"/>
              </a:rPr>
              <a:t> ex)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("*** File not found: " + </a:t>
            </a:r>
            <a:r>
              <a:rPr lang="en-US" sz="1400" b="1" dirty="0" err="1">
                <a:latin typeface="Courier New"/>
                <a:cs typeface="Courier New"/>
              </a:rPr>
              <a:t>filePath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finally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if (in != null) </a:t>
            </a:r>
            <a:r>
              <a:rPr lang="en-US" sz="1400" b="1" dirty="0" err="1">
                <a:latin typeface="Courier New"/>
                <a:cs typeface="Courier New"/>
              </a:rPr>
              <a:t>in.close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37232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list of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integers, is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in the list?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Base case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list is empty</a:t>
            </a:r>
            <a:r>
              <a:rPr lang="en-US" dirty="0" smtClean="0"/>
              <a:t>: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 is not in the list.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Simpler but similar case:</a:t>
            </a:r>
          </a:p>
          <a:p>
            <a:pPr lvl="1"/>
            <a:r>
              <a:rPr lang="en-US" dirty="0" smtClean="0"/>
              <a:t>Either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is equal to the first element in the list,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i="1" dirty="0">
                <a:latin typeface="Times New Roman"/>
                <a:cs typeface="Times New Roman"/>
              </a:rPr>
              <a:t>x </a:t>
            </a:r>
            <a:r>
              <a:rPr lang="en-US" dirty="0" smtClean="0"/>
              <a:t>is in the </a:t>
            </a:r>
            <a:r>
              <a:rPr lang="en-US" dirty="0" smtClean="0">
                <a:solidFill>
                  <a:srgbClr val="B23C00"/>
                </a:solidFill>
              </a:rPr>
              <a:t>rest of the 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rest of the list is one shorter, </a:t>
            </a:r>
            <a:br>
              <a:rPr lang="en-US" dirty="0" smtClean="0"/>
            </a:br>
            <a:r>
              <a:rPr lang="en-US" dirty="0" smtClean="0"/>
              <a:t>so it’s closer to the base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5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</a:t>
            </a:r>
            <a:r>
              <a:rPr lang="en-US" dirty="0" smtClean="0"/>
              <a:t>of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97724"/>
            <a:ext cx="7941898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boolean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memberOf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x, 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&lt;Integer&gt; list)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</a:t>
            </a:r>
            <a:r>
              <a:rPr lang="en-US" sz="1800" b="1" dirty="0" err="1">
                <a:latin typeface="Courier New"/>
                <a:cs typeface="Courier New"/>
              </a:rPr>
              <a:t>list.size</a:t>
            </a:r>
            <a:r>
              <a:rPr lang="en-US" sz="1800" b="1" dirty="0">
                <a:latin typeface="Courier New"/>
                <a:cs typeface="Courier New"/>
              </a:rPr>
              <a:t>() == 0) return false;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first = </a:t>
            </a:r>
            <a:r>
              <a:rPr lang="en-US" sz="1800" b="1" dirty="0" err="1">
                <a:latin typeface="Courier New"/>
                <a:cs typeface="Courier New"/>
              </a:rPr>
              <a:t>list.get</a:t>
            </a:r>
            <a:r>
              <a:rPr lang="en-US" sz="1800" b="1" dirty="0">
                <a:latin typeface="Courier New"/>
                <a:cs typeface="Courier New"/>
              </a:rPr>
              <a:t>(0);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list.remove</a:t>
            </a:r>
            <a:r>
              <a:rPr lang="en-US" sz="1800" b="1" dirty="0">
                <a:latin typeface="Courier New"/>
                <a:cs typeface="Courier New"/>
              </a:rPr>
              <a:t>(0);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(x == first) ||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memberOf</a:t>
            </a:r>
            <a:r>
              <a:rPr lang="en-US" sz="1800" b="1" dirty="0">
                <a:latin typeface="Courier New"/>
                <a:cs typeface="Courier New"/>
              </a:rPr>
              <a:t>(x, list);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45" y="4709146"/>
            <a:ext cx="802447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Unfortunately, this version of </a:t>
            </a:r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memberOf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2000" dirty="0" smtClean="0">
                <a:solidFill>
                  <a:srgbClr val="B23C00"/>
                </a:solidFill>
              </a:rPr>
              <a:t> destroys its list parameter.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9414" y="3977634"/>
            <a:ext cx="135926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Member.java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2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325903"/>
            <a:ext cx="8065028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boolean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memberOf2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x, 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list)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list.size</a:t>
            </a:r>
            <a:r>
              <a:rPr lang="en-US" b="1" dirty="0">
                <a:latin typeface="Courier New"/>
                <a:cs typeface="Courier New"/>
              </a:rPr>
              <a:t>() == 0) return false;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first = </a:t>
            </a:r>
            <a:r>
              <a:rPr lang="en-US" b="1" dirty="0" err="1">
                <a:latin typeface="Courier New"/>
                <a:cs typeface="Courier New"/>
              </a:rPr>
              <a:t>list.get</a:t>
            </a:r>
            <a:r>
              <a:rPr lang="en-US" b="1" dirty="0">
                <a:latin typeface="Courier New"/>
                <a:cs typeface="Courier New"/>
              </a:rPr>
              <a:t>(0);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list.remove</a:t>
            </a:r>
            <a:r>
              <a:rPr lang="en-US" b="1" dirty="0">
                <a:latin typeface="Courier New"/>
                <a:cs typeface="Courier New"/>
              </a:rPr>
              <a:t>(0);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(x == first) ||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memberOf2</a:t>
            </a:r>
            <a:r>
              <a:rPr lang="en-US" b="1" dirty="0">
                <a:latin typeface="Courier New"/>
                <a:cs typeface="Courier New"/>
              </a:rPr>
              <a:t>(x, list);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private boolean </a:t>
            </a:r>
            <a:r>
              <a:rPr lang="en-US" b="1" dirty="0" err="1">
                <a:latin typeface="Courier New"/>
                <a:cs typeface="Courier New"/>
              </a:rPr>
              <a:t>memberOf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x, 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list)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temp =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ArrayList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&lt;Integer&gt;)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list.clone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return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memberOf2</a:t>
            </a:r>
            <a:r>
              <a:rPr lang="en-US" b="1" dirty="0">
                <a:latin typeface="Courier New"/>
                <a:cs typeface="Courier New"/>
              </a:rPr>
              <a:t>(x,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temp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69" y="5532097"/>
            <a:ext cx="513093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This version doesn’t harm its list parameter.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7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0"/>
            <a:ext cx="8229510" cy="4835525"/>
          </a:xfrm>
        </p:spPr>
        <p:txBody>
          <a:bodyPr/>
          <a:lstStyle/>
          <a:p>
            <a:r>
              <a:rPr lang="en-US" dirty="0" smtClean="0"/>
              <a:t>Given a list of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integers in a list, remove all the duplicate values so that what remains is a list of unique values.</a:t>
            </a:r>
          </a:p>
          <a:p>
            <a:r>
              <a:rPr lang="en-US" dirty="0" smtClean="0"/>
              <a:t>Base case</a:t>
            </a:r>
          </a:p>
          <a:p>
            <a:pPr lvl="1"/>
            <a:r>
              <a:rPr lang="en-US" dirty="0" smtClean="0"/>
              <a:t>The list is </a:t>
            </a:r>
            <a:r>
              <a:rPr lang="en-US" dirty="0" smtClean="0">
                <a:solidFill>
                  <a:srgbClr val="B23C00"/>
                </a:solidFill>
              </a:rPr>
              <a:t>empty</a:t>
            </a:r>
            <a:r>
              <a:rPr lang="en-US" dirty="0" smtClean="0"/>
              <a:t> or it contains </a:t>
            </a:r>
            <a:r>
              <a:rPr lang="en-US" dirty="0" smtClean="0">
                <a:solidFill>
                  <a:srgbClr val="B23C00"/>
                </a:solidFill>
              </a:rPr>
              <a:t>only one value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Just return the list (it’s empty or it has a single unique value).</a:t>
            </a:r>
          </a:p>
          <a:p>
            <a:r>
              <a:rPr lang="en-US" dirty="0" smtClean="0"/>
              <a:t>Simpler but similar case:</a:t>
            </a:r>
          </a:p>
          <a:p>
            <a:pPr lvl="1"/>
            <a:r>
              <a:rPr lang="en-US" dirty="0" smtClean="0"/>
              <a:t>Take out the first value. Make the </a:t>
            </a:r>
            <a:r>
              <a:rPr lang="en-US" dirty="0" smtClean="0">
                <a:solidFill>
                  <a:srgbClr val="B23C00"/>
                </a:solidFill>
              </a:rPr>
              <a:t>rest of the list </a:t>
            </a:r>
            <a:r>
              <a:rPr lang="en-US" dirty="0" smtClean="0"/>
              <a:t>unique. Then if the value we took out is not in the </a:t>
            </a:r>
            <a:r>
              <a:rPr lang="en-US" dirty="0"/>
              <a:t>rest of the list</a:t>
            </a:r>
            <a:r>
              <a:rPr lang="en-US" dirty="0" smtClean="0"/>
              <a:t>, put it back. Otherwise, leave it 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7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8596" y="1462690"/>
            <a:ext cx="8188159" cy="403187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unique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list)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list.size</a:t>
            </a:r>
            <a:r>
              <a:rPr lang="en-US" b="1" dirty="0">
                <a:latin typeface="Courier New"/>
                <a:cs typeface="Courier New"/>
              </a:rPr>
              <a:t>() &lt;= 1) return list;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first = </a:t>
            </a:r>
            <a:r>
              <a:rPr lang="en-US" b="1" dirty="0" err="1">
                <a:latin typeface="Courier New"/>
                <a:cs typeface="Courier New"/>
              </a:rPr>
              <a:t>list.get</a:t>
            </a:r>
            <a:r>
              <a:rPr lang="en-US" b="1" dirty="0">
                <a:latin typeface="Courier New"/>
                <a:cs typeface="Courier New"/>
              </a:rPr>
              <a:t>(0);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list.remove</a:t>
            </a:r>
            <a:r>
              <a:rPr lang="en-US" b="1" dirty="0">
                <a:latin typeface="Courier New"/>
                <a:cs typeface="Courier New"/>
              </a:rPr>
              <a:t>(0);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&lt;Integer&gt; </a:t>
            </a:r>
            <a:r>
              <a:rPr lang="en-US" b="1" dirty="0" err="1">
                <a:latin typeface="Courier New"/>
                <a:cs typeface="Courier New"/>
              </a:rPr>
              <a:t>ulist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unique</a:t>
            </a:r>
            <a:r>
              <a:rPr lang="en-US" b="1" dirty="0">
                <a:latin typeface="Courier New"/>
                <a:cs typeface="Courier New"/>
              </a:rPr>
              <a:t>(list)</a:t>
            </a:r>
            <a:r>
              <a:rPr lang="en-US" b="1" dirty="0" smtClean="0">
                <a:latin typeface="Courier New"/>
                <a:cs typeface="Courier New"/>
              </a:rPr>
              <a:t>;  // rest of list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memberOf</a:t>
            </a:r>
            <a:r>
              <a:rPr lang="en-US" b="1" dirty="0">
                <a:latin typeface="Courier New"/>
                <a:cs typeface="Courier New"/>
              </a:rPr>
              <a:t>(first, </a:t>
            </a:r>
            <a:r>
              <a:rPr lang="en-US" b="1" dirty="0" err="1">
                <a:latin typeface="Courier New"/>
                <a:cs typeface="Courier New"/>
              </a:rPr>
              <a:t>ulist</a:t>
            </a:r>
            <a:r>
              <a:rPr lang="en-US" b="1" dirty="0">
                <a:latin typeface="Courier New"/>
                <a:cs typeface="Courier New"/>
              </a:rPr>
              <a:t>)) return </a:t>
            </a:r>
            <a:r>
              <a:rPr lang="en-US" b="1" dirty="0" err="1">
                <a:latin typeface="Courier New"/>
                <a:cs typeface="Courier New"/>
              </a:rPr>
              <a:t>ulist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da-DK" b="1" dirty="0">
                <a:latin typeface="Courier New"/>
                <a:cs typeface="Courier New"/>
              </a:rPr>
              <a:t>            </a:t>
            </a:r>
            <a:r>
              <a:rPr lang="da-DK" b="1" dirty="0" err="1">
                <a:latin typeface="Courier New"/>
                <a:cs typeface="Courier New"/>
              </a:rPr>
              <a:t>ulist.add</a:t>
            </a:r>
            <a:r>
              <a:rPr lang="da-DK" b="1" dirty="0">
                <a:latin typeface="Courier New"/>
                <a:cs typeface="Courier New"/>
              </a:rPr>
              <a:t>(0, </a:t>
            </a:r>
            <a:r>
              <a:rPr lang="da-DK" b="1" dirty="0" err="1">
                <a:latin typeface="Courier New"/>
                <a:cs typeface="Courier New"/>
              </a:rPr>
              <a:t>first</a:t>
            </a:r>
            <a:r>
              <a:rPr lang="da-DK" b="1" dirty="0">
                <a:latin typeface="Courier New"/>
                <a:cs typeface="Courier New"/>
              </a:rPr>
              <a:t>);  // put back the </a:t>
            </a:r>
            <a:r>
              <a:rPr lang="da-DK" b="1" dirty="0" err="1">
                <a:latin typeface="Courier New"/>
                <a:cs typeface="Courier New"/>
              </a:rPr>
              <a:t>first</a:t>
            </a:r>
            <a:r>
              <a:rPr lang="da-DK" b="1" dirty="0">
                <a:latin typeface="Courier New"/>
                <a:cs typeface="Courier New"/>
              </a:rPr>
              <a:t> element</a:t>
            </a:r>
          </a:p>
          <a:p>
            <a:r>
              <a:rPr lang="de-DE" b="1" dirty="0">
                <a:latin typeface="Courier New"/>
                <a:cs typeface="Courier New"/>
              </a:rPr>
              <a:t>            </a:t>
            </a:r>
            <a:r>
              <a:rPr lang="de-DE" b="1" dirty="0" err="1">
                <a:latin typeface="Courier New"/>
                <a:cs typeface="Courier New"/>
              </a:rPr>
              <a:t>return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ulist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        }</a:t>
            </a:r>
          </a:p>
          <a:p>
            <a:r>
              <a:rPr lang="de-DE" b="1" dirty="0">
                <a:latin typeface="Courier New"/>
                <a:cs typeface="Courier New"/>
              </a:rPr>
              <a:t>    }</a:t>
            </a:r>
          </a:p>
          <a:p>
            <a:r>
              <a:rPr lang="de-DE" b="1" dirty="0" smtClean="0">
                <a:latin typeface="Courier New"/>
                <a:cs typeface="Courier New"/>
              </a:rPr>
              <a:t>}</a:t>
            </a:r>
            <a:endParaRPr lang="de-DE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5074902"/>
            <a:ext cx="126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Unique.java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8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the values of a </a:t>
            </a:r>
            <a:r>
              <a:rPr lang="en-US" dirty="0"/>
              <a:t>list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</a:t>
            </a:r>
            <a:r>
              <a:rPr lang="en-US" dirty="0" smtClean="0"/>
              <a:t>integers.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Base case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list is empty or it contains only one value: </a:t>
            </a:r>
            <a:br>
              <a:rPr lang="en-US" dirty="0" smtClean="0"/>
            </a:br>
            <a:r>
              <a:rPr lang="en-US" dirty="0" smtClean="0"/>
              <a:t>Just return the list.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Simpler but similar case:</a:t>
            </a:r>
          </a:p>
          <a:p>
            <a:pPr lvl="1"/>
            <a:r>
              <a:rPr lang="en-US" dirty="0" smtClean="0"/>
              <a:t>Take out the first value of the list. Reverse the </a:t>
            </a:r>
            <a:r>
              <a:rPr lang="en-US" dirty="0" smtClean="0">
                <a:solidFill>
                  <a:srgbClr val="B23C00"/>
                </a:solidFill>
              </a:rPr>
              <a:t>rest of the list</a:t>
            </a:r>
            <a:r>
              <a:rPr lang="en-US" dirty="0" smtClean="0"/>
              <a:t>. Append the removed value to the end of the reversed rest of the list.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6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9291" y="1417342"/>
            <a:ext cx="8357464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&lt;Integer&gt;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reverse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&lt;Integer&gt; list)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</a:t>
            </a:r>
            <a:r>
              <a:rPr lang="en-US" sz="1800" b="1" dirty="0" err="1">
                <a:latin typeface="Courier New"/>
                <a:cs typeface="Courier New"/>
              </a:rPr>
              <a:t>list.size</a:t>
            </a:r>
            <a:r>
              <a:rPr lang="en-US" sz="1800" b="1" dirty="0">
                <a:latin typeface="Courier New"/>
                <a:cs typeface="Courier New"/>
              </a:rPr>
              <a:t>() &lt;= 1) return list;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first = </a:t>
            </a:r>
            <a:r>
              <a:rPr lang="en-US" sz="1800" b="1" dirty="0" err="1">
                <a:latin typeface="Courier New"/>
                <a:cs typeface="Courier New"/>
              </a:rPr>
              <a:t>list.get</a:t>
            </a:r>
            <a:r>
              <a:rPr lang="en-US" sz="1800" b="1" dirty="0">
                <a:latin typeface="Courier New"/>
                <a:cs typeface="Courier New"/>
              </a:rPr>
              <a:t>(0);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list.remove</a:t>
            </a:r>
            <a:r>
              <a:rPr lang="en-US" sz="1800" b="1" dirty="0">
                <a:latin typeface="Courier New"/>
                <a:cs typeface="Courier New"/>
              </a:rPr>
              <a:t>(0);            // remove first element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reverse</a:t>
            </a:r>
            <a:r>
              <a:rPr lang="en-US" sz="1800" b="1" dirty="0">
                <a:latin typeface="Courier New"/>
                <a:cs typeface="Courier New"/>
              </a:rPr>
              <a:t>(list).add(first);  // append it to the end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</a:t>
            </a:r>
            <a:r>
              <a:rPr lang="fi-FI" sz="1800" b="1" dirty="0" err="1">
                <a:latin typeface="Courier New"/>
                <a:cs typeface="Courier New"/>
              </a:rPr>
              <a:t>return</a:t>
            </a:r>
            <a:r>
              <a:rPr lang="fi-FI" sz="1800" b="1" dirty="0">
                <a:latin typeface="Courier New"/>
                <a:cs typeface="Courier New"/>
              </a:rPr>
              <a:t> </a:t>
            </a:r>
            <a:r>
              <a:rPr lang="fi-FI" sz="1800" b="1" dirty="0" err="1">
                <a:latin typeface="Courier New"/>
                <a:cs typeface="Courier New"/>
              </a:rPr>
              <a:t>list</a:t>
            </a:r>
            <a:r>
              <a:rPr lang="fi-FI" sz="1800" b="1" dirty="0">
                <a:latin typeface="Courier New"/>
                <a:cs typeface="Courier New"/>
              </a:rPr>
              <a:t>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}</a:t>
            </a:r>
          </a:p>
          <a:p>
            <a:r>
              <a:rPr lang="fi-FI" sz="1800" b="1" dirty="0" smtClean="0">
                <a:latin typeface="Courier New"/>
                <a:cs typeface="Courier New"/>
              </a:rPr>
              <a:t>}</a:t>
            </a:r>
            <a:endParaRPr lang="fi-FI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731" y="3886195"/>
            <a:ext cx="13821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Reverse.java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24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088B-D1BC-D14B-9B56-AA1E54BA67A4}" type="slidenum">
              <a:rPr lang="en-US"/>
              <a:pPr/>
              <a:t>37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8229600" cy="1970087"/>
          </a:xfrm>
        </p:spPr>
        <p:txBody>
          <a:bodyPr/>
          <a:lstStyle/>
          <a:p>
            <a:r>
              <a:rPr lang="en-US" sz="2400" b="1" dirty="0"/>
              <a:t>Goal:</a:t>
            </a:r>
            <a:r>
              <a:rPr lang="en-US" sz="2400" dirty="0"/>
              <a:t> Move the stack of disks from the </a:t>
            </a:r>
            <a:r>
              <a:rPr lang="en-US" sz="2400" dirty="0">
                <a:solidFill>
                  <a:srgbClr val="B23C00"/>
                </a:solidFill>
              </a:rPr>
              <a:t>source</a:t>
            </a:r>
            <a:r>
              <a:rPr lang="en-US" sz="2400" dirty="0"/>
              <a:t> pin </a:t>
            </a:r>
            <a:br>
              <a:rPr lang="en-US" sz="2400" dirty="0"/>
            </a:br>
            <a:r>
              <a:rPr lang="en-US" sz="2400" dirty="0"/>
              <a:t>to the </a:t>
            </a:r>
            <a:r>
              <a:rPr lang="en-US" sz="2400" dirty="0">
                <a:solidFill>
                  <a:srgbClr val="B23C00"/>
                </a:solidFill>
              </a:rPr>
              <a:t>destination</a:t>
            </a:r>
            <a:r>
              <a:rPr lang="en-US" sz="2400" dirty="0"/>
              <a:t> pin.</a:t>
            </a:r>
          </a:p>
          <a:p>
            <a:pPr lvl="1"/>
            <a:r>
              <a:rPr lang="en-US" sz="2000" dirty="0"/>
              <a:t>You can move only one disk at a time.</a:t>
            </a:r>
          </a:p>
          <a:p>
            <a:pPr lvl="1"/>
            <a:r>
              <a:rPr lang="en-US" sz="2000" dirty="0"/>
              <a:t>You cannot put a larger disk on top of a smaller disk.</a:t>
            </a:r>
          </a:p>
          <a:p>
            <a:pPr lvl="1"/>
            <a:r>
              <a:rPr lang="en-US" sz="2000" dirty="0"/>
              <a:t>Use the third pin for </a:t>
            </a:r>
            <a:r>
              <a:rPr lang="en-US" sz="2000" dirty="0">
                <a:solidFill>
                  <a:srgbClr val="B23C00"/>
                </a:solidFill>
              </a:rPr>
              <a:t>temporary</a:t>
            </a:r>
            <a:r>
              <a:rPr lang="en-US" sz="2000" dirty="0"/>
              <a:t> disk storage.</a:t>
            </a:r>
          </a:p>
        </p:txBody>
      </p:sp>
      <p:pic>
        <p:nvPicPr>
          <p:cNvPr id="393221" name="Picture 5" descr="Tower-of-Han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417638"/>
            <a:ext cx="55530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266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4619-DE99-784C-9EC3-6133E677D627}" type="slidenum">
              <a:rPr lang="en-US"/>
              <a:pPr/>
              <a:t>38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</a:t>
            </a:r>
            <a:r>
              <a:rPr lang="en-US" dirty="0" smtClean="0"/>
              <a:t>Hanoi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6"/>
            <a:ext cx="8229600" cy="4987900"/>
          </a:xfrm>
        </p:spPr>
        <p:txBody>
          <a:bodyPr/>
          <a:lstStyle/>
          <a:p>
            <a:r>
              <a:rPr lang="en-US" dirty="0"/>
              <a:t>Label the pins A, B, and C.</a:t>
            </a:r>
          </a:p>
          <a:p>
            <a:pPr lvl="1"/>
            <a:r>
              <a:rPr lang="en-US" dirty="0"/>
              <a:t>A: source</a:t>
            </a:r>
          </a:p>
          <a:p>
            <a:pPr lvl="1"/>
            <a:r>
              <a:rPr lang="en-US" dirty="0"/>
              <a:t>B: temporary</a:t>
            </a:r>
          </a:p>
          <a:p>
            <a:pPr lvl="1"/>
            <a:r>
              <a:rPr lang="en-US" dirty="0"/>
              <a:t>C: </a:t>
            </a:r>
            <a:r>
              <a:rPr lang="en-US" dirty="0" smtClean="0"/>
              <a:t>destination</a:t>
            </a:r>
          </a:p>
          <a:p>
            <a:pPr lvl="6"/>
            <a:endParaRPr lang="en-US" dirty="0"/>
          </a:p>
          <a:p>
            <a:r>
              <a:rPr lang="en-US" dirty="0" smtClean="0"/>
              <a:t>Base case: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= 1 </a:t>
            </a:r>
            <a:r>
              <a:rPr lang="en-US" dirty="0" smtClean="0"/>
              <a:t>disk</a:t>
            </a:r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</a:t>
            </a:r>
            <a:r>
              <a:rPr lang="en-US" i="1" dirty="0" smtClean="0">
                <a:solidFill>
                  <a:srgbClr val="0033CC"/>
                </a:solidFill>
                <a:sym typeface="Wingdings" charset="0"/>
              </a:rPr>
              <a:t>)</a:t>
            </a:r>
          </a:p>
          <a:p>
            <a:pPr lvl="5"/>
            <a:endParaRPr lang="en-US" dirty="0"/>
          </a:p>
          <a:p>
            <a:r>
              <a:rPr lang="en-US" dirty="0" smtClean="0"/>
              <a:t>Simpler but similar case: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-1 disks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86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charRg st="171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charRg st="171" end="2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charRg st="207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3459">
                                            <p:txEl>
                                              <p:charRg st="207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charRg st="252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3459">
                                            <p:txEl>
                                              <p:charRg st="252" end="2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0C39-CE52-1B4C-AA12-799E2642A76D}" type="slidenum">
              <a:rPr lang="en-US"/>
              <a:pPr/>
              <a:t>39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880652" y="1216072"/>
            <a:ext cx="8080420" cy="5047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final char A = 'A'; // initial source</a:t>
            </a:r>
          </a:p>
          <a:p>
            <a:r>
              <a:rPr lang="en-US" sz="1800" b="1" dirty="0">
                <a:latin typeface="Courier New" charset="0"/>
              </a:rPr>
              <a:t>private static final char B = 'B'; // initial temp</a:t>
            </a:r>
          </a:p>
          <a:p>
            <a:r>
              <a:rPr lang="en-US" sz="1800" b="1" dirty="0">
                <a:latin typeface="Courier New" charset="0"/>
              </a:rPr>
              <a:t>private static final char C = 'C'; // initial destination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private static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count = 0;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private static void move(char from, char to)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System.out.printf</a:t>
            </a:r>
            <a:r>
              <a:rPr lang="en-US" sz="1800" b="1" dirty="0">
                <a:latin typeface="Courier New" charset="0"/>
              </a:rPr>
              <a:t>("%2d: Move disk from %c to %c.\n", </a:t>
            </a:r>
            <a:endParaRPr lang="en-US" sz="1800" b="1" dirty="0" smtClean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                     +</a:t>
            </a:r>
            <a:r>
              <a:rPr lang="en-US" sz="1800" b="1" dirty="0">
                <a:latin typeface="Courier New" charset="0"/>
              </a:rPr>
              <a:t>+count, from, to);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public static void main(String </a:t>
            </a:r>
            <a:r>
              <a:rPr lang="en-US" sz="1800" b="1" dirty="0" err="1">
                <a:latin typeface="Courier New" charset="0"/>
              </a:rPr>
              <a:t>args</a:t>
            </a:r>
            <a:r>
              <a:rPr lang="en-US" sz="1800" b="1" dirty="0">
                <a:latin typeface="Courier New" charset="0"/>
              </a:rPr>
              <a:t>[])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 = 6;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System.out.printf</a:t>
            </a:r>
            <a:r>
              <a:rPr lang="en-US" sz="1800" b="1" dirty="0">
                <a:latin typeface="Courier New" charset="0"/>
              </a:rPr>
              <a:t>("Solve for %d disks:\n\n", n);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solve(n,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A, B, C)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89487" y="5806414"/>
            <a:ext cx="126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Hanoi1.java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1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6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6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6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6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65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65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65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65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65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65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65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2a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25903"/>
            <a:ext cx="6464330" cy="526298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Name implements Comparable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name;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first;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last;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String </a:t>
            </a:r>
            <a:r>
              <a:rPr lang="en-US" b="1" dirty="0" err="1">
                <a:latin typeface="Courier New"/>
                <a:cs typeface="Courier New"/>
              </a:rPr>
              <a:t>getName</a:t>
            </a:r>
            <a:r>
              <a:rPr lang="en-US" b="1" dirty="0">
                <a:latin typeface="Courier New"/>
                <a:cs typeface="Courier New"/>
              </a:rPr>
              <a:t>() { return name;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Name(String name)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this.name</a:t>
            </a:r>
            <a:r>
              <a:rPr lang="en-US" b="1" dirty="0">
                <a:latin typeface="Courier New"/>
                <a:cs typeface="Courier New"/>
              </a:rPr>
              <a:t> = name;</a:t>
            </a:r>
          </a:p>
          <a:p>
            <a:r>
              <a:rPr lang="en-US" b="1" dirty="0">
                <a:latin typeface="Courier New"/>
                <a:cs typeface="Courier New"/>
              </a:rPr>
              <a:t>        String parts[] = </a:t>
            </a:r>
            <a:r>
              <a:rPr lang="en-US" b="1" dirty="0" err="1">
                <a:latin typeface="Courier New"/>
                <a:cs typeface="Courier New"/>
              </a:rPr>
              <a:t>name.split</a:t>
            </a:r>
            <a:r>
              <a:rPr lang="en-US" b="1" dirty="0">
                <a:latin typeface="Courier New"/>
                <a:cs typeface="Courier New"/>
              </a:rPr>
              <a:t>(" 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this.first</a:t>
            </a:r>
            <a:r>
              <a:rPr lang="en-US" b="1" dirty="0">
                <a:latin typeface="Courier New"/>
                <a:cs typeface="Courier New"/>
              </a:rPr>
              <a:t> = parts[0];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this.last</a:t>
            </a:r>
            <a:r>
              <a:rPr lang="en-US" b="1" dirty="0">
                <a:latin typeface="Courier New"/>
                <a:cs typeface="Courier New"/>
              </a:rPr>
              <a:t>  = parts[1];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public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b="1" dirty="0">
                <a:latin typeface="Courier New"/>
                <a:cs typeface="Courier New"/>
              </a:rPr>
              <a:t>(Object other)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Name </a:t>
            </a:r>
            <a:r>
              <a:rPr lang="en-US" b="1" dirty="0" err="1">
                <a:latin typeface="Courier New"/>
                <a:cs typeface="Courier New"/>
              </a:rPr>
              <a:t>otherName</a:t>
            </a:r>
            <a:r>
              <a:rPr lang="en-US" b="1" dirty="0">
                <a:latin typeface="Courier New"/>
                <a:cs typeface="Courier New"/>
              </a:rPr>
              <a:t> = (Name) other;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this.last.compareTo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otherName.last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8207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60AB-A8B8-8246-9C58-98C6B464CD53}" type="slidenum">
              <a:rPr lang="en-US"/>
              <a:pPr/>
              <a:t>40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/>
              <a:t>Solve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 disks (source = A, destination = C)</a:t>
            </a:r>
          </a:p>
          <a:p>
            <a:pPr lvl="1"/>
            <a:r>
              <a:rPr lang="en-US"/>
              <a:t>Solve for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-1 disks </a:t>
            </a:r>
            <a:r>
              <a:rPr lang="en-US" i="1">
                <a:solidFill>
                  <a:srgbClr val="0033CC"/>
                </a:solidFill>
              </a:rPr>
              <a:t>(source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>
                <a:solidFill>
                  <a:srgbClr val="0033CC"/>
                </a:solidFill>
              </a:rPr>
              <a:t> temp)</a:t>
            </a:r>
            <a:endParaRPr lang="en-US"/>
          </a:p>
          <a:p>
            <a:pPr lvl="1"/>
            <a:r>
              <a:rPr lang="en-US"/>
              <a:t>Move disk from A to C </a:t>
            </a:r>
            <a:r>
              <a:rPr lang="en-US" i="1">
                <a:solidFill>
                  <a:srgbClr val="0033CC"/>
                </a:solidFill>
              </a:rPr>
              <a:t>(source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/>
          </a:p>
          <a:p>
            <a:pPr lvl="1"/>
            <a:r>
              <a:rPr lang="en-US"/>
              <a:t>Solve for </a:t>
            </a:r>
            <a:r>
              <a:rPr lang="en-US" i="1">
                <a:latin typeface="Times New Roman" charset="0"/>
              </a:rPr>
              <a:t>n</a:t>
            </a:r>
            <a:r>
              <a:rPr lang="en-US"/>
              <a:t>-1 disks </a:t>
            </a:r>
            <a:r>
              <a:rPr lang="en-US" i="1">
                <a:solidFill>
                  <a:srgbClr val="0033CC"/>
                </a:solidFill>
              </a:rPr>
              <a:t>(temp </a:t>
            </a:r>
            <a:r>
              <a:rPr lang="en-US" i="1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>
                <a:solidFill>
                  <a:srgbClr val="0033CC"/>
                </a:solidFill>
              </a:rPr>
              <a:t> destination)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539750" y="3371850"/>
            <a:ext cx="7664854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n, char source, </a:t>
            </a:r>
            <a:endParaRPr lang="en-US" sz="1800" b="1" dirty="0" smtClean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                         char </a:t>
            </a:r>
            <a:r>
              <a:rPr lang="en-US" sz="1800" b="1" dirty="0" smtClean="0">
                <a:latin typeface="Courier New" charset="0"/>
              </a:rPr>
              <a:t>temp, </a:t>
            </a:r>
            <a:r>
              <a:rPr lang="en-US" sz="1800" b="1" dirty="0">
                <a:latin typeface="Courier New" charset="0"/>
              </a:rPr>
              <a:t>char </a:t>
            </a:r>
            <a:r>
              <a:rPr lang="en-US" sz="1800" b="1" dirty="0">
                <a:latin typeface="Courier New" charset="0"/>
              </a:rPr>
              <a:t>destination)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if (n &gt; 0)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, temp</a:t>
            </a:r>
            <a:r>
              <a:rPr lang="en-US" sz="1800" b="1" dirty="0" smtClean="0">
                <a:latin typeface="Courier New" charset="0"/>
              </a:rPr>
              <a:t>)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    move(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temp, source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, destination</a:t>
            </a:r>
            <a:r>
              <a:rPr lang="en-US" sz="1800" b="1" dirty="0" smtClean="0">
                <a:latin typeface="Courier New" charset="0"/>
              </a:rPr>
              <a:t>)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32292" y="3246122"/>
            <a:ext cx="115418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Hanoi.java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26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5: Write Recursive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86511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read()</a:t>
            </a:r>
            <a:r>
              <a:rPr lang="en-US" dirty="0" smtClean="0"/>
              <a:t> reads and prints a text file line by line. Its parameter is a text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/>
              <a:t> object. Input will be the text file </a:t>
            </a:r>
            <a:r>
              <a:rPr lang="en-US" dirty="0" err="1" smtClean="0">
                <a:solidFill>
                  <a:srgbClr val="0033CC"/>
                </a:solidFill>
              </a:rPr>
              <a:t>GettysburgAddress.txt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15062509419psp5nux3kfu2ypvk7t9da0fw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4526268"/>
            <a:ext cx="8456161" cy="923330"/>
          </a:xfrm>
          <a:prstGeom prst="rect">
            <a:avLst/>
          </a:prstGeom>
          <a:solidFill>
            <a:srgbClr val="F2F2F2"/>
          </a:solidFill>
          <a:ln w="28575" cmpd="sng"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Note: DNS problems with </a:t>
            </a:r>
            <a:r>
              <a:rPr lang="en-US" sz="1800" dirty="0" smtClean="0">
                <a:hlinkClick r:id="rId3"/>
              </a:rPr>
              <a:t>http://codecheck.it</a:t>
            </a:r>
            <a:r>
              <a:rPr lang="en-US" sz="1800" dirty="0" smtClean="0"/>
              <a:t> For the next 48 hours,</a:t>
            </a:r>
            <a:br>
              <a:rPr lang="en-US" sz="1800" dirty="0" smtClean="0"/>
            </a:br>
            <a:r>
              <a:rPr lang="en-US" sz="1800" dirty="0" smtClean="0"/>
              <a:t>replace with </a:t>
            </a:r>
            <a:r>
              <a:rPr lang="en-US" sz="1800" dirty="0">
                <a:hlinkClick r:id="rId4"/>
              </a:rPr>
              <a:t>http:/</a:t>
            </a:r>
            <a:r>
              <a:rPr lang="en-US" sz="1800" dirty="0" smtClean="0">
                <a:hlinkClick r:id="rId4"/>
              </a:rPr>
              <a:t>/130.211.187.232</a:t>
            </a:r>
            <a:r>
              <a:rPr lang="en-US" sz="1800" dirty="0" smtClean="0"/>
              <a:t>    For example: </a:t>
            </a:r>
            <a:br>
              <a:rPr lang="en-US" sz="1800" dirty="0" smtClean="0"/>
            </a:b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</a:t>
            </a:r>
            <a:r>
              <a:rPr lang="en-US" sz="1800" u="sng" dirty="0" smtClean="0">
                <a:hlinkClick r:id="rId5"/>
              </a:rPr>
              <a:t>130.211.187.232</a:t>
            </a:r>
            <a:r>
              <a:rPr lang="en-US" sz="1800" dirty="0">
                <a:hlinkClick r:id="rId5"/>
              </a:rPr>
              <a:t>/codecheck/files/</a:t>
            </a:r>
            <a:r>
              <a:rPr lang="en-US" sz="1800" dirty="0" smtClean="0">
                <a:hlinkClick r:id="rId5"/>
              </a:rPr>
              <a:t>15062509419psp5nux3kfu2ypvk7t9da0fw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6682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allSame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has a string parameter and returns true if all the characters of the string are the same, and false otherwise.</a:t>
            </a:r>
          </a:p>
          <a:p>
            <a:pPr lvl="5"/>
            <a:endParaRPr lang="en-US" dirty="0" smtClean="0"/>
          </a:p>
          <a:p>
            <a:pPr lvl="1"/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15062509333k18e6dph2n9pejrc4o49s8ax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6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5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count()</a:t>
            </a:r>
            <a:r>
              <a:rPr lang="en-US" dirty="0" smtClean="0"/>
              <a:t> has two parameters, a character and a string. It returns the number of occurrences the character is in the string (case </a:t>
            </a:r>
            <a:r>
              <a:rPr lang="en-US" u="sng" dirty="0" smtClean="0"/>
              <a:t>sensitive</a:t>
            </a:r>
            <a:r>
              <a:rPr lang="en-US" dirty="0" smtClean="0"/>
              <a:t> comparisons).</a:t>
            </a:r>
          </a:p>
          <a:p>
            <a:pPr lvl="5"/>
            <a:endParaRPr lang="en-US" dirty="0" smtClean="0"/>
          </a:p>
          <a:p>
            <a:pPr lvl="1"/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</a:t>
            </a:r>
            <a:r>
              <a:rPr lang="en-US" dirty="0" smtClean="0">
                <a:hlinkClick r:id="rId2"/>
              </a:rPr>
              <a:t>/codecheck/files/150625093862ongmlhoag9dokoccytmfrhy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5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append()</a:t>
            </a:r>
            <a:r>
              <a:rPr lang="en-US" dirty="0" smtClean="0"/>
              <a:t> has two parameters that are array lists of integers. It returns an array list that is the second array list appended to the end of the first array list.</a:t>
            </a:r>
          </a:p>
          <a:p>
            <a:pPr lvl="5"/>
            <a:endParaRPr lang="en-US" dirty="0" smtClean="0"/>
          </a:p>
          <a:p>
            <a:pPr lvl="1"/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1506250936devech3xgnds2e8b833tkb4qz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9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your methods </a:t>
            </a:r>
            <a:r>
              <a:rPr lang="en-US" u="sng" dirty="0" smtClean="0"/>
              <a:t>must</a:t>
            </a:r>
            <a:r>
              <a:rPr lang="en-US" dirty="0" smtClean="0"/>
              <a:t> be recursive.</a:t>
            </a:r>
          </a:p>
          <a:p>
            <a:pPr lvl="1"/>
            <a:r>
              <a:rPr lang="en-US" dirty="0" smtClean="0"/>
              <a:t>You may be surprised by how short they are.</a:t>
            </a:r>
          </a:p>
          <a:p>
            <a:pPr lvl="1"/>
            <a:endParaRPr lang="en-US" dirty="0"/>
          </a:p>
          <a:p>
            <a:r>
              <a:rPr lang="en-US" dirty="0" smtClean="0"/>
              <a:t>Canvas: Homework 5 Final</a:t>
            </a:r>
          </a:p>
          <a:p>
            <a:pPr lvl="5"/>
            <a:endParaRPr lang="en-US" dirty="0"/>
          </a:p>
          <a:p>
            <a:r>
              <a:rPr lang="en-US" dirty="0" smtClean="0"/>
              <a:t>Due: Monday, June 29 at 11:59 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3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</a:t>
            </a:r>
            <a:r>
              <a:rPr lang="en-US" dirty="0" smtClean="0"/>
              <a:t>Questions 2b and 2c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8493" y="1465428"/>
            <a:ext cx="7572506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(Object other)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Name </a:t>
            </a:r>
            <a:r>
              <a:rPr lang="en-US" sz="2000" b="1" dirty="0" err="1">
                <a:latin typeface="Courier New"/>
                <a:cs typeface="Courier New"/>
              </a:rPr>
              <a:t>otherName</a:t>
            </a:r>
            <a:r>
              <a:rPr lang="en-US" sz="2000" b="1" dirty="0">
                <a:latin typeface="Courier New"/>
                <a:cs typeface="Courier New"/>
              </a:rPr>
              <a:t> = (Name) other;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this.last.compareTo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otherName.last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928" y="3460039"/>
            <a:ext cx="8803812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(Object other)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Name </a:t>
            </a:r>
            <a:r>
              <a:rPr lang="en-US" sz="2000" b="1" dirty="0" err="1">
                <a:latin typeface="Courier New"/>
                <a:cs typeface="Courier New"/>
              </a:rPr>
              <a:t>otherName</a:t>
            </a:r>
            <a:r>
              <a:rPr lang="en-US" sz="2000" b="1" dirty="0">
                <a:latin typeface="Courier New"/>
                <a:cs typeface="Courier New"/>
              </a:rPr>
              <a:t> = (Name) other;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this.name.length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 -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otherName.name.length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9136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028" y="1441004"/>
            <a:ext cx="8716044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Scanner in = null;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try {</a:t>
            </a:r>
          </a:p>
          <a:p>
            <a:r>
              <a:rPr lang="en-US" b="1" dirty="0">
                <a:latin typeface="Courier New"/>
                <a:cs typeface="Courier New"/>
              </a:rPr>
              <a:t>        in = new Scanner(new File(INPUT_FILE_NAME));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(new Graph(in)).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printGraph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catch (</a:t>
            </a:r>
            <a:r>
              <a:rPr lang="en-US" b="1" dirty="0" err="1">
                <a:latin typeface="Courier New"/>
                <a:cs typeface="Courier New"/>
              </a:rPr>
              <a:t>FileNotFoundException</a:t>
            </a:r>
            <a:r>
              <a:rPr lang="en-US" b="1" dirty="0">
                <a:latin typeface="Courier New"/>
                <a:cs typeface="Courier New"/>
              </a:rPr>
              <a:t> ex)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("*** File not found: " + INPUT_FILE_NAME);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finally {</a:t>
            </a:r>
          </a:p>
          <a:p>
            <a:r>
              <a:rPr lang="en-US" b="1" dirty="0">
                <a:latin typeface="Courier New"/>
                <a:cs typeface="Courier New"/>
              </a:rPr>
              <a:t>        if (in != null) </a:t>
            </a:r>
            <a:r>
              <a:rPr lang="en-US" b="1" dirty="0" err="1">
                <a:latin typeface="Courier New"/>
                <a:cs typeface="Courier New"/>
              </a:rPr>
              <a:t>in.close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4806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2372" y="1234464"/>
            <a:ext cx="7977261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void </a:t>
            </a:r>
            <a:r>
              <a:rPr lang="en-US" b="1" dirty="0" err="1">
                <a:latin typeface="Courier New"/>
                <a:cs typeface="Courier New"/>
              </a:rPr>
              <a:t>printGraph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System.out.printf</a:t>
            </a:r>
            <a:r>
              <a:rPr lang="en-US" b="1" dirty="0">
                <a:latin typeface="Courier New"/>
                <a:cs typeface="Courier New"/>
              </a:rPr>
              <a:t>("%-12s %-5s\n\n", "LANGUAGE", "SHARE");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in.nextLine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while (</a:t>
            </a:r>
            <a:r>
              <a:rPr lang="en-US" b="1" dirty="0" err="1">
                <a:latin typeface="Courier New"/>
                <a:cs typeface="Courier New"/>
              </a:rPr>
              <a:t>in.hasNextLine</a:t>
            </a:r>
            <a:r>
              <a:rPr lang="en-US" b="1" dirty="0">
                <a:latin typeface="Courier New"/>
                <a:cs typeface="Courier New"/>
              </a:rPr>
              <a:t>()) {</a:t>
            </a:r>
          </a:p>
          <a:p>
            <a:r>
              <a:rPr lang="en-US" b="1" dirty="0">
                <a:latin typeface="Courier New"/>
                <a:cs typeface="Courier New"/>
              </a:rPr>
              <a:t>        Scanner line = new Scanner(</a:t>
            </a:r>
            <a:r>
              <a:rPr lang="en-US" b="1" dirty="0" err="1">
                <a:latin typeface="Courier New"/>
                <a:cs typeface="Courier New"/>
              </a:rPr>
              <a:t>in.nextLine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line.useDelimiter</a:t>
            </a:r>
            <a:r>
              <a:rPr lang="en-US" b="1" dirty="0">
                <a:latin typeface="Courier New"/>
                <a:cs typeface="Courier New"/>
              </a:rPr>
              <a:t>("[,%]");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line.next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    String language = </a:t>
            </a:r>
            <a:r>
              <a:rPr lang="en-US" b="1" dirty="0" err="1">
                <a:latin typeface="Courier New"/>
                <a:cs typeface="Courier New"/>
              </a:rPr>
              <a:t>line.next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    float share = </a:t>
            </a:r>
            <a:r>
              <a:rPr lang="en-US" b="1" dirty="0" err="1">
                <a:latin typeface="Courier New"/>
                <a:cs typeface="Courier New"/>
              </a:rPr>
              <a:t>line.nextFloat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    long count = </a:t>
            </a:r>
            <a:r>
              <a:rPr lang="en-US" b="1" dirty="0" err="1">
                <a:latin typeface="Courier New"/>
                <a:cs typeface="Courier New"/>
              </a:rPr>
              <a:t>Math.round</a:t>
            </a:r>
            <a:r>
              <a:rPr lang="en-US" b="1" dirty="0">
                <a:latin typeface="Courier New"/>
                <a:cs typeface="Courier New"/>
              </a:rPr>
              <a:t>(share);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System.out.printf</a:t>
            </a:r>
            <a:r>
              <a:rPr lang="en-US" b="1" dirty="0">
                <a:latin typeface="Courier New"/>
                <a:cs typeface="Courier New"/>
              </a:rPr>
              <a:t>("%-12s %5.2f%% ", language, share);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= 1;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&lt;= count;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++) </a:t>
            </a:r>
            <a:r>
              <a:rPr lang="en-US" b="1" dirty="0" err="1">
                <a:latin typeface="Courier New"/>
                <a:cs typeface="Courier New"/>
              </a:rPr>
              <a:t>System.out.print</a:t>
            </a:r>
            <a:r>
              <a:rPr lang="en-US" b="1" dirty="0">
                <a:latin typeface="Courier New"/>
                <a:cs typeface="Courier New"/>
              </a:rPr>
              <a:t>("*");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line.close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74665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</a:t>
            </a:r>
            <a:r>
              <a:rPr lang="en-US" dirty="0" smtClean="0"/>
              <a:t>Question 4a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5166341"/>
            <a:ext cx="8595266" cy="964584"/>
          </a:xfrm>
        </p:spPr>
        <p:txBody>
          <a:bodyPr/>
          <a:lstStyle/>
          <a:p>
            <a:r>
              <a:rPr lang="en-US" dirty="0" smtClean="0"/>
              <a:t>Because class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Bird</a:t>
            </a:r>
            <a:r>
              <a:rPr lang="en-US" dirty="0" smtClean="0"/>
              <a:t> implements interface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Vocal</a:t>
            </a:r>
            <a:r>
              <a:rPr lang="en-US" dirty="0" smtClean="0"/>
              <a:t>, it must implement 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vocalize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Box 1781"/>
          <p:cNvSpPr txBox="1">
            <a:spLocks noChangeArrowheads="1"/>
          </p:cNvSpPr>
          <p:nvPr/>
        </p:nvSpPr>
        <p:spPr bwMode="auto">
          <a:xfrm>
            <a:off x="457244" y="2697488"/>
            <a:ext cx="6949365" cy="23774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x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public class Bird extends Animal implements Vocal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{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public void move()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{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    System.out.println("Flap, flap!");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}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}</a:t>
            </a:r>
            <a:endParaRPr lang="en-US" sz="1800">
              <a:effectLst/>
              <a:latin typeface="Times New Roman"/>
              <a:ea typeface="MS Mincho"/>
            </a:endParaRPr>
          </a:p>
        </p:txBody>
      </p:sp>
      <p:sp>
        <p:nvSpPr>
          <p:cNvPr id="6" name="Text Box 1779"/>
          <p:cNvSpPr txBox="1">
            <a:spLocks noChangeArrowheads="1"/>
          </p:cNvSpPr>
          <p:nvPr/>
        </p:nvSpPr>
        <p:spPr bwMode="auto">
          <a:xfrm>
            <a:off x="457245" y="1325902"/>
            <a:ext cx="3200366" cy="128014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x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public interface Vocal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{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void vocalize();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}</a:t>
            </a:r>
            <a:endParaRPr lang="en-US" sz="1800">
              <a:effectLst/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160090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 Box 1780"/>
          <p:cNvSpPr txBox="1">
            <a:spLocks noChangeArrowheads="1"/>
          </p:cNvSpPr>
          <p:nvPr/>
        </p:nvSpPr>
        <p:spPr bwMode="auto">
          <a:xfrm>
            <a:off x="914440" y="1325903"/>
            <a:ext cx="7223681" cy="219453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x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public class Mammal extends Animal implements Vocal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{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public void vocalize()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{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    System.out.println("Grrr!");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    }</a:t>
            </a:r>
            <a:endParaRPr lang="en-US" sz="1800">
              <a:effectLst/>
              <a:latin typeface="Times New Roman"/>
              <a:ea typeface="MS Mincho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Courier New"/>
                <a:ea typeface="MS Mincho"/>
              </a:rPr>
              <a:t>}</a:t>
            </a:r>
            <a:endParaRPr lang="en-US" sz="1800">
              <a:effectLst/>
              <a:latin typeface="Times New Roman"/>
              <a:ea typeface="MS Minch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614" y="3769407"/>
            <a:ext cx="5032936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class Dog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extends Mammal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void vocalize()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pt-BR" sz="1800" b="1" dirty="0">
                <a:latin typeface="Courier New"/>
                <a:cs typeface="Courier New"/>
              </a:rPr>
              <a:t>        </a:t>
            </a:r>
            <a:r>
              <a:rPr lang="pt-B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super.vocalize</a:t>
            </a:r>
            <a:r>
              <a:rPr lang="pt-BR" sz="18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pt-BR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pt-B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System.out.println</a:t>
            </a:r>
            <a:r>
              <a:rPr lang="pt-BR" sz="1800" b="1" dirty="0">
                <a:solidFill>
                  <a:srgbClr val="B23C00"/>
                </a:solidFill>
                <a:latin typeface="Courier New"/>
                <a:cs typeface="Courier New"/>
              </a:rPr>
              <a:t>("</a:t>
            </a:r>
            <a:r>
              <a:rPr lang="pt-B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Arf</a:t>
            </a:r>
            <a:r>
              <a:rPr lang="pt-BR" sz="1800" b="1" dirty="0">
                <a:solidFill>
                  <a:srgbClr val="B23C00"/>
                </a:solidFill>
                <a:latin typeface="Courier New"/>
                <a:cs typeface="Courier New"/>
              </a:rPr>
              <a:t>!");</a:t>
            </a:r>
          </a:p>
          <a:p>
            <a:r>
              <a:rPr lang="pt-BR" sz="1800" b="1" dirty="0">
                <a:latin typeface="Courier New"/>
                <a:cs typeface="Courier New"/>
              </a:rPr>
              <a:t>    }</a:t>
            </a:r>
          </a:p>
          <a:p>
            <a:r>
              <a:rPr lang="pt-BR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80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31975</TotalTime>
  <Words>2742</Words>
  <Application>Microsoft Macintosh PowerPoint</Application>
  <PresentationFormat>On-screen Show (4:3)</PresentationFormat>
  <Paragraphs>538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Quadrant</vt:lpstr>
      <vt:lpstr>CS 46B: Introduction to Data Structures June 25 Class Meeting</vt:lpstr>
      <vt:lpstr>Midterm Solution: Question 1</vt:lpstr>
      <vt:lpstr>Midterm Solution: Question 1, cont’d</vt:lpstr>
      <vt:lpstr>Midterm Solution: Question 2a</vt:lpstr>
      <vt:lpstr>Midterm Solution: Questions 2b and 2c</vt:lpstr>
      <vt:lpstr>Midterm Solution: Question 3</vt:lpstr>
      <vt:lpstr>Midterm Solution: Question 3, cont’d</vt:lpstr>
      <vt:lpstr>Midterm Solution: Question 4a </vt:lpstr>
      <vt:lpstr>Midterm Solution: Question 4b</vt:lpstr>
      <vt:lpstr>Midterm Solution: Question 4c</vt:lpstr>
      <vt:lpstr>Midterm Solution: Question 5a</vt:lpstr>
      <vt:lpstr>Midterm Solution: Question 5a, cont’d</vt:lpstr>
      <vt:lpstr>Midterm Solution: Question 5a, cont’d</vt:lpstr>
      <vt:lpstr>Midterm Solution: Question 5a, cont’d</vt:lpstr>
      <vt:lpstr>Midterm Solution: Question 5a, cont’d</vt:lpstr>
      <vt:lpstr>Midterm Solution: Question 5b</vt:lpstr>
      <vt:lpstr>Quizzes</vt:lpstr>
      <vt:lpstr>Break</vt:lpstr>
      <vt:lpstr>Recursion</vt:lpstr>
      <vt:lpstr>How to Think Recursively</vt:lpstr>
      <vt:lpstr>Factorials: The Classic Recursion Problem</vt:lpstr>
      <vt:lpstr>Factorials, cont’d</vt:lpstr>
      <vt:lpstr>Factorials, cont’d</vt:lpstr>
      <vt:lpstr>Recursive Multiplication</vt:lpstr>
      <vt:lpstr>Recursive Multiplication, cont’d</vt:lpstr>
      <vt:lpstr>Iterative Fibonacci</vt:lpstr>
      <vt:lpstr>Recursive Fibonacci</vt:lpstr>
      <vt:lpstr>Recursive Fibonacci, cont’d</vt:lpstr>
      <vt:lpstr>Recursive Fibonacci, cont’d</vt:lpstr>
      <vt:lpstr>Member of</vt:lpstr>
      <vt:lpstr>Member of, cont’d</vt:lpstr>
      <vt:lpstr>Member of, cont’d</vt:lpstr>
      <vt:lpstr>Unique</vt:lpstr>
      <vt:lpstr>Unique, cont’d</vt:lpstr>
      <vt:lpstr>Reverse</vt:lpstr>
      <vt:lpstr>Reverse, cont’d</vt:lpstr>
      <vt:lpstr>Towers of Hanoi</vt:lpstr>
      <vt:lpstr>Towers of Hanoi, cont’d</vt:lpstr>
      <vt:lpstr>Towers of Hanoi, cont’d</vt:lpstr>
      <vt:lpstr>Towers of Hanoi, cont’d</vt:lpstr>
      <vt:lpstr>Homework 5: Write Recursive Methods</vt:lpstr>
      <vt:lpstr>Homework 5, cont’d</vt:lpstr>
      <vt:lpstr>Homework 5, cont’d</vt:lpstr>
      <vt:lpstr>Homework 5, cont’d</vt:lpstr>
      <vt:lpstr>Homework 5,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468</cp:revision>
  <dcterms:created xsi:type="dcterms:W3CDTF">2008-01-12T03:52:55Z</dcterms:created>
  <dcterms:modified xsi:type="dcterms:W3CDTF">2015-06-25T18:30:54Z</dcterms:modified>
  <cp:category/>
</cp:coreProperties>
</file>