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1" r:id="rId3"/>
    <p:sldId id="262" r:id="rId4"/>
    <p:sldId id="263" r:id="rId5"/>
    <p:sldId id="278" r:id="rId6"/>
    <p:sldId id="279" r:id="rId7"/>
    <p:sldId id="281" r:id="rId8"/>
    <p:sldId id="282" r:id="rId9"/>
    <p:sldId id="324" r:id="rId10"/>
    <p:sldId id="283" r:id="rId11"/>
    <p:sldId id="284" r:id="rId12"/>
    <p:sldId id="285" r:id="rId13"/>
    <p:sldId id="325" r:id="rId14"/>
    <p:sldId id="297" r:id="rId15"/>
    <p:sldId id="298" r:id="rId16"/>
    <p:sldId id="314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34" autoAdjust="0"/>
    <p:restoredTop sz="98450" autoAdjust="0"/>
  </p:normalViewPr>
  <p:slideViewPr>
    <p:cSldViewPr>
      <p:cViewPr varScale="1">
        <p:scale>
          <a:sx n="116" d="100"/>
          <a:sy n="116" d="100"/>
        </p:scale>
        <p:origin x="-176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4888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2013: October 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7C27F-53F9-9946-9ABB-F75DFBF95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2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</a:t>
            </a:r>
            <a:r>
              <a:rPr lang="en-US" sz="1000" baseline="0" dirty="0" smtClean="0"/>
              <a:t>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16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EA77-A6A6-0847-895B-07E58B668FEB}" type="slidenum">
              <a:rPr lang="en-US"/>
              <a:pPr/>
              <a:t>10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Multiplicity in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has a</a:t>
            </a:r>
            <a:r>
              <a:rPr lang="ja-JP" alt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relationship.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UML Class Diagram: Multiplicities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504155"/>
              </p:ext>
            </p:extLst>
          </p:nvPr>
        </p:nvGraphicFramePr>
        <p:xfrm>
          <a:off x="3108976" y="2148854"/>
          <a:ext cx="3018169" cy="2032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0828"/>
                <a:gridCol w="1737341"/>
              </a:tblGrid>
              <a:tr h="36625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none" kern="1200" dirty="0" smtClean="0">
                          <a:solidFill>
                            <a:srgbClr val="FFFF00"/>
                          </a:solidFill>
                          <a:effectLst/>
                        </a:rPr>
                        <a:t>Sign</a:t>
                      </a:r>
                      <a:endParaRPr lang="en-US" sz="2000" b="0" u="none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u="none" dirty="0" smtClean="0">
                          <a:solidFill>
                            <a:srgbClr val="FFFF00"/>
                          </a:solidFill>
                          <a:effectLst/>
                        </a:rPr>
                        <a:t>Meaning</a:t>
                      </a:r>
                      <a:endParaRPr lang="en-US" sz="2000" b="0" u="none" dirty="0">
                        <a:solidFill>
                          <a:srgbClr val="FFFF0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>
                    <a:solidFill>
                      <a:srgbClr val="0033CC"/>
                    </a:solidFill>
                  </a:tcPr>
                </a:tc>
              </a:tr>
              <a:tr h="325611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*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Zero or more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>
                    <a:noFill/>
                  </a:tcPr>
                </a:tc>
              </a:tr>
              <a:tr h="284967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1..*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One</a:t>
                      </a:r>
                      <a:r>
                        <a:rPr lang="en-US" sz="2000" baseline="0" dirty="0" smtClean="0">
                          <a:effectLst/>
                        </a:rPr>
                        <a:t> or more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/>
                </a:tc>
              </a:tr>
              <a:tr h="335762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0..1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Zero</a:t>
                      </a:r>
                      <a:r>
                        <a:rPr lang="en-US" sz="2000" baseline="0" dirty="0" smtClean="0">
                          <a:effectLst/>
                        </a:rPr>
                        <a:t> or one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>
                    <a:noFill/>
                  </a:tcPr>
                </a:tc>
              </a:tr>
              <a:tr h="29511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Exactly</a:t>
                      </a:r>
                      <a:r>
                        <a:rPr lang="en-US" sz="2000" baseline="0" dirty="0" smtClean="0">
                          <a:effectLst/>
                        </a:rPr>
                        <a:t> one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509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6E4A-E6CE-EC4F-858E-4244FD9A305E}" type="slidenum">
              <a:rPr lang="en-US"/>
              <a:pPr/>
              <a:t>11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UML Class Diagram: Aggregation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has a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relationship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.</a:t>
            </a:r>
          </a:p>
          <a:p>
            <a:pPr lvl="4"/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contained object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have an existence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independent of its container.</a:t>
            </a:r>
          </a:p>
          <a:p>
            <a:pPr lvl="3"/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Example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mailbox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has 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set of messages.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message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exist without a mailbox.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Therefore, a mailbox </a:t>
            </a:r>
            <a:r>
              <a:rPr lang="en-US" dirty="0">
                <a:solidFill>
                  <a:srgbClr val="CC33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aggregates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messages.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96558" y="5257780"/>
            <a:ext cx="5144295" cy="733954"/>
            <a:chOff x="1896558" y="5257780"/>
            <a:chExt cx="5144295" cy="733954"/>
          </a:xfrm>
        </p:grpSpPr>
        <p:sp>
          <p:nvSpPr>
            <p:cNvPr id="6" name="AutoShape 67"/>
            <p:cNvSpPr>
              <a:spLocks noChangeArrowheads="1"/>
            </p:cNvSpPr>
            <p:nvPr/>
          </p:nvSpPr>
          <p:spPr bwMode="auto">
            <a:xfrm>
              <a:off x="1896558" y="5466271"/>
              <a:ext cx="1530350" cy="525463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Mailbox</a:t>
              </a:r>
            </a:p>
          </p:txBody>
        </p:sp>
        <p:sp>
          <p:nvSpPr>
            <p:cNvPr id="8" name="AutoShape 67"/>
            <p:cNvSpPr>
              <a:spLocks noChangeArrowheads="1"/>
            </p:cNvSpPr>
            <p:nvPr/>
          </p:nvSpPr>
          <p:spPr bwMode="auto">
            <a:xfrm>
              <a:off x="5308890" y="5448280"/>
              <a:ext cx="1731963" cy="525463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dirty="0">
                  <a:latin typeface="+mn-lt"/>
                  <a:ea typeface="+mn-ea"/>
                </a:rPr>
                <a:t>Message</a:t>
              </a: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3845215" y="5330805"/>
              <a:ext cx="441325" cy="3667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>
                  <a:cs typeface="Arial" charset="0"/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4867565" y="5257780"/>
              <a:ext cx="441325" cy="7016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4000" b="1" dirty="0">
                  <a:solidFill>
                    <a:srgbClr val="000000"/>
                  </a:solidFill>
                  <a:ea typeface="+mn-ea"/>
                  <a:cs typeface="Arial" charset="0"/>
                </a:rPr>
                <a:t>*</a:t>
              </a:r>
              <a:endParaRPr lang="en-US" sz="1800" b="1" dirty="0">
                <a:solidFill>
                  <a:srgbClr val="000000"/>
                </a:solidFill>
                <a:ea typeface="+mn-ea"/>
                <a:cs typeface="Arial" charset="0"/>
              </a:endParaRPr>
            </a:p>
          </p:txBody>
        </p:sp>
        <p:sp>
          <p:nvSpPr>
            <p:cNvPr id="265234" name="Diamond 12"/>
            <p:cNvSpPr>
              <a:spLocks noChangeArrowheads="1"/>
            </p:cNvSpPr>
            <p:nvPr/>
          </p:nvSpPr>
          <p:spPr bwMode="auto">
            <a:xfrm>
              <a:off x="3441990" y="5591155"/>
              <a:ext cx="457200" cy="274638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  <p:cxnSp>
          <p:nvCxnSpPr>
            <p:cNvPr id="265236" name="AutoShape 20"/>
            <p:cNvCxnSpPr>
              <a:cxnSpLocks noChangeShapeType="1"/>
              <a:stCxn id="265234" idx="3"/>
              <a:endCxn id="8" idx="1"/>
            </p:cNvCxnSpPr>
            <p:nvPr/>
          </p:nvCxnSpPr>
          <p:spPr bwMode="auto">
            <a:xfrm flipV="1">
              <a:off x="3899190" y="5711805"/>
              <a:ext cx="1409700" cy="174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6644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7683-ABC0-EB4C-93F8-A5E7CBA27EF4}" type="slidenum">
              <a:rPr lang="en-US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UML Class Diagram: Composition</a:t>
            </a:r>
          </a:p>
        </p:txBody>
      </p:sp>
      <p:sp>
        <p:nvSpPr>
          <p:cNvPr id="248851" name="Rectangle 19"/>
          <p:cNvSpPr>
            <a:spLocks noChangeArrowheads="1"/>
          </p:cNvSpPr>
          <p:nvPr/>
        </p:nvSpPr>
        <p:spPr bwMode="auto">
          <a:xfrm>
            <a:off x="457200" y="1295400"/>
            <a:ext cx="8229600" cy="3870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A </a:t>
            </a:r>
            <a:r>
              <a:rPr lang="ja-JP" alt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“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has a</a:t>
            </a:r>
            <a:r>
              <a:rPr lang="ja-JP" alt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”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 relationship.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The contained object cannot (logically) have 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</a:b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an 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existence 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independent </a:t>
            </a: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of its container.</a:t>
            </a:r>
          </a:p>
          <a:p>
            <a:pPr marL="1839913" lvl="3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1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Example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A mailbox </a:t>
            </a:r>
            <a:r>
              <a:rPr lang="en-US" sz="2400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has a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message queue.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The message queue </a:t>
            </a:r>
            <a:r>
              <a:rPr lang="en-US" sz="2400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cannot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/>
            </a:r>
            <a:b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</a:b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(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logically) exist without a mailbox.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Therefore, a mailbox </a:t>
            </a:r>
            <a:r>
              <a:rPr lang="en-US" sz="2400" dirty="0">
                <a:solidFill>
                  <a:srgbClr val="B23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composes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rPr>
              <a:t> a message queue.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96558" y="5330805"/>
            <a:ext cx="5144295" cy="660929"/>
            <a:chOff x="1896558" y="5330805"/>
            <a:chExt cx="5144295" cy="660929"/>
          </a:xfrm>
        </p:grpSpPr>
        <p:sp>
          <p:nvSpPr>
            <p:cNvPr id="16" name="AutoShape 67"/>
            <p:cNvSpPr>
              <a:spLocks noChangeArrowheads="1"/>
            </p:cNvSpPr>
            <p:nvPr/>
          </p:nvSpPr>
          <p:spPr bwMode="auto">
            <a:xfrm>
              <a:off x="1896558" y="5466271"/>
              <a:ext cx="1530350" cy="525463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Mailbox</a:t>
              </a:r>
            </a:p>
          </p:txBody>
        </p:sp>
        <p:sp>
          <p:nvSpPr>
            <p:cNvPr id="17" name="AutoShape 67"/>
            <p:cNvSpPr>
              <a:spLocks noChangeArrowheads="1"/>
            </p:cNvSpPr>
            <p:nvPr/>
          </p:nvSpPr>
          <p:spPr bwMode="auto">
            <a:xfrm>
              <a:off x="5308890" y="5448280"/>
              <a:ext cx="1731963" cy="525463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dirty="0" err="1" smtClean="0">
                  <a:latin typeface="+mn-lt"/>
                  <a:ea typeface="+mn-ea"/>
                </a:rPr>
                <a:t>MessageQueue</a:t>
              </a:r>
              <a:endParaRPr lang="en-US" sz="1400" dirty="0">
                <a:latin typeface="+mn-lt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3845215" y="5330805"/>
              <a:ext cx="441325" cy="3667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>
                  <a:cs typeface="Arial" charset="0"/>
                </a:rPr>
                <a:t>1</a:t>
              </a:r>
            </a:p>
          </p:txBody>
        </p:sp>
        <p:sp>
          <p:nvSpPr>
            <p:cNvPr id="20" name="Diamond 12"/>
            <p:cNvSpPr>
              <a:spLocks noChangeArrowheads="1"/>
            </p:cNvSpPr>
            <p:nvPr/>
          </p:nvSpPr>
          <p:spPr bwMode="auto">
            <a:xfrm>
              <a:off x="3441990" y="5591155"/>
              <a:ext cx="457200" cy="274638"/>
            </a:xfrm>
            <a:prstGeom prst="diamond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  <p:cxnSp>
          <p:nvCxnSpPr>
            <p:cNvPr id="21" name="AutoShape 20"/>
            <p:cNvCxnSpPr>
              <a:cxnSpLocks noChangeShapeType="1"/>
              <a:stCxn id="20" idx="3"/>
              <a:endCxn id="17" idx="1"/>
            </p:cNvCxnSpPr>
            <p:nvPr/>
          </p:nvCxnSpPr>
          <p:spPr bwMode="auto">
            <a:xfrm flipV="1">
              <a:off x="3899190" y="5711805"/>
              <a:ext cx="1409700" cy="174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 bwMode="auto">
            <a:xfrm>
              <a:off x="4953626" y="5330805"/>
              <a:ext cx="441325" cy="3667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>
                  <a:cs typeface="Arial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07901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6E4A-E6CE-EC4F-858E-4244FD9A305E}" type="slidenum">
              <a:rPr lang="en-US"/>
              <a:pPr/>
              <a:t>13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67" y="411163"/>
            <a:ext cx="8686705" cy="655637"/>
          </a:xfrm>
        </p:spPr>
        <p:txBody>
          <a:bodyPr/>
          <a:lstStyle/>
          <a:p>
            <a:r>
              <a:rPr lang="en-US" dirty="0"/>
              <a:t>UML Class Diagram: </a:t>
            </a:r>
            <a:r>
              <a:rPr lang="en-US" dirty="0" smtClean="0"/>
              <a:t>Interface Implementation</a:t>
            </a:r>
            <a:endParaRPr lang="en-US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An “is a” relationship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Use an open triangle at the interface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and a dashed line.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5"/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Example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dog is a biter</a:t>
            </a:r>
            <a:endParaRPr lang="en-US" dirty="0"/>
          </a:p>
        </p:txBody>
      </p:sp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5031883" y="3246122"/>
            <a:ext cx="1731963" cy="525463"/>
          </a:xfrm>
          <a:prstGeom prst="roundRect">
            <a:avLst>
              <a:gd name="adj" fmla="val 16667"/>
            </a:avLst>
          </a:prstGeom>
          <a:noFill/>
          <a:ln w="19050" cmpd="sng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dirty="0" smtClean="0">
                <a:latin typeface="+mn-lt"/>
                <a:ea typeface="+mn-ea"/>
              </a:rPr>
              <a:t>&lt;&lt;interface&gt;&gt;</a:t>
            </a:r>
          </a:p>
          <a:p>
            <a:pPr algn="ctr" eaLnBrk="1" hangingPunct="1"/>
            <a:r>
              <a:rPr lang="en-US" sz="1400" dirty="0" smtClean="0">
                <a:latin typeface="+mn-lt"/>
                <a:ea typeface="+mn-ea"/>
              </a:rPr>
              <a:t>Biter</a:t>
            </a:r>
            <a:endParaRPr lang="en-US" sz="1400" dirty="0">
              <a:latin typeface="+mn-lt"/>
              <a:ea typeface="+mn-ea"/>
            </a:endParaRPr>
          </a:p>
        </p:txBody>
      </p:sp>
      <p:sp>
        <p:nvSpPr>
          <p:cNvPr id="2" name="Isosceles Triangle 1"/>
          <p:cNvSpPr/>
          <p:nvPr/>
        </p:nvSpPr>
        <p:spPr bwMode="auto">
          <a:xfrm>
            <a:off x="5669267" y="3794756"/>
            <a:ext cx="457195" cy="36575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5" name="Straight Connector 4"/>
          <p:cNvCxnSpPr>
            <a:stCxn id="2" idx="3"/>
          </p:cNvCxnSpPr>
          <p:nvPr/>
        </p:nvCxnSpPr>
        <p:spPr bwMode="auto">
          <a:xfrm>
            <a:off x="5897865" y="4160512"/>
            <a:ext cx="22859" cy="91439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AutoShape 67"/>
          <p:cNvSpPr>
            <a:spLocks noChangeArrowheads="1"/>
          </p:cNvSpPr>
          <p:nvPr/>
        </p:nvSpPr>
        <p:spPr bwMode="auto">
          <a:xfrm>
            <a:off x="5031883" y="5074902"/>
            <a:ext cx="1731963" cy="525463"/>
          </a:xfrm>
          <a:prstGeom prst="roundRect">
            <a:avLst>
              <a:gd name="adj" fmla="val 16667"/>
            </a:avLst>
          </a:prstGeom>
          <a:noFill/>
          <a:ln w="19050" cmpd="sng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 smtClean="0">
                <a:latin typeface="+mn-lt"/>
                <a:ea typeface="+mn-ea"/>
              </a:rPr>
              <a:t>Dog</a:t>
            </a:r>
            <a:endParaRPr lang="en-US" sz="14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549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1400-FB88-F048-85EE-B1592E2D25C9}" type="slidenum">
              <a:rPr lang="en-US"/>
              <a:pPr/>
              <a:t>14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Surprises!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software design has few, if any, surprises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Surprises can lead to </a:t>
            </a:r>
            <a:r>
              <a:rPr lang="en-US" dirty="0" smtClean="0"/>
              <a:t>serious </a:t>
            </a:r>
            <a:br>
              <a:rPr lang="en-US" dirty="0" smtClean="0"/>
            </a:br>
            <a:r>
              <a:rPr lang="en-US" dirty="0" smtClean="0"/>
              <a:t>programming </a:t>
            </a:r>
            <a:r>
              <a:rPr lang="en-US" dirty="0"/>
              <a:t>errors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8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F03F-92B0-9047-B24F-7A57979DE7DB}" type="slidenum">
              <a:rPr lang="en-US"/>
              <a:pPr/>
              <a:t>15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Good is </a:t>
            </a:r>
            <a:r>
              <a:rPr lang="en-US" dirty="0" smtClean="0"/>
              <a:t>Your Class Design?</a:t>
            </a:r>
            <a:endParaRPr lang="en-US" dirty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Who is the </a:t>
            </a:r>
            <a:r>
              <a:rPr lang="en-US" dirty="0">
                <a:solidFill>
                  <a:srgbClr val="B23C00"/>
                </a:solidFill>
              </a:rPr>
              <a:t>user </a:t>
            </a:r>
            <a:r>
              <a:rPr lang="en-US" dirty="0"/>
              <a:t>of a class that you write?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 programmers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Perhaps you yourself, later</a:t>
            </a:r>
            <a:r>
              <a:rPr lang="en-US" dirty="0" smtClean="0"/>
              <a:t>!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 </a:t>
            </a:r>
            <a:r>
              <a:rPr lang="en-US" u="sng" dirty="0"/>
              <a:t>designer</a:t>
            </a:r>
            <a:r>
              <a:rPr lang="en-US" dirty="0"/>
              <a:t> priorities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Efficient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Convenient coding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 </a:t>
            </a:r>
            <a:r>
              <a:rPr lang="en-US" u="sng" dirty="0"/>
              <a:t>user</a:t>
            </a:r>
            <a:r>
              <a:rPr lang="en-US" dirty="0"/>
              <a:t> priorities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Easy to use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have to understand the implementation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8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8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F03F-92B0-9047-B24F-7A57979DE7DB}" type="slidenum">
              <a:rPr lang="en-US"/>
              <a:pPr/>
              <a:t>16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Good is Your Class Design?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Is </a:t>
            </a:r>
            <a:r>
              <a:rPr lang="en-US" dirty="0"/>
              <a:t>there a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conflict </a:t>
            </a:r>
            <a:r>
              <a:rPr lang="en-US" dirty="0"/>
              <a:t>of </a:t>
            </a:r>
            <a:r>
              <a:rPr lang="en-US" dirty="0" smtClean="0"/>
              <a:t>interest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if </a:t>
            </a:r>
            <a:r>
              <a:rPr lang="en-US" dirty="0" smtClean="0"/>
              <a:t>you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both </a:t>
            </a:r>
            <a:br>
              <a:rPr lang="en-US" dirty="0"/>
            </a:br>
            <a:r>
              <a:rPr lang="en-US" dirty="0"/>
              <a:t>the class designer and the class user</a:t>
            </a:r>
            <a:r>
              <a:rPr lang="en-US" dirty="0" smtClean="0"/>
              <a:t>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Can you make the right </a:t>
            </a:r>
            <a:r>
              <a:rPr lang="en-US" dirty="0">
                <a:solidFill>
                  <a:srgbClr val="B23C00"/>
                </a:solidFill>
              </a:rPr>
              <a:t>engineering tradeoffs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770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061D-AF76-B947-AC11-118649CAA28F}" type="slidenum">
              <a:rPr lang="en-US"/>
              <a:pPr/>
              <a:t>17</a:t>
            </a:fld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</p:spPr>
        <p:txBody>
          <a:bodyPr/>
          <a:lstStyle/>
          <a:p>
            <a:r>
              <a:rPr lang="en-US" dirty="0"/>
              <a:t>In-Class </a:t>
            </a:r>
            <a:r>
              <a:rPr lang="en-US" dirty="0" smtClean="0"/>
              <a:t>Exercise</a:t>
            </a:r>
            <a:r>
              <a:rPr lang="en-US" dirty="0"/>
              <a:t>: UML Class Diagram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Draw </a:t>
            </a:r>
            <a:r>
              <a:rPr lang="en-US" sz="2400" dirty="0"/>
              <a:t>UML class </a:t>
            </a:r>
            <a:r>
              <a:rPr lang="en-US" sz="2400" dirty="0" smtClean="0"/>
              <a:t>diagrams </a:t>
            </a:r>
            <a:r>
              <a:rPr lang="en-US" sz="2400" dirty="0"/>
              <a:t>that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capture all </a:t>
            </a:r>
            <a:r>
              <a:rPr lang="en-US" sz="2400" dirty="0"/>
              <a:t>of these facts: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university has several departments.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Each department has a department chair.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Each department teaches several courses.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Two of the departments are computer science (CS) </a:t>
            </a:r>
            <a:br>
              <a:rPr lang="en-US" sz="2000" dirty="0"/>
            </a:br>
            <a:r>
              <a:rPr lang="en-US" sz="2000" dirty="0"/>
              <a:t>and computer engineering (CMPE).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computer science department teaches the courses </a:t>
            </a:r>
            <a:br>
              <a:rPr lang="en-US" sz="2000" dirty="0"/>
            </a:br>
            <a:r>
              <a:rPr lang="en-US" sz="2000" dirty="0"/>
              <a:t>CS 101, CS 102, and CS 103.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computer engineering department teaches the courses CMPE 101 and CMPE 102.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CS 102, CS 103, and CMPE 102 are also online.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Each course has a professor, a number of students, </a:t>
            </a:r>
            <a:br>
              <a:rPr lang="en-US" sz="2000" dirty="0"/>
            </a:br>
            <a:r>
              <a:rPr lang="en-US" sz="2000" dirty="0"/>
              <a:t>and possibly a graduate student T.A.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People have home addresses.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3585" y="1325903"/>
            <a:ext cx="2622608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No attributes or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methods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are required 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in these diagrams.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7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7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112A-A79F-8744-AB7E-8F91E4745093}" type="slidenum">
              <a:rPr lang="en-US"/>
              <a:pPr/>
              <a:t>18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Exercise Solution</a:t>
            </a:r>
          </a:p>
        </p:txBody>
      </p:sp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849313" y="1284288"/>
            <a:ext cx="1406525" cy="395287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0">
                <a:latin typeface="Arial" charset="0"/>
              </a:rPr>
              <a:t>University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7550150" y="1289050"/>
            <a:ext cx="1050925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Arial" charset="0"/>
              </a:rPr>
              <a:t>Address</a:t>
            </a:r>
          </a:p>
        </p:txBody>
      </p:sp>
      <p:grpSp>
        <p:nvGrpSpPr>
          <p:cNvPr id="549893" name="Group 5"/>
          <p:cNvGrpSpPr>
            <a:grpSpLocks/>
          </p:cNvGrpSpPr>
          <p:nvPr/>
        </p:nvGrpSpPr>
        <p:grpSpPr bwMode="auto">
          <a:xfrm>
            <a:off x="2287588" y="2124075"/>
            <a:ext cx="2001837" cy="395288"/>
            <a:chOff x="1441" y="1338"/>
            <a:chExt cx="1261" cy="249"/>
          </a:xfrm>
        </p:grpSpPr>
        <p:sp>
          <p:nvSpPr>
            <p:cNvPr id="549894" name="Text Box 6"/>
            <p:cNvSpPr txBox="1">
              <a:spLocks noChangeArrowheads="1"/>
            </p:cNvSpPr>
            <p:nvPr/>
          </p:nvSpPr>
          <p:spPr bwMode="auto">
            <a:xfrm>
              <a:off x="1856" y="1338"/>
              <a:ext cx="846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Chair</a:t>
              </a:r>
            </a:p>
          </p:txBody>
        </p:sp>
        <p:sp>
          <p:nvSpPr>
            <p:cNvPr id="549895" name="AutoShape 7"/>
            <p:cNvSpPr>
              <a:spLocks noChangeArrowheads="1"/>
            </p:cNvSpPr>
            <p:nvPr/>
          </p:nvSpPr>
          <p:spPr bwMode="auto">
            <a:xfrm>
              <a:off x="1441" y="1395"/>
              <a:ext cx="184" cy="133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896" name="AutoShape 8"/>
            <p:cNvCxnSpPr>
              <a:cxnSpLocks noChangeShapeType="1"/>
              <a:stCxn id="549895" idx="3"/>
              <a:endCxn id="549894" idx="1"/>
            </p:cNvCxnSpPr>
            <p:nvPr/>
          </p:nvCxnSpPr>
          <p:spPr bwMode="auto">
            <a:xfrm>
              <a:off x="1634" y="1462"/>
              <a:ext cx="21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49897" name="AutoShape 9"/>
          <p:cNvSpPr>
            <a:spLocks noChangeArrowheads="1"/>
          </p:cNvSpPr>
          <p:nvPr/>
        </p:nvSpPr>
        <p:spPr bwMode="auto">
          <a:xfrm>
            <a:off x="7966075" y="1893888"/>
            <a:ext cx="227013" cy="24923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9898" name="Group 10"/>
          <p:cNvGrpSpPr>
            <a:grpSpLocks/>
          </p:cNvGrpSpPr>
          <p:nvPr/>
        </p:nvGrpSpPr>
        <p:grpSpPr bwMode="auto">
          <a:xfrm>
            <a:off x="6680200" y="4513263"/>
            <a:ext cx="963613" cy="912812"/>
            <a:chOff x="4208" y="2843"/>
            <a:chExt cx="607" cy="575"/>
          </a:xfrm>
        </p:grpSpPr>
        <p:sp>
          <p:nvSpPr>
            <p:cNvPr id="549899" name="Text Box 11"/>
            <p:cNvSpPr txBox="1">
              <a:spLocks noChangeArrowheads="1"/>
            </p:cNvSpPr>
            <p:nvPr/>
          </p:nvSpPr>
          <p:spPr bwMode="auto">
            <a:xfrm>
              <a:off x="4208" y="3093"/>
              <a:ext cx="607" cy="325"/>
            </a:xfrm>
            <a:prstGeom prst="rect">
              <a:avLst/>
            </a:prstGeom>
            <a:solidFill>
              <a:srgbClr val="CCFF33"/>
            </a:solidFill>
            <a:ln w="28575">
              <a:solidFill>
                <a:srgbClr val="3399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latin typeface="Arial" charset="0"/>
                  <a:cs typeface="Arial" charset="0"/>
                </a:rPr>
                <a:t>«</a:t>
              </a:r>
              <a:r>
                <a:rPr lang="en-US" sz="1200" b="0">
                  <a:latin typeface="Arial" charset="0"/>
                </a:rPr>
                <a:t>interface</a:t>
              </a:r>
              <a:r>
                <a:rPr lang="en-US" sz="1200" b="0">
                  <a:latin typeface="Arial" charset="0"/>
                  <a:cs typeface="Arial" charset="0"/>
                </a:rPr>
                <a:t>»</a:t>
              </a:r>
            </a:p>
            <a:p>
              <a:pPr algn="ctr"/>
              <a:r>
                <a:rPr lang="en-US" sz="1400" b="0">
                  <a:latin typeface="Arial" charset="0"/>
                </a:rPr>
                <a:t>Graduate</a:t>
              </a:r>
            </a:p>
          </p:txBody>
        </p:sp>
        <p:sp>
          <p:nvSpPr>
            <p:cNvPr id="549900" name="AutoShape 12"/>
            <p:cNvSpPr>
              <a:spLocks noChangeArrowheads="1"/>
            </p:cNvSpPr>
            <p:nvPr/>
          </p:nvSpPr>
          <p:spPr bwMode="auto">
            <a:xfrm rot="10800000">
              <a:off x="4420" y="2982"/>
              <a:ext cx="179" cy="1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3399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01" name="AutoShape 13"/>
            <p:cNvCxnSpPr>
              <a:cxnSpLocks noChangeShapeType="1"/>
              <a:stCxn id="549954" idx="2"/>
              <a:endCxn id="549900" idx="3"/>
            </p:cNvCxnSpPr>
            <p:nvPr/>
          </p:nvCxnSpPr>
          <p:spPr bwMode="auto">
            <a:xfrm>
              <a:off x="4507" y="2843"/>
              <a:ext cx="3" cy="130"/>
            </a:xfrm>
            <a:prstGeom prst="straightConnector1">
              <a:avLst/>
            </a:prstGeom>
            <a:noFill/>
            <a:ln w="28575">
              <a:solidFill>
                <a:srgbClr val="33993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49902" name="Group 14"/>
          <p:cNvGrpSpPr>
            <a:grpSpLocks/>
          </p:cNvGrpSpPr>
          <p:nvPr/>
        </p:nvGrpSpPr>
        <p:grpSpPr bwMode="auto">
          <a:xfrm>
            <a:off x="4303713" y="2147888"/>
            <a:ext cx="4241800" cy="1347787"/>
            <a:chOff x="2711" y="1353"/>
            <a:chExt cx="2672" cy="849"/>
          </a:xfrm>
        </p:grpSpPr>
        <p:sp>
          <p:nvSpPr>
            <p:cNvPr id="549903" name="Text Box 15"/>
            <p:cNvSpPr txBox="1">
              <a:spLocks noChangeArrowheads="1"/>
            </p:cNvSpPr>
            <p:nvPr/>
          </p:nvSpPr>
          <p:spPr bwMode="auto">
            <a:xfrm>
              <a:off x="4793" y="1353"/>
              <a:ext cx="59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Person</a:t>
              </a:r>
            </a:p>
          </p:txBody>
        </p:sp>
        <p:sp>
          <p:nvSpPr>
            <p:cNvPr id="549904" name="AutoShape 16"/>
            <p:cNvSpPr>
              <a:spLocks noChangeArrowheads="1"/>
            </p:cNvSpPr>
            <p:nvPr/>
          </p:nvSpPr>
          <p:spPr bwMode="auto">
            <a:xfrm>
              <a:off x="5021" y="1610"/>
              <a:ext cx="149" cy="11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05" name="AutoShape 17"/>
            <p:cNvCxnSpPr>
              <a:cxnSpLocks noChangeShapeType="1"/>
              <a:stCxn id="549904" idx="3"/>
              <a:endCxn id="549948" idx="3"/>
            </p:cNvCxnSpPr>
            <p:nvPr/>
          </p:nvCxnSpPr>
          <p:spPr bwMode="auto">
            <a:xfrm rot="5400000">
              <a:off x="4923" y="1705"/>
              <a:ext cx="141" cy="20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06" name="AutoShape 18"/>
            <p:cNvCxnSpPr>
              <a:cxnSpLocks noChangeShapeType="1"/>
              <a:stCxn id="549904" idx="3"/>
              <a:endCxn id="549947" idx="3"/>
            </p:cNvCxnSpPr>
            <p:nvPr/>
          </p:nvCxnSpPr>
          <p:spPr bwMode="auto">
            <a:xfrm rot="5400000">
              <a:off x="4761" y="1867"/>
              <a:ext cx="465" cy="20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07" name="AutoShape 19"/>
            <p:cNvSpPr>
              <a:spLocks noChangeArrowheads="1"/>
            </p:cNvSpPr>
            <p:nvPr/>
          </p:nvSpPr>
          <p:spPr bwMode="auto">
            <a:xfrm rot="5400000">
              <a:off x="4660" y="1418"/>
              <a:ext cx="163" cy="8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08" name="AutoShape 20"/>
            <p:cNvCxnSpPr>
              <a:cxnSpLocks noChangeShapeType="1"/>
              <a:stCxn id="549894" idx="3"/>
              <a:endCxn id="549907" idx="3"/>
            </p:cNvCxnSpPr>
            <p:nvPr/>
          </p:nvCxnSpPr>
          <p:spPr bwMode="auto">
            <a:xfrm flipV="1">
              <a:off x="2711" y="1461"/>
              <a:ext cx="1979" cy="2"/>
            </a:xfrm>
            <a:prstGeom prst="bentConnector3">
              <a:avLst>
                <a:gd name="adj1" fmla="val 4997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549909" name="AutoShape 21"/>
          <p:cNvCxnSpPr>
            <a:cxnSpLocks noChangeShapeType="1"/>
            <a:stCxn id="549897" idx="0"/>
            <a:endCxn id="549892" idx="2"/>
          </p:cNvCxnSpPr>
          <p:nvPr/>
        </p:nvCxnSpPr>
        <p:spPr bwMode="auto">
          <a:xfrm flipH="1" flipV="1">
            <a:off x="8075613" y="1698625"/>
            <a:ext cx="4762" cy="1809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49910" name="Group 22"/>
          <p:cNvGrpSpPr>
            <a:grpSpLocks/>
          </p:cNvGrpSpPr>
          <p:nvPr/>
        </p:nvGrpSpPr>
        <p:grpSpPr bwMode="auto">
          <a:xfrm>
            <a:off x="2282825" y="3190875"/>
            <a:ext cx="2479675" cy="1836738"/>
            <a:chOff x="1438" y="2010"/>
            <a:chExt cx="1562" cy="1157"/>
          </a:xfrm>
        </p:grpSpPr>
        <p:sp>
          <p:nvSpPr>
            <p:cNvPr id="549911" name="Text Box 23"/>
            <p:cNvSpPr txBox="1">
              <a:spLocks noChangeArrowheads="1"/>
            </p:cNvSpPr>
            <p:nvPr/>
          </p:nvSpPr>
          <p:spPr bwMode="auto">
            <a:xfrm>
              <a:off x="1865" y="2282"/>
              <a:ext cx="837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CS 101</a:t>
              </a:r>
            </a:p>
          </p:txBody>
        </p:sp>
        <p:sp>
          <p:nvSpPr>
            <p:cNvPr id="549912" name="Text Box 24"/>
            <p:cNvSpPr txBox="1">
              <a:spLocks noChangeArrowheads="1"/>
            </p:cNvSpPr>
            <p:nvPr/>
          </p:nvSpPr>
          <p:spPr bwMode="auto">
            <a:xfrm>
              <a:off x="1865" y="2598"/>
              <a:ext cx="837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CS 102</a:t>
              </a:r>
            </a:p>
          </p:txBody>
        </p:sp>
        <p:sp>
          <p:nvSpPr>
            <p:cNvPr id="549913" name="Text Box 25"/>
            <p:cNvSpPr txBox="1">
              <a:spLocks noChangeArrowheads="1"/>
            </p:cNvSpPr>
            <p:nvPr/>
          </p:nvSpPr>
          <p:spPr bwMode="auto">
            <a:xfrm>
              <a:off x="1865" y="2918"/>
              <a:ext cx="837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CS 103</a:t>
              </a:r>
            </a:p>
          </p:txBody>
        </p:sp>
        <p:cxnSp>
          <p:nvCxnSpPr>
            <p:cNvPr id="549914" name="AutoShape 26"/>
            <p:cNvCxnSpPr>
              <a:cxnSpLocks noChangeShapeType="1"/>
              <a:stCxn id="549917" idx="3"/>
              <a:endCxn id="549912" idx="1"/>
            </p:cNvCxnSpPr>
            <p:nvPr/>
          </p:nvCxnSpPr>
          <p:spPr bwMode="auto">
            <a:xfrm>
              <a:off x="1631" y="2723"/>
              <a:ext cx="2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15" name="AutoShape 27"/>
            <p:cNvCxnSpPr>
              <a:cxnSpLocks noChangeShapeType="1"/>
              <a:stCxn id="549917" idx="3"/>
              <a:endCxn id="549911" idx="1"/>
            </p:cNvCxnSpPr>
            <p:nvPr/>
          </p:nvCxnSpPr>
          <p:spPr bwMode="auto">
            <a:xfrm flipV="1">
              <a:off x="1631" y="2407"/>
              <a:ext cx="225" cy="316"/>
            </a:xfrm>
            <a:prstGeom prst="bentConnector3">
              <a:avLst>
                <a:gd name="adj1" fmla="val 4977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16" name="AutoShape 28"/>
            <p:cNvCxnSpPr>
              <a:cxnSpLocks noChangeShapeType="1"/>
              <a:stCxn id="549917" idx="3"/>
              <a:endCxn id="549913" idx="1"/>
            </p:cNvCxnSpPr>
            <p:nvPr/>
          </p:nvCxnSpPr>
          <p:spPr bwMode="auto">
            <a:xfrm>
              <a:off x="1631" y="2723"/>
              <a:ext cx="225" cy="320"/>
            </a:xfrm>
            <a:prstGeom prst="bentConnector3">
              <a:avLst>
                <a:gd name="adj1" fmla="val 4977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17" name="AutoShape 29"/>
            <p:cNvSpPr>
              <a:spLocks noChangeArrowheads="1"/>
            </p:cNvSpPr>
            <p:nvPr/>
          </p:nvSpPr>
          <p:spPr bwMode="auto">
            <a:xfrm>
              <a:off x="1438" y="2656"/>
              <a:ext cx="184" cy="133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18" name="AutoShape 30"/>
            <p:cNvSpPr>
              <a:spLocks noChangeArrowheads="1"/>
            </p:cNvSpPr>
            <p:nvPr/>
          </p:nvSpPr>
          <p:spPr bwMode="auto">
            <a:xfrm>
              <a:off x="2851" y="2010"/>
              <a:ext cx="149" cy="11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19" name="AutoShape 31"/>
            <p:cNvCxnSpPr>
              <a:cxnSpLocks noChangeShapeType="1"/>
              <a:stCxn id="549918" idx="3"/>
              <a:endCxn id="549911" idx="3"/>
            </p:cNvCxnSpPr>
            <p:nvPr/>
          </p:nvCxnSpPr>
          <p:spPr bwMode="auto">
            <a:xfrm rot="5400000">
              <a:off x="2684" y="2164"/>
              <a:ext cx="270" cy="2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20" name="AutoShape 32"/>
            <p:cNvCxnSpPr>
              <a:cxnSpLocks noChangeShapeType="1"/>
              <a:stCxn id="549912" idx="3"/>
              <a:endCxn id="549918" idx="3"/>
            </p:cNvCxnSpPr>
            <p:nvPr/>
          </p:nvCxnSpPr>
          <p:spPr bwMode="auto">
            <a:xfrm flipV="1">
              <a:off x="2711" y="2137"/>
              <a:ext cx="215" cy="58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21" name="AutoShape 33"/>
            <p:cNvCxnSpPr>
              <a:cxnSpLocks noChangeShapeType="1"/>
              <a:stCxn id="549913" idx="3"/>
              <a:endCxn id="549918" idx="3"/>
            </p:cNvCxnSpPr>
            <p:nvPr/>
          </p:nvCxnSpPr>
          <p:spPr bwMode="auto">
            <a:xfrm flipV="1">
              <a:off x="2711" y="2137"/>
              <a:ext cx="215" cy="90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49922" name="Group 34"/>
          <p:cNvGrpSpPr>
            <a:grpSpLocks/>
          </p:cNvGrpSpPr>
          <p:nvPr/>
        </p:nvGrpSpPr>
        <p:grpSpPr bwMode="auto">
          <a:xfrm>
            <a:off x="2287588" y="3392488"/>
            <a:ext cx="2357437" cy="2776537"/>
            <a:chOff x="1441" y="2137"/>
            <a:chExt cx="1485" cy="1749"/>
          </a:xfrm>
        </p:grpSpPr>
        <p:sp>
          <p:nvSpPr>
            <p:cNvPr id="549923" name="Text Box 35"/>
            <p:cNvSpPr txBox="1">
              <a:spLocks noChangeArrowheads="1"/>
            </p:cNvSpPr>
            <p:nvPr/>
          </p:nvSpPr>
          <p:spPr bwMode="auto">
            <a:xfrm>
              <a:off x="1872" y="3317"/>
              <a:ext cx="83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CMPE 101</a:t>
              </a:r>
            </a:p>
          </p:txBody>
        </p:sp>
        <p:sp>
          <p:nvSpPr>
            <p:cNvPr id="549924" name="Text Box 36"/>
            <p:cNvSpPr txBox="1">
              <a:spLocks noChangeArrowheads="1"/>
            </p:cNvSpPr>
            <p:nvPr/>
          </p:nvSpPr>
          <p:spPr bwMode="auto">
            <a:xfrm>
              <a:off x="1872" y="3637"/>
              <a:ext cx="83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CMPE 102</a:t>
              </a:r>
            </a:p>
          </p:txBody>
        </p:sp>
        <p:cxnSp>
          <p:nvCxnSpPr>
            <p:cNvPr id="549925" name="AutoShape 37"/>
            <p:cNvCxnSpPr>
              <a:cxnSpLocks noChangeShapeType="1"/>
              <a:stCxn id="549927" idx="3"/>
              <a:endCxn id="549923" idx="1"/>
            </p:cNvCxnSpPr>
            <p:nvPr/>
          </p:nvCxnSpPr>
          <p:spPr bwMode="auto">
            <a:xfrm flipV="1">
              <a:off x="1634" y="3442"/>
              <a:ext cx="229" cy="146"/>
            </a:xfrm>
            <a:prstGeom prst="bentConnector3">
              <a:avLst>
                <a:gd name="adj1" fmla="val 4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26" name="AutoShape 38"/>
            <p:cNvCxnSpPr>
              <a:cxnSpLocks noChangeShapeType="1"/>
              <a:stCxn id="549927" idx="3"/>
              <a:endCxn id="549924" idx="1"/>
            </p:cNvCxnSpPr>
            <p:nvPr/>
          </p:nvCxnSpPr>
          <p:spPr bwMode="auto">
            <a:xfrm>
              <a:off x="1634" y="3588"/>
              <a:ext cx="229" cy="174"/>
            </a:xfrm>
            <a:prstGeom prst="bentConnector3">
              <a:avLst>
                <a:gd name="adj1" fmla="val 4978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27" name="AutoShape 39"/>
            <p:cNvSpPr>
              <a:spLocks noChangeArrowheads="1"/>
            </p:cNvSpPr>
            <p:nvPr/>
          </p:nvSpPr>
          <p:spPr bwMode="auto">
            <a:xfrm>
              <a:off x="1441" y="3521"/>
              <a:ext cx="184" cy="133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28" name="AutoShape 40"/>
            <p:cNvCxnSpPr>
              <a:cxnSpLocks noChangeShapeType="1"/>
              <a:stCxn id="549923" idx="3"/>
              <a:endCxn id="549918" idx="3"/>
            </p:cNvCxnSpPr>
            <p:nvPr/>
          </p:nvCxnSpPr>
          <p:spPr bwMode="auto">
            <a:xfrm flipV="1">
              <a:off x="2711" y="2137"/>
              <a:ext cx="215" cy="130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29" name="AutoShape 41"/>
            <p:cNvCxnSpPr>
              <a:cxnSpLocks noChangeShapeType="1"/>
              <a:stCxn id="549924" idx="3"/>
              <a:endCxn id="549918" idx="3"/>
            </p:cNvCxnSpPr>
            <p:nvPr/>
          </p:nvCxnSpPr>
          <p:spPr bwMode="auto">
            <a:xfrm flipV="1">
              <a:off x="2711" y="2137"/>
              <a:ext cx="215" cy="162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49930" name="Group 42"/>
          <p:cNvGrpSpPr>
            <a:grpSpLocks/>
          </p:cNvGrpSpPr>
          <p:nvPr/>
        </p:nvGrpSpPr>
        <p:grpSpPr bwMode="auto">
          <a:xfrm>
            <a:off x="690563" y="2190750"/>
            <a:ext cx="1590675" cy="3840163"/>
            <a:chOff x="435" y="1380"/>
            <a:chExt cx="1002" cy="2419"/>
          </a:xfrm>
        </p:grpSpPr>
        <p:cxnSp>
          <p:nvCxnSpPr>
            <p:cNvPr id="549931" name="AutoShape 43"/>
            <p:cNvCxnSpPr>
              <a:cxnSpLocks noChangeShapeType="1"/>
              <a:stCxn id="549935" idx="3"/>
              <a:endCxn id="549932" idx="1"/>
            </p:cNvCxnSpPr>
            <p:nvPr/>
          </p:nvCxnSpPr>
          <p:spPr bwMode="auto">
            <a:xfrm rot="10800000" flipH="1" flipV="1">
              <a:off x="435" y="1461"/>
              <a:ext cx="91" cy="2127"/>
            </a:xfrm>
            <a:prstGeom prst="bentConnector3">
              <a:avLst>
                <a:gd name="adj1" fmla="val -149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32" name="Text Box 44"/>
            <p:cNvSpPr txBox="1">
              <a:spLocks noChangeArrowheads="1"/>
            </p:cNvSpPr>
            <p:nvPr/>
          </p:nvSpPr>
          <p:spPr bwMode="auto">
            <a:xfrm>
              <a:off x="535" y="3377"/>
              <a:ext cx="902" cy="422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Computer</a:t>
              </a:r>
            </a:p>
            <a:p>
              <a:pPr algn="ctr"/>
              <a:r>
                <a:rPr lang="en-US" b="0">
                  <a:latin typeface="Arial" charset="0"/>
                </a:rPr>
                <a:t>Engineering</a:t>
              </a:r>
            </a:p>
          </p:txBody>
        </p:sp>
        <p:sp>
          <p:nvSpPr>
            <p:cNvPr id="549933" name="Text Box 45"/>
            <p:cNvSpPr txBox="1">
              <a:spLocks noChangeArrowheads="1"/>
            </p:cNvSpPr>
            <p:nvPr/>
          </p:nvSpPr>
          <p:spPr bwMode="auto">
            <a:xfrm>
              <a:off x="535" y="2512"/>
              <a:ext cx="901" cy="422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Computer</a:t>
              </a:r>
            </a:p>
            <a:p>
              <a:pPr algn="ctr"/>
              <a:r>
                <a:rPr lang="en-US" b="0">
                  <a:latin typeface="Arial" charset="0"/>
                </a:rPr>
                <a:t>Science</a:t>
              </a:r>
            </a:p>
          </p:txBody>
        </p:sp>
        <p:cxnSp>
          <p:nvCxnSpPr>
            <p:cNvPr id="549934" name="AutoShape 46"/>
            <p:cNvCxnSpPr>
              <a:cxnSpLocks noChangeShapeType="1"/>
              <a:stCxn id="549935" idx="3"/>
              <a:endCxn id="549933" idx="1"/>
            </p:cNvCxnSpPr>
            <p:nvPr/>
          </p:nvCxnSpPr>
          <p:spPr bwMode="auto">
            <a:xfrm rot="10800000" flipH="1" flipV="1">
              <a:off x="435" y="1461"/>
              <a:ext cx="91" cy="1262"/>
            </a:xfrm>
            <a:prstGeom prst="bentConnector3">
              <a:avLst>
                <a:gd name="adj1" fmla="val -149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35" name="AutoShape 47"/>
            <p:cNvSpPr>
              <a:spLocks noChangeArrowheads="1"/>
            </p:cNvSpPr>
            <p:nvPr/>
          </p:nvSpPr>
          <p:spPr bwMode="auto">
            <a:xfrm rot="5400000">
              <a:off x="405" y="1418"/>
              <a:ext cx="163" cy="8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9936" name="Group 48"/>
          <p:cNvGrpSpPr>
            <a:grpSpLocks/>
          </p:cNvGrpSpPr>
          <p:nvPr/>
        </p:nvGrpSpPr>
        <p:grpSpPr bwMode="auto">
          <a:xfrm>
            <a:off x="849313" y="1693863"/>
            <a:ext cx="1430337" cy="815975"/>
            <a:chOff x="535" y="1067"/>
            <a:chExt cx="901" cy="514"/>
          </a:xfrm>
        </p:grpSpPr>
        <p:sp>
          <p:nvSpPr>
            <p:cNvPr id="549937" name="Text Box 49"/>
            <p:cNvSpPr txBox="1">
              <a:spLocks noChangeArrowheads="1"/>
            </p:cNvSpPr>
            <p:nvPr/>
          </p:nvSpPr>
          <p:spPr bwMode="auto">
            <a:xfrm>
              <a:off x="535" y="1332"/>
              <a:ext cx="901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Department</a:t>
              </a:r>
            </a:p>
          </p:txBody>
        </p:sp>
        <p:cxnSp>
          <p:nvCxnSpPr>
            <p:cNvPr id="549938" name="AutoShape 50"/>
            <p:cNvCxnSpPr>
              <a:cxnSpLocks noChangeShapeType="1"/>
              <a:stCxn id="549939" idx="2"/>
              <a:endCxn id="549937" idx="0"/>
            </p:cNvCxnSpPr>
            <p:nvPr/>
          </p:nvCxnSpPr>
          <p:spPr bwMode="auto">
            <a:xfrm flipH="1">
              <a:off x="986" y="1233"/>
              <a:ext cx="2" cy="9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39" name="AutoShape 51"/>
            <p:cNvSpPr>
              <a:spLocks noChangeArrowheads="1"/>
            </p:cNvSpPr>
            <p:nvPr/>
          </p:nvSpPr>
          <p:spPr bwMode="auto">
            <a:xfrm>
              <a:off x="916" y="1067"/>
              <a:ext cx="143" cy="157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940" name="Text Box 52"/>
            <p:cNvSpPr txBox="1">
              <a:spLocks noChangeArrowheads="1"/>
            </p:cNvSpPr>
            <p:nvPr/>
          </p:nvSpPr>
          <p:spPr bwMode="auto">
            <a:xfrm>
              <a:off x="973" y="1173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>
                  <a:latin typeface="Arial" charset="0"/>
                </a:rPr>
                <a:t>1..n</a:t>
              </a:r>
            </a:p>
          </p:txBody>
        </p:sp>
      </p:grpSp>
      <p:grpSp>
        <p:nvGrpSpPr>
          <p:cNvPr id="549941" name="Group 53"/>
          <p:cNvGrpSpPr>
            <a:grpSpLocks/>
          </p:cNvGrpSpPr>
          <p:nvPr/>
        </p:nvGrpSpPr>
        <p:grpSpPr bwMode="auto">
          <a:xfrm>
            <a:off x="1454150" y="2509838"/>
            <a:ext cx="3671888" cy="669925"/>
            <a:chOff x="916" y="1581"/>
            <a:chExt cx="2313" cy="422"/>
          </a:xfrm>
        </p:grpSpPr>
        <p:sp>
          <p:nvSpPr>
            <p:cNvPr id="549942" name="Text Box 54"/>
            <p:cNvSpPr txBox="1">
              <a:spLocks noChangeArrowheads="1"/>
            </p:cNvSpPr>
            <p:nvPr/>
          </p:nvSpPr>
          <p:spPr bwMode="auto">
            <a:xfrm>
              <a:off x="2631" y="1754"/>
              <a:ext cx="598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Course</a:t>
              </a:r>
            </a:p>
          </p:txBody>
        </p:sp>
        <p:sp>
          <p:nvSpPr>
            <p:cNvPr id="549943" name="AutoShape 55"/>
            <p:cNvSpPr>
              <a:spLocks noChangeArrowheads="1"/>
            </p:cNvSpPr>
            <p:nvPr/>
          </p:nvSpPr>
          <p:spPr bwMode="auto">
            <a:xfrm>
              <a:off x="916" y="1581"/>
              <a:ext cx="143" cy="157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44" name="AutoShape 56"/>
            <p:cNvCxnSpPr>
              <a:cxnSpLocks noChangeShapeType="1"/>
              <a:stCxn id="549943" idx="2"/>
              <a:endCxn id="549942" idx="1"/>
            </p:cNvCxnSpPr>
            <p:nvPr/>
          </p:nvCxnSpPr>
          <p:spPr bwMode="auto">
            <a:xfrm rot="16200000" flipH="1">
              <a:off x="1739" y="996"/>
              <a:ext cx="132" cy="163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45" name="Text Box 57"/>
            <p:cNvSpPr txBox="1">
              <a:spLocks noChangeArrowheads="1"/>
            </p:cNvSpPr>
            <p:nvPr/>
          </p:nvSpPr>
          <p:spPr bwMode="auto">
            <a:xfrm>
              <a:off x="2356" y="1720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>
                  <a:latin typeface="Arial" charset="0"/>
                </a:rPr>
                <a:t>1..n</a:t>
              </a:r>
            </a:p>
          </p:txBody>
        </p:sp>
      </p:grpSp>
      <p:grpSp>
        <p:nvGrpSpPr>
          <p:cNvPr id="549946" name="Group 58"/>
          <p:cNvGrpSpPr>
            <a:grpSpLocks/>
          </p:cNvGrpSpPr>
          <p:nvPr/>
        </p:nvGrpSpPr>
        <p:grpSpPr bwMode="auto">
          <a:xfrm>
            <a:off x="5133975" y="2782888"/>
            <a:ext cx="2616200" cy="909637"/>
            <a:chOff x="3234" y="1753"/>
            <a:chExt cx="1648" cy="573"/>
          </a:xfrm>
        </p:grpSpPr>
        <p:sp>
          <p:nvSpPr>
            <p:cNvPr id="549947" name="Text Box 59"/>
            <p:cNvSpPr txBox="1">
              <a:spLocks noChangeArrowheads="1"/>
            </p:cNvSpPr>
            <p:nvPr/>
          </p:nvSpPr>
          <p:spPr bwMode="auto">
            <a:xfrm>
              <a:off x="4132" y="2077"/>
              <a:ext cx="75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Student</a:t>
              </a:r>
            </a:p>
          </p:txBody>
        </p:sp>
        <p:sp>
          <p:nvSpPr>
            <p:cNvPr id="549948" name="Text Box 60"/>
            <p:cNvSpPr txBox="1">
              <a:spLocks noChangeArrowheads="1"/>
            </p:cNvSpPr>
            <p:nvPr/>
          </p:nvSpPr>
          <p:spPr bwMode="auto">
            <a:xfrm>
              <a:off x="4132" y="1753"/>
              <a:ext cx="75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Professor</a:t>
              </a:r>
            </a:p>
          </p:txBody>
        </p:sp>
        <p:sp>
          <p:nvSpPr>
            <p:cNvPr id="549949" name="AutoShape 61"/>
            <p:cNvSpPr>
              <a:spLocks noChangeArrowheads="1"/>
            </p:cNvSpPr>
            <p:nvPr/>
          </p:nvSpPr>
          <p:spPr bwMode="auto">
            <a:xfrm>
              <a:off x="3234" y="1809"/>
              <a:ext cx="184" cy="133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50" name="AutoShape 62"/>
            <p:cNvCxnSpPr>
              <a:cxnSpLocks noChangeShapeType="1"/>
              <a:stCxn id="549949" idx="3"/>
              <a:endCxn id="549948" idx="1"/>
            </p:cNvCxnSpPr>
            <p:nvPr/>
          </p:nvCxnSpPr>
          <p:spPr bwMode="auto">
            <a:xfrm>
              <a:off x="3427" y="1876"/>
              <a:ext cx="696" cy="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51" name="AutoShape 63"/>
            <p:cNvCxnSpPr>
              <a:cxnSpLocks noChangeShapeType="1"/>
              <a:stCxn id="549949" idx="3"/>
              <a:endCxn id="549947" idx="1"/>
            </p:cNvCxnSpPr>
            <p:nvPr/>
          </p:nvCxnSpPr>
          <p:spPr bwMode="auto">
            <a:xfrm>
              <a:off x="3427" y="1876"/>
              <a:ext cx="696" cy="32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52" name="Text Box 64"/>
            <p:cNvSpPr txBox="1">
              <a:spLocks noChangeArrowheads="1"/>
            </p:cNvSpPr>
            <p:nvPr/>
          </p:nvSpPr>
          <p:spPr bwMode="auto">
            <a:xfrm>
              <a:off x="3865" y="2042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>
                  <a:latin typeface="Arial" charset="0"/>
                </a:rPr>
                <a:t>1..n</a:t>
              </a:r>
            </a:p>
          </p:txBody>
        </p:sp>
      </p:grpSp>
      <p:grpSp>
        <p:nvGrpSpPr>
          <p:cNvPr id="549953" name="Group 65"/>
          <p:cNvGrpSpPr>
            <a:grpSpLocks/>
          </p:cNvGrpSpPr>
          <p:nvPr/>
        </p:nvGrpSpPr>
        <p:grpSpPr bwMode="auto">
          <a:xfrm>
            <a:off x="5440363" y="2978150"/>
            <a:ext cx="2309812" cy="1520825"/>
            <a:chOff x="3427" y="1876"/>
            <a:chExt cx="1455" cy="958"/>
          </a:xfrm>
        </p:grpSpPr>
        <p:sp>
          <p:nvSpPr>
            <p:cNvPr id="549954" name="Text Box 66"/>
            <p:cNvSpPr txBox="1">
              <a:spLocks noChangeArrowheads="1"/>
            </p:cNvSpPr>
            <p:nvPr/>
          </p:nvSpPr>
          <p:spPr bwMode="auto">
            <a:xfrm>
              <a:off x="4132" y="2585"/>
              <a:ext cx="750" cy="249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0">
                  <a:latin typeface="Arial" charset="0"/>
                </a:rPr>
                <a:t>TA</a:t>
              </a:r>
            </a:p>
          </p:txBody>
        </p:sp>
        <p:sp>
          <p:nvSpPr>
            <p:cNvPr id="549955" name="AutoShape 67"/>
            <p:cNvSpPr>
              <a:spLocks noChangeArrowheads="1"/>
            </p:cNvSpPr>
            <p:nvPr/>
          </p:nvSpPr>
          <p:spPr bwMode="auto">
            <a:xfrm>
              <a:off x="4429" y="2332"/>
              <a:ext cx="149" cy="11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56" name="AutoShape 68"/>
            <p:cNvCxnSpPr>
              <a:cxnSpLocks noChangeShapeType="1"/>
              <a:stCxn id="549954" idx="0"/>
              <a:endCxn id="549955" idx="3"/>
            </p:cNvCxnSpPr>
            <p:nvPr/>
          </p:nvCxnSpPr>
          <p:spPr bwMode="auto">
            <a:xfrm flipH="1" flipV="1">
              <a:off x="4504" y="2459"/>
              <a:ext cx="3" cy="11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57" name="AutoShape 69"/>
            <p:cNvCxnSpPr>
              <a:cxnSpLocks noChangeShapeType="1"/>
              <a:stCxn id="549949" idx="3"/>
              <a:endCxn id="549954" idx="1"/>
            </p:cNvCxnSpPr>
            <p:nvPr/>
          </p:nvCxnSpPr>
          <p:spPr bwMode="auto">
            <a:xfrm>
              <a:off x="3427" y="1876"/>
              <a:ext cx="696" cy="83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49958" name="Text Box 70"/>
            <p:cNvSpPr txBox="1">
              <a:spLocks noChangeArrowheads="1"/>
            </p:cNvSpPr>
            <p:nvPr/>
          </p:nvSpPr>
          <p:spPr bwMode="auto">
            <a:xfrm>
              <a:off x="3865" y="2552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>
                  <a:latin typeface="Arial" charset="0"/>
                </a:rPr>
                <a:t>0..1</a:t>
              </a:r>
            </a:p>
          </p:txBody>
        </p:sp>
      </p:grpSp>
      <p:grpSp>
        <p:nvGrpSpPr>
          <p:cNvPr id="549959" name="Group 71"/>
          <p:cNvGrpSpPr>
            <a:grpSpLocks/>
          </p:cNvGrpSpPr>
          <p:nvPr/>
        </p:nvGrpSpPr>
        <p:grpSpPr bwMode="auto">
          <a:xfrm>
            <a:off x="4289425" y="4322763"/>
            <a:ext cx="2005013" cy="1649412"/>
            <a:chOff x="2711" y="2723"/>
            <a:chExt cx="1263" cy="1039"/>
          </a:xfrm>
        </p:grpSpPr>
        <p:sp>
          <p:nvSpPr>
            <p:cNvPr id="549960" name="Text Box 72"/>
            <p:cNvSpPr txBox="1">
              <a:spLocks noChangeArrowheads="1"/>
            </p:cNvSpPr>
            <p:nvPr/>
          </p:nvSpPr>
          <p:spPr bwMode="auto">
            <a:xfrm>
              <a:off x="3367" y="3093"/>
              <a:ext cx="607" cy="325"/>
            </a:xfrm>
            <a:prstGeom prst="rect">
              <a:avLst/>
            </a:prstGeom>
            <a:solidFill>
              <a:srgbClr val="CCFF33"/>
            </a:solidFill>
            <a:ln w="28575">
              <a:solidFill>
                <a:srgbClr val="3399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latin typeface="Arial" charset="0"/>
                  <a:cs typeface="Arial" charset="0"/>
                </a:rPr>
                <a:t>«</a:t>
              </a:r>
              <a:r>
                <a:rPr lang="en-US" sz="1200" b="0">
                  <a:latin typeface="Arial" charset="0"/>
                </a:rPr>
                <a:t>interface</a:t>
              </a:r>
              <a:r>
                <a:rPr lang="en-US" sz="1200" b="0">
                  <a:latin typeface="Arial" charset="0"/>
                  <a:cs typeface="Arial" charset="0"/>
                </a:rPr>
                <a:t>»</a:t>
              </a:r>
            </a:p>
            <a:p>
              <a:pPr algn="ctr"/>
              <a:r>
                <a:rPr lang="en-US" sz="1400" b="0">
                  <a:latin typeface="Arial" charset="0"/>
                </a:rPr>
                <a:t>Online</a:t>
              </a:r>
            </a:p>
          </p:txBody>
        </p:sp>
        <p:sp>
          <p:nvSpPr>
            <p:cNvPr id="549961" name="AutoShape 73"/>
            <p:cNvSpPr>
              <a:spLocks noChangeArrowheads="1"/>
            </p:cNvSpPr>
            <p:nvPr/>
          </p:nvSpPr>
          <p:spPr bwMode="auto">
            <a:xfrm rot="5400000">
              <a:off x="3227" y="3202"/>
              <a:ext cx="163" cy="88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3399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9962" name="AutoShape 74"/>
            <p:cNvCxnSpPr>
              <a:cxnSpLocks noChangeShapeType="1"/>
              <a:stCxn id="549924" idx="3"/>
              <a:endCxn id="549961" idx="3"/>
            </p:cNvCxnSpPr>
            <p:nvPr/>
          </p:nvCxnSpPr>
          <p:spPr bwMode="auto">
            <a:xfrm flipV="1">
              <a:off x="2711" y="3245"/>
              <a:ext cx="546" cy="517"/>
            </a:xfrm>
            <a:prstGeom prst="curvedConnector3">
              <a:avLst>
                <a:gd name="adj1" fmla="val 49815"/>
              </a:avLst>
            </a:prstGeom>
            <a:noFill/>
            <a:ln w="28575">
              <a:solidFill>
                <a:srgbClr val="33993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63" name="AutoShape 75"/>
            <p:cNvCxnSpPr>
              <a:cxnSpLocks noChangeShapeType="1"/>
            </p:cNvCxnSpPr>
            <p:nvPr/>
          </p:nvCxnSpPr>
          <p:spPr bwMode="auto">
            <a:xfrm>
              <a:off x="2711" y="3043"/>
              <a:ext cx="546" cy="202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33993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9964" name="AutoShape 76"/>
            <p:cNvCxnSpPr>
              <a:cxnSpLocks noChangeShapeType="1"/>
            </p:cNvCxnSpPr>
            <p:nvPr/>
          </p:nvCxnSpPr>
          <p:spPr bwMode="auto">
            <a:xfrm>
              <a:off x="2711" y="2723"/>
              <a:ext cx="546" cy="522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33993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56089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9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9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9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9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9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9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9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9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49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9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1" grpId="0" animBg="1"/>
      <p:bldP spid="549892" grpId="0" animBg="1"/>
      <p:bldP spid="5498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5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F695-9E04-6448-9885-9AAE78C26F7D}" type="slidenum">
              <a:rPr lang="en-US"/>
              <a:pPr/>
              <a:t>2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Development Big Picture</a:t>
            </a:r>
          </a:p>
        </p:txBody>
      </p:sp>
      <p:pic>
        <p:nvPicPr>
          <p:cNvPr id="126980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508125"/>
            <a:ext cx="8504237" cy="394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95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 for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 #1 next Tuesday, June 23.</a:t>
            </a:r>
          </a:p>
          <a:p>
            <a:r>
              <a:rPr lang="en-US" dirty="0" smtClean="0"/>
              <a:t>Closed book and laptop.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will include all topics we’ve covered so far.</a:t>
            </a:r>
          </a:p>
          <a:p>
            <a:pPr lvl="1"/>
            <a:r>
              <a:rPr lang="en-US" dirty="0" smtClean="0"/>
              <a:t>Chapter readings</a:t>
            </a:r>
          </a:p>
          <a:p>
            <a:pPr lvl="1"/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Homework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Written exam (old fashioned pen and paper)</a:t>
            </a:r>
          </a:p>
          <a:p>
            <a:pPr lvl="1"/>
            <a:r>
              <a:rPr lang="en-US" dirty="0" smtClean="0"/>
              <a:t>Short answer</a:t>
            </a:r>
          </a:p>
          <a:p>
            <a:pPr lvl="1"/>
            <a:r>
              <a:rPr lang="en-US" dirty="0" smtClean="0"/>
              <a:t>Program snippets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49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 for the </a:t>
            </a:r>
            <a:r>
              <a:rPr lang="en-US" dirty="0" smtClean="0"/>
              <a:t>Midterm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superclass, subclass, inheritance, </a:t>
            </a:r>
          </a:p>
          <a:p>
            <a:pPr lvl="1"/>
            <a:r>
              <a:rPr lang="en-US" dirty="0" smtClean="0"/>
              <a:t>polymorphism</a:t>
            </a:r>
          </a:p>
          <a:p>
            <a:pPr lvl="1"/>
            <a:r>
              <a:rPr lang="en-US" dirty="0" smtClean="0"/>
              <a:t>type casts and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instanceof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dirty="0" smtClean="0"/>
          </a:p>
          <a:p>
            <a:r>
              <a:rPr lang="en-US" dirty="0" smtClean="0"/>
              <a:t>Object class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equals()</a:t>
            </a:r>
            <a:r>
              <a:rPr lang="en-US" dirty="0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 for the </a:t>
            </a:r>
            <a:r>
              <a:rPr lang="en-US" dirty="0" smtClean="0"/>
              <a:t>Midterm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Comparable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interface constants</a:t>
            </a:r>
          </a:p>
          <a:p>
            <a:pPr lvl="1"/>
            <a:r>
              <a:rPr lang="en-US" dirty="0" smtClean="0"/>
              <a:t>marker interfaces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Scanner class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hasNext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next()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hasNextLine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nextLine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hasNextInt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nextInt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useDelimiter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0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PrintWriter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</a:t>
            </a:r>
          </a:p>
          <a:p>
            <a:pPr lvl="4"/>
            <a:endParaRPr lang="en-US" dirty="0"/>
          </a:p>
          <a:p>
            <a:r>
              <a:rPr lang="en-US" dirty="0" smtClean="0"/>
              <a:t>I/O errors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FileNotFoundException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5"/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xception handling</a:t>
            </a:r>
          </a:p>
          <a:p>
            <a:pPr lvl="1"/>
            <a:r>
              <a:rPr lang="en-US" dirty="0" smtClean="0"/>
              <a:t>checked and unchecked exceptions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try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-catch </a:t>
            </a:r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throwing an exception</a:t>
            </a:r>
          </a:p>
          <a:p>
            <a:pPr lvl="1"/>
            <a:r>
              <a:rPr lang="en-US" dirty="0" smtClean="0"/>
              <a:t>custom exception classes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finally</a:t>
            </a:r>
            <a:r>
              <a:rPr lang="en-US" dirty="0" smtClean="0"/>
              <a:t> clause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2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design</a:t>
            </a:r>
          </a:p>
          <a:p>
            <a:pPr lvl="1"/>
            <a:r>
              <a:rPr lang="en-US" dirty="0" smtClean="0"/>
              <a:t>what makes software good</a:t>
            </a:r>
          </a:p>
          <a:p>
            <a:pPr lvl="1"/>
            <a:r>
              <a:rPr lang="en-US" dirty="0" smtClean="0"/>
              <a:t>iterative and incremental development</a:t>
            </a:r>
          </a:p>
          <a:p>
            <a:pPr lvl="1"/>
            <a:r>
              <a:rPr lang="en-US" dirty="0" smtClean="0"/>
              <a:t>sources and classification of classes</a:t>
            </a:r>
          </a:p>
          <a:p>
            <a:pPr lvl="1"/>
            <a:r>
              <a:rPr lang="en-US" dirty="0" smtClean="0"/>
              <a:t>CRC technique</a:t>
            </a:r>
          </a:p>
          <a:p>
            <a:pPr lvl="1"/>
            <a:r>
              <a:rPr lang="en-US" dirty="0" smtClean="0"/>
              <a:t>dependency and aggregation</a:t>
            </a:r>
          </a:p>
          <a:p>
            <a:pPr lvl="1"/>
            <a:r>
              <a:rPr lang="en-US" dirty="0" smtClean="0"/>
              <a:t>UML class diagrams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EDC0-BFCC-2344-A620-716F6DEDB7F5}" type="slidenum">
              <a:rPr lang="en-US"/>
              <a:pPr/>
              <a:t>3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Development</a:t>
            </a:r>
          </a:p>
        </p:txBody>
      </p:sp>
      <p:pic>
        <p:nvPicPr>
          <p:cNvPr id="128004" name="Picture 4" descr="fig0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722438"/>
            <a:ext cx="877887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890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0A63-808F-3040-B7EE-0D5F96DEC47A}" type="slidenum">
              <a:rPr lang="en-US"/>
              <a:pPr/>
              <a:t>4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Incremental Development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5225"/>
            <a:ext cx="8229600" cy="1644650"/>
          </a:xfrm>
        </p:spPr>
        <p:txBody>
          <a:bodyPr/>
          <a:lstStyle/>
          <a:p>
            <a:r>
              <a:rPr lang="en-US" dirty="0"/>
              <a:t>Each iteration adds functionality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code that already works</a:t>
            </a:r>
            <a:r>
              <a:rPr lang="en-US" dirty="0"/>
              <a:t>.</a:t>
            </a:r>
          </a:p>
          <a:p>
            <a:r>
              <a:rPr lang="en-US" dirty="0"/>
              <a:t>No Big Bang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29028" name="Oval 5"/>
          <p:cNvSpPr>
            <a:spLocks/>
          </p:cNvSpPr>
          <p:nvPr/>
        </p:nvSpPr>
        <p:spPr bwMode="auto">
          <a:xfrm>
            <a:off x="846138" y="2824163"/>
            <a:ext cx="127000" cy="127000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29029" name="Text Box 6"/>
          <p:cNvSpPr txBox="1">
            <a:spLocks/>
          </p:cNvSpPr>
          <p:nvPr/>
        </p:nvSpPr>
        <p:spPr bwMode="auto">
          <a:xfrm>
            <a:off x="639763" y="2493963"/>
            <a:ext cx="5318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>
                <a:ea typeface="ヒラギノ角ゴ ProN W3" charset="0"/>
                <a:cs typeface="ヒラギノ角ゴ ProN W3" charset="0"/>
              </a:rPr>
              <a:t>Start</a:t>
            </a:r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29030" name="Text Box 8"/>
          <p:cNvSpPr txBox="1">
            <a:spLocks/>
          </p:cNvSpPr>
          <p:nvPr/>
        </p:nvSpPr>
        <p:spPr bwMode="auto">
          <a:xfrm>
            <a:off x="7853363" y="1325563"/>
            <a:ext cx="522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b="1">
                <a:ea typeface="ヒラギノ角ゴ ProN W3" charset="0"/>
                <a:cs typeface="ヒラギノ角ゴ ProN W3" charset="0"/>
              </a:rPr>
              <a:t>Goal</a:t>
            </a:r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grpSp>
        <p:nvGrpSpPr>
          <p:cNvPr id="129031" name="Group 17"/>
          <p:cNvGrpSpPr>
            <a:grpSpLocks/>
          </p:cNvGrpSpPr>
          <p:nvPr/>
        </p:nvGrpSpPr>
        <p:grpSpPr bwMode="auto">
          <a:xfrm>
            <a:off x="7729538" y="1630363"/>
            <a:ext cx="787400" cy="787400"/>
            <a:chOff x="4984" y="2352"/>
            <a:chExt cx="496" cy="496"/>
          </a:xfrm>
        </p:grpSpPr>
        <p:sp>
          <p:nvSpPr>
            <p:cNvPr id="129032" name="Oval 7"/>
            <p:cNvSpPr>
              <a:spLocks/>
            </p:cNvSpPr>
            <p:nvPr/>
          </p:nvSpPr>
          <p:spPr bwMode="auto">
            <a:xfrm>
              <a:off x="5200" y="2568"/>
              <a:ext cx="80" cy="80"/>
            </a:xfrm>
            <a:prstGeom prst="ellipse">
              <a:avLst/>
            </a:prstGeom>
            <a:solidFill>
              <a:srgbClr val="4C4C4C"/>
            </a:solidFill>
            <a:ln w="25400">
              <a:solidFill>
                <a:srgbClr val="4C4C4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33" name="Oval 9"/>
            <p:cNvSpPr>
              <a:spLocks/>
            </p:cNvSpPr>
            <p:nvPr/>
          </p:nvSpPr>
          <p:spPr bwMode="auto">
            <a:xfrm>
              <a:off x="5096" y="2464"/>
              <a:ext cx="280" cy="280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34" name="Oval 10"/>
            <p:cNvSpPr>
              <a:spLocks/>
            </p:cNvSpPr>
            <p:nvPr/>
          </p:nvSpPr>
          <p:spPr bwMode="auto">
            <a:xfrm>
              <a:off x="4984" y="2352"/>
              <a:ext cx="496" cy="496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</p:grpSp>
      <p:sp>
        <p:nvSpPr>
          <p:cNvPr id="129035" name="Line 22"/>
          <p:cNvSpPr>
            <a:spLocks noChangeShapeType="1"/>
          </p:cNvSpPr>
          <p:nvPr/>
        </p:nvSpPr>
        <p:spPr bwMode="auto">
          <a:xfrm flipV="1">
            <a:off x="1074738" y="2659063"/>
            <a:ext cx="406400" cy="20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Line 23"/>
          <p:cNvSpPr>
            <a:spLocks noChangeShapeType="1"/>
          </p:cNvSpPr>
          <p:nvPr/>
        </p:nvSpPr>
        <p:spPr bwMode="auto">
          <a:xfrm>
            <a:off x="1465263" y="2659063"/>
            <a:ext cx="561975" cy="2111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Line 24"/>
          <p:cNvSpPr>
            <a:spLocks noChangeShapeType="1"/>
          </p:cNvSpPr>
          <p:nvPr/>
        </p:nvSpPr>
        <p:spPr bwMode="auto">
          <a:xfrm flipV="1">
            <a:off x="2014538" y="2532063"/>
            <a:ext cx="685800" cy="342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Line 25"/>
          <p:cNvSpPr>
            <a:spLocks noChangeShapeType="1"/>
          </p:cNvSpPr>
          <p:nvPr/>
        </p:nvSpPr>
        <p:spPr bwMode="auto">
          <a:xfrm>
            <a:off x="2681288" y="2538413"/>
            <a:ext cx="628650" cy="234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Line 26"/>
          <p:cNvSpPr>
            <a:spLocks noChangeShapeType="1"/>
          </p:cNvSpPr>
          <p:nvPr/>
        </p:nvSpPr>
        <p:spPr bwMode="auto">
          <a:xfrm flipV="1">
            <a:off x="3281363" y="2506663"/>
            <a:ext cx="600075" cy="2746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0" name="Line 27"/>
          <p:cNvSpPr>
            <a:spLocks noChangeShapeType="1"/>
          </p:cNvSpPr>
          <p:nvPr/>
        </p:nvSpPr>
        <p:spPr bwMode="auto">
          <a:xfrm>
            <a:off x="3862388" y="2493963"/>
            <a:ext cx="1339850" cy="596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1" name="Line 28"/>
          <p:cNvSpPr>
            <a:spLocks noChangeShapeType="1"/>
          </p:cNvSpPr>
          <p:nvPr/>
        </p:nvSpPr>
        <p:spPr bwMode="auto">
          <a:xfrm flipV="1">
            <a:off x="5202238" y="2519363"/>
            <a:ext cx="787400" cy="565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Line 29"/>
          <p:cNvSpPr>
            <a:spLocks noChangeShapeType="1"/>
          </p:cNvSpPr>
          <p:nvPr/>
        </p:nvSpPr>
        <p:spPr bwMode="auto">
          <a:xfrm>
            <a:off x="5972175" y="2519363"/>
            <a:ext cx="1020763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3" name="Line 30"/>
          <p:cNvSpPr>
            <a:spLocks noChangeShapeType="1"/>
          </p:cNvSpPr>
          <p:nvPr/>
        </p:nvSpPr>
        <p:spPr bwMode="auto">
          <a:xfrm flipV="1">
            <a:off x="6972300" y="2125663"/>
            <a:ext cx="592138" cy="774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4" name="Line 31"/>
          <p:cNvSpPr>
            <a:spLocks noChangeShapeType="1"/>
          </p:cNvSpPr>
          <p:nvPr/>
        </p:nvSpPr>
        <p:spPr bwMode="auto">
          <a:xfrm flipV="1">
            <a:off x="7551738" y="2036763"/>
            <a:ext cx="584200" cy="88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9045" name="Picture 35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8019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6" name="Picture 36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21844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7" name="Picture 37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27432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8" name="Picture 38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21590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9" name="Picture 39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887663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50" name="Picture 40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12925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51" name="Freeform 42"/>
          <p:cNvSpPr>
            <a:spLocks/>
          </p:cNvSpPr>
          <p:nvPr/>
        </p:nvSpPr>
        <p:spPr bwMode="auto">
          <a:xfrm>
            <a:off x="1062038" y="2062163"/>
            <a:ext cx="6992937" cy="871537"/>
          </a:xfrm>
          <a:custGeom>
            <a:avLst/>
            <a:gdLst>
              <a:gd name="T0" fmla="*/ 0 w 4405"/>
              <a:gd name="T1" fmla="*/ 795338 h 549"/>
              <a:gd name="T2" fmla="*/ 25400 w 4405"/>
              <a:gd name="T3" fmla="*/ 787400 h 549"/>
              <a:gd name="T4" fmla="*/ 50800 w 4405"/>
              <a:gd name="T5" fmla="*/ 769938 h 549"/>
              <a:gd name="T6" fmla="*/ 134938 w 4405"/>
              <a:gd name="T7" fmla="*/ 744538 h 549"/>
              <a:gd name="T8" fmla="*/ 271463 w 4405"/>
              <a:gd name="T9" fmla="*/ 693738 h 549"/>
              <a:gd name="T10" fmla="*/ 439738 w 4405"/>
              <a:gd name="T11" fmla="*/ 701675 h 549"/>
              <a:gd name="T12" fmla="*/ 693738 w 4405"/>
              <a:gd name="T13" fmla="*/ 752475 h 549"/>
              <a:gd name="T14" fmla="*/ 1058863 w 4405"/>
              <a:gd name="T15" fmla="*/ 736600 h 549"/>
              <a:gd name="T16" fmla="*/ 1135063 w 4405"/>
              <a:gd name="T17" fmla="*/ 701675 h 549"/>
              <a:gd name="T18" fmla="*/ 1185863 w 4405"/>
              <a:gd name="T19" fmla="*/ 685800 h 549"/>
              <a:gd name="T20" fmla="*/ 1236663 w 4405"/>
              <a:gd name="T21" fmla="*/ 650875 h 549"/>
              <a:gd name="T22" fmla="*/ 1287463 w 4405"/>
              <a:gd name="T23" fmla="*/ 635000 h 549"/>
              <a:gd name="T24" fmla="*/ 1414463 w 4405"/>
              <a:gd name="T25" fmla="*/ 574675 h 549"/>
              <a:gd name="T26" fmla="*/ 1600200 w 4405"/>
              <a:gd name="T27" fmla="*/ 508000 h 549"/>
              <a:gd name="T28" fmla="*/ 1922463 w 4405"/>
              <a:gd name="T29" fmla="*/ 566738 h 549"/>
              <a:gd name="T30" fmla="*/ 2159000 w 4405"/>
              <a:gd name="T31" fmla="*/ 625475 h 549"/>
              <a:gd name="T32" fmla="*/ 2387600 w 4405"/>
              <a:gd name="T33" fmla="*/ 668338 h 549"/>
              <a:gd name="T34" fmla="*/ 2667000 w 4405"/>
              <a:gd name="T35" fmla="*/ 642938 h 549"/>
              <a:gd name="T36" fmla="*/ 2786063 w 4405"/>
              <a:gd name="T37" fmla="*/ 600075 h 549"/>
              <a:gd name="T38" fmla="*/ 3022600 w 4405"/>
              <a:gd name="T39" fmla="*/ 617538 h 549"/>
              <a:gd name="T40" fmla="*/ 3276600 w 4405"/>
              <a:gd name="T41" fmla="*/ 650875 h 549"/>
              <a:gd name="T42" fmla="*/ 3436938 w 4405"/>
              <a:gd name="T43" fmla="*/ 719138 h 549"/>
              <a:gd name="T44" fmla="*/ 3522663 w 4405"/>
              <a:gd name="T45" fmla="*/ 762000 h 549"/>
              <a:gd name="T46" fmla="*/ 3598863 w 4405"/>
              <a:gd name="T47" fmla="*/ 795338 h 549"/>
              <a:gd name="T48" fmla="*/ 3860800 w 4405"/>
              <a:gd name="T49" fmla="*/ 871538 h 549"/>
              <a:gd name="T50" fmla="*/ 3929063 w 4405"/>
              <a:gd name="T51" fmla="*/ 863600 h 549"/>
              <a:gd name="T52" fmla="*/ 3987800 w 4405"/>
              <a:gd name="T53" fmla="*/ 846138 h 549"/>
              <a:gd name="T54" fmla="*/ 4106863 w 4405"/>
              <a:gd name="T55" fmla="*/ 863600 h 549"/>
              <a:gd name="T56" fmla="*/ 4191000 w 4405"/>
              <a:gd name="T57" fmla="*/ 838200 h 549"/>
              <a:gd name="T58" fmla="*/ 4224338 w 4405"/>
              <a:gd name="T59" fmla="*/ 828675 h 549"/>
              <a:gd name="T60" fmla="*/ 4478338 w 4405"/>
              <a:gd name="T61" fmla="*/ 752475 h 549"/>
              <a:gd name="T62" fmla="*/ 4665663 w 4405"/>
              <a:gd name="T63" fmla="*/ 719138 h 549"/>
              <a:gd name="T64" fmla="*/ 4808538 w 4405"/>
              <a:gd name="T65" fmla="*/ 660400 h 549"/>
              <a:gd name="T66" fmla="*/ 5062538 w 4405"/>
              <a:gd name="T67" fmla="*/ 592138 h 549"/>
              <a:gd name="T68" fmla="*/ 5156200 w 4405"/>
              <a:gd name="T69" fmla="*/ 609600 h 549"/>
              <a:gd name="T70" fmla="*/ 5207000 w 4405"/>
              <a:gd name="T71" fmla="*/ 625475 h 549"/>
              <a:gd name="T72" fmla="*/ 5341938 w 4405"/>
              <a:gd name="T73" fmla="*/ 693738 h 549"/>
              <a:gd name="T74" fmla="*/ 5529263 w 4405"/>
              <a:gd name="T75" fmla="*/ 744538 h 549"/>
              <a:gd name="T76" fmla="*/ 5808663 w 4405"/>
              <a:gd name="T77" fmla="*/ 711200 h 549"/>
              <a:gd name="T78" fmla="*/ 5900738 w 4405"/>
              <a:gd name="T79" fmla="*/ 592138 h 549"/>
              <a:gd name="T80" fmla="*/ 6027738 w 4405"/>
              <a:gd name="T81" fmla="*/ 414338 h 549"/>
              <a:gd name="T82" fmla="*/ 6146800 w 4405"/>
              <a:gd name="T83" fmla="*/ 185738 h 549"/>
              <a:gd name="T84" fmla="*/ 6596063 w 4405"/>
              <a:gd name="T85" fmla="*/ 0 h 549"/>
              <a:gd name="T86" fmla="*/ 6832600 w 4405"/>
              <a:gd name="T87" fmla="*/ 15875 h 549"/>
              <a:gd name="T88" fmla="*/ 6992938 w 4405"/>
              <a:gd name="T89" fmla="*/ 50800 h 54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405"/>
              <a:gd name="T136" fmla="*/ 0 h 549"/>
              <a:gd name="T137" fmla="*/ 4405 w 4405"/>
              <a:gd name="T138" fmla="*/ 549 h 54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405" h="549">
                <a:moveTo>
                  <a:pt x="0" y="501"/>
                </a:moveTo>
                <a:cubicBezTo>
                  <a:pt x="5" y="499"/>
                  <a:pt x="11" y="498"/>
                  <a:pt x="16" y="496"/>
                </a:cubicBezTo>
                <a:cubicBezTo>
                  <a:pt x="21" y="493"/>
                  <a:pt x="26" y="487"/>
                  <a:pt x="32" y="485"/>
                </a:cubicBezTo>
                <a:cubicBezTo>
                  <a:pt x="47" y="478"/>
                  <a:pt x="68" y="474"/>
                  <a:pt x="85" y="469"/>
                </a:cubicBezTo>
                <a:cubicBezTo>
                  <a:pt x="109" y="452"/>
                  <a:pt x="141" y="443"/>
                  <a:pt x="171" y="437"/>
                </a:cubicBezTo>
                <a:cubicBezTo>
                  <a:pt x="206" y="438"/>
                  <a:pt x="241" y="438"/>
                  <a:pt x="277" y="442"/>
                </a:cubicBezTo>
                <a:cubicBezTo>
                  <a:pt x="329" y="446"/>
                  <a:pt x="382" y="468"/>
                  <a:pt x="437" y="474"/>
                </a:cubicBezTo>
                <a:cubicBezTo>
                  <a:pt x="515" y="495"/>
                  <a:pt x="589" y="476"/>
                  <a:pt x="667" y="464"/>
                </a:cubicBezTo>
                <a:cubicBezTo>
                  <a:pt x="684" y="457"/>
                  <a:pt x="698" y="449"/>
                  <a:pt x="715" y="442"/>
                </a:cubicBezTo>
                <a:cubicBezTo>
                  <a:pt x="725" y="437"/>
                  <a:pt x="747" y="432"/>
                  <a:pt x="747" y="432"/>
                </a:cubicBezTo>
                <a:cubicBezTo>
                  <a:pt x="757" y="424"/>
                  <a:pt x="766" y="413"/>
                  <a:pt x="779" y="410"/>
                </a:cubicBezTo>
                <a:cubicBezTo>
                  <a:pt x="789" y="406"/>
                  <a:pt x="811" y="400"/>
                  <a:pt x="811" y="400"/>
                </a:cubicBezTo>
                <a:cubicBezTo>
                  <a:pt x="834" y="384"/>
                  <a:pt x="864" y="371"/>
                  <a:pt x="891" y="362"/>
                </a:cubicBezTo>
                <a:cubicBezTo>
                  <a:pt x="919" y="333"/>
                  <a:pt x="969" y="325"/>
                  <a:pt x="1008" y="320"/>
                </a:cubicBezTo>
                <a:cubicBezTo>
                  <a:pt x="1076" y="330"/>
                  <a:pt x="1143" y="341"/>
                  <a:pt x="1211" y="357"/>
                </a:cubicBezTo>
                <a:cubicBezTo>
                  <a:pt x="1261" y="368"/>
                  <a:pt x="1309" y="386"/>
                  <a:pt x="1360" y="394"/>
                </a:cubicBezTo>
                <a:cubicBezTo>
                  <a:pt x="1404" y="410"/>
                  <a:pt x="1456" y="415"/>
                  <a:pt x="1504" y="421"/>
                </a:cubicBezTo>
                <a:cubicBezTo>
                  <a:pt x="1562" y="416"/>
                  <a:pt x="1620" y="408"/>
                  <a:pt x="1680" y="405"/>
                </a:cubicBezTo>
                <a:cubicBezTo>
                  <a:pt x="1710" y="399"/>
                  <a:pt x="1726" y="392"/>
                  <a:pt x="1755" y="378"/>
                </a:cubicBezTo>
                <a:cubicBezTo>
                  <a:pt x="1810" y="407"/>
                  <a:pt x="1816" y="392"/>
                  <a:pt x="1904" y="389"/>
                </a:cubicBezTo>
                <a:cubicBezTo>
                  <a:pt x="1953" y="377"/>
                  <a:pt x="2015" y="394"/>
                  <a:pt x="2064" y="410"/>
                </a:cubicBezTo>
                <a:cubicBezTo>
                  <a:pt x="2088" y="427"/>
                  <a:pt x="2135" y="443"/>
                  <a:pt x="2165" y="453"/>
                </a:cubicBezTo>
                <a:cubicBezTo>
                  <a:pt x="2203" y="478"/>
                  <a:pt x="2184" y="470"/>
                  <a:pt x="2219" y="480"/>
                </a:cubicBezTo>
                <a:cubicBezTo>
                  <a:pt x="2234" y="489"/>
                  <a:pt x="2249" y="495"/>
                  <a:pt x="2267" y="501"/>
                </a:cubicBezTo>
                <a:cubicBezTo>
                  <a:pt x="2313" y="532"/>
                  <a:pt x="2379" y="532"/>
                  <a:pt x="2432" y="549"/>
                </a:cubicBezTo>
                <a:cubicBezTo>
                  <a:pt x="2446" y="547"/>
                  <a:pt x="2460" y="546"/>
                  <a:pt x="2475" y="544"/>
                </a:cubicBezTo>
                <a:cubicBezTo>
                  <a:pt x="2487" y="541"/>
                  <a:pt x="2512" y="533"/>
                  <a:pt x="2512" y="533"/>
                </a:cubicBezTo>
                <a:cubicBezTo>
                  <a:pt x="2544" y="549"/>
                  <a:pt x="2547" y="549"/>
                  <a:pt x="2587" y="544"/>
                </a:cubicBezTo>
                <a:cubicBezTo>
                  <a:pt x="2604" y="538"/>
                  <a:pt x="2622" y="533"/>
                  <a:pt x="2640" y="528"/>
                </a:cubicBezTo>
                <a:cubicBezTo>
                  <a:pt x="2646" y="525"/>
                  <a:pt x="2661" y="522"/>
                  <a:pt x="2661" y="522"/>
                </a:cubicBezTo>
                <a:cubicBezTo>
                  <a:pt x="2709" y="491"/>
                  <a:pt x="2768" y="493"/>
                  <a:pt x="2821" y="474"/>
                </a:cubicBezTo>
                <a:cubicBezTo>
                  <a:pt x="2862" y="432"/>
                  <a:pt x="2825" y="462"/>
                  <a:pt x="2939" y="453"/>
                </a:cubicBezTo>
                <a:cubicBezTo>
                  <a:pt x="2970" y="450"/>
                  <a:pt x="2999" y="422"/>
                  <a:pt x="3029" y="416"/>
                </a:cubicBezTo>
                <a:cubicBezTo>
                  <a:pt x="3083" y="403"/>
                  <a:pt x="3134" y="381"/>
                  <a:pt x="3189" y="373"/>
                </a:cubicBezTo>
                <a:cubicBezTo>
                  <a:pt x="3252" y="380"/>
                  <a:pt x="3212" y="372"/>
                  <a:pt x="3248" y="384"/>
                </a:cubicBezTo>
                <a:cubicBezTo>
                  <a:pt x="3258" y="387"/>
                  <a:pt x="3280" y="394"/>
                  <a:pt x="3280" y="394"/>
                </a:cubicBezTo>
                <a:cubicBezTo>
                  <a:pt x="3305" y="411"/>
                  <a:pt x="3334" y="429"/>
                  <a:pt x="3365" y="437"/>
                </a:cubicBezTo>
                <a:cubicBezTo>
                  <a:pt x="3402" y="455"/>
                  <a:pt x="3441" y="464"/>
                  <a:pt x="3483" y="469"/>
                </a:cubicBezTo>
                <a:cubicBezTo>
                  <a:pt x="3542" y="465"/>
                  <a:pt x="3601" y="465"/>
                  <a:pt x="3659" y="448"/>
                </a:cubicBezTo>
                <a:cubicBezTo>
                  <a:pt x="3686" y="428"/>
                  <a:pt x="3696" y="398"/>
                  <a:pt x="3717" y="373"/>
                </a:cubicBezTo>
                <a:cubicBezTo>
                  <a:pt x="3745" y="338"/>
                  <a:pt x="3776" y="301"/>
                  <a:pt x="3797" y="261"/>
                </a:cubicBezTo>
                <a:cubicBezTo>
                  <a:pt x="3814" y="226"/>
                  <a:pt x="3843" y="145"/>
                  <a:pt x="3872" y="117"/>
                </a:cubicBezTo>
                <a:cubicBezTo>
                  <a:pt x="3948" y="40"/>
                  <a:pt x="4049" y="9"/>
                  <a:pt x="4155" y="0"/>
                </a:cubicBezTo>
                <a:cubicBezTo>
                  <a:pt x="4177" y="1"/>
                  <a:pt x="4267" y="3"/>
                  <a:pt x="4304" y="10"/>
                </a:cubicBezTo>
                <a:cubicBezTo>
                  <a:pt x="4337" y="15"/>
                  <a:pt x="4370" y="32"/>
                  <a:pt x="4405" y="32"/>
                </a:cubicBezTo>
              </a:path>
            </a:pathLst>
          </a:custGeom>
          <a:noFill/>
          <a:ln w="25400">
            <a:solidFill>
              <a:schemeClr val="bg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ea typeface="ヒラギノ角ゴ ProN W3" charset="0"/>
              <a:cs typeface="ヒラギノ角ゴ ProN W3" charset="0"/>
            </a:endParaRPr>
          </a:p>
        </p:txBody>
      </p:sp>
      <p:grpSp>
        <p:nvGrpSpPr>
          <p:cNvPr id="129052" name="Group 50"/>
          <p:cNvGrpSpPr>
            <a:grpSpLocks/>
          </p:cNvGrpSpPr>
          <p:nvPr/>
        </p:nvGrpSpPr>
        <p:grpSpPr bwMode="auto">
          <a:xfrm>
            <a:off x="5775325" y="4210050"/>
            <a:ext cx="2271713" cy="2144713"/>
            <a:chOff x="3155" y="1281"/>
            <a:chExt cx="1184" cy="1146"/>
          </a:xfrm>
        </p:grpSpPr>
        <p:pic>
          <p:nvPicPr>
            <p:cNvPr id="129053" name="Picture 45" descr="bigba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5" y="1402"/>
              <a:ext cx="1170" cy="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54" name="Oval 47"/>
            <p:cNvSpPr>
              <a:spLocks/>
            </p:cNvSpPr>
            <p:nvPr/>
          </p:nvSpPr>
          <p:spPr bwMode="auto">
            <a:xfrm>
              <a:off x="3193" y="1281"/>
              <a:ext cx="1146" cy="1146"/>
            </a:xfrm>
            <a:prstGeom prst="ellips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ea typeface="ヒラギノ角ゴ ProN W3" charset="0"/>
                <a:cs typeface="ヒラギノ角ゴ ProN W3" charset="0"/>
              </a:endParaRPr>
            </a:p>
          </p:txBody>
        </p:sp>
        <p:sp>
          <p:nvSpPr>
            <p:cNvPr id="129055" name="Line 48"/>
            <p:cNvSpPr>
              <a:spLocks noChangeShapeType="1"/>
            </p:cNvSpPr>
            <p:nvPr/>
          </p:nvSpPr>
          <p:spPr bwMode="auto">
            <a:xfrm>
              <a:off x="3378" y="1419"/>
              <a:ext cx="828" cy="79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9057" name="Text Box 33"/>
          <p:cNvSpPr txBox="1">
            <a:spLocks noChangeArrowheads="1"/>
          </p:cNvSpPr>
          <p:nvPr/>
        </p:nvSpPr>
        <p:spPr bwMode="auto">
          <a:xfrm>
            <a:off x="547688" y="5623536"/>
            <a:ext cx="2744165" cy="507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574925" algn="l"/>
              </a:tabLst>
            </a:pP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Head </a:t>
            </a:r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First Object-Oriented Analysis &amp; </a:t>
            </a:r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Brett McLaughlin &amp; Gary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Pollice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O</a:t>
            </a:r>
            <a:r>
              <a:rPr lang="ja-JP" altLang="en-US" sz="900" dirty="0" smtClean="0">
                <a:solidFill>
                  <a:schemeClr val="bg1">
                    <a:lumMod val="65000"/>
                  </a:schemeClr>
                </a:solidFill>
                <a:latin typeface="Arial"/>
              </a:rPr>
              <a:t>’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Reilly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2006.</a:t>
            </a:r>
            <a:endParaRPr 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B94DE-7352-964B-BE1D-81DDF8E2B9B9}" type="slidenum">
              <a:rPr lang="en-US"/>
              <a:pPr/>
              <a:t>5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dirty="0"/>
              <a:t>A picture is worth a thousand words!</a:t>
            </a:r>
          </a:p>
          <a:p>
            <a:pPr marL="2057400" lvl="4" indent="-228600"/>
            <a:endParaRPr lang="en-US" dirty="0"/>
          </a:p>
          <a:p>
            <a:pPr marL="457200" indent="-457200"/>
            <a:r>
              <a:rPr lang="en-US" dirty="0"/>
              <a:t>It is much easier to extract information </a:t>
            </a:r>
            <a:br>
              <a:rPr lang="en-US" dirty="0"/>
            </a:br>
            <a:r>
              <a:rPr lang="en-US" dirty="0"/>
              <a:t>from a graphical notation than reading </a:t>
            </a:r>
            <a:br>
              <a:rPr lang="en-US" dirty="0"/>
            </a:br>
            <a:r>
              <a:rPr lang="en-US" dirty="0"/>
              <a:t>a textual document.</a:t>
            </a:r>
          </a:p>
          <a:p>
            <a:pPr marL="2057400" lvl="4" indent="-228600"/>
            <a:endParaRPr lang="en-US" dirty="0"/>
          </a:p>
          <a:p>
            <a:pPr marL="457200" indent="-457200"/>
            <a:r>
              <a:rPr lang="en-US" dirty="0"/>
              <a:t>Show your design in graphical </a:t>
            </a:r>
            <a:r>
              <a:rPr lang="en-US" dirty="0">
                <a:solidFill>
                  <a:srgbClr val="B23C00"/>
                </a:solidFill>
              </a:rPr>
              <a:t>UML diagrams</a:t>
            </a:r>
            <a:r>
              <a:rPr lang="en-US" dirty="0"/>
              <a:t>.</a:t>
            </a:r>
          </a:p>
          <a:p>
            <a:pPr marL="742950" lvl="1" indent="-285750"/>
            <a:r>
              <a:rPr lang="en-US" dirty="0">
                <a:solidFill>
                  <a:srgbClr val="B23C00"/>
                </a:solidFill>
              </a:rPr>
              <a:t>UML</a:t>
            </a:r>
            <a:r>
              <a:rPr lang="en-US" dirty="0"/>
              <a:t>: Unified Modeling Language</a:t>
            </a:r>
          </a:p>
          <a:p>
            <a:pPr marL="2057400" lvl="4" indent="-228600"/>
            <a:endParaRPr lang="en-US" dirty="0"/>
          </a:p>
          <a:p>
            <a:pPr marL="457200" indent="-457200"/>
            <a:r>
              <a:rPr lang="en-US" dirty="0"/>
              <a:t>There are several different types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UML diagrams. </a:t>
            </a:r>
            <a:endParaRPr lang="en-US" dirty="0" smtClean="0"/>
          </a:p>
          <a:p>
            <a:pPr marL="895350" lvl="1" indent="-457200"/>
            <a:r>
              <a:rPr lang="en-US" dirty="0" smtClean="0"/>
              <a:t>We’ll use </a:t>
            </a:r>
            <a:r>
              <a:rPr lang="en-US" dirty="0" smtClean="0">
                <a:solidFill>
                  <a:srgbClr val="B23C00"/>
                </a:solidFill>
              </a:rPr>
              <a:t>simple class diagrams </a:t>
            </a:r>
            <a:r>
              <a:rPr lang="en-US" dirty="0" smtClean="0"/>
              <a:t>for now.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UML Diagrams</a:t>
            </a:r>
          </a:p>
        </p:txBody>
      </p:sp>
    </p:spTree>
    <p:extLst>
      <p:ext uri="{BB962C8B-B14F-4D97-AF65-F5344CB8AC3E}">
        <p14:creationId xmlns:p14="http://schemas.microsoft.com/office/powerpoint/2010/main" val="39216912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C296-3E6F-8744-86ED-E764C272A62B}" type="slidenum">
              <a:rPr lang="en-US"/>
              <a:pPr/>
              <a:t>6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pPr marL="457200" indent="-457200"/>
            <a:r>
              <a:rPr lang="en-US" dirty="0"/>
              <a:t>A class diagram can have </a:t>
            </a:r>
            <a:br>
              <a:rPr lang="en-US" dirty="0"/>
            </a:br>
            <a:r>
              <a:rPr lang="en-US" dirty="0"/>
              <a:t>up to three compartments: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UML Class Diagram</a:t>
            </a:r>
          </a:p>
        </p:txBody>
      </p:sp>
      <p:graphicFrame>
        <p:nvGraphicFramePr>
          <p:cNvPr id="24374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0490"/>
              </p:ext>
            </p:extLst>
          </p:nvPr>
        </p:nvGraphicFramePr>
        <p:xfrm>
          <a:off x="1828800" y="2606049"/>
          <a:ext cx="5486400" cy="2778126"/>
        </p:xfrm>
        <a:graphic>
          <a:graphicData uri="http://schemas.openxmlformats.org/drawingml/2006/table">
            <a:tbl>
              <a:tblPr/>
              <a:tblGrid>
                <a:gridCol w="5486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Class Name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Attributes : types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0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Methods(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parms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: types) : return type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437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09B-F86E-5442-AECC-9CC424C9DA1B}" type="slidenum">
              <a:rPr lang="en-US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Example UML Class Diagram</a:t>
            </a:r>
          </a:p>
        </p:txBody>
      </p:sp>
      <p:graphicFrame>
        <p:nvGraphicFramePr>
          <p:cNvPr id="245788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282689"/>
              </p:ext>
            </p:extLst>
          </p:nvPr>
        </p:nvGraphicFramePr>
        <p:xfrm>
          <a:off x="2011648" y="1417342"/>
          <a:ext cx="5486400" cy="2743170"/>
        </p:xfrm>
        <a:graphic>
          <a:graphicData uri="http://schemas.openxmlformats.org/drawingml/2006/table">
            <a:tbl>
              <a:tblPr/>
              <a:tblGrid>
                <a:gridCol w="5486400"/>
              </a:tblGrid>
              <a:tr h="42065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Mailbox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newMessages : ArrayList&lt;Message&gt;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savedMessages : ArrayList&lt;Message&gt;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add(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msg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: Message) : boolean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getCurrentMessage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() : Message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8684" y="4641333"/>
            <a:ext cx="805365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For now, our </a:t>
            </a:r>
            <a:r>
              <a:rPr lang="en-US" sz="2000" b="1" dirty="0" smtClean="0">
                <a:solidFill>
                  <a:srgbClr val="B23C00"/>
                </a:solidFill>
              </a:rPr>
              <a:t>simple class diagrams </a:t>
            </a:r>
            <a:r>
              <a:rPr lang="en-US" sz="2000" dirty="0" smtClean="0">
                <a:solidFill>
                  <a:srgbClr val="B23C00"/>
                </a:solidFill>
              </a:rPr>
              <a:t>will only show the class names.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We won’t show attributes and methods yet.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45" y="1325903"/>
            <a:ext cx="1467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5229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4301-6A11-C742-B956-5CD8CD837E1A}" type="slidenum">
              <a:rPr lang="en-US"/>
              <a:pPr/>
              <a:t>8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Relationships among classes using arrows.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UML Class Diagram: Relationships</a:t>
            </a:r>
          </a:p>
        </p:txBody>
      </p:sp>
      <p:graphicFrame>
        <p:nvGraphicFramePr>
          <p:cNvPr id="2468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05932"/>
              </p:ext>
            </p:extLst>
          </p:nvPr>
        </p:nvGraphicFramePr>
        <p:xfrm>
          <a:off x="1508125" y="2057400"/>
          <a:ext cx="6172200" cy="3354390"/>
        </p:xfrm>
        <a:graphic>
          <a:graphicData uri="http://schemas.openxmlformats.org/drawingml/2006/table">
            <a:tbl>
              <a:tblPr/>
              <a:tblGrid>
                <a:gridCol w="2667000"/>
                <a:gridCol w="35052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Dependency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Aggregation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Inheritance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Composition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Association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Direct association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Interface implementation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Verdana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246815" name="Straight Arrow Connector 8"/>
          <p:cNvCxnSpPr>
            <a:cxnSpLocks noChangeShapeType="1"/>
          </p:cNvCxnSpPr>
          <p:nvPr/>
        </p:nvCxnSpPr>
        <p:spPr bwMode="auto">
          <a:xfrm>
            <a:off x="1736725" y="2286000"/>
            <a:ext cx="1981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grpSp>
        <p:nvGrpSpPr>
          <p:cNvPr id="246816" name="Group 14"/>
          <p:cNvGrpSpPr>
            <a:grpSpLocks/>
          </p:cNvGrpSpPr>
          <p:nvPr/>
        </p:nvGrpSpPr>
        <p:grpSpPr bwMode="auto">
          <a:xfrm>
            <a:off x="1627188" y="2614613"/>
            <a:ext cx="2014537" cy="190500"/>
            <a:chOff x="2100263" y="3452812"/>
            <a:chExt cx="2014704" cy="190500"/>
          </a:xfrm>
        </p:grpSpPr>
        <p:cxnSp>
          <p:nvCxnSpPr>
            <p:cNvPr id="246817" name="Straight Connector 11"/>
            <p:cNvCxnSpPr>
              <a:cxnSpLocks noChangeShapeType="1"/>
            </p:cNvCxnSpPr>
            <p:nvPr/>
          </p:nvCxnSpPr>
          <p:spPr bwMode="auto">
            <a:xfrm>
              <a:off x="2414588" y="3548230"/>
              <a:ext cx="17003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18" name="Diamond 12"/>
            <p:cNvSpPr>
              <a:spLocks noChangeArrowheads="1"/>
            </p:cNvSpPr>
            <p:nvPr/>
          </p:nvSpPr>
          <p:spPr bwMode="auto">
            <a:xfrm>
              <a:off x="2100263" y="3452812"/>
              <a:ext cx="319087" cy="190500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</p:grpSp>
      <p:grpSp>
        <p:nvGrpSpPr>
          <p:cNvPr id="246819" name="Group 18"/>
          <p:cNvGrpSpPr>
            <a:grpSpLocks/>
          </p:cNvGrpSpPr>
          <p:nvPr/>
        </p:nvGrpSpPr>
        <p:grpSpPr bwMode="auto">
          <a:xfrm>
            <a:off x="1665288" y="3576638"/>
            <a:ext cx="2014537" cy="190500"/>
            <a:chOff x="2138363" y="4414837"/>
            <a:chExt cx="2014704" cy="190500"/>
          </a:xfrm>
        </p:grpSpPr>
        <p:cxnSp>
          <p:nvCxnSpPr>
            <p:cNvPr id="246820" name="Straight Connector 16"/>
            <p:cNvCxnSpPr>
              <a:cxnSpLocks noChangeShapeType="1"/>
            </p:cNvCxnSpPr>
            <p:nvPr/>
          </p:nvCxnSpPr>
          <p:spPr bwMode="auto">
            <a:xfrm>
              <a:off x="2452688" y="4510255"/>
              <a:ext cx="17003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21" name="Diamond 17"/>
            <p:cNvSpPr>
              <a:spLocks noChangeArrowheads="1"/>
            </p:cNvSpPr>
            <p:nvPr/>
          </p:nvSpPr>
          <p:spPr bwMode="auto">
            <a:xfrm>
              <a:off x="2138363" y="4414837"/>
              <a:ext cx="319087" cy="190500"/>
            </a:xfrm>
            <a:prstGeom prst="diamond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</p:grpSp>
      <p:cxnSp>
        <p:nvCxnSpPr>
          <p:cNvPr id="246822" name="Straight Arrow Connector 19"/>
          <p:cNvCxnSpPr>
            <a:cxnSpLocks noChangeShapeType="1"/>
          </p:cNvCxnSpPr>
          <p:nvPr/>
        </p:nvCxnSpPr>
        <p:spPr bwMode="auto">
          <a:xfrm>
            <a:off x="1736725" y="4643438"/>
            <a:ext cx="1981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246823" name="Group 27"/>
          <p:cNvGrpSpPr>
            <a:grpSpLocks/>
          </p:cNvGrpSpPr>
          <p:nvPr/>
        </p:nvGrpSpPr>
        <p:grpSpPr bwMode="auto">
          <a:xfrm>
            <a:off x="1684338" y="3092450"/>
            <a:ext cx="1981200" cy="255588"/>
            <a:chOff x="1952626" y="3878747"/>
            <a:chExt cx="1981200" cy="255109"/>
          </a:xfrm>
        </p:grpSpPr>
        <p:cxnSp>
          <p:nvCxnSpPr>
            <p:cNvPr id="246824" name="Straight Connector 24"/>
            <p:cNvCxnSpPr>
              <a:cxnSpLocks noChangeShapeType="1"/>
            </p:cNvCxnSpPr>
            <p:nvPr/>
          </p:nvCxnSpPr>
          <p:spPr bwMode="auto">
            <a:xfrm>
              <a:off x="1952626" y="4010192"/>
              <a:ext cx="1833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825" name="Isosceles Triangle 26"/>
            <p:cNvSpPr>
              <a:spLocks noChangeArrowheads="1"/>
            </p:cNvSpPr>
            <p:nvPr/>
          </p:nvSpPr>
          <p:spPr bwMode="auto">
            <a:xfrm rot="5400000">
              <a:off x="3730183" y="3930214"/>
              <a:ext cx="255109" cy="1521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</p:grpSp>
      <p:grpSp>
        <p:nvGrpSpPr>
          <p:cNvPr id="246826" name="Group 34"/>
          <p:cNvGrpSpPr>
            <a:grpSpLocks/>
          </p:cNvGrpSpPr>
          <p:nvPr/>
        </p:nvGrpSpPr>
        <p:grpSpPr bwMode="auto">
          <a:xfrm>
            <a:off x="1727200" y="4992688"/>
            <a:ext cx="1981200" cy="255587"/>
            <a:chOff x="2200275" y="5831372"/>
            <a:chExt cx="1981200" cy="255109"/>
          </a:xfrm>
        </p:grpSpPr>
        <p:cxnSp>
          <p:nvCxnSpPr>
            <p:cNvPr id="246827" name="Straight Connector 30"/>
            <p:cNvCxnSpPr>
              <a:cxnSpLocks noChangeShapeType="1"/>
            </p:cNvCxnSpPr>
            <p:nvPr/>
          </p:nvCxnSpPr>
          <p:spPr bwMode="auto">
            <a:xfrm>
              <a:off x="2200275" y="5962817"/>
              <a:ext cx="1833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246828" name="Isosceles Triangle 31"/>
            <p:cNvSpPr>
              <a:spLocks noChangeArrowheads="1"/>
            </p:cNvSpPr>
            <p:nvPr/>
          </p:nvSpPr>
          <p:spPr bwMode="auto">
            <a:xfrm rot="5400000">
              <a:off x="3977832" y="5882839"/>
              <a:ext cx="255109" cy="15217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endParaRPr lang="en-US" sz="1800">
                <a:latin typeface="Tahoma" charset="0"/>
                <a:cs typeface="Arial" charset="0"/>
              </a:endParaRPr>
            </a:p>
          </p:txBody>
        </p:sp>
      </p:grpSp>
      <p:cxnSp>
        <p:nvCxnSpPr>
          <p:cNvPr id="246829" name="Straight Connector 33"/>
          <p:cNvCxnSpPr>
            <a:cxnSpLocks noChangeShapeType="1"/>
          </p:cNvCxnSpPr>
          <p:nvPr/>
        </p:nvCxnSpPr>
        <p:spPr bwMode="auto">
          <a:xfrm>
            <a:off x="1693863" y="4138613"/>
            <a:ext cx="1962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0339404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6E4A-E6CE-EC4F-858E-4244FD9A305E}" type="slidenum">
              <a:rPr lang="en-US"/>
              <a:pPr/>
              <a:t>9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Class Diagram: </a:t>
            </a: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An “is a” relationship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Use an open triangle at the superclass.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5"/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Example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dog is a mammal</a:t>
            </a:r>
            <a:endParaRPr lang="en-US" dirty="0"/>
          </a:p>
        </p:txBody>
      </p:sp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5031883" y="3246122"/>
            <a:ext cx="1731963" cy="525463"/>
          </a:xfrm>
          <a:prstGeom prst="roundRect">
            <a:avLst>
              <a:gd name="adj" fmla="val 16667"/>
            </a:avLst>
          </a:prstGeom>
          <a:noFill/>
          <a:ln w="19050" cmpd="sng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 smtClean="0">
                <a:latin typeface="+mn-lt"/>
                <a:ea typeface="+mn-ea"/>
              </a:rPr>
              <a:t>Mammal</a:t>
            </a:r>
            <a:endParaRPr lang="en-US" sz="1400" dirty="0">
              <a:latin typeface="+mn-lt"/>
              <a:ea typeface="+mn-ea"/>
            </a:endParaRPr>
          </a:p>
        </p:txBody>
      </p:sp>
      <p:sp>
        <p:nvSpPr>
          <p:cNvPr id="2" name="Isosceles Triangle 1"/>
          <p:cNvSpPr/>
          <p:nvPr/>
        </p:nvSpPr>
        <p:spPr bwMode="auto">
          <a:xfrm>
            <a:off x="5669267" y="3794756"/>
            <a:ext cx="457195" cy="36575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5" name="Straight Connector 4"/>
          <p:cNvCxnSpPr>
            <a:stCxn id="2" idx="3"/>
          </p:cNvCxnSpPr>
          <p:nvPr/>
        </p:nvCxnSpPr>
        <p:spPr bwMode="auto">
          <a:xfrm>
            <a:off x="5897865" y="4160512"/>
            <a:ext cx="22859" cy="91439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AutoShape 67"/>
          <p:cNvSpPr>
            <a:spLocks noChangeArrowheads="1"/>
          </p:cNvSpPr>
          <p:nvPr/>
        </p:nvSpPr>
        <p:spPr bwMode="auto">
          <a:xfrm>
            <a:off x="5031883" y="5074902"/>
            <a:ext cx="1731963" cy="525463"/>
          </a:xfrm>
          <a:prstGeom prst="roundRect">
            <a:avLst>
              <a:gd name="adj" fmla="val 16667"/>
            </a:avLst>
          </a:prstGeom>
          <a:noFill/>
          <a:ln w="19050" cmpd="sng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 smtClean="0">
                <a:latin typeface="+mn-lt"/>
                <a:ea typeface="+mn-ea"/>
              </a:rPr>
              <a:t>Dog</a:t>
            </a:r>
            <a:endParaRPr lang="en-US" sz="14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676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31170</TotalTime>
  <Words>658</Words>
  <Application>Microsoft Macintosh PowerPoint</Application>
  <PresentationFormat>On-screen Show (4:3)</PresentationFormat>
  <Paragraphs>239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Quadrant</vt:lpstr>
      <vt:lpstr>CS 46B: Introduction to Data Structures June 16 Class Meeting</vt:lpstr>
      <vt:lpstr>Application Development Big Picture</vt:lpstr>
      <vt:lpstr>Iterative Development</vt:lpstr>
      <vt:lpstr>Incremental Development</vt:lpstr>
      <vt:lpstr>UML Diagrams</vt:lpstr>
      <vt:lpstr>UML Class Diagram</vt:lpstr>
      <vt:lpstr>Example UML Class Diagram</vt:lpstr>
      <vt:lpstr>UML Class Diagram: Relationships</vt:lpstr>
      <vt:lpstr>UML Class Diagram: Inheritance</vt:lpstr>
      <vt:lpstr>UML Class Diagram: Multiplicities</vt:lpstr>
      <vt:lpstr>UML Class Diagram: Aggregation</vt:lpstr>
      <vt:lpstr>UML Class Diagram: Composition</vt:lpstr>
      <vt:lpstr>UML Class Diagram: Interface Implementation</vt:lpstr>
      <vt:lpstr>No Surprises!</vt:lpstr>
      <vt:lpstr>How Good is Your Class Design?</vt:lpstr>
      <vt:lpstr>How Good is Your Class Design?</vt:lpstr>
      <vt:lpstr>In-Class Exercise: UML Class Diagram</vt:lpstr>
      <vt:lpstr>An Exercise Solution</vt:lpstr>
      <vt:lpstr>Break</vt:lpstr>
      <vt:lpstr>Quick Review for the Midterm</vt:lpstr>
      <vt:lpstr>Quick Review for the Midterm, cont’d</vt:lpstr>
      <vt:lpstr>Quick Review for the Midterm, cont’d</vt:lpstr>
      <vt:lpstr>Quick Review for the Midterm, cont’d</vt:lpstr>
      <vt:lpstr>Quick Review for the Midterm,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429</cp:revision>
  <dcterms:created xsi:type="dcterms:W3CDTF">2008-01-12T03:52:55Z</dcterms:created>
  <dcterms:modified xsi:type="dcterms:W3CDTF">2015-06-18T18:03:53Z</dcterms:modified>
  <cp:category/>
</cp:coreProperties>
</file>