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47"/>
  </p:notesMasterIdLst>
  <p:handoutMasterIdLst>
    <p:handoutMasterId r:id="rId48"/>
  </p:handoutMasterIdLst>
  <p:sldIdLst>
    <p:sldId id="256" r:id="rId2"/>
    <p:sldId id="257" r:id="rId3"/>
    <p:sldId id="307" r:id="rId4"/>
    <p:sldId id="258" r:id="rId5"/>
    <p:sldId id="308" r:id="rId6"/>
    <p:sldId id="259" r:id="rId7"/>
    <p:sldId id="260" r:id="rId8"/>
    <p:sldId id="261" r:id="rId9"/>
    <p:sldId id="262" r:id="rId10"/>
    <p:sldId id="263" r:id="rId11"/>
    <p:sldId id="309" r:id="rId12"/>
    <p:sldId id="264" r:id="rId13"/>
    <p:sldId id="265" r:id="rId14"/>
    <p:sldId id="310" r:id="rId15"/>
    <p:sldId id="266" r:id="rId16"/>
    <p:sldId id="267" r:id="rId17"/>
    <p:sldId id="268" r:id="rId18"/>
    <p:sldId id="269" r:id="rId19"/>
    <p:sldId id="311" r:id="rId20"/>
    <p:sldId id="270" r:id="rId21"/>
    <p:sldId id="312" r:id="rId22"/>
    <p:sldId id="271" r:id="rId23"/>
    <p:sldId id="313" r:id="rId24"/>
    <p:sldId id="275" r:id="rId25"/>
    <p:sldId id="276" r:id="rId26"/>
    <p:sldId id="277" r:id="rId27"/>
    <p:sldId id="294" r:id="rId28"/>
    <p:sldId id="295" r:id="rId29"/>
    <p:sldId id="316" r:id="rId30"/>
    <p:sldId id="317" r:id="rId31"/>
    <p:sldId id="319" r:id="rId32"/>
    <p:sldId id="318" r:id="rId33"/>
    <p:sldId id="320" r:id="rId34"/>
    <p:sldId id="330" r:id="rId35"/>
    <p:sldId id="322" r:id="rId36"/>
    <p:sldId id="323" r:id="rId37"/>
    <p:sldId id="324" r:id="rId38"/>
    <p:sldId id="325" r:id="rId39"/>
    <p:sldId id="321" r:id="rId40"/>
    <p:sldId id="331" r:id="rId41"/>
    <p:sldId id="327" r:id="rId42"/>
    <p:sldId id="328" r:id="rId43"/>
    <p:sldId id="329" r:id="rId44"/>
    <p:sldId id="326" r:id="rId45"/>
    <p:sldId id="332" r:id="rId4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F5FF"/>
    <a:srgbClr val="C6DEFF"/>
    <a:srgbClr val="A12A03"/>
    <a:srgbClr val="B23C00"/>
    <a:srgbClr val="66CCFF"/>
    <a:srgbClr val="A40000"/>
    <a:srgbClr val="0033CC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163" autoAdjust="0"/>
    <p:restoredTop sz="98450" autoAdjust="0"/>
  </p:normalViewPr>
  <p:slideViewPr>
    <p:cSldViewPr>
      <p:cViewPr varScale="1">
        <p:scale>
          <a:sx n="122" d="100"/>
          <a:sy n="122" d="100"/>
        </p:scale>
        <p:origin x="-264" y="-112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1224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notesMaster" Target="notesMasters/notesMaster1.xml"/><Relationship Id="rId48" Type="http://schemas.openxmlformats.org/officeDocument/2006/relationships/handoutMaster" Target="handoutMasters/handoutMaster1.xml"/><Relationship Id="rId4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6/17/15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04888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SJSU Dept. of Computer Science Fall 2013: September 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151: Object-Oriented Design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97C27F-53F9-9946-9ABB-F75DFBF95D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621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581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Summer 2015: June 16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492427" y="6263609"/>
            <a:ext cx="2437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46B: Introduction</a:t>
            </a:r>
            <a:r>
              <a:rPr lang="en-US" sz="1000" baseline="0" dirty="0" smtClean="0"/>
              <a:t> to Data Structures</a:t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odecheck.it/codecheck/files/1506161025v35hsxjohx9p5kstpwzzcrui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jsu.edu/~mak/CS46B/assignments/4/personnel.csv" TargetMode="External"/><Relationship Id="rId4" Type="http://schemas.openxmlformats.org/officeDocument/2006/relationships/hyperlink" Target="http://www.cs.sjsu.edu/~mak/CS46B/assignments/4/draft/personnel.out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sjsu.edu/~mak/CS46B/assignments/4/personnel.xlsx" TargetMode="Externa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odecheck.it/codecheck/files/15061610396cizpfg4jtpj27n5lnnq7w5qo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jsu.edu/~mak/CS46B/assignments/4/personnel.csv" TargetMode="External"/><Relationship Id="rId4" Type="http://schemas.openxmlformats.org/officeDocument/2006/relationships/hyperlink" Target="http://www.cs.sjsu.edu/~mak/CS46B/assignments/4/final/personnel.out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sjsu.edu/~mak/CS46B/assignments/4/personnel.xls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46B: Introduction to Data Structures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June 16 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Summer 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D0A63-808F-3040-B7EE-0D5F96DEC47A}" type="slidenum">
              <a:rPr lang="en-US"/>
              <a:pPr/>
              <a:t>10</a:t>
            </a:fld>
            <a:endParaRPr lang="en-US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Incremental Development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705225"/>
            <a:ext cx="8229600" cy="1644650"/>
          </a:xfrm>
        </p:spPr>
        <p:txBody>
          <a:bodyPr/>
          <a:lstStyle/>
          <a:p>
            <a:r>
              <a:rPr lang="en-US" dirty="0"/>
              <a:t>Each iteration adds functionality to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code that already works</a:t>
            </a:r>
            <a:r>
              <a:rPr lang="en-US" dirty="0"/>
              <a:t>.</a:t>
            </a:r>
          </a:p>
          <a:p>
            <a:r>
              <a:rPr lang="en-US" dirty="0"/>
              <a:t>No Big Bang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129028" name="Oval 5"/>
          <p:cNvSpPr>
            <a:spLocks/>
          </p:cNvSpPr>
          <p:nvPr/>
        </p:nvSpPr>
        <p:spPr bwMode="auto">
          <a:xfrm>
            <a:off x="846138" y="2824163"/>
            <a:ext cx="127000" cy="127000"/>
          </a:xfrm>
          <a:prstGeom prst="ellipse">
            <a:avLst/>
          </a:prstGeom>
          <a:solidFill>
            <a:schemeClr val="tx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ea typeface="ヒラギノ角ゴ ProN W3" charset="0"/>
              <a:cs typeface="ヒラギノ角ゴ ProN W3" charset="0"/>
            </a:endParaRPr>
          </a:p>
        </p:txBody>
      </p:sp>
      <p:sp>
        <p:nvSpPr>
          <p:cNvPr id="129029" name="Text Box 6"/>
          <p:cNvSpPr txBox="1">
            <a:spLocks/>
          </p:cNvSpPr>
          <p:nvPr/>
        </p:nvSpPr>
        <p:spPr bwMode="auto">
          <a:xfrm>
            <a:off x="639763" y="2493963"/>
            <a:ext cx="53181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b="1">
                <a:ea typeface="ヒラギノ角ゴ ProN W3" charset="0"/>
                <a:cs typeface="ヒラギノ角ゴ ProN W3" charset="0"/>
              </a:rPr>
              <a:t>Start</a:t>
            </a:r>
            <a:endParaRPr lang="en-US" sz="2400">
              <a:ea typeface="ヒラギノ角ゴ ProN W3" charset="0"/>
              <a:cs typeface="ヒラギノ角ゴ ProN W3" charset="0"/>
            </a:endParaRPr>
          </a:p>
        </p:txBody>
      </p:sp>
      <p:sp>
        <p:nvSpPr>
          <p:cNvPr id="129030" name="Text Box 8"/>
          <p:cNvSpPr txBox="1">
            <a:spLocks/>
          </p:cNvSpPr>
          <p:nvPr/>
        </p:nvSpPr>
        <p:spPr bwMode="auto">
          <a:xfrm>
            <a:off x="7853363" y="1325563"/>
            <a:ext cx="5222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b="1">
                <a:ea typeface="ヒラギノ角ゴ ProN W3" charset="0"/>
                <a:cs typeface="ヒラギノ角ゴ ProN W3" charset="0"/>
              </a:rPr>
              <a:t>Goal</a:t>
            </a:r>
            <a:endParaRPr lang="en-US" sz="2400">
              <a:ea typeface="ヒラギノ角ゴ ProN W3" charset="0"/>
              <a:cs typeface="ヒラギノ角ゴ ProN W3" charset="0"/>
            </a:endParaRPr>
          </a:p>
        </p:txBody>
      </p:sp>
      <p:grpSp>
        <p:nvGrpSpPr>
          <p:cNvPr id="129031" name="Group 17"/>
          <p:cNvGrpSpPr>
            <a:grpSpLocks/>
          </p:cNvGrpSpPr>
          <p:nvPr/>
        </p:nvGrpSpPr>
        <p:grpSpPr bwMode="auto">
          <a:xfrm>
            <a:off x="7729538" y="1630363"/>
            <a:ext cx="787400" cy="787400"/>
            <a:chOff x="4984" y="2352"/>
            <a:chExt cx="496" cy="496"/>
          </a:xfrm>
        </p:grpSpPr>
        <p:sp>
          <p:nvSpPr>
            <p:cNvPr id="129032" name="Oval 7"/>
            <p:cNvSpPr>
              <a:spLocks/>
            </p:cNvSpPr>
            <p:nvPr/>
          </p:nvSpPr>
          <p:spPr bwMode="auto">
            <a:xfrm>
              <a:off x="5200" y="2568"/>
              <a:ext cx="80" cy="80"/>
            </a:xfrm>
            <a:prstGeom prst="ellipse">
              <a:avLst/>
            </a:prstGeom>
            <a:solidFill>
              <a:srgbClr val="4C4C4C"/>
            </a:solidFill>
            <a:ln w="25400">
              <a:solidFill>
                <a:srgbClr val="4C4C4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ea typeface="ヒラギノ角ゴ ProN W3" charset="0"/>
                <a:cs typeface="ヒラギノ角ゴ ProN W3" charset="0"/>
              </a:endParaRPr>
            </a:p>
          </p:txBody>
        </p:sp>
        <p:sp>
          <p:nvSpPr>
            <p:cNvPr id="129033" name="Oval 9"/>
            <p:cNvSpPr>
              <a:spLocks/>
            </p:cNvSpPr>
            <p:nvPr/>
          </p:nvSpPr>
          <p:spPr bwMode="auto">
            <a:xfrm>
              <a:off x="5096" y="2464"/>
              <a:ext cx="280" cy="280"/>
            </a:xfrm>
            <a:prstGeom prst="ellipse">
              <a:avLst/>
            </a:prstGeom>
            <a:noFill/>
            <a:ln w="69850">
              <a:solidFill>
                <a:srgbClr val="4C4C4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ea typeface="ヒラギノ角ゴ ProN W3" charset="0"/>
                <a:cs typeface="ヒラギノ角ゴ ProN W3" charset="0"/>
              </a:endParaRPr>
            </a:p>
          </p:txBody>
        </p:sp>
        <p:sp>
          <p:nvSpPr>
            <p:cNvPr id="129034" name="Oval 10"/>
            <p:cNvSpPr>
              <a:spLocks/>
            </p:cNvSpPr>
            <p:nvPr/>
          </p:nvSpPr>
          <p:spPr bwMode="auto">
            <a:xfrm>
              <a:off x="4984" y="2352"/>
              <a:ext cx="496" cy="496"/>
            </a:xfrm>
            <a:prstGeom prst="ellipse">
              <a:avLst/>
            </a:prstGeom>
            <a:noFill/>
            <a:ln w="69850">
              <a:solidFill>
                <a:srgbClr val="4C4C4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ea typeface="ヒラギノ角ゴ ProN W3" charset="0"/>
                <a:cs typeface="ヒラギノ角ゴ ProN W3" charset="0"/>
              </a:endParaRPr>
            </a:p>
          </p:txBody>
        </p:sp>
      </p:grpSp>
      <p:sp>
        <p:nvSpPr>
          <p:cNvPr id="129035" name="Line 22"/>
          <p:cNvSpPr>
            <a:spLocks noChangeShapeType="1"/>
          </p:cNvSpPr>
          <p:nvPr/>
        </p:nvSpPr>
        <p:spPr bwMode="auto">
          <a:xfrm flipV="1">
            <a:off x="1074738" y="2659063"/>
            <a:ext cx="406400" cy="2032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9036" name="Line 23"/>
          <p:cNvSpPr>
            <a:spLocks noChangeShapeType="1"/>
          </p:cNvSpPr>
          <p:nvPr/>
        </p:nvSpPr>
        <p:spPr bwMode="auto">
          <a:xfrm>
            <a:off x="1465263" y="2659063"/>
            <a:ext cx="561975" cy="21113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9037" name="Line 24"/>
          <p:cNvSpPr>
            <a:spLocks noChangeShapeType="1"/>
          </p:cNvSpPr>
          <p:nvPr/>
        </p:nvSpPr>
        <p:spPr bwMode="auto">
          <a:xfrm flipV="1">
            <a:off x="2014538" y="2532063"/>
            <a:ext cx="685800" cy="3429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9038" name="Line 25"/>
          <p:cNvSpPr>
            <a:spLocks noChangeShapeType="1"/>
          </p:cNvSpPr>
          <p:nvPr/>
        </p:nvSpPr>
        <p:spPr bwMode="auto">
          <a:xfrm>
            <a:off x="2681288" y="2538413"/>
            <a:ext cx="628650" cy="2349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9039" name="Line 26"/>
          <p:cNvSpPr>
            <a:spLocks noChangeShapeType="1"/>
          </p:cNvSpPr>
          <p:nvPr/>
        </p:nvSpPr>
        <p:spPr bwMode="auto">
          <a:xfrm flipV="1">
            <a:off x="3281363" y="2506663"/>
            <a:ext cx="600075" cy="27463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9040" name="Line 27"/>
          <p:cNvSpPr>
            <a:spLocks noChangeShapeType="1"/>
          </p:cNvSpPr>
          <p:nvPr/>
        </p:nvSpPr>
        <p:spPr bwMode="auto">
          <a:xfrm>
            <a:off x="3862388" y="2493963"/>
            <a:ext cx="1339850" cy="5969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9041" name="Line 28"/>
          <p:cNvSpPr>
            <a:spLocks noChangeShapeType="1"/>
          </p:cNvSpPr>
          <p:nvPr/>
        </p:nvSpPr>
        <p:spPr bwMode="auto">
          <a:xfrm flipV="1">
            <a:off x="5202238" y="2519363"/>
            <a:ext cx="787400" cy="5651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9042" name="Line 29"/>
          <p:cNvSpPr>
            <a:spLocks noChangeShapeType="1"/>
          </p:cNvSpPr>
          <p:nvPr/>
        </p:nvSpPr>
        <p:spPr bwMode="auto">
          <a:xfrm>
            <a:off x="5972175" y="2519363"/>
            <a:ext cx="1020763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9043" name="Line 30"/>
          <p:cNvSpPr>
            <a:spLocks noChangeShapeType="1"/>
          </p:cNvSpPr>
          <p:nvPr/>
        </p:nvSpPr>
        <p:spPr bwMode="auto">
          <a:xfrm flipV="1">
            <a:off x="6972300" y="2125663"/>
            <a:ext cx="592138" cy="7747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9044" name="Line 31"/>
          <p:cNvSpPr>
            <a:spLocks noChangeShapeType="1"/>
          </p:cNvSpPr>
          <p:nvPr/>
        </p:nvSpPr>
        <p:spPr bwMode="auto">
          <a:xfrm flipV="1">
            <a:off x="7551738" y="2036763"/>
            <a:ext cx="584200" cy="889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29045" name="Picture 35" descr="iter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2801938"/>
            <a:ext cx="400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9046" name="Picture 36" descr="iter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5200" y="2184400"/>
            <a:ext cx="400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9047" name="Picture 37" descr="iter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0" y="2743200"/>
            <a:ext cx="400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9048" name="Picture 38" descr="iter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6725" y="2159000"/>
            <a:ext cx="400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9049" name="Picture 39" descr="iter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2887663"/>
            <a:ext cx="400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9050" name="Picture 40" descr="iter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1812925"/>
            <a:ext cx="400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9051" name="Freeform 42"/>
          <p:cNvSpPr>
            <a:spLocks/>
          </p:cNvSpPr>
          <p:nvPr/>
        </p:nvSpPr>
        <p:spPr bwMode="auto">
          <a:xfrm>
            <a:off x="1062038" y="2062163"/>
            <a:ext cx="6992937" cy="871537"/>
          </a:xfrm>
          <a:custGeom>
            <a:avLst/>
            <a:gdLst>
              <a:gd name="T0" fmla="*/ 0 w 4405"/>
              <a:gd name="T1" fmla="*/ 795338 h 549"/>
              <a:gd name="T2" fmla="*/ 25400 w 4405"/>
              <a:gd name="T3" fmla="*/ 787400 h 549"/>
              <a:gd name="T4" fmla="*/ 50800 w 4405"/>
              <a:gd name="T5" fmla="*/ 769938 h 549"/>
              <a:gd name="T6" fmla="*/ 134938 w 4405"/>
              <a:gd name="T7" fmla="*/ 744538 h 549"/>
              <a:gd name="T8" fmla="*/ 271463 w 4405"/>
              <a:gd name="T9" fmla="*/ 693738 h 549"/>
              <a:gd name="T10" fmla="*/ 439738 w 4405"/>
              <a:gd name="T11" fmla="*/ 701675 h 549"/>
              <a:gd name="T12" fmla="*/ 693738 w 4405"/>
              <a:gd name="T13" fmla="*/ 752475 h 549"/>
              <a:gd name="T14" fmla="*/ 1058863 w 4405"/>
              <a:gd name="T15" fmla="*/ 736600 h 549"/>
              <a:gd name="T16" fmla="*/ 1135063 w 4405"/>
              <a:gd name="T17" fmla="*/ 701675 h 549"/>
              <a:gd name="T18" fmla="*/ 1185863 w 4405"/>
              <a:gd name="T19" fmla="*/ 685800 h 549"/>
              <a:gd name="T20" fmla="*/ 1236663 w 4405"/>
              <a:gd name="T21" fmla="*/ 650875 h 549"/>
              <a:gd name="T22" fmla="*/ 1287463 w 4405"/>
              <a:gd name="T23" fmla="*/ 635000 h 549"/>
              <a:gd name="T24" fmla="*/ 1414463 w 4405"/>
              <a:gd name="T25" fmla="*/ 574675 h 549"/>
              <a:gd name="T26" fmla="*/ 1600200 w 4405"/>
              <a:gd name="T27" fmla="*/ 508000 h 549"/>
              <a:gd name="T28" fmla="*/ 1922463 w 4405"/>
              <a:gd name="T29" fmla="*/ 566738 h 549"/>
              <a:gd name="T30" fmla="*/ 2159000 w 4405"/>
              <a:gd name="T31" fmla="*/ 625475 h 549"/>
              <a:gd name="T32" fmla="*/ 2387600 w 4405"/>
              <a:gd name="T33" fmla="*/ 668338 h 549"/>
              <a:gd name="T34" fmla="*/ 2667000 w 4405"/>
              <a:gd name="T35" fmla="*/ 642938 h 549"/>
              <a:gd name="T36" fmla="*/ 2786063 w 4405"/>
              <a:gd name="T37" fmla="*/ 600075 h 549"/>
              <a:gd name="T38" fmla="*/ 3022600 w 4405"/>
              <a:gd name="T39" fmla="*/ 617538 h 549"/>
              <a:gd name="T40" fmla="*/ 3276600 w 4405"/>
              <a:gd name="T41" fmla="*/ 650875 h 549"/>
              <a:gd name="T42" fmla="*/ 3436938 w 4405"/>
              <a:gd name="T43" fmla="*/ 719138 h 549"/>
              <a:gd name="T44" fmla="*/ 3522663 w 4405"/>
              <a:gd name="T45" fmla="*/ 762000 h 549"/>
              <a:gd name="T46" fmla="*/ 3598863 w 4405"/>
              <a:gd name="T47" fmla="*/ 795338 h 549"/>
              <a:gd name="T48" fmla="*/ 3860800 w 4405"/>
              <a:gd name="T49" fmla="*/ 871538 h 549"/>
              <a:gd name="T50" fmla="*/ 3929063 w 4405"/>
              <a:gd name="T51" fmla="*/ 863600 h 549"/>
              <a:gd name="T52" fmla="*/ 3987800 w 4405"/>
              <a:gd name="T53" fmla="*/ 846138 h 549"/>
              <a:gd name="T54" fmla="*/ 4106863 w 4405"/>
              <a:gd name="T55" fmla="*/ 863600 h 549"/>
              <a:gd name="T56" fmla="*/ 4191000 w 4405"/>
              <a:gd name="T57" fmla="*/ 838200 h 549"/>
              <a:gd name="T58" fmla="*/ 4224338 w 4405"/>
              <a:gd name="T59" fmla="*/ 828675 h 549"/>
              <a:gd name="T60" fmla="*/ 4478338 w 4405"/>
              <a:gd name="T61" fmla="*/ 752475 h 549"/>
              <a:gd name="T62" fmla="*/ 4665663 w 4405"/>
              <a:gd name="T63" fmla="*/ 719138 h 549"/>
              <a:gd name="T64" fmla="*/ 4808538 w 4405"/>
              <a:gd name="T65" fmla="*/ 660400 h 549"/>
              <a:gd name="T66" fmla="*/ 5062538 w 4405"/>
              <a:gd name="T67" fmla="*/ 592138 h 549"/>
              <a:gd name="T68" fmla="*/ 5156200 w 4405"/>
              <a:gd name="T69" fmla="*/ 609600 h 549"/>
              <a:gd name="T70" fmla="*/ 5207000 w 4405"/>
              <a:gd name="T71" fmla="*/ 625475 h 549"/>
              <a:gd name="T72" fmla="*/ 5341938 w 4405"/>
              <a:gd name="T73" fmla="*/ 693738 h 549"/>
              <a:gd name="T74" fmla="*/ 5529263 w 4405"/>
              <a:gd name="T75" fmla="*/ 744538 h 549"/>
              <a:gd name="T76" fmla="*/ 5808663 w 4405"/>
              <a:gd name="T77" fmla="*/ 711200 h 549"/>
              <a:gd name="T78" fmla="*/ 5900738 w 4405"/>
              <a:gd name="T79" fmla="*/ 592138 h 549"/>
              <a:gd name="T80" fmla="*/ 6027738 w 4405"/>
              <a:gd name="T81" fmla="*/ 414338 h 549"/>
              <a:gd name="T82" fmla="*/ 6146800 w 4405"/>
              <a:gd name="T83" fmla="*/ 185738 h 549"/>
              <a:gd name="T84" fmla="*/ 6596063 w 4405"/>
              <a:gd name="T85" fmla="*/ 0 h 549"/>
              <a:gd name="T86" fmla="*/ 6832600 w 4405"/>
              <a:gd name="T87" fmla="*/ 15875 h 549"/>
              <a:gd name="T88" fmla="*/ 6992938 w 4405"/>
              <a:gd name="T89" fmla="*/ 50800 h 549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4405"/>
              <a:gd name="T136" fmla="*/ 0 h 549"/>
              <a:gd name="T137" fmla="*/ 4405 w 4405"/>
              <a:gd name="T138" fmla="*/ 549 h 549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4405" h="549">
                <a:moveTo>
                  <a:pt x="0" y="501"/>
                </a:moveTo>
                <a:cubicBezTo>
                  <a:pt x="5" y="499"/>
                  <a:pt x="11" y="498"/>
                  <a:pt x="16" y="496"/>
                </a:cubicBezTo>
                <a:cubicBezTo>
                  <a:pt x="21" y="493"/>
                  <a:pt x="26" y="487"/>
                  <a:pt x="32" y="485"/>
                </a:cubicBezTo>
                <a:cubicBezTo>
                  <a:pt x="47" y="478"/>
                  <a:pt x="68" y="474"/>
                  <a:pt x="85" y="469"/>
                </a:cubicBezTo>
                <a:cubicBezTo>
                  <a:pt x="109" y="452"/>
                  <a:pt x="141" y="443"/>
                  <a:pt x="171" y="437"/>
                </a:cubicBezTo>
                <a:cubicBezTo>
                  <a:pt x="206" y="438"/>
                  <a:pt x="241" y="438"/>
                  <a:pt x="277" y="442"/>
                </a:cubicBezTo>
                <a:cubicBezTo>
                  <a:pt x="329" y="446"/>
                  <a:pt x="382" y="468"/>
                  <a:pt x="437" y="474"/>
                </a:cubicBezTo>
                <a:cubicBezTo>
                  <a:pt x="515" y="495"/>
                  <a:pt x="589" y="476"/>
                  <a:pt x="667" y="464"/>
                </a:cubicBezTo>
                <a:cubicBezTo>
                  <a:pt x="684" y="457"/>
                  <a:pt x="698" y="449"/>
                  <a:pt x="715" y="442"/>
                </a:cubicBezTo>
                <a:cubicBezTo>
                  <a:pt x="725" y="437"/>
                  <a:pt x="747" y="432"/>
                  <a:pt x="747" y="432"/>
                </a:cubicBezTo>
                <a:cubicBezTo>
                  <a:pt x="757" y="424"/>
                  <a:pt x="766" y="413"/>
                  <a:pt x="779" y="410"/>
                </a:cubicBezTo>
                <a:cubicBezTo>
                  <a:pt x="789" y="406"/>
                  <a:pt x="811" y="400"/>
                  <a:pt x="811" y="400"/>
                </a:cubicBezTo>
                <a:cubicBezTo>
                  <a:pt x="834" y="384"/>
                  <a:pt x="864" y="371"/>
                  <a:pt x="891" y="362"/>
                </a:cubicBezTo>
                <a:cubicBezTo>
                  <a:pt x="919" y="333"/>
                  <a:pt x="969" y="325"/>
                  <a:pt x="1008" y="320"/>
                </a:cubicBezTo>
                <a:cubicBezTo>
                  <a:pt x="1076" y="330"/>
                  <a:pt x="1143" y="341"/>
                  <a:pt x="1211" y="357"/>
                </a:cubicBezTo>
                <a:cubicBezTo>
                  <a:pt x="1261" y="368"/>
                  <a:pt x="1309" y="386"/>
                  <a:pt x="1360" y="394"/>
                </a:cubicBezTo>
                <a:cubicBezTo>
                  <a:pt x="1404" y="410"/>
                  <a:pt x="1456" y="415"/>
                  <a:pt x="1504" y="421"/>
                </a:cubicBezTo>
                <a:cubicBezTo>
                  <a:pt x="1562" y="416"/>
                  <a:pt x="1620" y="408"/>
                  <a:pt x="1680" y="405"/>
                </a:cubicBezTo>
                <a:cubicBezTo>
                  <a:pt x="1710" y="399"/>
                  <a:pt x="1726" y="392"/>
                  <a:pt x="1755" y="378"/>
                </a:cubicBezTo>
                <a:cubicBezTo>
                  <a:pt x="1810" y="407"/>
                  <a:pt x="1816" y="392"/>
                  <a:pt x="1904" y="389"/>
                </a:cubicBezTo>
                <a:cubicBezTo>
                  <a:pt x="1953" y="377"/>
                  <a:pt x="2015" y="394"/>
                  <a:pt x="2064" y="410"/>
                </a:cubicBezTo>
                <a:cubicBezTo>
                  <a:pt x="2088" y="427"/>
                  <a:pt x="2135" y="443"/>
                  <a:pt x="2165" y="453"/>
                </a:cubicBezTo>
                <a:cubicBezTo>
                  <a:pt x="2203" y="478"/>
                  <a:pt x="2184" y="470"/>
                  <a:pt x="2219" y="480"/>
                </a:cubicBezTo>
                <a:cubicBezTo>
                  <a:pt x="2234" y="489"/>
                  <a:pt x="2249" y="495"/>
                  <a:pt x="2267" y="501"/>
                </a:cubicBezTo>
                <a:cubicBezTo>
                  <a:pt x="2313" y="532"/>
                  <a:pt x="2379" y="532"/>
                  <a:pt x="2432" y="549"/>
                </a:cubicBezTo>
                <a:cubicBezTo>
                  <a:pt x="2446" y="547"/>
                  <a:pt x="2460" y="546"/>
                  <a:pt x="2475" y="544"/>
                </a:cubicBezTo>
                <a:cubicBezTo>
                  <a:pt x="2487" y="541"/>
                  <a:pt x="2512" y="533"/>
                  <a:pt x="2512" y="533"/>
                </a:cubicBezTo>
                <a:cubicBezTo>
                  <a:pt x="2544" y="549"/>
                  <a:pt x="2547" y="549"/>
                  <a:pt x="2587" y="544"/>
                </a:cubicBezTo>
                <a:cubicBezTo>
                  <a:pt x="2604" y="538"/>
                  <a:pt x="2622" y="533"/>
                  <a:pt x="2640" y="528"/>
                </a:cubicBezTo>
                <a:cubicBezTo>
                  <a:pt x="2646" y="525"/>
                  <a:pt x="2661" y="522"/>
                  <a:pt x="2661" y="522"/>
                </a:cubicBezTo>
                <a:cubicBezTo>
                  <a:pt x="2709" y="491"/>
                  <a:pt x="2768" y="493"/>
                  <a:pt x="2821" y="474"/>
                </a:cubicBezTo>
                <a:cubicBezTo>
                  <a:pt x="2862" y="432"/>
                  <a:pt x="2825" y="462"/>
                  <a:pt x="2939" y="453"/>
                </a:cubicBezTo>
                <a:cubicBezTo>
                  <a:pt x="2970" y="450"/>
                  <a:pt x="2999" y="422"/>
                  <a:pt x="3029" y="416"/>
                </a:cubicBezTo>
                <a:cubicBezTo>
                  <a:pt x="3083" y="403"/>
                  <a:pt x="3134" y="381"/>
                  <a:pt x="3189" y="373"/>
                </a:cubicBezTo>
                <a:cubicBezTo>
                  <a:pt x="3252" y="380"/>
                  <a:pt x="3212" y="372"/>
                  <a:pt x="3248" y="384"/>
                </a:cubicBezTo>
                <a:cubicBezTo>
                  <a:pt x="3258" y="387"/>
                  <a:pt x="3280" y="394"/>
                  <a:pt x="3280" y="394"/>
                </a:cubicBezTo>
                <a:cubicBezTo>
                  <a:pt x="3305" y="411"/>
                  <a:pt x="3334" y="429"/>
                  <a:pt x="3365" y="437"/>
                </a:cubicBezTo>
                <a:cubicBezTo>
                  <a:pt x="3402" y="455"/>
                  <a:pt x="3441" y="464"/>
                  <a:pt x="3483" y="469"/>
                </a:cubicBezTo>
                <a:cubicBezTo>
                  <a:pt x="3542" y="465"/>
                  <a:pt x="3601" y="465"/>
                  <a:pt x="3659" y="448"/>
                </a:cubicBezTo>
                <a:cubicBezTo>
                  <a:pt x="3686" y="428"/>
                  <a:pt x="3696" y="398"/>
                  <a:pt x="3717" y="373"/>
                </a:cubicBezTo>
                <a:cubicBezTo>
                  <a:pt x="3745" y="338"/>
                  <a:pt x="3776" y="301"/>
                  <a:pt x="3797" y="261"/>
                </a:cubicBezTo>
                <a:cubicBezTo>
                  <a:pt x="3814" y="226"/>
                  <a:pt x="3843" y="145"/>
                  <a:pt x="3872" y="117"/>
                </a:cubicBezTo>
                <a:cubicBezTo>
                  <a:pt x="3948" y="40"/>
                  <a:pt x="4049" y="9"/>
                  <a:pt x="4155" y="0"/>
                </a:cubicBezTo>
                <a:cubicBezTo>
                  <a:pt x="4177" y="1"/>
                  <a:pt x="4267" y="3"/>
                  <a:pt x="4304" y="10"/>
                </a:cubicBezTo>
                <a:cubicBezTo>
                  <a:pt x="4337" y="15"/>
                  <a:pt x="4370" y="32"/>
                  <a:pt x="4405" y="32"/>
                </a:cubicBezTo>
              </a:path>
            </a:pathLst>
          </a:custGeom>
          <a:noFill/>
          <a:ln w="25400">
            <a:solidFill>
              <a:schemeClr val="bg2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2400">
              <a:ea typeface="ヒラギノ角ゴ ProN W3" charset="0"/>
              <a:cs typeface="ヒラギノ角ゴ ProN W3" charset="0"/>
            </a:endParaRPr>
          </a:p>
        </p:txBody>
      </p:sp>
      <p:grpSp>
        <p:nvGrpSpPr>
          <p:cNvPr id="129052" name="Group 50"/>
          <p:cNvGrpSpPr>
            <a:grpSpLocks/>
          </p:cNvGrpSpPr>
          <p:nvPr/>
        </p:nvGrpSpPr>
        <p:grpSpPr bwMode="auto">
          <a:xfrm>
            <a:off x="5775325" y="4210050"/>
            <a:ext cx="2271713" cy="2144713"/>
            <a:chOff x="3155" y="1281"/>
            <a:chExt cx="1184" cy="1146"/>
          </a:xfrm>
        </p:grpSpPr>
        <p:pic>
          <p:nvPicPr>
            <p:cNvPr id="129053" name="Picture 45" descr="bigba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55" y="1402"/>
              <a:ext cx="1170" cy="8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9054" name="Oval 47"/>
            <p:cNvSpPr>
              <a:spLocks/>
            </p:cNvSpPr>
            <p:nvPr/>
          </p:nvSpPr>
          <p:spPr bwMode="auto">
            <a:xfrm>
              <a:off x="3193" y="1281"/>
              <a:ext cx="1146" cy="1146"/>
            </a:xfrm>
            <a:prstGeom prst="ellipse">
              <a:avLst/>
            </a:prstGeom>
            <a:noFill/>
            <a:ln w="1270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400">
                <a:ea typeface="ヒラギノ角ゴ ProN W3" charset="0"/>
                <a:cs typeface="ヒラギノ角ゴ ProN W3" charset="0"/>
              </a:endParaRPr>
            </a:p>
          </p:txBody>
        </p:sp>
        <p:sp>
          <p:nvSpPr>
            <p:cNvPr id="129055" name="Line 48"/>
            <p:cNvSpPr>
              <a:spLocks noChangeShapeType="1"/>
            </p:cNvSpPr>
            <p:nvPr/>
          </p:nvSpPr>
          <p:spPr bwMode="auto">
            <a:xfrm>
              <a:off x="3378" y="1419"/>
              <a:ext cx="828" cy="790"/>
            </a:xfrm>
            <a:prstGeom prst="line">
              <a:avLst/>
            </a:prstGeom>
            <a:noFill/>
            <a:ln w="1270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9057" name="Text Box 33"/>
          <p:cNvSpPr txBox="1">
            <a:spLocks noChangeArrowheads="1"/>
          </p:cNvSpPr>
          <p:nvPr/>
        </p:nvSpPr>
        <p:spPr bwMode="auto">
          <a:xfrm>
            <a:off x="547688" y="5623536"/>
            <a:ext cx="2744165" cy="5078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2574925" algn="l"/>
              </a:tabLst>
            </a:pPr>
            <a:r>
              <a:rPr lang="en-US" sz="900" b="1" dirty="0" smtClean="0">
                <a:solidFill>
                  <a:schemeClr val="bg1">
                    <a:lumMod val="65000"/>
                  </a:schemeClr>
                </a:solidFill>
              </a:rPr>
              <a:t>Head </a:t>
            </a:r>
            <a:r>
              <a:rPr lang="en-US" sz="900" b="1" dirty="0">
                <a:solidFill>
                  <a:schemeClr val="bg1">
                    <a:lumMod val="65000"/>
                  </a:schemeClr>
                </a:solidFill>
              </a:rPr>
              <a:t>First Object-Oriented Analysis &amp; </a:t>
            </a:r>
            <a:r>
              <a:rPr lang="en-US" sz="900" b="1" dirty="0" smtClean="0">
                <a:solidFill>
                  <a:schemeClr val="bg1">
                    <a:lumMod val="65000"/>
                  </a:schemeClr>
                </a:solidFill>
              </a:rPr>
              <a:t>Design</a:t>
            </a: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by Brett McLaughlin &amp; Gary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Pollice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O</a:t>
            </a:r>
            <a:r>
              <a:rPr lang="ja-JP" altLang="en-US" sz="900" dirty="0" smtClean="0">
                <a:solidFill>
                  <a:schemeClr val="bg1">
                    <a:lumMod val="65000"/>
                  </a:schemeClr>
                </a:solidFill>
                <a:latin typeface="Arial"/>
              </a:rPr>
              <a:t>’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Reilly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2006.</a:t>
            </a:r>
            <a:endParaRPr lang="en-US" sz="900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5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1C2C6-E0FB-D042-9856-5F2B214D557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Where Do Classes Come From?</a:t>
            </a:r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Textual </a:t>
            </a:r>
            <a:r>
              <a:rPr lang="en-US" dirty="0" smtClean="0">
                <a:solidFill>
                  <a:srgbClr val="B23C00"/>
                </a:solidFill>
              </a:rPr>
              <a:t>analysis</a:t>
            </a:r>
          </a:p>
          <a:p>
            <a:pPr lvl="4"/>
            <a:endParaRPr lang="en-US" dirty="0">
              <a:solidFill>
                <a:srgbClr val="B23C00"/>
              </a:solidFill>
            </a:endParaRPr>
          </a:p>
          <a:p>
            <a:pPr lvl="1"/>
            <a:r>
              <a:rPr lang="en-US" dirty="0"/>
              <a:t>Look for </a:t>
            </a:r>
            <a:r>
              <a:rPr lang="en-US" dirty="0">
                <a:solidFill>
                  <a:srgbClr val="B23C00"/>
                </a:solidFill>
              </a:rPr>
              <a:t>nouns </a:t>
            </a:r>
            <a:r>
              <a:rPr lang="en-US" dirty="0"/>
              <a:t>and </a:t>
            </a:r>
            <a:r>
              <a:rPr lang="en-US" dirty="0">
                <a:solidFill>
                  <a:srgbClr val="B23C00"/>
                </a:solidFill>
              </a:rPr>
              <a:t>verbs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</a:t>
            </a:r>
            <a:r>
              <a:rPr lang="en-US" dirty="0"/>
              <a:t>your </a:t>
            </a:r>
            <a:r>
              <a:rPr lang="en-US" dirty="0" smtClean="0"/>
              <a:t>requirements specification.</a:t>
            </a:r>
            <a:endParaRPr lang="en-US" dirty="0"/>
          </a:p>
          <a:p>
            <a:pPr lvl="2"/>
            <a:r>
              <a:rPr lang="en-US" dirty="0"/>
              <a:t>Nouns </a:t>
            </a:r>
            <a:r>
              <a:rPr lang="en-US" dirty="0">
                <a:sym typeface="Wingdings" charset="0"/>
              </a:rPr>
              <a:t> classes</a:t>
            </a:r>
          </a:p>
          <a:p>
            <a:pPr lvl="2"/>
            <a:r>
              <a:rPr lang="en-US" dirty="0" smtClean="0">
                <a:sym typeface="Wingdings" charset="0"/>
              </a:rPr>
              <a:t>Verbs </a:t>
            </a:r>
            <a:r>
              <a:rPr lang="en-US" dirty="0">
                <a:sym typeface="Wingdings" charset="0"/>
              </a:rPr>
              <a:t> </a:t>
            </a:r>
            <a:r>
              <a:rPr lang="en-US" dirty="0" smtClean="0">
                <a:sym typeface="Wingdings" charset="0"/>
              </a:rPr>
              <a:t>methods</a:t>
            </a:r>
          </a:p>
          <a:p>
            <a:pPr lvl="1"/>
            <a:r>
              <a:rPr lang="en-US" dirty="0" smtClean="0">
                <a:sym typeface="Wingdings" charset="0"/>
              </a:rPr>
              <a:t>Not all nouns and verbs may be appropriate!</a:t>
            </a:r>
          </a:p>
          <a:p>
            <a:pPr lvl="5"/>
            <a:endParaRPr lang="en-US" dirty="0">
              <a:sym typeface="Wingdings" charset="0"/>
            </a:endParaRPr>
          </a:p>
          <a:p>
            <a:r>
              <a:rPr lang="en-US" dirty="0"/>
              <a:t>Class names should be nouns in the singular form</a:t>
            </a:r>
            <a:r>
              <a:rPr lang="en-US" dirty="0" smtClean="0"/>
              <a:t>, such </a:t>
            </a:r>
            <a:r>
              <a:rPr lang="en-US" dirty="0"/>
              <a:t>as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Inventory</a:t>
            </a:r>
            <a:r>
              <a:rPr lang="en-US" dirty="0"/>
              <a:t>, </a:t>
            </a:r>
            <a:r>
              <a:rPr lang="en-US" b="1" dirty="0" smtClean="0">
                <a:solidFill>
                  <a:srgbClr val="0033CC"/>
                </a:solidFill>
                <a:latin typeface="Courier New" charset="0"/>
              </a:rPr>
              <a:t>Product</a:t>
            </a:r>
            <a:r>
              <a:rPr lang="en-US" dirty="0" smtClean="0"/>
              <a:t>, </a:t>
            </a:r>
            <a:r>
              <a:rPr lang="en-US" b="1" dirty="0" err="1" smtClean="0">
                <a:solidFill>
                  <a:srgbClr val="0033CC"/>
                </a:solidFill>
                <a:latin typeface="Courier New" charset="0"/>
              </a:rPr>
              <a:t>LineItem</a:t>
            </a:r>
            <a:r>
              <a:rPr lang="en-US" dirty="0" smtClean="0"/>
              <a:t>,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Customer</a:t>
            </a:r>
            <a:r>
              <a:rPr lang="en-US" dirty="0" smtClean="0"/>
              <a:t>.</a:t>
            </a:r>
            <a:endParaRPr lang="en-US" dirty="0">
              <a:sym typeface="Wingdings" charset="0"/>
            </a:endParaRPr>
          </a:p>
          <a:p>
            <a:pPr marL="1828800" lvl="4" indent="0">
              <a:buNone/>
            </a:pPr>
            <a:endParaRPr lang="en-US" dirty="0">
              <a:sym typeface="Wingding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859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4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4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1C2C6-E0FB-D042-9856-5F2B214D557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Do Classes Come From</a:t>
            </a:r>
            <a:r>
              <a:rPr lang="en-US" dirty="0" smtClean="0"/>
              <a:t>? </a:t>
            </a:r>
            <a:r>
              <a:rPr lang="en-US" i="1" dirty="0" smtClean="0"/>
              <a:t>cont’d</a:t>
            </a:r>
            <a:endParaRPr lang="en-US" i="1" dirty="0"/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</a:t>
            </a:r>
            <a:r>
              <a:rPr lang="en-US" dirty="0"/>
              <a:t>will the </a:t>
            </a:r>
            <a:r>
              <a:rPr lang="en-US" dirty="0" smtClean="0"/>
              <a:t>methods support </a:t>
            </a:r>
            <a:r>
              <a:rPr lang="en-US" dirty="0"/>
              <a:t>the </a:t>
            </a:r>
            <a:r>
              <a:rPr lang="en-US" dirty="0">
                <a:solidFill>
                  <a:srgbClr val="B23C00"/>
                </a:solidFill>
              </a:rPr>
              <a:t>behaviors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that your requirements describe?</a:t>
            </a:r>
            <a:endParaRPr lang="en-US" dirty="0"/>
          </a:p>
          <a:p>
            <a:pPr lvl="5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Focus on concepts, not implementation</a:t>
            </a:r>
            <a:r>
              <a:rPr lang="en-US" dirty="0" smtClean="0">
                <a:solidFill>
                  <a:srgbClr val="B23C00"/>
                </a:solidFill>
              </a:rPr>
              <a:t>.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893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9BADA-DDFA-ED45-8CBF-86E8C1746BA5}" type="slidenum">
              <a:rPr lang="en-US"/>
              <a:pPr/>
              <a:t>13</a:t>
            </a:fld>
            <a:endParaRPr lang="en-US"/>
          </a:p>
        </p:txBody>
      </p:sp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Categories of Classes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Things</a:t>
            </a:r>
          </a:p>
          <a:p>
            <a:pPr lvl="1"/>
            <a:r>
              <a:rPr lang="en-US" dirty="0"/>
              <a:t>Examples: </a:t>
            </a:r>
            <a:r>
              <a:rPr lang="en-US" b="1" dirty="0" smtClean="0">
                <a:solidFill>
                  <a:srgbClr val="0033CC"/>
                </a:solidFill>
                <a:latin typeface="Courier New" charset="0"/>
              </a:rPr>
              <a:t>Inventory</a:t>
            </a:r>
            <a:r>
              <a:rPr lang="en-US" dirty="0" smtClean="0"/>
              <a:t>, </a:t>
            </a:r>
            <a:r>
              <a:rPr lang="en-US" b="1" dirty="0" err="1" smtClean="0">
                <a:solidFill>
                  <a:srgbClr val="0033CC"/>
                </a:solidFill>
                <a:latin typeface="Courier New" charset="0"/>
              </a:rPr>
              <a:t>LineItem</a:t>
            </a:r>
            <a:endParaRPr lang="en-US" b="1" dirty="0">
              <a:solidFill>
                <a:srgbClr val="0033CC"/>
              </a:solidFill>
              <a:latin typeface="Courier New" charset="0"/>
            </a:endParaRPr>
          </a:p>
          <a:p>
            <a:pPr lvl="4"/>
            <a:endParaRPr lang="en-US" b="1" dirty="0">
              <a:solidFill>
                <a:srgbClr val="0033CC"/>
              </a:solidFill>
              <a:latin typeface="Courier New" charset="0"/>
            </a:endParaRPr>
          </a:p>
          <a:p>
            <a:r>
              <a:rPr lang="en-US" dirty="0">
                <a:solidFill>
                  <a:srgbClr val="B23C00"/>
                </a:solidFill>
              </a:rPr>
              <a:t>Agents</a:t>
            </a:r>
          </a:p>
          <a:p>
            <a:pPr lvl="1"/>
            <a:r>
              <a:rPr lang="en-US" dirty="0"/>
              <a:t>Represent doers of tasks.</a:t>
            </a:r>
          </a:p>
          <a:p>
            <a:pPr lvl="1"/>
            <a:r>
              <a:rPr lang="en-US" dirty="0"/>
              <a:t>Names often end in </a:t>
            </a:r>
            <a:r>
              <a:rPr lang="ja-JP" altLang="en-US" i="1" dirty="0">
                <a:latin typeface="Arial"/>
              </a:rPr>
              <a:t>“</a:t>
            </a:r>
            <a:r>
              <a:rPr lang="en-US" i="1" dirty="0" err="1"/>
              <a:t>er</a:t>
            </a:r>
            <a:r>
              <a:rPr lang="ja-JP" altLang="en-US" i="1" dirty="0">
                <a:latin typeface="Arial"/>
              </a:rPr>
              <a:t>”</a:t>
            </a:r>
            <a:r>
              <a:rPr lang="en-US" dirty="0"/>
              <a:t> or </a:t>
            </a:r>
            <a:r>
              <a:rPr lang="ja-JP" altLang="en-US" i="1" dirty="0">
                <a:latin typeface="Arial"/>
              </a:rPr>
              <a:t>“</a:t>
            </a:r>
            <a:r>
              <a:rPr lang="en-US" i="1" dirty="0"/>
              <a:t>or</a:t>
            </a:r>
            <a:r>
              <a:rPr lang="ja-JP" altLang="en-US" i="1" dirty="0">
                <a:latin typeface="Arial"/>
              </a:rPr>
              <a:t>”</a:t>
            </a:r>
            <a:endParaRPr lang="en-US" dirty="0"/>
          </a:p>
          <a:p>
            <a:pPr lvl="1"/>
            <a:r>
              <a:rPr lang="en-US" dirty="0"/>
              <a:t>Examples: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Scanner</a:t>
            </a:r>
            <a:r>
              <a:rPr lang="en-US" dirty="0"/>
              <a:t>, </a:t>
            </a:r>
            <a:r>
              <a:rPr lang="en-US" b="1" dirty="0" err="1" smtClean="0">
                <a:solidFill>
                  <a:srgbClr val="0033CC"/>
                </a:solidFill>
                <a:latin typeface="Courier New" charset="0"/>
              </a:rPr>
              <a:t>Paginator</a:t>
            </a:r>
            <a:endParaRPr lang="en-US" b="1" dirty="0">
              <a:solidFill>
                <a:srgbClr val="0033CC"/>
              </a:solidFill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910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9BADA-DDFA-ED45-8CBF-86E8C1746BA5}" type="slidenum">
              <a:rPr lang="en-US"/>
              <a:pPr/>
              <a:t>14</a:t>
            </a:fld>
            <a:endParaRPr lang="en-US"/>
          </a:p>
        </p:txBody>
      </p:sp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Categories of </a:t>
            </a:r>
            <a:r>
              <a:rPr lang="en-US" dirty="0" smtClean="0"/>
              <a:t>Classes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23C00"/>
                </a:solidFill>
              </a:rPr>
              <a:t>Events </a:t>
            </a:r>
            <a:r>
              <a:rPr lang="en-US" dirty="0">
                <a:solidFill>
                  <a:srgbClr val="B23C00"/>
                </a:solidFill>
              </a:rPr>
              <a:t>and transactions</a:t>
            </a:r>
          </a:p>
          <a:p>
            <a:pPr lvl="1"/>
            <a:r>
              <a:rPr lang="en-US" dirty="0"/>
              <a:t>Model records of activities that describe what happened in the past or what needs to be done later</a:t>
            </a:r>
          </a:p>
          <a:p>
            <a:pPr lvl="1"/>
            <a:r>
              <a:rPr lang="en-US" dirty="0"/>
              <a:t>Example: </a:t>
            </a:r>
            <a:r>
              <a:rPr lang="en-US" b="1" dirty="0" smtClean="0">
                <a:solidFill>
                  <a:srgbClr val="0033CC"/>
                </a:solidFill>
                <a:latin typeface="Courier New" charset="0"/>
              </a:rPr>
              <a:t>Purchase </a:t>
            </a:r>
            <a:r>
              <a:rPr lang="en-US" dirty="0" smtClean="0"/>
              <a:t>remembers </a:t>
            </a:r>
            <a:r>
              <a:rPr lang="en-US" dirty="0"/>
              <a:t>when </a:t>
            </a:r>
            <a:r>
              <a:rPr lang="en-US" dirty="0" smtClean="0"/>
              <a:t>an item was bought, the amount, and for how much.</a:t>
            </a:r>
          </a:p>
          <a:p>
            <a:pPr lvl="5"/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Users and roles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Stand-in for the actual users of the application.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Common in systems that are used by more than one person </a:t>
            </a:r>
            <a:r>
              <a:rPr lang="en-US" dirty="0" smtClean="0"/>
              <a:t>or </a:t>
            </a:r>
            <a:r>
              <a:rPr lang="en-US" dirty="0"/>
              <a:t>where one person needs to perform distinct tasks.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Examples: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Administrator</a:t>
            </a:r>
            <a:r>
              <a:rPr lang="en-US" dirty="0"/>
              <a:t>, </a:t>
            </a:r>
            <a:r>
              <a:rPr lang="en-US" b="1" dirty="0" smtClean="0">
                <a:solidFill>
                  <a:srgbClr val="0033CC"/>
                </a:solidFill>
                <a:latin typeface="Courier New" charset="0"/>
              </a:rPr>
              <a:t>Reviewer</a:t>
            </a:r>
            <a:endParaRPr lang="en-US" b="1" dirty="0">
              <a:solidFill>
                <a:srgbClr val="0033CC"/>
              </a:solidFill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6699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2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C567-B1B4-C744-BBA4-41CAABECB44F}" type="slidenum">
              <a:rPr lang="en-US"/>
              <a:pPr/>
              <a:t>15</a:t>
            </a:fld>
            <a:endParaRPr lang="en-US"/>
          </a:p>
        </p:txBody>
      </p:sp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Categories of Classes</a:t>
            </a:r>
            <a:r>
              <a:rPr lang="en-US" i="1" dirty="0"/>
              <a:t>, cont’d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B23C00"/>
                </a:solidFill>
              </a:rPr>
              <a:t>System</a:t>
            </a:r>
            <a:endParaRPr lang="en-US" dirty="0">
              <a:solidFill>
                <a:srgbClr val="B23C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Model a subsystem or the overall system being built.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Typical methods: initialize, shutdown, read input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System interfaces and devices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Interfaces to the host operating system,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file </a:t>
            </a:r>
            <a:r>
              <a:rPr lang="en-US" dirty="0"/>
              <a:t>system, etc.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Foundation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Typically the built-in classes.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Examples</a:t>
            </a:r>
            <a:r>
              <a:rPr lang="en-US" dirty="0"/>
              <a:t>: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String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752723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3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3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D8EA-20FB-6848-902D-FDB5768A4716}" type="slidenum">
              <a:rPr lang="en-US"/>
              <a:pPr/>
              <a:t>16</a:t>
            </a:fld>
            <a:endParaRPr lang="en-US"/>
          </a:p>
        </p:txBody>
      </p:sp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 Responsibilities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4968209"/>
          </a:xfrm>
        </p:spPr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Responsibilities </a:t>
            </a:r>
            <a:r>
              <a:rPr lang="en-US" dirty="0"/>
              <a:t>correspond to </a:t>
            </a:r>
            <a:r>
              <a:rPr lang="en-US" dirty="0">
                <a:solidFill>
                  <a:srgbClr val="B23C00"/>
                </a:solidFill>
              </a:rPr>
              <a:t>verbs </a:t>
            </a:r>
            <a:r>
              <a:rPr lang="en-US" dirty="0" smtClean="0">
                <a:solidFill>
                  <a:srgbClr val="B23C00"/>
                </a:solidFill>
              </a:rPr>
              <a:t/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/>
              <a:t>in </a:t>
            </a:r>
            <a:r>
              <a:rPr lang="en-US" dirty="0"/>
              <a:t>the </a:t>
            </a:r>
            <a:r>
              <a:rPr lang="en-US" dirty="0" smtClean="0"/>
              <a:t>requirements.</a:t>
            </a:r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Each responsibility should be owned by </a:t>
            </a:r>
            <a:br>
              <a:rPr lang="en-US" dirty="0"/>
            </a:br>
            <a:r>
              <a:rPr lang="en-US" dirty="0"/>
              <a:t>one and only one class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Who does what?</a:t>
            </a:r>
            <a:endParaRPr lang="en-US" dirty="0"/>
          </a:p>
          <a:p>
            <a:pPr lvl="6"/>
            <a:endParaRPr lang="en-US" dirty="0"/>
          </a:p>
          <a:p>
            <a:r>
              <a:rPr lang="en-US" dirty="0"/>
              <a:t>Common mistakes: </a:t>
            </a:r>
          </a:p>
          <a:p>
            <a:pPr lvl="1"/>
            <a:r>
              <a:rPr lang="en-US" dirty="0" smtClean="0"/>
              <a:t>Assign </a:t>
            </a:r>
            <a:r>
              <a:rPr lang="en-US" dirty="0"/>
              <a:t>a responsibility to an inappropriate class.</a:t>
            </a:r>
          </a:p>
          <a:p>
            <a:pPr lvl="1"/>
            <a:r>
              <a:rPr lang="en-US" dirty="0" smtClean="0"/>
              <a:t>Assign </a:t>
            </a:r>
            <a:r>
              <a:rPr lang="en-US" dirty="0"/>
              <a:t>too many responsibilities to a class.</a:t>
            </a:r>
          </a:p>
          <a:p>
            <a:pPr lvl="1"/>
            <a:r>
              <a:rPr lang="en-US" dirty="0"/>
              <a:t>Ideally, each class should have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dirty="0">
                <a:solidFill>
                  <a:srgbClr val="B23C00"/>
                </a:solidFill>
              </a:rPr>
              <a:t>single primary responsibility</a:t>
            </a:r>
            <a:r>
              <a:rPr lang="en-US" dirty="0" smtClean="0"/>
              <a:t>.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640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1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1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1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11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18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DE5E8-8A61-CA40-AC71-2905D97766DA}" type="slidenum">
              <a:rPr lang="en-US"/>
              <a:pPr/>
              <a:t>17</a:t>
            </a:fld>
            <a:endParaRPr lang="en-US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 Responsibilities Example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3749675" cy="3048000"/>
          </a:xfr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/>
          <a:lstStyle/>
          <a:p>
            <a:r>
              <a:rPr lang="en-US" sz="2400" dirty="0"/>
              <a:t>class 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Automobile</a:t>
            </a:r>
          </a:p>
          <a:p>
            <a:pPr lvl="1"/>
            <a:r>
              <a:rPr lang="en-US" sz="2000" b="1" dirty="0">
                <a:latin typeface="Courier New" charset="0"/>
              </a:rPr>
              <a:t>start()</a:t>
            </a:r>
          </a:p>
          <a:p>
            <a:pPr lvl="1"/>
            <a:r>
              <a:rPr lang="en-US" sz="2000" b="1" dirty="0">
                <a:latin typeface="Courier New" charset="0"/>
              </a:rPr>
              <a:t>stop()</a:t>
            </a:r>
          </a:p>
          <a:p>
            <a:pPr lvl="1"/>
            <a:r>
              <a:rPr lang="en-US" sz="2000" b="1" dirty="0" err="1">
                <a:latin typeface="Courier New" charset="0"/>
              </a:rPr>
              <a:t>changeTires</a:t>
            </a:r>
            <a:r>
              <a:rPr lang="en-US" sz="2000" b="1" dirty="0">
                <a:latin typeface="Courier New" charset="0"/>
              </a:rPr>
              <a:t>()</a:t>
            </a:r>
          </a:p>
          <a:p>
            <a:pPr lvl="1"/>
            <a:r>
              <a:rPr lang="en-US" sz="2000" b="1" dirty="0">
                <a:latin typeface="Courier New" charset="0"/>
              </a:rPr>
              <a:t>drive()</a:t>
            </a:r>
          </a:p>
          <a:p>
            <a:pPr lvl="1"/>
            <a:r>
              <a:rPr lang="en-US" sz="2000" b="1" dirty="0">
                <a:latin typeface="Courier New" charset="0"/>
              </a:rPr>
              <a:t>wash()</a:t>
            </a:r>
          </a:p>
          <a:p>
            <a:pPr lvl="1"/>
            <a:r>
              <a:rPr lang="en-US" sz="2000" b="1" dirty="0" err="1">
                <a:latin typeface="Courier New" charset="0"/>
              </a:rPr>
              <a:t>displayOilLevel</a:t>
            </a:r>
            <a:r>
              <a:rPr lang="en-US" sz="2000" b="1" dirty="0">
                <a:latin typeface="Courier New" charset="0"/>
              </a:rPr>
              <a:t>()</a:t>
            </a:r>
          </a:p>
          <a:p>
            <a:pPr lvl="1"/>
            <a:r>
              <a:rPr lang="en-US" sz="2000" b="1" dirty="0" err="1">
                <a:latin typeface="Courier New" charset="0"/>
              </a:rPr>
              <a:t>checkOil</a:t>
            </a:r>
            <a:r>
              <a:rPr lang="en-US" sz="2000" b="1" dirty="0">
                <a:latin typeface="Courier New" charset="0"/>
              </a:rPr>
              <a:t>()</a:t>
            </a:r>
          </a:p>
        </p:txBody>
      </p:sp>
      <p:sp>
        <p:nvSpPr>
          <p:cNvPr id="224260" name="Rectangle 4"/>
          <p:cNvSpPr>
            <a:spLocks noChangeArrowheads="1"/>
          </p:cNvSpPr>
          <p:nvPr/>
        </p:nvSpPr>
        <p:spPr bwMode="auto">
          <a:xfrm>
            <a:off x="4572000" y="1295400"/>
            <a:ext cx="4114800" cy="4876770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  <a:effectLst/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400" dirty="0"/>
              <a:t>class 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Automobile</a:t>
            </a:r>
          </a:p>
          <a:p>
            <a:pPr marL="908050" lvl="1" indent="-436563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000" b="1" dirty="0">
                <a:latin typeface="Courier New" charset="0"/>
              </a:rPr>
              <a:t>start()</a:t>
            </a:r>
          </a:p>
          <a:p>
            <a:pPr marL="908050" lvl="1" indent="-436563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000" b="1" dirty="0">
                <a:latin typeface="Courier New" charset="0"/>
              </a:rPr>
              <a:t>stop()</a:t>
            </a:r>
          </a:p>
          <a:p>
            <a:pPr marL="908050" lvl="1" indent="-436563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000" b="1" dirty="0" err="1">
                <a:latin typeface="Courier New" charset="0"/>
              </a:rPr>
              <a:t>displayOilLevel</a:t>
            </a:r>
            <a:r>
              <a:rPr lang="en-US" sz="2000" b="1" dirty="0">
                <a:latin typeface="Courier New" charset="0"/>
              </a:rPr>
              <a:t>()</a:t>
            </a:r>
          </a:p>
          <a:p>
            <a:pPr marL="2297113" lvl="4" indent="-468313" eaLnBrk="1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charset="0"/>
              <a:buChar char="o"/>
            </a:pPr>
            <a:endParaRPr lang="en-US" sz="1000" b="1" dirty="0">
              <a:latin typeface="Courier New" charset="0"/>
            </a:endParaRPr>
          </a:p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400" dirty="0"/>
              <a:t>class 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Driver</a:t>
            </a:r>
          </a:p>
          <a:p>
            <a:pPr marL="908050" lvl="1" indent="-436563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000" b="1" dirty="0">
                <a:latin typeface="Courier New" charset="0"/>
              </a:rPr>
              <a:t>drive()</a:t>
            </a:r>
          </a:p>
          <a:p>
            <a:pPr marL="2297113" lvl="4" indent="-468313" eaLnBrk="1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charset="0"/>
              <a:buChar char="o"/>
            </a:pPr>
            <a:endParaRPr lang="en-US" sz="1000" b="1" dirty="0">
              <a:latin typeface="Courier New" charset="0"/>
            </a:endParaRPr>
          </a:p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400" dirty="0"/>
              <a:t>class </a:t>
            </a:r>
            <a:r>
              <a:rPr lang="en-US" sz="2400" b="1" dirty="0" err="1">
                <a:solidFill>
                  <a:srgbClr val="0033CC"/>
                </a:solidFill>
                <a:latin typeface="Courier New" charset="0"/>
              </a:rPr>
              <a:t>CarWash</a:t>
            </a:r>
            <a:endParaRPr lang="en-US" sz="2400" b="1" dirty="0">
              <a:solidFill>
                <a:srgbClr val="0033CC"/>
              </a:solidFill>
              <a:latin typeface="Courier New" charset="0"/>
            </a:endParaRPr>
          </a:p>
          <a:p>
            <a:pPr marL="908050" lvl="1" indent="-436563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000" b="1" dirty="0">
                <a:latin typeface="Courier New" charset="0"/>
              </a:rPr>
              <a:t>wash()</a:t>
            </a:r>
          </a:p>
          <a:p>
            <a:pPr marL="2297113" lvl="4" indent="-468313" eaLnBrk="1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charset="0"/>
              <a:buChar char="o"/>
            </a:pPr>
            <a:endParaRPr lang="en-US" sz="1000" b="1" dirty="0">
              <a:latin typeface="Courier New" charset="0"/>
            </a:endParaRPr>
          </a:p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400" dirty="0"/>
              <a:t>class 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Mechanic</a:t>
            </a:r>
          </a:p>
          <a:p>
            <a:pPr marL="908050" lvl="1" indent="-436563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000" b="1" dirty="0" err="1">
                <a:latin typeface="Courier New" charset="0"/>
              </a:rPr>
              <a:t>changeTires</a:t>
            </a:r>
            <a:r>
              <a:rPr lang="en-US" sz="2000" b="1" dirty="0">
                <a:latin typeface="Courier New" charset="0"/>
              </a:rPr>
              <a:t>()</a:t>
            </a:r>
          </a:p>
          <a:p>
            <a:pPr marL="908050" lvl="1" indent="-436563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000" b="1" dirty="0" err="1">
                <a:latin typeface="Courier New" charset="0"/>
              </a:rPr>
              <a:t>checkOil</a:t>
            </a:r>
            <a:r>
              <a:rPr lang="en-US" sz="2000" b="1" dirty="0">
                <a:latin typeface="Courier New" charset="0"/>
              </a:rPr>
              <a:t>()</a:t>
            </a:r>
          </a:p>
        </p:txBody>
      </p:sp>
      <p:sp>
        <p:nvSpPr>
          <p:cNvPr id="224261" name="Text Box 5"/>
          <p:cNvSpPr txBox="1">
            <a:spLocks noChangeArrowheads="1"/>
          </p:cNvSpPr>
          <p:nvPr/>
        </p:nvSpPr>
        <p:spPr bwMode="auto">
          <a:xfrm>
            <a:off x="823001" y="4434829"/>
            <a:ext cx="3130550" cy="406400"/>
          </a:xfrm>
          <a:prstGeom prst="rect">
            <a:avLst/>
          </a:prstGeom>
          <a:solidFill>
            <a:srgbClr val="B23C00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srgbClr val="FFFF00"/>
                </a:solidFill>
              </a:rPr>
              <a:t>Too many responsibilities!</a:t>
            </a:r>
          </a:p>
        </p:txBody>
      </p:sp>
      <p:sp>
        <p:nvSpPr>
          <p:cNvPr id="224262" name="Text Box 6"/>
          <p:cNvSpPr txBox="1">
            <a:spLocks noChangeArrowheads="1"/>
          </p:cNvSpPr>
          <p:nvPr/>
        </p:nvSpPr>
        <p:spPr bwMode="auto">
          <a:xfrm>
            <a:off x="731562" y="5248840"/>
            <a:ext cx="3649181" cy="923330"/>
          </a:xfrm>
          <a:prstGeom prst="rect">
            <a:avLst/>
          </a:prstGeom>
          <a:solidFill>
            <a:srgbClr val="E1F5FF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 dirty="0">
                <a:solidFill>
                  <a:srgbClr val="0033CC"/>
                </a:solidFill>
              </a:rPr>
              <a:t>A </a:t>
            </a:r>
            <a:r>
              <a:rPr lang="en-US" sz="1800" b="1" dirty="0">
                <a:solidFill>
                  <a:srgbClr val="0033CC"/>
                </a:solidFill>
              </a:rPr>
              <a:t>cohesive</a:t>
            </a:r>
            <a:r>
              <a:rPr lang="en-US" sz="1800" dirty="0">
                <a:solidFill>
                  <a:srgbClr val="0033CC"/>
                </a:solidFill>
              </a:rPr>
              <a:t> class does </a:t>
            </a:r>
          </a:p>
          <a:p>
            <a:pPr algn="ctr"/>
            <a:r>
              <a:rPr lang="en-US" sz="1800" b="1" dirty="0">
                <a:solidFill>
                  <a:srgbClr val="0033CC"/>
                </a:solidFill>
              </a:rPr>
              <a:t>one thing</a:t>
            </a:r>
            <a:r>
              <a:rPr lang="en-US" sz="1800" dirty="0">
                <a:solidFill>
                  <a:srgbClr val="0033CC"/>
                </a:solidFill>
              </a:rPr>
              <a:t> really well and </a:t>
            </a:r>
            <a:br>
              <a:rPr lang="en-US" sz="1800" dirty="0">
                <a:solidFill>
                  <a:srgbClr val="0033CC"/>
                </a:solidFill>
              </a:rPr>
            </a:br>
            <a:r>
              <a:rPr lang="en-US" sz="1800" dirty="0">
                <a:solidFill>
                  <a:srgbClr val="0033CC"/>
                </a:solidFill>
              </a:rPr>
              <a:t>does not try to be something else.</a:t>
            </a:r>
          </a:p>
        </p:txBody>
      </p:sp>
    </p:spTree>
    <p:extLst>
      <p:ext uri="{BB962C8B-B14F-4D97-AF65-F5344CB8AC3E}">
        <p14:creationId xmlns:p14="http://schemas.microsoft.com/office/powerpoint/2010/main" val="2267335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4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4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4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4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4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60" grpId="0" animBg="1"/>
      <p:bldP spid="224261" grpId="0" animBg="1"/>
      <p:bldP spid="22426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7A48-3499-3C46-A6A8-5CECDE5CB0BC}" type="slidenum">
              <a:rPr lang="en-US"/>
              <a:pPr/>
              <a:t>18</a:t>
            </a:fld>
            <a:endParaRPr lang="en-US"/>
          </a:p>
        </p:txBody>
      </p:sp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 Relationships: Dependency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Class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C</a:t>
            </a:r>
            <a:r>
              <a:rPr lang="en-US" dirty="0"/>
              <a:t> </a:t>
            </a:r>
            <a:r>
              <a:rPr lang="en-US" dirty="0">
                <a:solidFill>
                  <a:srgbClr val="B23C00"/>
                </a:solidFill>
              </a:rPr>
              <a:t>depends</a:t>
            </a:r>
            <a:r>
              <a:rPr lang="en-US" dirty="0">
                <a:solidFill>
                  <a:srgbClr val="66CCFF"/>
                </a:solidFill>
              </a:rPr>
              <a:t> </a:t>
            </a:r>
            <a:r>
              <a:rPr lang="en-US" dirty="0"/>
              <a:t>on class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D</a:t>
            </a:r>
            <a:r>
              <a:rPr lang="en-US" dirty="0" smtClean="0"/>
              <a:t>: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Some method of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C</a:t>
            </a:r>
            <a:r>
              <a:rPr lang="en-US" dirty="0"/>
              <a:t> manipulates objects of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D</a:t>
            </a:r>
          </a:p>
          <a:p>
            <a:pPr lvl="1"/>
            <a:r>
              <a:rPr lang="en-US" dirty="0"/>
              <a:t>Example: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Mailbox</a:t>
            </a:r>
            <a:r>
              <a:rPr lang="en-US" dirty="0"/>
              <a:t> objects manipulate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Message</a:t>
            </a:r>
            <a:r>
              <a:rPr lang="en-US" dirty="0"/>
              <a:t> objects.</a:t>
            </a:r>
          </a:p>
          <a:p>
            <a:pPr lvl="4"/>
            <a:endParaRPr lang="en-US" dirty="0"/>
          </a:p>
          <a:p>
            <a:r>
              <a:rPr lang="en-US" dirty="0"/>
              <a:t>Dependency is </a:t>
            </a:r>
            <a:r>
              <a:rPr lang="en-US" dirty="0">
                <a:solidFill>
                  <a:srgbClr val="B23C00"/>
                </a:solidFill>
              </a:rPr>
              <a:t>asymmetric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Message</a:t>
            </a:r>
            <a:r>
              <a:rPr lang="en-US" dirty="0"/>
              <a:t> class is not aware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the existence of 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Mailbox</a:t>
            </a:r>
            <a:r>
              <a:rPr lang="en-US" dirty="0"/>
              <a:t> class.</a:t>
            </a:r>
          </a:p>
          <a:p>
            <a:pPr lvl="1"/>
            <a:r>
              <a:rPr lang="en-US" dirty="0"/>
              <a:t>Therefore,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Message</a:t>
            </a:r>
            <a:r>
              <a:rPr lang="en-US" dirty="0"/>
              <a:t> objects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do </a:t>
            </a:r>
            <a:r>
              <a:rPr lang="en-US" dirty="0"/>
              <a:t>not depend on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Mailbox</a:t>
            </a:r>
            <a:r>
              <a:rPr lang="en-US" dirty="0"/>
              <a:t> objects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684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5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5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5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7A48-3499-3C46-A6A8-5CECDE5CB0BC}" type="slidenum">
              <a:rPr lang="en-US"/>
              <a:pPr/>
              <a:t>19</a:t>
            </a:fld>
            <a:endParaRPr lang="en-US"/>
          </a:p>
        </p:txBody>
      </p:sp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Relationships: </a:t>
            </a:r>
            <a:r>
              <a:rPr lang="en-US" dirty="0" smtClean="0"/>
              <a:t>Dependency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23C00"/>
                </a:solidFill>
              </a:rPr>
              <a:t>Loose coupling</a:t>
            </a:r>
          </a:p>
          <a:p>
            <a:pPr lvl="5"/>
            <a:endParaRPr lang="en-US" dirty="0">
              <a:solidFill>
                <a:srgbClr val="B23C00"/>
              </a:solidFill>
            </a:endParaRPr>
          </a:p>
          <a:p>
            <a:pPr lvl="1"/>
            <a:r>
              <a:rPr lang="en-US" dirty="0"/>
              <a:t>Minimize the number of dependency relationships.</a:t>
            </a:r>
          </a:p>
          <a:p>
            <a:pPr lvl="1"/>
            <a:r>
              <a:rPr lang="en-US" dirty="0" smtClean="0"/>
              <a:t>An important way </a:t>
            </a:r>
            <a:r>
              <a:rPr lang="en-US" dirty="0"/>
              <a:t>for a design to handle </a:t>
            </a:r>
            <a:r>
              <a:rPr lang="en-US" dirty="0" smtClean="0"/>
              <a:t>changes.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3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9C170-D235-4D4C-B044-0A1BC4D4AAE4}" type="slidenum">
              <a:rPr lang="en-US"/>
              <a:pPr/>
              <a:t>2</a:t>
            </a:fld>
            <a:endParaRPr lang="en-US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Makes a Software Application Good?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folHlink"/>
                </a:solidFill>
              </a:rPr>
              <a:t>It does what </a:t>
            </a:r>
            <a:r>
              <a:rPr lang="en-US" dirty="0" smtClean="0">
                <a:solidFill>
                  <a:schemeClr val="folHlink"/>
                </a:solidFill>
              </a:rPr>
              <a:t>it</a:t>
            </a:r>
            <a:r>
              <a:rPr lang="en-US" dirty="0" smtClean="0">
                <a:solidFill>
                  <a:schemeClr val="folHlink"/>
                </a:solidFill>
                <a:latin typeface="Arial"/>
              </a:rPr>
              <a:t>’</a:t>
            </a:r>
            <a:r>
              <a:rPr lang="en-US" dirty="0" smtClean="0">
                <a:solidFill>
                  <a:schemeClr val="folHlink"/>
                </a:solidFill>
              </a:rPr>
              <a:t>s </a:t>
            </a:r>
            <a:r>
              <a:rPr lang="en-US" dirty="0">
                <a:solidFill>
                  <a:schemeClr val="folHlink"/>
                </a:solidFill>
              </a:rPr>
              <a:t>supposed to do.</a:t>
            </a:r>
          </a:p>
          <a:p>
            <a:pPr lvl="4"/>
            <a:endParaRPr lang="en-US" dirty="0">
              <a:solidFill>
                <a:schemeClr val="folHlink"/>
              </a:solidFill>
            </a:endParaRPr>
          </a:p>
          <a:p>
            <a:r>
              <a:rPr lang="en-US" dirty="0" smtClean="0">
                <a:solidFill>
                  <a:schemeClr val="folHlink"/>
                </a:solidFill>
              </a:rPr>
              <a:t>It</a:t>
            </a:r>
            <a:r>
              <a:rPr lang="en-US" dirty="0" smtClean="0">
                <a:solidFill>
                  <a:schemeClr val="folHlink"/>
                </a:solidFill>
                <a:latin typeface="Arial"/>
              </a:rPr>
              <a:t>’</a:t>
            </a:r>
            <a:r>
              <a:rPr lang="en-US" dirty="0" smtClean="0">
                <a:solidFill>
                  <a:schemeClr val="folHlink"/>
                </a:solidFill>
              </a:rPr>
              <a:t>s </a:t>
            </a:r>
            <a:r>
              <a:rPr lang="en-US" dirty="0">
                <a:solidFill>
                  <a:schemeClr val="folHlink"/>
                </a:solidFill>
              </a:rPr>
              <a:t>well-designed.</a:t>
            </a:r>
          </a:p>
          <a:p>
            <a:pPr lvl="1"/>
            <a:r>
              <a:rPr lang="en-US" dirty="0"/>
              <a:t>reliable</a:t>
            </a:r>
          </a:p>
          <a:p>
            <a:pPr lvl="1"/>
            <a:r>
              <a:rPr lang="en-US" dirty="0"/>
              <a:t>robust</a:t>
            </a:r>
          </a:p>
          <a:p>
            <a:pPr lvl="1"/>
            <a:r>
              <a:rPr lang="en-US" dirty="0"/>
              <a:t>flexible</a:t>
            </a:r>
          </a:p>
          <a:p>
            <a:pPr lvl="1"/>
            <a:r>
              <a:rPr lang="en-US" dirty="0"/>
              <a:t>object-oriented architecture?</a:t>
            </a:r>
          </a:p>
          <a:p>
            <a:pPr lvl="1"/>
            <a:r>
              <a:rPr lang="en-US" dirty="0"/>
              <a:t>uses design patterns?</a:t>
            </a:r>
          </a:p>
          <a:p>
            <a:pPr lvl="4"/>
            <a:endParaRPr lang="en-US" dirty="0"/>
          </a:p>
          <a:p>
            <a:r>
              <a:rPr lang="en-US" dirty="0" smtClean="0">
                <a:solidFill>
                  <a:schemeClr val="folHlink"/>
                </a:solidFill>
              </a:rPr>
              <a:t>It</a:t>
            </a:r>
            <a:r>
              <a:rPr lang="en-US" dirty="0" smtClean="0">
                <a:solidFill>
                  <a:schemeClr val="folHlink"/>
                </a:solidFill>
                <a:latin typeface="Arial"/>
              </a:rPr>
              <a:t>’</a:t>
            </a:r>
            <a:r>
              <a:rPr lang="en-US" dirty="0" smtClean="0">
                <a:solidFill>
                  <a:schemeClr val="folHlink"/>
                </a:solidFill>
              </a:rPr>
              <a:t>s </a:t>
            </a:r>
            <a:r>
              <a:rPr lang="en-US" dirty="0">
                <a:solidFill>
                  <a:schemeClr val="folHlink"/>
                </a:solidFill>
              </a:rPr>
              <a:t>easy to modify and maintain.</a:t>
            </a:r>
          </a:p>
          <a:p>
            <a:pPr lvl="1"/>
            <a:r>
              <a:rPr lang="en-US" dirty="0"/>
              <a:t>Things are always changing</a:t>
            </a:r>
            <a:r>
              <a:rPr lang="en-US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241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4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4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44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44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47007-099E-4645-BB12-97969AD80E14}" type="slidenum">
              <a:rPr lang="en-US"/>
              <a:pPr/>
              <a:t>20</a:t>
            </a:fld>
            <a:endParaRPr lang="en-US"/>
          </a:p>
        </p:txBody>
      </p:sp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 Relationships: Aggregation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784725"/>
          </a:xfrm>
        </p:spPr>
        <p:txBody>
          <a:bodyPr/>
          <a:lstStyle/>
          <a:p>
            <a:r>
              <a:rPr lang="en-US" dirty="0"/>
              <a:t>Class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C</a:t>
            </a:r>
            <a:r>
              <a:rPr lang="en-US" dirty="0"/>
              <a:t> </a:t>
            </a:r>
            <a:r>
              <a:rPr lang="en-US" dirty="0">
                <a:solidFill>
                  <a:srgbClr val="B23C00"/>
                </a:solidFill>
              </a:rPr>
              <a:t>aggregates </a:t>
            </a:r>
            <a:r>
              <a:rPr lang="en-US" dirty="0"/>
              <a:t>class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A</a:t>
            </a:r>
            <a:r>
              <a:rPr lang="en-US" dirty="0" smtClean="0"/>
              <a:t>: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Objects of class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C</a:t>
            </a:r>
            <a:r>
              <a:rPr lang="en-US" dirty="0"/>
              <a:t> contains objects of class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A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over a period of time.</a:t>
            </a:r>
          </a:p>
          <a:p>
            <a:pPr lvl="4"/>
            <a:endParaRPr lang="en-US" dirty="0"/>
          </a:p>
          <a:p>
            <a:r>
              <a:rPr lang="en-US" dirty="0"/>
              <a:t>A special case of dependency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The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 smtClean="0">
                <a:solidFill>
                  <a:srgbClr val="B23C00"/>
                </a:solidFill>
              </a:rPr>
              <a:t>has a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relationship.</a:t>
            </a:r>
          </a:p>
          <a:p>
            <a:pPr lvl="1"/>
            <a:r>
              <a:rPr lang="en-US" dirty="0"/>
              <a:t>Example: An </a:t>
            </a:r>
            <a:r>
              <a:rPr lang="en-US" b="1" dirty="0" smtClean="0">
                <a:solidFill>
                  <a:srgbClr val="0033CC"/>
                </a:solidFill>
                <a:latin typeface="Courier New" charset="0"/>
              </a:rPr>
              <a:t>Invoice </a:t>
            </a:r>
            <a:r>
              <a:rPr lang="en-US" dirty="0" smtClean="0"/>
              <a:t>object </a:t>
            </a:r>
            <a:br>
              <a:rPr lang="en-US" dirty="0" smtClean="0"/>
            </a:br>
            <a:r>
              <a:rPr lang="en-US" u="sng" dirty="0" smtClean="0"/>
              <a:t>has </a:t>
            </a:r>
            <a:r>
              <a:rPr lang="en-US" u="sng" dirty="0"/>
              <a:t>a</a:t>
            </a:r>
            <a:r>
              <a:rPr lang="en-US" dirty="0"/>
              <a:t> list of </a:t>
            </a:r>
            <a:r>
              <a:rPr lang="en-US" b="1" dirty="0" err="1" smtClean="0">
                <a:solidFill>
                  <a:srgbClr val="0033CC"/>
                </a:solidFill>
                <a:latin typeface="Courier New" charset="0"/>
              </a:rPr>
              <a:t>LineItem</a:t>
            </a:r>
            <a:r>
              <a:rPr lang="en-US" b="1" dirty="0" smtClean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dirty="0" smtClean="0"/>
              <a:t>objects.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849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5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5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5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47007-099E-4645-BB12-97969AD80E14}" type="slidenum">
              <a:rPr lang="en-US"/>
              <a:pPr/>
              <a:t>21</a:t>
            </a:fld>
            <a:endParaRPr lang="en-US"/>
          </a:p>
        </p:txBody>
      </p:sp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Relationships: </a:t>
            </a:r>
            <a:r>
              <a:rPr lang="en-US" dirty="0" smtClean="0"/>
              <a:t>Aggregation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784725"/>
          </a:xfrm>
        </p:spPr>
        <p:txBody>
          <a:bodyPr/>
          <a:lstStyle/>
          <a:p>
            <a:r>
              <a:rPr lang="en-US" dirty="0" smtClean="0">
                <a:solidFill>
                  <a:srgbClr val="B23C00"/>
                </a:solidFill>
              </a:rPr>
              <a:t>Multiplicity</a:t>
            </a:r>
          </a:p>
          <a:p>
            <a:pPr lvl="5"/>
            <a:endParaRPr lang="en-US" dirty="0">
              <a:solidFill>
                <a:srgbClr val="B23C00"/>
              </a:solidFill>
            </a:endParaRPr>
          </a:p>
          <a:p>
            <a:pPr lvl="1"/>
            <a:r>
              <a:rPr lang="en-US" dirty="0"/>
              <a:t>1:1 – Example: Each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Person</a:t>
            </a:r>
            <a:r>
              <a:rPr lang="en-US" dirty="0"/>
              <a:t> object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has </a:t>
            </a:r>
            <a:r>
              <a:rPr lang="en-US" u="sng" dirty="0"/>
              <a:t>a</a:t>
            </a:r>
            <a:r>
              <a:rPr lang="en-US" dirty="0"/>
              <a:t> </a:t>
            </a:r>
            <a:r>
              <a:rPr lang="en-US" dirty="0">
                <a:solidFill>
                  <a:srgbClr val="B23C00"/>
                </a:solidFill>
              </a:rPr>
              <a:t>single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StreetAddress</a:t>
            </a:r>
            <a:r>
              <a:rPr lang="en-US" dirty="0"/>
              <a:t> object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1:n – Example: Each </a:t>
            </a:r>
            <a:r>
              <a:rPr lang="en-US" b="1" dirty="0" smtClean="0">
                <a:solidFill>
                  <a:srgbClr val="0033CC"/>
                </a:solidFill>
                <a:latin typeface="Courier New" charset="0"/>
              </a:rPr>
              <a:t>Invoice </a:t>
            </a:r>
            <a:r>
              <a:rPr lang="en-US" dirty="0" smtClean="0"/>
              <a:t>object </a:t>
            </a:r>
            <a:br>
              <a:rPr lang="en-US" dirty="0" smtClean="0"/>
            </a:br>
            <a:r>
              <a:rPr lang="en-US" u="sng" dirty="0" smtClean="0"/>
              <a:t>has </a:t>
            </a:r>
            <a:r>
              <a:rPr lang="en-US" u="sng" dirty="0"/>
              <a:t>an</a:t>
            </a:r>
            <a:r>
              <a:rPr lang="en-US" dirty="0"/>
              <a:t> array of </a:t>
            </a:r>
            <a:r>
              <a:rPr lang="en-US" dirty="0" smtClean="0">
                <a:solidFill>
                  <a:srgbClr val="B23C00"/>
                </a:solidFill>
              </a:rPr>
              <a:t>multiple </a:t>
            </a:r>
            <a:r>
              <a:rPr lang="en-US" b="1" dirty="0" err="1" smtClean="0">
                <a:solidFill>
                  <a:srgbClr val="0033CC"/>
                </a:solidFill>
                <a:latin typeface="Courier New" charset="0"/>
              </a:rPr>
              <a:t>LineItem</a:t>
            </a:r>
            <a:r>
              <a:rPr lang="en-US" b="1" dirty="0" smtClean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dirty="0" smtClean="0"/>
              <a:t>objects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24647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5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5BD65-AEA2-DB46-B382-D6333847D3D7}" type="slidenum">
              <a:rPr lang="en-US"/>
              <a:pPr/>
              <a:t>22</a:t>
            </a:fld>
            <a:endParaRPr lang="en-US"/>
          </a:p>
        </p:txBody>
      </p:sp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 Relationships: Inheritance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Class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C</a:t>
            </a:r>
            <a:r>
              <a:rPr lang="en-US" dirty="0"/>
              <a:t> inherits from </a:t>
            </a:r>
            <a:r>
              <a:rPr lang="en-US" dirty="0" smtClean="0"/>
              <a:t>superclass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 smtClean="0">
                <a:solidFill>
                  <a:srgbClr val="B23C00"/>
                </a:solidFill>
              </a:rPr>
              <a:t>is a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relationship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All class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C</a:t>
            </a:r>
            <a:r>
              <a:rPr lang="en-US" dirty="0"/>
              <a:t> objects are special cases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class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S</a:t>
            </a:r>
            <a:r>
              <a:rPr lang="en-US" dirty="0"/>
              <a:t> objects.</a:t>
            </a:r>
          </a:p>
          <a:p>
            <a:r>
              <a:rPr lang="en-US" dirty="0"/>
              <a:t>Class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S</a:t>
            </a:r>
            <a:r>
              <a:rPr lang="en-US" dirty="0"/>
              <a:t> is the </a:t>
            </a:r>
            <a:r>
              <a:rPr lang="en-US" dirty="0">
                <a:solidFill>
                  <a:srgbClr val="B23C00"/>
                </a:solidFill>
              </a:rPr>
              <a:t>superclass </a:t>
            </a:r>
            <a:r>
              <a:rPr lang="en-US" dirty="0"/>
              <a:t>of class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C</a:t>
            </a:r>
            <a:r>
              <a:rPr lang="en-US" dirty="0"/>
              <a:t>.</a:t>
            </a:r>
          </a:p>
          <a:p>
            <a:r>
              <a:rPr lang="en-US" dirty="0"/>
              <a:t>Class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C</a:t>
            </a:r>
            <a:r>
              <a:rPr lang="en-US" dirty="0"/>
              <a:t> </a:t>
            </a:r>
            <a:r>
              <a:rPr lang="en-US" u="sng" dirty="0"/>
              <a:t>is a</a:t>
            </a:r>
            <a:r>
              <a:rPr lang="en-US" dirty="0"/>
              <a:t> </a:t>
            </a:r>
            <a:r>
              <a:rPr lang="en-US" dirty="0">
                <a:solidFill>
                  <a:srgbClr val="B23C00"/>
                </a:solidFill>
              </a:rPr>
              <a:t>subclass </a:t>
            </a:r>
            <a:r>
              <a:rPr lang="en-US" dirty="0"/>
              <a:t>of class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S</a:t>
            </a:r>
            <a:r>
              <a:rPr lang="en-US" dirty="0"/>
              <a:t>.</a:t>
            </a:r>
          </a:p>
          <a:p>
            <a:r>
              <a:rPr lang="en-US" dirty="0"/>
              <a:t>An object of class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C</a:t>
            </a:r>
            <a:r>
              <a:rPr lang="en-US" dirty="0"/>
              <a:t> </a:t>
            </a:r>
            <a:r>
              <a:rPr lang="en-US" u="sng" dirty="0"/>
              <a:t>is an</a:t>
            </a:r>
            <a:r>
              <a:rPr lang="en-US" dirty="0"/>
              <a:t> object of class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116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4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4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4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4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5BD65-AEA2-DB46-B382-D6333847D3D7}" type="slidenum">
              <a:rPr lang="en-US"/>
              <a:pPr/>
              <a:t>23</a:t>
            </a:fld>
            <a:endParaRPr lang="en-US"/>
          </a:p>
        </p:txBody>
      </p:sp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Aggregation vs. Inheritance</a:t>
            </a:r>
            <a:endParaRPr lang="en-US" dirty="0"/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23C00"/>
                </a:solidFill>
              </a:rPr>
              <a:t>Aggregation</a:t>
            </a:r>
          </a:p>
          <a:p>
            <a:pPr lvl="1"/>
            <a:r>
              <a:rPr lang="en-US" dirty="0" smtClean="0"/>
              <a:t>A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Mailbox</a:t>
            </a:r>
            <a:r>
              <a:rPr lang="en-US" dirty="0"/>
              <a:t> object </a:t>
            </a:r>
            <a:r>
              <a:rPr lang="en-US" u="sng" dirty="0" smtClean="0"/>
              <a:t>has </a:t>
            </a:r>
            <a:r>
              <a:rPr lang="en-US" u="sng" dirty="0"/>
              <a:t>a</a:t>
            </a:r>
            <a:r>
              <a:rPr lang="en-US" dirty="0"/>
              <a:t>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Message</a:t>
            </a:r>
            <a:r>
              <a:rPr lang="en-US" dirty="0"/>
              <a:t> object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 smtClean="0">
                <a:solidFill>
                  <a:srgbClr val="B23C00"/>
                </a:solidFill>
              </a:rPr>
              <a:t>Inheritance</a:t>
            </a:r>
          </a:p>
          <a:p>
            <a:pPr lvl="1"/>
            <a:r>
              <a:rPr lang="en-US" dirty="0" smtClean="0"/>
              <a:t>A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ForwardedMessage</a:t>
            </a:r>
            <a:r>
              <a:rPr lang="en-US" dirty="0"/>
              <a:t> object </a:t>
            </a:r>
            <a:r>
              <a:rPr lang="en-US" u="sng" dirty="0" smtClean="0"/>
              <a:t>is </a:t>
            </a:r>
            <a:r>
              <a:rPr lang="en-US" u="sng" dirty="0"/>
              <a:t>a</a:t>
            </a:r>
            <a:r>
              <a:rPr lang="en-US" dirty="0"/>
              <a:t>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Message</a:t>
            </a:r>
            <a:r>
              <a:rPr lang="en-US" dirty="0"/>
              <a:t> object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054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B23D-D0F9-3045-8B92-F114B4BE2D50}" type="slidenum">
              <a:rPr lang="en-US"/>
              <a:pPr/>
              <a:t>24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457200" indent="-457200"/>
            <a:r>
              <a:rPr lang="en-US" dirty="0" smtClean="0">
                <a:solidFill>
                  <a:srgbClr val="B23C00"/>
                </a:solidFill>
              </a:rPr>
              <a:t>Classes-</a:t>
            </a:r>
            <a:r>
              <a:rPr lang="en-US" dirty="0">
                <a:solidFill>
                  <a:srgbClr val="B23C00"/>
                </a:solidFill>
              </a:rPr>
              <a:t>Responsibilities-</a:t>
            </a:r>
            <a:r>
              <a:rPr lang="en-US" dirty="0" smtClean="0">
                <a:solidFill>
                  <a:srgbClr val="B23C00"/>
                </a:solidFill>
              </a:rPr>
              <a:t>Collaborators</a:t>
            </a:r>
            <a:endParaRPr lang="en-US" dirty="0">
              <a:solidFill>
                <a:srgbClr val="B23C00"/>
              </a:solidFill>
            </a:endParaRPr>
          </a:p>
          <a:p>
            <a:pPr marL="2057400" lvl="4" indent="-228600"/>
            <a:endParaRPr lang="en-US" dirty="0"/>
          </a:p>
          <a:p>
            <a:pPr marL="457200" indent="-457200"/>
            <a:r>
              <a:rPr lang="en-US" dirty="0"/>
              <a:t>An effective technique to discover classes, responsibilities, and relationships.</a:t>
            </a:r>
          </a:p>
          <a:p>
            <a:pPr marL="2057400" lvl="4" indent="-228600"/>
            <a:endParaRPr lang="en-US" dirty="0"/>
          </a:p>
          <a:p>
            <a:pPr marL="457200" indent="-457200"/>
            <a:r>
              <a:rPr lang="en-US" dirty="0"/>
              <a:t>CRC card is an index card </a:t>
            </a:r>
            <a:r>
              <a:rPr lang="en-US" dirty="0" smtClean="0"/>
              <a:t>that</a:t>
            </a:r>
          </a:p>
          <a:p>
            <a:pPr marL="2741613" lvl="5" indent="-457200"/>
            <a:r>
              <a:rPr lang="en-US" dirty="0" smtClean="0"/>
              <a:t> </a:t>
            </a:r>
          </a:p>
          <a:p>
            <a:pPr marL="895350" lvl="1" indent="-457200"/>
            <a:r>
              <a:rPr lang="en-US" dirty="0" smtClean="0"/>
              <a:t>Describes one </a:t>
            </a:r>
            <a:r>
              <a:rPr lang="en-US" dirty="0" smtClean="0">
                <a:solidFill>
                  <a:srgbClr val="B23C00"/>
                </a:solidFill>
              </a:rPr>
              <a:t>class</a:t>
            </a:r>
            <a:r>
              <a:rPr lang="en-US" dirty="0" smtClean="0"/>
              <a:t>.</a:t>
            </a:r>
          </a:p>
          <a:p>
            <a:pPr marL="895350" lvl="1" indent="-457200"/>
            <a:r>
              <a:rPr lang="en-US" dirty="0" smtClean="0"/>
              <a:t>Lists the class’s </a:t>
            </a:r>
            <a:r>
              <a:rPr lang="en-US" dirty="0" smtClean="0">
                <a:solidFill>
                  <a:srgbClr val="B23C00"/>
                </a:solidFill>
              </a:rPr>
              <a:t>responsibilities</a:t>
            </a:r>
            <a:r>
              <a:rPr lang="en-US" dirty="0" smtClean="0"/>
              <a:t>.</a:t>
            </a:r>
          </a:p>
          <a:p>
            <a:pPr marL="895350" lvl="1" indent="-457200"/>
            <a:r>
              <a:rPr lang="en-US" dirty="0" smtClean="0"/>
              <a:t>Lists other classes with which it must </a:t>
            </a:r>
            <a:r>
              <a:rPr lang="en-US" dirty="0" smtClean="0">
                <a:solidFill>
                  <a:srgbClr val="B23C00"/>
                </a:solidFill>
              </a:rPr>
              <a:t>collaborate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to fulfill its responsibilities.</a:t>
            </a:r>
            <a:endParaRPr lang="en-US" dirty="0"/>
          </a:p>
          <a:p>
            <a:pPr marL="457200" indent="-457200">
              <a:buSzPct val="95000"/>
            </a:pP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The CRC Technique</a:t>
            </a:r>
          </a:p>
        </p:txBody>
      </p:sp>
    </p:spTree>
    <p:extLst>
      <p:ext uri="{BB962C8B-B14F-4D97-AF65-F5344CB8AC3E}">
        <p14:creationId xmlns:p14="http://schemas.microsoft.com/office/powerpoint/2010/main" val="360419945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25418-5299-D543-88F4-D2A4A15C1DD6}" type="slidenum">
              <a:rPr lang="en-US"/>
              <a:pPr/>
              <a:t>25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457200" indent="-457200"/>
            <a:r>
              <a:rPr lang="en-US"/>
              <a:t>Example: class </a:t>
            </a:r>
            <a:r>
              <a:rPr lang="en-US" b="1">
                <a:solidFill>
                  <a:srgbClr val="0033CC"/>
                </a:solidFill>
                <a:latin typeface="Courier New" charset="0"/>
              </a:rPr>
              <a:t>Mailbox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The CRC </a:t>
            </a:r>
            <a:r>
              <a:rPr lang="en-US" dirty="0" smtClean="0"/>
              <a:t>Technique</a:t>
            </a:r>
            <a:r>
              <a:rPr lang="en-US" i="1" dirty="0"/>
              <a:t>, cont’d</a:t>
            </a:r>
            <a:endParaRPr lang="en-US" dirty="0"/>
          </a:p>
        </p:txBody>
      </p:sp>
      <p:graphicFrame>
        <p:nvGraphicFramePr>
          <p:cNvPr id="240971" name="Group 3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083416"/>
              </p:ext>
            </p:extLst>
          </p:nvPr>
        </p:nvGraphicFramePr>
        <p:xfrm>
          <a:off x="1570038" y="2057415"/>
          <a:ext cx="6019800" cy="2844800"/>
        </p:xfrm>
        <a:graphic>
          <a:graphicData uri="http://schemas.openxmlformats.org/drawingml/2006/table">
            <a:tbl>
              <a:tblPr/>
              <a:tblGrid>
                <a:gridCol w="2971800"/>
                <a:gridCol w="3048000"/>
              </a:tblGrid>
              <a:tr h="3714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Arial" charset="0"/>
                        </a:rPr>
                        <a:t>Mailbox</a:t>
                      </a: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Responsibilities</a:t>
                      </a: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Relationships</a:t>
                      </a: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Manage passcode</a:t>
                      </a: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MessageQueue</a:t>
                      </a: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Manage greeting</a:t>
                      </a: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Create new message</a:t>
                      </a: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erdana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erdana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098604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706B-E5C2-3744-8EBF-6E529221A268}" type="slidenum">
              <a:rPr lang="en-US"/>
              <a:pPr/>
              <a:t>26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457200" indent="-457200">
              <a:buSzPct val="95000"/>
              <a:buFont typeface="Wingdings" charset="0"/>
              <a:buAutoNum type="arabicPeriod"/>
            </a:pPr>
            <a:r>
              <a:rPr lang="en-US" dirty="0"/>
              <a:t>Write the class name on each index card.</a:t>
            </a:r>
          </a:p>
          <a:p>
            <a:pPr marL="2057400" lvl="4" indent="-228600">
              <a:buSzPct val="95000"/>
              <a:buFont typeface="Wingdings" charset="0"/>
              <a:buAutoNum type="arabicPeriod"/>
            </a:pPr>
            <a:endParaRPr lang="en-US" dirty="0"/>
          </a:p>
          <a:p>
            <a:pPr marL="457200" indent="-457200">
              <a:buSzPct val="95000"/>
              <a:buFont typeface="Wingdings" charset="0"/>
              <a:buAutoNum type="arabicPeriod"/>
            </a:pPr>
            <a:r>
              <a:rPr lang="en-US" dirty="0"/>
              <a:t>Distribute the responsibilities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among </a:t>
            </a:r>
            <a:r>
              <a:rPr lang="en-US" dirty="0"/>
              <a:t>the classes.</a:t>
            </a:r>
          </a:p>
          <a:p>
            <a:pPr marL="2057400" lvl="4" indent="-228600">
              <a:buSzPct val="95000"/>
              <a:buFont typeface="Wingdings" charset="0"/>
              <a:buAutoNum type="arabicPeriod"/>
            </a:pPr>
            <a:endParaRPr lang="en-US" dirty="0"/>
          </a:p>
          <a:p>
            <a:pPr marL="457200" indent="-457200">
              <a:buSzPct val="95000"/>
              <a:buFont typeface="Wingdings" charset="0"/>
              <a:buAutoNum type="arabicPeriod"/>
            </a:pPr>
            <a:r>
              <a:rPr lang="en-US" dirty="0"/>
              <a:t>Find out their relationships and </a:t>
            </a:r>
            <a:br>
              <a:rPr lang="en-US" dirty="0"/>
            </a:br>
            <a:r>
              <a:rPr lang="en-US" dirty="0"/>
              <a:t>list all dependencies of each classes.</a:t>
            </a:r>
          </a:p>
          <a:p>
            <a:pPr marL="2057400" lvl="4" indent="-228600">
              <a:buSzPct val="95000"/>
              <a:buFont typeface="Wingdings" charset="0"/>
              <a:buAutoNum type="arabicPeriod"/>
            </a:pPr>
            <a:endParaRPr lang="en-US" dirty="0"/>
          </a:p>
          <a:p>
            <a:pPr marL="457200" indent="-457200">
              <a:buSzPct val="95000"/>
              <a:buFont typeface="Wingdings" charset="0"/>
              <a:buAutoNum type="arabicPeriod"/>
            </a:pPr>
            <a:r>
              <a:rPr lang="en-US" dirty="0"/>
              <a:t>Don't write the methods or instance fields. </a:t>
            </a:r>
          </a:p>
          <a:p>
            <a:pPr marL="742950" lvl="1" indent="-285750">
              <a:buSzPct val="70000"/>
            </a:pPr>
            <a:r>
              <a:rPr lang="en-US" dirty="0"/>
              <a:t>Just write the responsibilities at a high </a:t>
            </a:r>
            <a:r>
              <a:rPr lang="en-US" dirty="0" smtClean="0"/>
              <a:t>level.</a:t>
            </a:r>
            <a:endParaRPr lang="en-US" dirty="0"/>
          </a:p>
          <a:p>
            <a:pPr marL="457200" indent="-457200">
              <a:buSzPct val="95000"/>
              <a:buFont typeface="Wingdings" charset="0"/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The CRC </a:t>
            </a:r>
            <a:r>
              <a:rPr lang="en-US" dirty="0" smtClean="0"/>
              <a:t>Technique</a:t>
            </a:r>
            <a:r>
              <a:rPr lang="en-US" i="1" dirty="0"/>
              <a:t>, cont’d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94380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1733A-E348-EB43-97FD-9D1BE5C60386}" type="slidenum">
              <a:rPr lang="en-US"/>
              <a:pPr/>
              <a:t>27</a:t>
            </a:fld>
            <a:endParaRPr lang="en-US"/>
          </a:p>
        </p:txBody>
      </p:sp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CRC Card</a:t>
            </a: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274367" y="1176293"/>
            <a:ext cx="7769225" cy="4904438"/>
            <a:chOff x="731838" y="1235075"/>
            <a:chExt cx="7769225" cy="4904438"/>
          </a:xfrm>
        </p:grpSpPr>
        <p:pic>
          <p:nvPicPr>
            <p:cNvPr id="250884" name="Picture 1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4550" y="1965976"/>
              <a:ext cx="6386513" cy="4173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50894" name="Group 14"/>
            <p:cNvGrpSpPr>
              <a:grpSpLocks/>
            </p:cNvGrpSpPr>
            <p:nvPr/>
          </p:nvGrpSpPr>
          <p:grpSpPr bwMode="auto">
            <a:xfrm>
              <a:off x="1322388" y="1235075"/>
              <a:ext cx="1338262" cy="588963"/>
              <a:chOff x="833" y="778"/>
              <a:chExt cx="843" cy="371"/>
            </a:xfrm>
          </p:grpSpPr>
          <p:sp>
            <p:nvSpPr>
              <p:cNvPr id="250885" name="TextBox 3"/>
              <p:cNvSpPr txBox="1">
                <a:spLocks noChangeArrowheads="1"/>
              </p:cNvSpPr>
              <p:nvPr/>
            </p:nvSpPr>
            <p:spPr bwMode="auto">
              <a:xfrm>
                <a:off x="833" y="778"/>
                <a:ext cx="843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64277" tIns="32139" rIns="64277" bIns="32139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37931725" indent="-37474525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sz="1400">
                    <a:solidFill>
                      <a:srgbClr val="660066"/>
                    </a:solidFill>
                    <a:ea typeface="ヒラギノ角ゴ ProN W3" charset="0"/>
                    <a:cs typeface="ヒラギノ角ゴ ProN W3" charset="0"/>
                  </a:rPr>
                  <a:t>Class name</a:t>
                </a:r>
              </a:p>
            </p:txBody>
          </p:sp>
          <p:cxnSp>
            <p:nvCxnSpPr>
              <p:cNvPr id="250886" name="Straight Arrow Connector 5"/>
              <p:cNvCxnSpPr>
                <a:cxnSpLocks noChangeShapeType="1"/>
              </p:cNvCxnSpPr>
              <p:nvPr/>
            </p:nvCxnSpPr>
            <p:spPr bwMode="auto">
              <a:xfrm rot="16200000" flipH="1">
                <a:off x="1137" y="980"/>
                <a:ext cx="168" cy="169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250895" name="Group 15"/>
            <p:cNvGrpSpPr>
              <a:grpSpLocks/>
            </p:cNvGrpSpPr>
            <p:nvPr/>
          </p:nvGrpSpPr>
          <p:grpSpPr bwMode="auto">
            <a:xfrm>
              <a:off x="731838" y="2360613"/>
              <a:ext cx="1231900" cy="276225"/>
              <a:chOff x="461" y="1487"/>
              <a:chExt cx="776" cy="174"/>
            </a:xfrm>
          </p:grpSpPr>
          <p:sp>
            <p:nvSpPr>
              <p:cNvPr id="250887" name="TextBox 6"/>
              <p:cNvSpPr txBox="1">
                <a:spLocks noChangeArrowheads="1"/>
              </p:cNvSpPr>
              <p:nvPr/>
            </p:nvSpPr>
            <p:spPr bwMode="auto">
              <a:xfrm>
                <a:off x="461" y="1487"/>
                <a:ext cx="54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64277" tIns="32139" rIns="64277" bIns="32139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37931725" indent="-37474525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sz="1400">
                    <a:solidFill>
                      <a:srgbClr val="660066"/>
                    </a:solidFill>
                    <a:ea typeface="ヒラギノ角ゴ ProN W3" charset="0"/>
                    <a:cs typeface="ヒラギノ角ゴ ProN W3" charset="0"/>
                  </a:rPr>
                  <a:t>Optional</a:t>
                </a:r>
              </a:p>
            </p:txBody>
          </p:sp>
          <p:cxnSp>
            <p:nvCxnSpPr>
              <p:cNvPr id="250888" name="Straight Arrow Connector 8"/>
              <p:cNvCxnSpPr>
                <a:cxnSpLocks noChangeShapeType="1"/>
                <a:stCxn id="250887" idx="3"/>
              </p:cNvCxnSpPr>
              <p:nvPr/>
            </p:nvCxnSpPr>
            <p:spPr bwMode="auto">
              <a:xfrm flipV="1">
                <a:off x="1001" y="1553"/>
                <a:ext cx="236" cy="21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250896" name="Group 16"/>
            <p:cNvGrpSpPr>
              <a:grpSpLocks/>
            </p:cNvGrpSpPr>
            <p:nvPr/>
          </p:nvGrpSpPr>
          <p:grpSpPr bwMode="auto">
            <a:xfrm>
              <a:off x="771525" y="3646488"/>
              <a:ext cx="1519238" cy="773112"/>
              <a:chOff x="486" y="2297"/>
              <a:chExt cx="957" cy="487"/>
            </a:xfrm>
          </p:grpSpPr>
          <p:sp>
            <p:nvSpPr>
              <p:cNvPr id="250889" name="TextBox 12"/>
              <p:cNvSpPr txBox="1">
                <a:spLocks noChangeArrowheads="1"/>
              </p:cNvSpPr>
              <p:nvPr/>
            </p:nvSpPr>
            <p:spPr bwMode="auto">
              <a:xfrm>
                <a:off x="486" y="2476"/>
                <a:ext cx="957" cy="3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64277" tIns="32139" rIns="64277" bIns="32139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37931725" indent="-37474525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sz="1400">
                    <a:solidFill>
                      <a:srgbClr val="660066"/>
                    </a:solidFill>
                    <a:ea typeface="ヒラギノ角ゴ ProN W3" charset="0"/>
                    <a:cs typeface="ヒラギノ角ゴ ProN W3" charset="0"/>
                  </a:rPr>
                  <a:t>Responsibilities of this class</a:t>
                </a:r>
              </a:p>
            </p:txBody>
          </p:sp>
          <p:cxnSp>
            <p:nvCxnSpPr>
              <p:cNvPr id="250890" name="Straight Arrow Connector 14"/>
              <p:cNvCxnSpPr>
                <a:cxnSpLocks noChangeShapeType="1"/>
              </p:cNvCxnSpPr>
              <p:nvPr/>
            </p:nvCxnSpPr>
            <p:spPr bwMode="auto">
              <a:xfrm flipV="1">
                <a:off x="1052" y="2297"/>
                <a:ext cx="185" cy="112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250897" name="Group 17"/>
            <p:cNvGrpSpPr>
              <a:grpSpLocks/>
            </p:cNvGrpSpPr>
            <p:nvPr/>
          </p:nvGrpSpPr>
          <p:grpSpPr bwMode="auto">
            <a:xfrm>
              <a:off x="5180013" y="4181475"/>
              <a:ext cx="2463800" cy="1508125"/>
              <a:chOff x="3263" y="2634"/>
              <a:chExt cx="1552" cy="950"/>
            </a:xfrm>
          </p:grpSpPr>
          <p:sp>
            <p:nvSpPr>
              <p:cNvPr id="250891" name="TextBox 15"/>
              <p:cNvSpPr txBox="1">
                <a:spLocks noChangeArrowheads="1"/>
              </p:cNvSpPr>
              <p:nvPr/>
            </p:nvSpPr>
            <p:spPr bwMode="auto">
              <a:xfrm>
                <a:off x="3263" y="3276"/>
                <a:ext cx="1552" cy="3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64277" tIns="32139" rIns="64277" bIns="32139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37931725" indent="-37474525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sz="1400">
                    <a:solidFill>
                      <a:srgbClr val="660066"/>
                    </a:solidFill>
                    <a:ea typeface="ヒラギノ角ゴ ProN W3" charset="0"/>
                    <a:cs typeface="ヒラギノ角ゴ ProN W3" charset="0"/>
                  </a:rPr>
                  <a:t>Classes this class works with to perform its responsibilities</a:t>
                </a:r>
              </a:p>
            </p:txBody>
          </p:sp>
          <p:cxnSp>
            <p:nvCxnSpPr>
              <p:cNvPr id="250892" name="Straight Arrow Connector 17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3499" y="2904"/>
                <a:ext cx="641" cy="101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sp>
        <p:nvSpPr>
          <p:cNvPr id="18" name="Text Box 33"/>
          <p:cNvSpPr txBox="1">
            <a:spLocks noChangeArrowheads="1"/>
          </p:cNvSpPr>
          <p:nvPr/>
        </p:nvSpPr>
        <p:spPr bwMode="auto">
          <a:xfrm>
            <a:off x="3383293" y="6172170"/>
            <a:ext cx="2744165" cy="5078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2574925" algn="l"/>
              </a:tabLst>
            </a:pPr>
            <a:r>
              <a:rPr lang="en-US" sz="900" b="1" dirty="0" smtClean="0">
                <a:solidFill>
                  <a:schemeClr val="bg1">
                    <a:lumMod val="65000"/>
                  </a:schemeClr>
                </a:solidFill>
              </a:rPr>
              <a:t>Head </a:t>
            </a:r>
            <a:r>
              <a:rPr lang="en-US" sz="900" b="1" dirty="0">
                <a:solidFill>
                  <a:schemeClr val="bg1">
                    <a:lumMod val="65000"/>
                  </a:schemeClr>
                </a:solidFill>
              </a:rPr>
              <a:t>First Object-Oriented Analysis &amp; </a:t>
            </a:r>
            <a:r>
              <a:rPr lang="en-US" sz="900" b="1" dirty="0" smtClean="0">
                <a:solidFill>
                  <a:schemeClr val="bg1">
                    <a:lumMod val="65000"/>
                  </a:schemeClr>
                </a:solidFill>
              </a:rPr>
              <a:t>Design</a:t>
            </a: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by Brett McLaughlin &amp; Gary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Pollice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O</a:t>
            </a:r>
            <a:r>
              <a:rPr lang="ja-JP" altLang="en-US" sz="900" dirty="0" smtClean="0">
                <a:solidFill>
                  <a:schemeClr val="bg1">
                    <a:lumMod val="65000"/>
                  </a:schemeClr>
                </a:solidFill>
                <a:latin typeface="Arial"/>
              </a:rPr>
              <a:t>’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Reilly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2006.</a:t>
            </a:r>
            <a:endParaRPr lang="en-US" sz="900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881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20653-6A52-8A43-92D3-E9B1C41CAC15}" type="slidenum">
              <a:rPr lang="en-US"/>
              <a:pPr/>
              <a:t>28</a:t>
            </a:fld>
            <a:endParaRPr lang="en-US"/>
          </a:p>
        </p:txBody>
      </p:sp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 CRC Cards</a:t>
            </a:r>
            <a:endParaRPr lang="en-US" dirty="0"/>
          </a:p>
        </p:txBody>
      </p:sp>
      <p:pic>
        <p:nvPicPr>
          <p:cNvPr id="251908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1322388"/>
            <a:ext cx="8601075" cy="466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33"/>
          <p:cNvSpPr txBox="1">
            <a:spLocks noChangeArrowheads="1"/>
          </p:cNvSpPr>
          <p:nvPr/>
        </p:nvSpPr>
        <p:spPr bwMode="auto">
          <a:xfrm>
            <a:off x="3383293" y="6172170"/>
            <a:ext cx="2744165" cy="5078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2574925" algn="l"/>
              </a:tabLst>
            </a:pPr>
            <a:r>
              <a:rPr lang="en-US" sz="900" b="1" dirty="0" smtClean="0">
                <a:solidFill>
                  <a:schemeClr val="bg1">
                    <a:lumMod val="65000"/>
                  </a:schemeClr>
                </a:solidFill>
              </a:rPr>
              <a:t>Head </a:t>
            </a:r>
            <a:r>
              <a:rPr lang="en-US" sz="900" b="1" dirty="0">
                <a:solidFill>
                  <a:schemeClr val="bg1">
                    <a:lumMod val="65000"/>
                  </a:schemeClr>
                </a:solidFill>
              </a:rPr>
              <a:t>First Object-Oriented Analysis &amp; </a:t>
            </a:r>
            <a:r>
              <a:rPr lang="en-US" sz="900" b="1" dirty="0" smtClean="0">
                <a:solidFill>
                  <a:schemeClr val="bg1">
                    <a:lumMod val="65000"/>
                  </a:schemeClr>
                </a:solidFill>
              </a:rPr>
              <a:t>Design</a:t>
            </a: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by Brett McLaughlin &amp; Gary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Pollice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O</a:t>
            </a:r>
            <a:r>
              <a:rPr lang="ja-JP" altLang="en-US" sz="900" dirty="0" smtClean="0">
                <a:solidFill>
                  <a:schemeClr val="bg1">
                    <a:lumMod val="65000"/>
                  </a:schemeClr>
                </a:solidFill>
                <a:latin typeface="Arial"/>
              </a:rPr>
              <a:t>’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Reilly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2006.</a:t>
            </a:r>
            <a:endParaRPr lang="en-US" sz="900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7466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841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2F77-8DC4-1E4B-B7EF-0ADFED1F7185}" type="slidenum">
              <a:rPr lang="en-US"/>
              <a:pPr/>
              <a:t>3</a:t>
            </a:fld>
            <a:endParaRPr lang="en-US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Do You Achieve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Good Design</a:t>
            </a:r>
            <a:r>
              <a:rPr lang="ja-JP" altLang="en-US">
                <a:latin typeface="Arial"/>
              </a:rPr>
              <a:t>”</a:t>
            </a:r>
            <a:r>
              <a:rPr lang="en-US"/>
              <a:t>?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Sorry, there is </a:t>
            </a:r>
            <a:r>
              <a:rPr lang="en-US" dirty="0">
                <a:solidFill>
                  <a:srgbClr val="B23C00"/>
                </a:solidFill>
              </a:rPr>
              <a:t>no magic formula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Learning lots of </a:t>
            </a:r>
            <a:r>
              <a:rPr lang="en-US" dirty="0">
                <a:solidFill>
                  <a:srgbClr val="B23C00"/>
                </a:solidFill>
              </a:rPr>
              <a:t>object-oriented tools and techniques </a:t>
            </a:r>
            <a:r>
              <a:rPr lang="en-US" dirty="0"/>
              <a:t>alone </a:t>
            </a:r>
            <a:r>
              <a:rPr lang="en-US" dirty="0" smtClean="0"/>
              <a:t>won’t </a:t>
            </a:r>
            <a:r>
              <a:rPr lang="en-US" dirty="0"/>
              <a:t>give you good design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 smtClean="0"/>
              <a:t>For </a:t>
            </a:r>
            <a:r>
              <a:rPr lang="en-US" dirty="0"/>
              <a:t>a nontrivial application,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 smtClean="0">
                <a:solidFill>
                  <a:srgbClr val="0033CC"/>
                </a:solidFill>
              </a:rPr>
              <a:t/>
            </a:r>
            <a:br>
              <a:rPr lang="en-US" dirty="0" smtClean="0">
                <a:solidFill>
                  <a:srgbClr val="0033CC"/>
                </a:solidFill>
              </a:rPr>
            </a:br>
            <a:r>
              <a:rPr lang="en-US" dirty="0" smtClean="0">
                <a:solidFill>
                  <a:srgbClr val="B23C00"/>
                </a:solidFill>
              </a:rPr>
              <a:t>good </a:t>
            </a:r>
            <a:r>
              <a:rPr lang="en-US" dirty="0">
                <a:solidFill>
                  <a:srgbClr val="B23C00"/>
                </a:solidFill>
              </a:rPr>
              <a:t>design </a:t>
            </a:r>
            <a:r>
              <a:rPr lang="en-US" dirty="0" smtClean="0">
                <a:solidFill>
                  <a:srgbClr val="B23C00"/>
                </a:solidFill>
              </a:rPr>
              <a:t>won’t </a:t>
            </a:r>
            <a:r>
              <a:rPr lang="en-US" dirty="0">
                <a:solidFill>
                  <a:srgbClr val="B23C00"/>
                </a:solidFill>
              </a:rPr>
              <a:t>simply </a:t>
            </a:r>
            <a:r>
              <a:rPr lang="ja-JP" altLang="en-US" dirty="0">
                <a:solidFill>
                  <a:srgbClr val="B23C00"/>
                </a:solidFill>
                <a:latin typeface="Arial"/>
              </a:rPr>
              <a:t>“</a:t>
            </a:r>
            <a:r>
              <a:rPr lang="en-US" dirty="0">
                <a:solidFill>
                  <a:srgbClr val="B23C00"/>
                </a:solidFill>
              </a:rPr>
              <a:t>happen</a:t>
            </a:r>
            <a:r>
              <a:rPr lang="ja-JP" altLang="en-US" dirty="0">
                <a:solidFill>
                  <a:srgbClr val="B23C00"/>
                </a:solidFill>
                <a:latin typeface="Arial"/>
              </a:rPr>
              <a:t>”</a:t>
            </a:r>
            <a:r>
              <a:rPr lang="en-US" dirty="0" smtClean="0">
                <a:solidFill>
                  <a:srgbClr val="B23C00"/>
                </a:solidFill>
              </a:rPr>
              <a:t>.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626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Print a </a:t>
            </a:r>
            <a:r>
              <a:rPr lang="en-US" dirty="0" smtClean="0">
                <a:solidFill>
                  <a:srgbClr val="B23C00"/>
                </a:solidFill>
              </a:rPr>
              <a:t>personnel report </a:t>
            </a:r>
            <a:r>
              <a:rPr lang="en-US" dirty="0" smtClean="0"/>
              <a:t>for a company.</a:t>
            </a:r>
          </a:p>
          <a:p>
            <a:r>
              <a:rPr lang="en-US" dirty="0" smtClean="0"/>
              <a:t>The company consists of several departments.</a:t>
            </a:r>
          </a:p>
          <a:p>
            <a:r>
              <a:rPr lang="en-US" dirty="0" smtClean="0"/>
              <a:t>Each department has a manager.</a:t>
            </a:r>
          </a:p>
          <a:p>
            <a:r>
              <a:rPr lang="en-US" dirty="0" smtClean="0"/>
              <a:t>Each manager has zero or more workers.</a:t>
            </a:r>
          </a:p>
          <a:p>
            <a:r>
              <a:rPr lang="en-US" dirty="0" smtClean="0"/>
              <a:t>Each employee (manager or worker) has an integer employee id and a home address.</a:t>
            </a:r>
          </a:p>
          <a:p>
            <a:r>
              <a:rPr lang="en-US" dirty="0" smtClean="0"/>
              <a:t>A home address consists of a street address, </a:t>
            </a:r>
            <a:br>
              <a:rPr lang="en-US" dirty="0" smtClean="0"/>
            </a:br>
            <a:r>
              <a:rPr lang="en-US" dirty="0" smtClean="0"/>
              <a:t>a city, and a state.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151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</a:t>
            </a:r>
            <a:r>
              <a:rPr lang="en-US" dirty="0" smtClean="0"/>
              <a:t>4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4114800" cy="4693891"/>
          </a:xfrm>
        </p:spPr>
        <p:txBody>
          <a:bodyPr/>
          <a:lstStyle/>
          <a:p>
            <a:r>
              <a:rPr lang="en-US" dirty="0" smtClean="0"/>
              <a:t>Input is a CSV text file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personnel.csv</a:t>
            </a:r>
            <a:r>
              <a:rPr lang="en-US" dirty="0" smtClean="0"/>
              <a:t> generated from the Excel spreadsheet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personnel.xlsx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Column A contains row tags </a:t>
            </a:r>
            <a:r>
              <a:rPr lang="en-US" dirty="0">
                <a:solidFill>
                  <a:srgbClr val="0033CC"/>
                </a:solidFill>
              </a:rPr>
              <a:t>DEPT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33CC"/>
                </a:solidFill>
              </a:rPr>
              <a:t>MANAGER</a:t>
            </a:r>
            <a:r>
              <a:rPr lang="en-US" dirty="0" smtClean="0"/>
              <a:t>, </a:t>
            </a:r>
            <a:r>
              <a:rPr lang="en-US" dirty="0">
                <a:solidFill>
                  <a:srgbClr val="0033CC"/>
                </a:solidFill>
              </a:rPr>
              <a:t>WORKER</a:t>
            </a:r>
            <a:r>
              <a:rPr lang="en-US" dirty="0" smtClean="0"/>
              <a:t>, or </a:t>
            </a:r>
            <a:r>
              <a:rPr lang="en-US" dirty="0">
                <a:solidFill>
                  <a:srgbClr val="0033CC"/>
                </a:solidFill>
              </a:rPr>
              <a:t>ADDRESS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5" name="Picture 4" descr="Screen Shot 2015-06-16 at 1.20.34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683" y="950391"/>
            <a:ext cx="4663389" cy="581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217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</a:t>
            </a:r>
            <a:r>
              <a:rPr lang="en-US" dirty="0" smtClean="0"/>
              <a:t>4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4114800" cy="4693891"/>
          </a:xfrm>
        </p:spPr>
        <p:txBody>
          <a:bodyPr/>
          <a:lstStyle/>
          <a:p>
            <a:r>
              <a:rPr lang="en-US" dirty="0" smtClean="0"/>
              <a:t>Each </a:t>
            </a:r>
            <a:r>
              <a:rPr lang="en-US" dirty="0">
                <a:solidFill>
                  <a:srgbClr val="0033CC"/>
                </a:solidFill>
              </a:rPr>
              <a:t>DEPT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row has the department name in column B.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Each </a:t>
            </a:r>
            <a:r>
              <a:rPr lang="en-US" dirty="0" smtClean="0">
                <a:solidFill>
                  <a:srgbClr val="0033CC"/>
                </a:solidFill>
              </a:rPr>
              <a:t>MANAGER </a:t>
            </a:r>
            <a:r>
              <a:rPr lang="en-US" dirty="0" smtClean="0"/>
              <a:t>or a </a:t>
            </a:r>
            <a:r>
              <a:rPr lang="en-US" dirty="0" smtClean="0">
                <a:solidFill>
                  <a:srgbClr val="0033CC"/>
                </a:solidFill>
              </a:rPr>
              <a:t>WORKER </a:t>
            </a:r>
            <a:r>
              <a:rPr lang="en-US" dirty="0" smtClean="0"/>
              <a:t>row has the employee id in column B and the employee name in column 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5" name="Picture 4" descr="Screen Shot 2015-06-16 at 1.20.34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683" y="950391"/>
            <a:ext cx="4663389" cy="581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822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</a:t>
            </a:r>
            <a:r>
              <a:rPr lang="en-US" dirty="0" smtClean="0"/>
              <a:t>4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4114800" cy="4693891"/>
          </a:xfrm>
        </p:spPr>
        <p:txBody>
          <a:bodyPr/>
          <a:lstStyle/>
          <a:p>
            <a:r>
              <a:rPr lang="en-US" dirty="0" smtClean="0"/>
              <a:t>Each employee’s row is followed by that employee’s home </a:t>
            </a:r>
            <a:r>
              <a:rPr lang="en-US" dirty="0" smtClean="0">
                <a:solidFill>
                  <a:srgbClr val="0033CC"/>
                </a:solidFill>
              </a:rPr>
              <a:t>ADDRESS</a:t>
            </a:r>
            <a:r>
              <a:rPr lang="en-US" dirty="0" smtClean="0"/>
              <a:t>: street in column B, city in column C, and state in column D.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Each manager is followed by his or her workers.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5" name="Picture 4" descr="Screen Shot 2015-06-16 at 1.20.34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683" y="950391"/>
            <a:ext cx="4663389" cy="581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839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</a:t>
            </a:r>
            <a:r>
              <a:rPr lang="en-US" dirty="0" smtClean="0"/>
              <a:t>4</a:t>
            </a:r>
            <a:r>
              <a:rPr lang="en-US" i="1" dirty="0"/>
              <a:t> </a:t>
            </a:r>
            <a:r>
              <a:rPr lang="en-US" dirty="0"/>
              <a:t>Draft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95400"/>
            <a:ext cx="8229555" cy="4693891"/>
          </a:xfrm>
        </p:spPr>
        <p:txBody>
          <a:bodyPr/>
          <a:lstStyle/>
          <a:p>
            <a:r>
              <a:rPr lang="en-US" dirty="0" smtClean="0"/>
              <a:t>Create classes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Department</a:t>
            </a:r>
            <a:r>
              <a:rPr lang="en-US" dirty="0" smtClean="0"/>
              <a:t>,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Employee</a:t>
            </a:r>
            <a:r>
              <a:rPr lang="en-US" dirty="0" smtClean="0"/>
              <a:t>,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Manager</a:t>
            </a:r>
            <a:r>
              <a:rPr lang="en-US" dirty="0" smtClean="0"/>
              <a:t>,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Worker</a:t>
            </a:r>
            <a:r>
              <a:rPr lang="en-US" dirty="0" smtClean="0"/>
              <a:t>, and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Address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Each class should have </a:t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private instance variables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Each instance variable should have a </a:t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public </a:t>
            </a:r>
            <a:r>
              <a:rPr lang="en-US" dirty="0" err="1" smtClean="0">
                <a:solidFill>
                  <a:srgbClr val="B23C00"/>
                </a:solidFill>
              </a:rPr>
              <a:t>accessor</a:t>
            </a:r>
            <a:r>
              <a:rPr lang="en-US" dirty="0" smtClean="0">
                <a:solidFill>
                  <a:srgbClr val="B23C00"/>
                </a:solidFill>
              </a:rPr>
              <a:t> method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If necessary, each instance variable should have a </a:t>
            </a:r>
            <a:r>
              <a:rPr lang="en-US" dirty="0" smtClean="0">
                <a:solidFill>
                  <a:srgbClr val="B23C00"/>
                </a:solidFill>
              </a:rPr>
              <a:t>public </a:t>
            </a:r>
            <a:r>
              <a:rPr lang="en-US" dirty="0" err="1" smtClean="0">
                <a:solidFill>
                  <a:srgbClr val="B23C00"/>
                </a:solidFill>
              </a:rPr>
              <a:t>mutator</a:t>
            </a:r>
            <a:r>
              <a:rPr lang="en-US" dirty="0" smtClean="0">
                <a:solidFill>
                  <a:srgbClr val="B23C00"/>
                </a:solidFill>
              </a:rPr>
              <a:t> method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292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</a:t>
            </a:r>
            <a:r>
              <a:rPr lang="en-US" dirty="0" smtClean="0"/>
              <a:t>4</a:t>
            </a:r>
            <a:r>
              <a:rPr lang="en-US" i="1" dirty="0"/>
              <a:t> </a:t>
            </a:r>
            <a:r>
              <a:rPr lang="en-US" dirty="0" smtClean="0"/>
              <a:t>Draft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95401"/>
            <a:ext cx="8229555" cy="3779502"/>
          </a:xfrm>
        </p:spPr>
        <p:txBody>
          <a:bodyPr/>
          <a:lstStyle/>
          <a:p>
            <a:r>
              <a:rPr lang="en-US" dirty="0" smtClean="0"/>
              <a:t>Override each class’s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toString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</a:t>
            </a:r>
            <a:r>
              <a:rPr lang="en-US" b="1" dirty="0" smtClean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method.</a:t>
            </a:r>
          </a:p>
          <a:p>
            <a:pPr lvl="1"/>
            <a:r>
              <a:rPr lang="en-US" dirty="0" smtClean="0"/>
              <a:t>Each method should </a:t>
            </a:r>
            <a:r>
              <a:rPr lang="en-US" dirty="0" smtClean="0"/>
              <a:t>return the </a:t>
            </a:r>
            <a:r>
              <a:rPr lang="en-US" dirty="0" smtClean="0"/>
              <a:t>name of the </a:t>
            </a:r>
            <a:r>
              <a:rPr lang="en-US" dirty="0" smtClean="0"/>
              <a:t>class followed </a:t>
            </a:r>
            <a:r>
              <a:rPr lang="en-US" dirty="0" smtClean="0"/>
              <a:t>by each instance variable’s value in the form </a:t>
            </a:r>
            <a:r>
              <a:rPr lang="en-US" sz="2800" b="1" dirty="0">
                <a:solidFill>
                  <a:srgbClr val="0033CC"/>
                </a:solidFill>
                <a:latin typeface="Courier New"/>
                <a:cs typeface="Courier New"/>
              </a:rPr>
              <a:t>[variable=value]</a:t>
            </a:r>
          </a:p>
          <a:p>
            <a:pPr lvl="2"/>
            <a:r>
              <a:rPr lang="en-US" dirty="0" smtClean="0"/>
              <a:t>Example: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Append </a:t>
            </a:r>
            <a:r>
              <a:rPr lang="en-US" sz="2800" b="1" dirty="0" smtClean="0">
                <a:solidFill>
                  <a:srgbClr val="0033CC"/>
                </a:solidFill>
                <a:latin typeface="Courier New"/>
                <a:cs typeface="Courier New"/>
              </a:rPr>
              <a:t>:Manager </a:t>
            </a:r>
            <a:r>
              <a:rPr lang="en-US" dirty="0" smtClean="0"/>
              <a:t>or </a:t>
            </a:r>
            <a:r>
              <a:rPr lang="en-US" sz="2800" b="1" dirty="0">
                <a:solidFill>
                  <a:srgbClr val="0033CC"/>
                </a:solidFill>
                <a:latin typeface="Courier New"/>
                <a:cs typeface="Courier New"/>
              </a:rPr>
              <a:t>:</a:t>
            </a:r>
            <a:r>
              <a:rPr lang="en-US" sz="2800" b="1" dirty="0" smtClean="0">
                <a:solidFill>
                  <a:srgbClr val="0033CC"/>
                </a:solidFill>
                <a:latin typeface="Courier New"/>
                <a:cs typeface="Courier New"/>
              </a:rPr>
              <a:t>W</a:t>
            </a:r>
            <a:r>
              <a:rPr lang="en-US" b="1" dirty="0" smtClean="0">
                <a:solidFill>
                  <a:srgbClr val="0000FF"/>
                </a:solidFill>
                <a:latin typeface="Courier New"/>
                <a:cs typeface="Courier New"/>
              </a:rPr>
              <a:t>orker</a:t>
            </a:r>
            <a:r>
              <a:rPr lang="en-US" dirty="0" smtClean="0"/>
              <a:t> to indicate </a:t>
            </a:r>
            <a:r>
              <a:rPr lang="en-US" dirty="0"/>
              <a:t>whether an employee is a manager or a worker </a:t>
            </a:r>
            <a:endParaRPr lang="en-US" dirty="0" smtClean="0"/>
          </a:p>
          <a:p>
            <a:pPr lvl="2"/>
            <a:r>
              <a:rPr lang="en-US" dirty="0" smtClean="0"/>
              <a:t>Examples: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188757" y="3547641"/>
            <a:ext cx="7079983" cy="33855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Address[street=123 Main Street][city=San Jose][state=CA]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09052" y="5185653"/>
            <a:ext cx="6341199" cy="33855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Employee[id=16243][name=Felicia Hernandez]:Manager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11565" y="5650738"/>
            <a:ext cx="5356154" cy="33855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Employee[id=29532][name=John Smith]:Worker</a:t>
            </a:r>
          </a:p>
        </p:txBody>
      </p:sp>
    </p:spTree>
    <p:extLst>
      <p:ext uri="{BB962C8B-B14F-4D97-AF65-F5344CB8AC3E}">
        <p14:creationId xmlns:p14="http://schemas.microsoft.com/office/powerpoint/2010/main" val="904871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#4</a:t>
            </a:r>
            <a:r>
              <a:rPr lang="en-US" i="1" dirty="0"/>
              <a:t> </a:t>
            </a:r>
            <a:r>
              <a:rPr lang="en-US" dirty="0"/>
              <a:t>Draft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693892"/>
          </a:xfrm>
        </p:spPr>
        <p:txBody>
          <a:bodyPr/>
          <a:lstStyle/>
          <a:p>
            <a:r>
              <a:rPr lang="en-US" dirty="0" smtClean="0"/>
              <a:t>Read the CSV file and create the appropriate object for each input line.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The constructor for each class should have one parameter </a:t>
            </a:r>
            <a:r>
              <a:rPr lang="en-US" dirty="0" smtClean="0"/>
              <a:t>that is </a:t>
            </a:r>
            <a:r>
              <a:rPr lang="en-US" dirty="0" smtClean="0"/>
              <a:t>the input line.</a:t>
            </a:r>
          </a:p>
          <a:p>
            <a:pPr lvl="1"/>
            <a:r>
              <a:rPr lang="en-US" dirty="0" smtClean="0"/>
              <a:t>Example:</a:t>
            </a:r>
          </a:p>
          <a:p>
            <a:pPr lvl="1"/>
            <a:endParaRPr lang="en-US" dirty="0"/>
          </a:p>
          <a:p>
            <a:pPr lvl="4"/>
            <a:endParaRPr lang="en-US" dirty="0" smtClean="0"/>
          </a:p>
          <a:p>
            <a:r>
              <a:rPr lang="en-US" dirty="0" smtClean="0"/>
              <a:t>The constructor should read the comma-separated values from the line to set the values of the object’s instance variables.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03147" y="3886195"/>
            <a:ext cx="5571632" cy="40011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public Address(String </a:t>
            </a:r>
            <a:r>
              <a:rPr lang="en-US" sz="2000" b="1" dirty="0" smtClean="0">
                <a:latin typeface="Courier New"/>
                <a:cs typeface="Courier New"/>
              </a:rPr>
              <a:t>line) { ... }</a:t>
            </a:r>
          </a:p>
        </p:txBody>
      </p:sp>
    </p:spTree>
    <p:extLst>
      <p:ext uri="{BB962C8B-B14F-4D97-AF65-F5344CB8AC3E}">
        <p14:creationId xmlns:p14="http://schemas.microsoft.com/office/powerpoint/2010/main" val="290044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#4</a:t>
            </a:r>
            <a:r>
              <a:rPr lang="en-US" i="1" dirty="0"/>
              <a:t> </a:t>
            </a:r>
            <a:r>
              <a:rPr lang="en-US" dirty="0"/>
              <a:t>Draft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1036332"/>
          </a:xfrm>
        </p:spPr>
        <p:txBody>
          <a:bodyPr/>
          <a:lstStyle/>
          <a:p>
            <a:r>
              <a:rPr lang="en-US" dirty="0" smtClean="0"/>
              <a:t>Generate the output text file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personnel.out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 </a:t>
            </a:r>
            <a:r>
              <a:rPr lang="en-US" dirty="0" smtClean="0"/>
              <a:t>by printing each object right after it is created: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005879" y="2240293"/>
            <a:ext cx="7341636" cy="447814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 New"/>
                <a:cs typeface="Courier New"/>
              </a:rPr>
              <a:t>Department[name=Engineering]</a:t>
            </a:r>
          </a:p>
          <a:p>
            <a:r>
              <a:rPr lang="en-US" sz="1500" b="1" dirty="0">
                <a:latin typeface="Courier New"/>
                <a:cs typeface="Courier New"/>
              </a:rPr>
              <a:t>Employee[id=16243][name=Felicia Hernandez]:Manager</a:t>
            </a:r>
          </a:p>
          <a:p>
            <a:r>
              <a:rPr lang="en-US" sz="1500" b="1" dirty="0">
                <a:latin typeface="Courier New"/>
                <a:cs typeface="Courier New"/>
              </a:rPr>
              <a:t>Address[street=123 Main Street][city=San Jose][state=CA]</a:t>
            </a:r>
          </a:p>
          <a:p>
            <a:r>
              <a:rPr lang="en-US" sz="1500" b="1" dirty="0">
                <a:latin typeface="Courier New"/>
                <a:cs typeface="Courier New"/>
              </a:rPr>
              <a:t>Employee[id=29532][name=John Smith]:Worker</a:t>
            </a:r>
          </a:p>
          <a:p>
            <a:r>
              <a:rPr lang="en-US" sz="1500" b="1" dirty="0">
                <a:latin typeface="Courier New"/>
                <a:cs typeface="Courier New"/>
              </a:rPr>
              <a:t>Address[street=77 Easy Street][city=Sunnyvale][state=CA]</a:t>
            </a:r>
          </a:p>
          <a:p>
            <a:r>
              <a:rPr lang="en-US" sz="1500" b="1" dirty="0">
                <a:latin typeface="Courier New"/>
                <a:cs typeface="Courier New"/>
              </a:rPr>
              <a:t>Employee[id=81283][name=Mary Wilson]:Worker</a:t>
            </a:r>
          </a:p>
          <a:p>
            <a:r>
              <a:rPr lang="en-US" sz="1500" b="1" dirty="0">
                <a:latin typeface="Courier New"/>
                <a:cs typeface="Courier New"/>
              </a:rPr>
              <a:t>Address[street=924 Post Avenue][city=San Francisco][state=CA]</a:t>
            </a:r>
          </a:p>
          <a:p>
            <a:r>
              <a:rPr lang="en-US" sz="1500" b="1" dirty="0">
                <a:latin typeface="Courier New"/>
                <a:cs typeface="Courier New"/>
              </a:rPr>
              <a:t>Employee[id=81215][name=Susan Lee]:Worker</a:t>
            </a:r>
          </a:p>
          <a:p>
            <a:r>
              <a:rPr lang="en-US" sz="1500" b="1" dirty="0">
                <a:latin typeface="Courier New"/>
                <a:cs typeface="Courier New"/>
              </a:rPr>
              <a:t>Address[street=101 O'Farrell Avenue][city=San Mateo][state=CA]</a:t>
            </a:r>
          </a:p>
          <a:p>
            <a:r>
              <a:rPr lang="en-US" sz="1500" b="1" dirty="0">
                <a:latin typeface="Courier New"/>
                <a:cs typeface="Courier New"/>
              </a:rPr>
              <a:t>Department[name=Sales]</a:t>
            </a:r>
          </a:p>
          <a:p>
            <a:r>
              <a:rPr lang="en-US" sz="1500" b="1" dirty="0">
                <a:latin typeface="Courier New"/>
                <a:cs typeface="Courier New"/>
              </a:rPr>
              <a:t>Employee[id=71023][name=Alice Wong]:Manager</a:t>
            </a:r>
          </a:p>
          <a:p>
            <a:r>
              <a:rPr lang="en-US" sz="1500" b="1" dirty="0">
                <a:latin typeface="Courier New"/>
                <a:cs typeface="Courier New"/>
              </a:rPr>
              <a:t>Address[street=222 Green Blvd][city=Oakland][state=CA]</a:t>
            </a:r>
          </a:p>
          <a:p>
            <a:r>
              <a:rPr lang="en-US" sz="1500" b="1" dirty="0">
                <a:latin typeface="Courier New"/>
                <a:cs typeface="Courier New"/>
              </a:rPr>
              <a:t>Department[name=Manufacturing]</a:t>
            </a:r>
          </a:p>
          <a:p>
            <a:r>
              <a:rPr lang="en-US" sz="1500" b="1" dirty="0">
                <a:latin typeface="Courier New"/>
                <a:cs typeface="Courier New"/>
              </a:rPr>
              <a:t>Employee[id=30411][name=Earl Washington]:Manager</a:t>
            </a:r>
          </a:p>
          <a:p>
            <a:r>
              <a:rPr lang="en-US" sz="1500" b="1" dirty="0">
                <a:latin typeface="Courier New"/>
                <a:cs typeface="Courier New"/>
              </a:rPr>
              <a:t>Address[street=82142 </a:t>
            </a:r>
            <a:r>
              <a:rPr lang="en-US" sz="1500" b="1" dirty="0" err="1">
                <a:latin typeface="Courier New"/>
                <a:cs typeface="Courier New"/>
              </a:rPr>
              <a:t>Ambly</a:t>
            </a:r>
            <a:r>
              <a:rPr lang="en-US" sz="1500" b="1" dirty="0">
                <a:latin typeface="Courier New"/>
                <a:cs typeface="Courier New"/>
              </a:rPr>
              <a:t> Lane][city=Cupertino][state=CA]</a:t>
            </a:r>
          </a:p>
          <a:p>
            <a:r>
              <a:rPr lang="en-US" sz="1500" b="1" dirty="0">
                <a:latin typeface="Courier New"/>
                <a:cs typeface="Courier New"/>
              </a:rPr>
              <a:t>Employee[id=52001][name=Jorge Pena]:Worker</a:t>
            </a:r>
          </a:p>
          <a:p>
            <a:r>
              <a:rPr lang="en-US" sz="1500" b="1" dirty="0">
                <a:latin typeface="Courier New"/>
                <a:cs typeface="Courier New"/>
              </a:rPr>
              <a:t>Address[street=89 Silver Creek Blvd.][city=San Jose][state=CA]</a:t>
            </a:r>
          </a:p>
          <a:p>
            <a:r>
              <a:rPr lang="en-US" sz="1500" b="1" dirty="0">
                <a:latin typeface="Courier New"/>
                <a:cs typeface="Courier New"/>
              </a:rPr>
              <a:t>Employee[id=39719][name=Donald Brown]:Worker</a:t>
            </a:r>
          </a:p>
          <a:p>
            <a:r>
              <a:rPr lang="en-US" sz="1500" b="1" dirty="0">
                <a:latin typeface="Courier New"/>
                <a:cs typeface="Courier New"/>
              </a:rPr>
              <a:t>Address[street=1193 Cutter Circle][city=Campbell][state=CA</a:t>
            </a:r>
            <a:r>
              <a:rPr lang="en-US" sz="1500" b="1" dirty="0" smtClean="0">
                <a:latin typeface="Courier New"/>
                <a:cs typeface="Courier New"/>
              </a:rPr>
              <a:t>]</a:t>
            </a:r>
            <a:endParaRPr lang="en-US" sz="15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592460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#4</a:t>
            </a:r>
            <a:r>
              <a:rPr lang="en-US" i="1" dirty="0"/>
              <a:t> </a:t>
            </a:r>
            <a:r>
              <a:rPr lang="en-US" dirty="0"/>
              <a:t>Draft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88757" y="1179932"/>
            <a:ext cx="6071851" cy="563231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 New"/>
                <a:cs typeface="Courier New"/>
              </a:rPr>
              <a:t>private void </a:t>
            </a:r>
            <a:r>
              <a:rPr lang="en-US" sz="1400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readData</a:t>
            </a:r>
            <a:r>
              <a:rPr lang="en-US" sz="1500" b="1" dirty="0" smtClean="0">
                <a:latin typeface="Courier New"/>
                <a:cs typeface="Courier New"/>
              </a:rPr>
              <a:t>(</a:t>
            </a:r>
            <a:r>
              <a:rPr lang="en-US" sz="1500" b="1" dirty="0">
                <a:latin typeface="Courier New"/>
                <a:cs typeface="Courier New"/>
              </a:rPr>
              <a:t>)</a:t>
            </a:r>
          </a:p>
          <a:p>
            <a:r>
              <a:rPr lang="en-US" sz="1500" b="1" dirty="0">
                <a:latin typeface="Courier New"/>
                <a:cs typeface="Courier New"/>
              </a:rPr>
              <a:t>{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while (</a:t>
            </a:r>
            <a:r>
              <a:rPr lang="en-US" sz="1500" b="1" dirty="0" err="1">
                <a:latin typeface="Courier New"/>
                <a:cs typeface="Courier New"/>
              </a:rPr>
              <a:t>in.hasNextLine</a:t>
            </a:r>
            <a:r>
              <a:rPr lang="en-US" sz="1500" b="1" dirty="0">
                <a:latin typeface="Courier New"/>
                <a:cs typeface="Courier New"/>
              </a:rPr>
              <a:t>()) {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String line = </a:t>
            </a:r>
            <a:r>
              <a:rPr lang="en-US" sz="1500" b="1" dirty="0" err="1">
                <a:latin typeface="Courier New"/>
                <a:cs typeface="Courier New"/>
              </a:rPr>
              <a:t>in.nextLine</a:t>
            </a:r>
            <a:r>
              <a:rPr lang="en-US" sz="1500" b="1" dirty="0">
                <a:latin typeface="Courier New"/>
                <a:cs typeface="Courier New"/>
              </a:rPr>
              <a:t>();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String tag  = </a:t>
            </a:r>
            <a:r>
              <a:rPr lang="en-US" sz="1500" b="1" dirty="0" err="1">
                <a:latin typeface="Courier New"/>
                <a:cs typeface="Courier New"/>
              </a:rPr>
              <a:t>line.split</a:t>
            </a:r>
            <a:r>
              <a:rPr lang="en-US" sz="1500" b="1" dirty="0">
                <a:latin typeface="Courier New"/>
                <a:cs typeface="Courier New"/>
              </a:rPr>
              <a:t>(",")[0];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if (</a:t>
            </a:r>
            <a:r>
              <a:rPr lang="en-US" sz="1500" b="1" dirty="0" err="1">
                <a:latin typeface="Courier New"/>
                <a:cs typeface="Courier New"/>
              </a:rPr>
              <a:t>tag.equals</a:t>
            </a:r>
            <a:r>
              <a:rPr lang="en-US" sz="1500" b="1" dirty="0">
                <a:latin typeface="Courier New"/>
                <a:cs typeface="Courier New"/>
              </a:rPr>
              <a:t>("ADDRESS")) {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Address </a:t>
            </a:r>
            <a:r>
              <a:rPr lang="en-US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addr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 = new Address(line);</a:t>
            </a:r>
          </a:p>
          <a:p>
            <a:r>
              <a:rPr lang="en-US" sz="1500" b="1" dirty="0" smtClean="0">
                <a:solidFill>
                  <a:srgbClr val="B23C00"/>
                </a:solidFill>
                <a:latin typeface="Courier New"/>
                <a:cs typeface="Courier New"/>
              </a:rPr>
              <a:t>            </a:t>
            </a:r>
            <a:r>
              <a:rPr lang="en-US" sz="1500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out.println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(</a:t>
            </a:r>
            <a:r>
              <a:rPr lang="en-US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addr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}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else if (</a:t>
            </a:r>
            <a:r>
              <a:rPr lang="en-US" sz="1500" b="1" dirty="0" err="1">
                <a:latin typeface="Courier New"/>
                <a:cs typeface="Courier New"/>
              </a:rPr>
              <a:t>tag.equals</a:t>
            </a:r>
            <a:r>
              <a:rPr lang="en-US" sz="1500" b="1" dirty="0">
                <a:latin typeface="Courier New"/>
                <a:cs typeface="Courier New"/>
              </a:rPr>
              <a:t>("DEPT")) {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Department </a:t>
            </a:r>
            <a:r>
              <a:rPr lang="en-US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dept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 = new Department(line);</a:t>
            </a:r>
          </a:p>
          <a:p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            </a:t>
            </a:r>
            <a:r>
              <a:rPr lang="en-US" sz="1500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out.println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(</a:t>
            </a:r>
            <a:r>
              <a:rPr lang="en-US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dept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}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else if (</a:t>
            </a:r>
            <a:r>
              <a:rPr lang="en-US" sz="1500" b="1" dirty="0" err="1">
                <a:latin typeface="Courier New"/>
                <a:cs typeface="Courier New"/>
              </a:rPr>
              <a:t>tag.equals</a:t>
            </a:r>
            <a:r>
              <a:rPr lang="en-US" sz="1500" b="1" dirty="0">
                <a:latin typeface="Courier New"/>
                <a:cs typeface="Courier New"/>
              </a:rPr>
              <a:t>("MANAGER")) {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Manager </a:t>
            </a:r>
            <a:r>
              <a:rPr lang="en-US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mgr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 = new Manager(line);</a:t>
            </a:r>
          </a:p>
          <a:p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            </a:t>
            </a:r>
            <a:r>
              <a:rPr lang="en-US" sz="1500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out.println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(</a:t>
            </a:r>
            <a:r>
              <a:rPr lang="en-US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mgr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}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else if (</a:t>
            </a:r>
            <a:r>
              <a:rPr lang="en-US" sz="1500" b="1" dirty="0" err="1">
                <a:latin typeface="Courier New"/>
                <a:cs typeface="Courier New"/>
              </a:rPr>
              <a:t>tag.equals</a:t>
            </a:r>
            <a:r>
              <a:rPr lang="en-US" sz="1500" b="1" dirty="0">
                <a:latin typeface="Courier New"/>
                <a:cs typeface="Courier New"/>
              </a:rPr>
              <a:t>("WORKER")) {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Worker </a:t>
            </a:r>
            <a:r>
              <a:rPr lang="en-US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wrkr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 = new Worker(line);</a:t>
            </a:r>
          </a:p>
          <a:p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            </a:t>
            </a:r>
            <a:r>
              <a:rPr lang="en-US" sz="1500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out.println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(</a:t>
            </a:r>
            <a:r>
              <a:rPr lang="en-US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wrkr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}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500" b="1" dirty="0" smtClean="0">
                <a:latin typeface="Courier New"/>
                <a:cs typeface="Courier New"/>
              </a:rPr>
              <a:t>}</a:t>
            </a:r>
            <a:endParaRPr lang="en-US" sz="15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35024" y="1311599"/>
            <a:ext cx="2480905" cy="1477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33CC"/>
                </a:solidFill>
              </a:rPr>
              <a:t>You are given this</a:t>
            </a:r>
          </a:p>
          <a:p>
            <a:r>
              <a:rPr lang="en-US" sz="1800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readData</a:t>
            </a:r>
            <a:r>
              <a:rPr lang="en-US" sz="1800" b="1" dirty="0" smtClean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sz="1800" dirty="0" smtClean="0">
                <a:solidFill>
                  <a:srgbClr val="0033CC"/>
                </a:solidFill>
              </a:rPr>
              <a:t> method.</a:t>
            </a:r>
          </a:p>
          <a:p>
            <a:r>
              <a:rPr lang="en-US" sz="1800" dirty="0" smtClean="0">
                <a:solidFill>
                  <a:srgbClr val="0033CC"/>
                </a:solidFill>
              </a:rPr>
              <a:t>You need to make it</a:t>
            </a:r>
          </a:p>
          <a:p>
            <a:r>
              <a:rPr lang="en-US" sz="1800" dirty="0" smtClean="0">
                <a:solidFill>
                  <a:srgbClr val="0033CC"/>
                </a:solidFill>
              </a:rPr>
              <a:t>work to generate the</a:t>
            </a:r>
          </a:p>
          <a:p>
            <a:r>
              <a:rPr lang="en-US" sz="1800" dirty="0" smtClean="0">
                <a:solidFill>
                  <a:srgbClr val="0033CC"/>
                </a:solidFill>
              </a:rPr>
              <a:t>output report.</a:t>
            </a:r>
          </a:p>
        </p:txBody>
      </p:sp>
    </p:spTree>
    <p:extLst>
      <p:ext uri="{BB962C8B-B14F-4D97-AF65-F5344CB8AC3E}">
        <p14:creationId xmlns:p14="http://schemas.microsoft.com/office/powerpoint/2010/main" val="1149667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#4</a:t>
            </a:r>
            <a:r>
              <a:rPr lang="en-US" i="1" dirty="0"/>
              <a:t> </a:t>
            </a:r>
            <a:r>
              <a:rPr lang="en-US" dirty="0"/>
              <a:t>Draft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95400"/>
            <a:ext cx="8229555" cy="4693891"/>
          </a:xfrm>
        </p:spPr>
        <p:txBody>
          <a:bodyPr/>
          <a:lstStyle/>
          <a:p>
            <a:r>
              <a:rPr lang="en-US" dirty="0" smtClean="0"/>
              <a:t>Due Thursday, June 18 at 11:59 PM</a:t>
            </a:r>
          </a:p>
          <a:p>
            <a:pPr lvl="4"/>
            <a:endParaRPr lang="en-US" dirty="0" smtClean="0"/>
          </a:p>
          <a:p>
            <a:r>
              <a:rPr lang="en-US" dirty="0" err="1" smtClean="0"/>
              <a:t>Codecheck</a:t>
            </a:r>
            <a:r>
              <a:rPr lang="en-US" dirty="0" smtClean="0"/>
              <a:t> URL: </a:t>
            </a:r>
            <a:r>
              <a:rPr lang="en-US" dirty="0">
                <a:hlinkClick r:id="rId2"/>
              </a:rPr>
              <a:t>http://codecheck.it/codecheck/files/</a:t>
            </a:r>
            <a:r>
              <a:rPr lang="en-US" dirty="0" smtClean="0">
                <a:hlinkClick r:id="rId2"/>
              </a:rPr>
              <a:t>1506161025v35hsxjohx9p5kstpwzzcrui</a:t>
            </a:r>
            <a:r>
              <a:rPr lang="en-US" dirty="0" smtClean="0"/>
              <a:t> 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Canvas: Homework 4 Draft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853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2F77-8DC4-1E4B-B7EF-0ADFED1F7185}" type="slidenum">
              <a:rPr lang="en-US"/>
              <a:pPr/>
              <a:t>4</a:t>
            </a:fld>
            <a:endParaRPr lang="en-US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365757" y="411163"/>
            <a:ext cx="8412437" cy="655637"/>
          </a:xfrm>
        </p:spPr>
        <p:txBody>
          <a:bodyPr/>
          <a:lstStyle/>
          <a:p>
            <a:r>
              <a:rPr lang="en-US" dirty="0"/>
              <a:t>How Do You Achieve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Good Design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 smtClean="0"/>
              <a:t>? </a:t>
            </a:r>
            <a:r>
              <a:rPr lang="en-US" i="1" dirty="0" smtClean="0"/>
              <a:t>cont’d</a:t>
            </a:r>
            <a:endParaRPr lang="en-US" i="1" dirty="0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3"/>
            <a:ext cx="8229600" cy="5029145"/>
          </a:xfrm>
        </p:spPr>
        <p:txBody>
          <a:bodyPr/>
          <a:lstStyle/>
          <a:p>
            <a:r>
              <a:rPr lang="en-US" dirty="0" smtClean="0">
                <a:solidFill>
                  <a:srgbClr val="B23C00"/>
                </a:solidFill>
              </a:rPr>
              <a:t>Good </a:t>
            </a:r>
            <a:r>
              <a:rPr lang="en-US" dirty="0">
                <a:solidFill>
                  <a:srgbClr val="B23C00"/>
                </a:solidFill>
              </a:rPr>
              <a:t>design is a destination reached </a:t>
            </a:r>
            <a:r>
              <a:rPr lang="en-US" dirty="0" smtClean="0">
                <a:solidFill>
                  <a:srgbClr val="B23C00"/>
                </a:solidFill>
              </a:rPr>
              <a:t/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>
                <a:solidFill>
                  <a:srgbClr val="B23C00"/>
                </a:solidFill>
              </a:rPr>
              <a:t>after </a:t>
            </a:r>
            <a:r>
              <a:rPr lang="en-US" dirty="0">
                <a:solidFill>
                  <a:srgbClr val="B23C00"/>
                </a:solidFill>
              </a:rPr>
              <a:t>a journey</a:t>
            </a:r>
            <a:r>
              <a:rPr lang="en-US" dirty="0" smtClean="0">
                <a:solidFill>
                  <a:srgbClr val="B23C00"/>
                </a:solidFill>
              </a:rPr>
              <a:t>.</a:t>
            </a:r>
          </a:p>
          <a:p>
            <a:pPr lvl="5"/>
            <a:endParaRPr lang="en-US" dirty="0">
              <a:solidFill>
                <a:schemeClr val="folHlink"/>
              </a:solidFill>
            </a:endParaRPr>
          </a:p>
          <a:p>
            <a:r>
              <a:rPr lang="en-US" dirty="0"/>
              <a:t>Every programmer must take this </a:t>
            </a:r>
            <a:r>
              <a:rPr lang="en-US" dirty="0" smtClean="0"/>
              <a:t>trip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/>
              <a:t>for every application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The journey can be longer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</a:t>
            </a:r>
            <a:r>
              <a:rPr lang="en-US" dirty="0"/>
              <a:t>less-experienced programmers.</a:t>
            </a:r>
          </a:p>
          <a:p>
            <a:pPr lvl="1"/>
            <a:r>
              <a:rPr lang="en-US" dirty="0"/>
              <a:t>false starts</a:t>
            </a:r>
          </a:p>
          <a:p>
            <a:pPr lvl="1"/>
            <a:r>
              <a:rPr lang="en-US" dirty="0"/>
              <a:t>meandering</a:t>
            </a:r>
          </a:p>
          <a:p>
            <a:pPr lvl="1"/>
            <a:r>
              <a:rPr lang="en-US" dirty="0"/>
              <a:t>wrong paths</a:t>
            </a:r>
          </a:p>
          <a:p>
            <a:pPr lvl="1"/>
            <a:r>
              <a:rPr lang="en-US" dirty="0" smtClean="0"/>
              <a:t>backtracking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686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5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5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5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54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#4</a:t>
            </a:r>
            <a:r>
              <a:rPr lang="en-US" i="1" dirty="0"/>
              <a:t> </a:t>
            </a:r>
            <a:r>
              <a:rPr lang="en-US" dirty="0"/>
              <a:t>Draft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95400"/>
            <a:ext cx="8229555" cy="4693891"/>
          </a:xfrm>
        </p:spPr>
        <p:txBody>
          <a:bodyPr/>
          <a:lstStyle/>
          <a:p>
            <a:r>
              <a:rPr lang="en-US" dirty="0" smtClean="0"/>
              <a:t>Spreadsheet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http://www.cs.sjsu.edu/~mak/CS46B/assignments/4/</a:t>
            </a:r>
            <a:r>
              <a:rPr lang="en-US" dirty="0" smtClean="0">
                <a:hlinkClick r:id="rId2"/>
              </a:rPr>
              <a:t>personnel.xlsx</a:t>
            </a:r>
            <a:r>
              <a:rPr lang="en-US" dirty="0" smtClean="0"/>
              <a:t> 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CSV file</a:t>
            </a:r>
            <a:r>
              <a:rPr lang="en-US" dirty="0"/>
              <a:t>: </a:t>
            </a:r>
            <a:r>
              <a:rPr lang="en-US" dirty="0">
                <a:hlinkClick r:id="rId3"/>
              </a:rPr>
              <a:t>http://www.cs.sjsu.edu/~mak/CS46B/assignments/4/</a:t>
            </a:r>
            <a:r>
              <a:rPr lang="en-US" dirty="0" smtClean="0">
                <a:hlinkClick r:id="rId3"/>
              </a:rPr>
              <a:t>personnel.csv</a:t>
            </a:r>
            <a:r>
              <a:rPr lang="en-US" dirty="0" smtClean="0"/>
              <a:t> 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Output file</a:t>
            </a:r>
            <a:r>
              <a:rPr lang="en-US" dirty="0"/>
              <a:t>: </a:t>
            </a:r>
            <a:r>
              <a:rPr lang="en-US" dirty="0">
                <a:hlinkClick r:id="rId4"/>
              </a:rPr>
              <a:t>http://www.cs.sjsu.edu/~mak/CS46B/assignments/4/draft/</a:t>
            </a:r>
            <a:r>
              <a:rPr lang="en-US" dirty="0" smtClean="0">
                <a:hlinkClick r:id="rId4"/>
              </a:rPr>
              <a:t>personnel.out</a:t>
            </a:r>
            <a:r>
              <a:rPr lang="en-US" dirty="0" smtClean="0"/>
              <a:t> </a:t>
            </a:r>
          </a:p>
          <a:p>
            <a:pPr lvl="4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608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#4</a:t>
            </a:r>
            <a:r>
              <a:rPr lang="en-US" i="1" dirty="0"/>
              <a:t> </a:t>
            </a:r>
            <a:r>
              <a:rPr lang="en-US" dirty="0"/>
              <a:t>Final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Modify class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Department</a:t>
            </a:r>
            <a:r>
              <a:rPr lang="en-US" dirty="0" smtClean="0"/>
              <a:t> so that each of its objects aggregates its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Manager</a:t>
            </a:r>
            <a:r>
              <a:rPr lang="en-US" dirty="0" smtClean="0"/>
              <a:t> object.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Modify class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Manager</a:t>
            </a:r>
            <a:r>
              <a:rPr lang="en-US" dirty="0" smtClean="0"/>
              <a:t> so that each of its objects </a:t>
            </a:r>
            <a:r>
              <a:rPr lang="en-US" dirty="0" smtClean="0"/>
              <a:t>aggregates </a:t>
            </a:r>
            <a:r>
              <a:rPr lang="en-US" dirty="0" smtClean="0"/>
              <a:t>its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Worker</a:t>
            </a:r>
            <a:r>
              <a:rPr lang="en-US" dirty="0" smtClean="0"/>
              <a:t> objects.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Each employee object should have an address.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Create class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Company</a:t>
            </a:r>
            <a:r>
              <a:rPr lang="en-US" dirty="0" smtClean="0"/>
              <a:t> that aggregates its departments.</a:t>
            </a:r>
          </a:p>
          <a:p>
            <a:pPr lvl="1"/>
            <a:r>
              <a:rPr lang="en-US" dirty="0" smtClean="0"/>
              <a:t>Modify the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readData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 smtClean="0"/>
              <a:t> method to return a reference to a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Company</a:t>
            </a:r>
            <a:r>
              <a:rPr lang="en-US" dirty="0" smtClean="0"/>
              <a:t> object.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220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#4</a:t>
            </a:r>
            <a:r>
              <a:rPr lang="en-US" i="1" dirty="0"/>
              <a:t> </a:t>
            </a:r>
            <a:r>
              <a:rPr lang="en-US" dirty="0" smtClean="0"/>
              <a:t>Final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Generate the final output file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personnel.out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 smtClean="0"/>
              <a:t>by starting with the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Company</a:t>
            </a:r>
            <a:r>
              <a:rPr lang="en-US" dirty="0" smtClean="0"/>
              <a:t> object.</a:t>
            </a:r>
          </a:p>
          <a:p>
            <a:r>
              <a:rPr lang="en-US" dirty="0" smtClean="0"/>
              <a:t>Iterate over the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Company</a:t>
            </a:r>
            <a:r>
              <a:rPr lang="en-US" dirty="0" smtClean="0"/>
              <a:t> object’s </a:t>
            </a:r>
            <a:br>
              <a:rPr lang="en-US" dirty="0" smtClean="0"/>
            </a:b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Department</a:t>
            </a:r>
            <a:r>
              <a:rPr lang="en-US" dirty="0" smtClean="0"/>
              <a:t> objects.</a:t>
            </a:r>
          </a:p>
          <a:p>
            <a:r>
              <a:rPr lang="en-US" dirty="0" smtClean="0"/>
              <a:t>Process each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Department</a:t>
            </a:r>
            <a:r>
              <a:rPr lang="en-US" dirty="0" smtClean="0"/>
              <a:t> object’s </a:t>
            </a:r>
            <a:br>
              <a:rPr lang="en-US" dirty="0" smtClean="0"/>
            </a:b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Manager</a:t>
            </a:r>
            <a:r>
              <a:rPr lang="en-US" dirty="0" smtClean="0"/>
              <a:t> object.</a:t>
            </a:r>
          </a:p>
          <a:p>
            <a:r>
              <a:rPr lang="en-US" dirty="0" smtClean="0"/>
              <a:t>Iterate over each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Manager</a:t>
            </a:r>
            <a:r>
              <a:rPr lang="en-US" dirty="0" smtClean="0"/>
              <a:t> object’s </a:t>
            </a:r>
            <a:br>
              <a:rPr lang="en-US" dirty="0" smtClean="0"/>
            </a:b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Worker</a:t>
            </a:r>
            <a:r>
              <a:rPr lang="en-US" dirty="0" smtClean="0"/>
              <a:t> objects.</a:t>
            </a:r>
          </a:p>
          <a:p>
            <a:r>
              <a:rPr lang="en-US" dirty="0" smtClean="0"/>
              <a:t>Print each employee’s address underneath </a:t>
            </a:r>
            <a:br>
              <a:rPr lang="en-US" dirty="0" smtClean="0"/>
            </a:br>
            <a:r>
              <a:rPr lang="en-US" dirty="0" smtClean="0"/>
              <a:t>the employee’s name.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860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#4</a:t>
            </a:r>
            <a:r>
              <a:rPr lang="en-US" i="1" dirty="0"/>
              <a:t> </a:t>
            </a:r>
            <a:r>
              <a:rPr lang="en-US" dirty="0"/>
              <a:t>Final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88757" y="1143025"/>
            <a:ext cx="5433111" cy="567847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100" b="1" dirty="0">
                <a:latin typeface="Courier New"/>
                <a:cs typeface="Courier New"/>
              </a:rPr>
              <a:t> </a:t>
            </a:r>
            <a:r>
              <a:rPr lang="en-US" sz="1100" b="1" dirty="0" smtClean="0">
                <a:latin typeface="Courier New"/>
                <a:cs typeface="Courier New"/>
              </a:rPr>
              <a:t>    DEPARTMENT   </a:t>
            </a:r>
            <a:r>
              <a:rPr lang="en-US" sz="1100" b="1" dirty="0">
                <a:latin typeface="Courier New"/>
                <a:cs typeface="Courier New"/>
              </a:rPr>
              <a:t>MANAGER                WORKERS             </a:t>
            </a:r>
          </a:p>
          <a:p>
            <a:endParaRPr lang="en-US" sz="1100" b="1" dirty="0">
              <a:latin typeface="Courier New"/>
              <a:cs typeface="Courier New"/>
            </a:endParaRPr>
          </a:p>
          <a:p>
            <a:r>
              <a:rPr lang="en-US" sz="1100" b="1" dirty="0">
                <a:latin typeface="Courier New"/>
                <a:cs typeface="Courier New"/>
              </a:rPr>
              <a:t>    Engineering   Felicia Hernandez   </a:t>
            </a:r>
          </a:p>
          <a:p>
            <a:r>
              <a:rPr lang="fi-FI" sz="1100" b="1" dirty="0">
                <a:latin typeface="Courier New"/>
                <a:cs typeface="Courier New"/>
              </a:rPr>
              <a:t>                  123 Main </a:t>
            </a:r>
            <a:r>
              <a:rPr lang="fi-FI" sz="1100" b="1" dirty="0" err="1">
                <a:latin typeface="Courier New"/>
                <a:cs typeface="Courier New"/>
              </a:rPr>
              <a:t>Street</a:t>
            </a:r>
            <a:r>
              <a:rPr lang="fi-FI" sz="1100" b="1" dirty="0">
                <a:latin typeface="Courier New"/>
                <a:cs typeface="Courier New"/>
              </a:rPr>
              <a:t>     </a:t>
            </a:r>
          </a:p>
          <a:p>
            <a:r>
              <a:rPr lang="fi-FI" sz="1100" b="1" dirty="0">
                <a:latin typeface="Courier New"/>
                <a:cs typeface="Courier New"/>
              </a:rPr>
              <a:t>                  San Jose, CA        </a:t>
            </a:r>
          </a:p>
          <a:p>
            <a:endParaRPr lang="fi-FI" sz="1100" b="1" dirty="0">
              <a:latin typeface="Courier New"/>
              <a:cs typeface="Courier New"/>
            </a:endParaRPr>
          </a:p>
          <a:p>
            <a:r>
              <a:rPr lang="en-US" sz="1100" b="1" dirty="0">
                <a:latin typeface="Courier New"/>
                <a:cs typeface="Courier New"/>
              </a:rPr>
              <a:t>                                         John Smith          </a:t>
            </a:r>
          </a:p>
          <a:p>
            <a:r>
              <a:rPr lang="en-US" sz="1100" b="1" dirty="0">
                <a:latin typeface="Courier New"/>
                <a:cs typeface="Courier New"/>
              </a:rPr>
              <a:t>                                         77 Easy Street      </a:t>
            </a:r>
          </a:p>
          <a:p>
            <a:r>
              <a:rPr lang="hu-HU" sz="1100" b="1" dirty="0">
                <a:latin typeface="Courier New"/>
                <a:cs typeface="Courier New"/>
              </a:rPr>
              <a:t>                                         Sunnyvale, CA       </a:t>
            </a:r>
          </a:p>
          <a:p>
            <a:endParaRPr lang="hu-HU" sz="1100" b="1" dirty="0">
              <a:latin typeface="Courier New"/>
              <a:cs typeface="Courier New"/>
            </a:endParaRPr>
          </a:p>
          <a:p>
            <a:r>
              <a:rPr lang="en-US" sz="1100" b="1" dirty="0">
                <a:latin typeface="Courier New"/>
                <a:cs typeface="Courier New"/>
              </a:rPr>
              <a:t>                                         Mary Wilson         </a:t>
            </a:r>
          </a:p>
          <a:p>
            <a:r>
              <a:rPr lang="fr-FR" sz="1100" b="1" dirty="0">
                <a:latin typeface="Courier New"/>
                <a:cs typeface="Courier New"/>
              </a:rPr>
              <a:t>                                         924 Post Avenue     </a:t>
            </a:r>
          </a:p>
          <a:p>
            <a:r>
              <a:rPr lang="de-DE" sz="1100" b="1" dirty="0">
                <a:latin typeface="Courier New"/>
                <a:cs typeface="Courier New"/>
              </a:rPr>
              <a:t>                                         San Francisco, CA   </a:t>
            </a:r>
          </a:p>
          <a:p>
            <a:endParaRPr lang="de-DE" sz="1100" b="1" dirty="0">
              <a:latin typeface="Courier New"/>
              <a:cs typeface="Courier New"/>
            </a:endParaRPr>
          </a:p>
          <a:p>
            <a:r>
              <a:rPr lang="nl-NL" sz="1100" b="1" dirty="0">
                <a:latin typeface="Courier New"/>
                <a:cs typeface="Courier New"/>
              </a:rPr>
              <a:t>                                         Susan Lee           </a:t>
            </a:r>
          </a:p>
          <a:p>
            <a:r>
              <a:rPr lang="fr-FR" sz="1100" b="1" dirty="0">
                <a:latin typeface="Courier New"/>
                <a:cs typeface="Courier New"/>
              </a:rPr>
              <a:t>                                         101 </a:t>
            </a:r>
            <a:r>
              <a:rPr lang="fr-FR" sz="1100" b="1" dirty="0" err="1">
                <a:latin typeface="Courier New"/>
                <a:cs typeface="Courier New"/>
              </a:rPr>
              <a:t>O'Farrell</a:t>
            </a:r>
            <a:r>
              <a:rPr lang="fr-FR" sz="1100" b="1" dirty="0">
                <a:latin typeface="Courier New"/>
                <a:cs typeface="Courier New"/>
              </a:rPr>
              <a:t> Avenue</a:t>
            </a:r>
          </a:p>
          <a:p>
            <a:r>
              <a:rPr lang="fr-FR" sz="1100" b="1" dirty="0">
                <a:latin typeface="Courier New"/>
                <a:cs typeface="Courier New"/>
              </a:rPr>
              <a:t>                                         San Mateo, CA       </a:t>
            </a:r>
          </a:p>
          <a:p>
            <a:endParaRPr lang="fr-FR" sz="1100" b="1" dirty="0">
              <a:latin typeface="Courier New"/>
              <a:cs typeface="Courier New"/>
            </a:endParaRPr>
          </a:p>
          <a:p>
            <a:r>
              <a:rPr lang="es-ES_tradnl" sz="1100" b="1" dirty="0">
                <a:latin typeface="Courier New"/>
                <a:cs typeface="Courier New"/>
              </a:rPr>
              <a:t>          Sales   Alice Wong          </a:t>
            </a:r>
          </a:p>
          <a:p>
            <a:r>
              <a:rPr lang="en-US" sz="1100" b="1" dirty="0">
                <a:latin typeface="Courier New"/>
                <a:cs typeface="Courier New"/>
              </a:rPr>
              <a:t>                  222 Green Blvd      </a:t>
            </a:r>
          </a:p>
          <a:p>
            <a:r>
              <a:rPr lang="tr-TR" sz="1100" b="1" dirty="0">
                <a:latin typeface="Courier New"/>
                <a:cs typeface="Courier New"/>
              </a:rPr>
              <a:t>                  </a:t>
            </a:r>
            <a:r>
              <a:rPr lang="tr-TR" sz="1100" b="1" dirty="0" err="1">
                <a:latin typeface="Courier New"/>
                <a:cs typeface="Courier New"/>
              </a:rPr>
              <a:t>Oakland</a:t>
            </a:r>
            <a:r>
              <a:rPr lang="tr-TR" sz="1100" b="1" dirty="0">
                <a:latin typeface="Courier New"/>
                <a:cs typeface="Courier New"/>
              </a:rPr>
              <a:t>, CA         </a:t>
            </a:r>
          </a:p>
          <a:p>
            <a:endParaRPr lang="tr-TR" sz="1100" b="1" dirty="0">
              <a:latin typeface="Courier New"/>
              <a:cs typeface="Courier New"/>
            </a:endParaRPr>
          </a:p>
          <a:p>
            <a:r>
              <a:rPr lang="tr-TR" sz="1100" b="1" dirty="0">
                <a:latin typeface="Courier New"/>
                <a:cs typeface="Courier New"/>
              </a:rPr>
              <a:t>  </a:t>
            </a:r>
            <a:r>
              <a:rPr lang="tr-TR" sz="1100" b="1" dirty="0" err="1">
                <a:latin typeface="Courier New"/>
                <a:cs typeface="Courier New"/>
              </a:rPr>
              <a:t>Manufacturing</a:t>
            </a:r>
            <a:r>
              <a:rPr lang="tr-TR" sz="1100" b="1" dirty="0">
                <a:latin typeface="Courier New"/>
                <a:cs typeface="Courier New"/>
              </a:rPr>
              <a:t>   Earl Washington     </a:t>
            </a:r>
          </a:p>
          <a:p>
            <a:r>
              <a:rPr lang="en-US" sz="1100" b="1" dirty="0">
                <a:latin typeface="Courier New"/>
                <a:cs typeface="Courier New"/>
              </a:rPr>
              <a:t>                  82142 </a:t>
            </a:r>
            <a:r>
              <a:rPr lang="en-US" sz="1100" b="1" dirty="0" err="1">
                <a:latin typeface="Courier New"/>
                <a:cs typeface="Courier New"/>
              </a:rPr>
              <a:t>Ambly</a:t>
            </a:r>
            <a:r>
              <a:rPr lang="en-US" sz="1100" b="1" dirty="0">
                <a:latin typeface="Courier New"/>
                <a:cs typeface="Courier New"/>
              </a:rPr>
              <a:t> Lane    </a:t>
            </a:r>
          </a:p>
          <a:p>
            <a:r>
              <a:rPr lang="en-US" sz="1100" b="1" dirty="0">
                <a:latin typeface="Courier New"/>
                <a:cs typeface="Courier New"/>
              </a:rPr>
              <a:t>                  Cupertino, CA       </a:t>
            </a:r>
          </a:p>
          <a:p>
            <a:endParaRPr lang="en-US" sz="1100" b="1" dirty="0">
              <a:latin typeface="Courier New"/>
              <a:cs typeface="Courier New"/>
            </a:endParaRPr>
          </a:p>
          <a:p>
            <a:r>
              <a:rPr lang="en-US" sz="1100" b="1" dirty="0">
                <a:latin typeface="Courier New"/>
                <a:cs typeface="Courier New"/>
              </a:rPr>
              <a:t>                                         Jorge Pena          </a:t>
            </a:r>
          </a:p>
          <a:p>
            <a:r>
              <a:rPr lang="nl-NL" sz="1100" b="1" dirty="0">
                <a:latin typeface="Courier New"/>
                <a:cs typeface="Courier New"/>
              </a:rPr>
              <a:t>                                         89 Silver Creek </a:t>
            </a:r>
            <a:r>
              <a:rPr lang="nl-NL" sz="1100" b="1" dirty="0" err="1">
                <a:latin typeface="Courier New"/>
                <a:cs typeface="Courier New"/>
              </a:rPr>
              <a:t>Blvd</a:t>
            </a:r>
            <a:r>
              <a:rPr lang="nl-NL" sz="1100" b="1" dirty="0">
                <a:latin typeface="Courier New"/>
                <a:cs typeface="Courier New"/>
              </a:rPr>
              <a:t>.</a:t>
            </a:r>
          </a:p>
          <a:p>
            <a:r>
              <a:rPr lang="nl-NL" sz="1100" b="1" dirty="0">
                <a:latin typeface="Courier New"/>
                <a:cs typeface="Courier New"/>
              </a:rPr>
              <a:t>                                         San Jose, CA        </a:t>
            </a:r>
          </a:p>
          <a:p>
            <a:endParaRPr lang="nl-NL" sz="1100" b="1" dirty="0">
              <a:latin typeface="Courier New"/>
              <a:cs typeface="Courier New"/>
            </a:endParaRPr>
          </a:p>
          <a:p>
            <a:r>
              <a:rPr lang="en-US" sz="1100" b="1" dirty="0">
                <a:latin typeface="Courier New"/>
                <a:cs typeface="Courier New"/>
              </a:rPr>
              <a:t>                                         Donald Brown        </a:t>
            </a:r>
          </a:p>
          <a:p>
            <a:r>
              <a:rPr lang="en-US" sz="1100" b="1" dirty="0">
                <a:latin typeface="Courier New"/>
                <a:cs typeface="Courier New"/>
              </a:rPr>
              <a:t>                                         1193 Cutter Circle  </a:t>
            </a:r>
          </a:p>
          <a:p>
            <a:r>
              <a:rPr lang="en-US" sz="1100" b="1" dirty="0">
                <a:latin typeface="Courier New"/>
                <a:cs typeface="Courier New"/>
              </a:rPr>
              <a:t>                                         Campbell, CA        </a:t>
            </a:r>
          </a:p>
        </p:txBody>
      </p:sp>
    </p:spTree>
    <p:extLst>
      <p:ext uri="{BB962C8B-B14F-4D97-AF65-F5344CB8AC3E}">
        <p14:creationId xmlns:p14="http://schemas.microsoft.com/office/powerpoint/2010/main" val="3353352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#4</a:t>
            </a:r>
            <a:r>
              <a:rPr lang="en-US" i="1" dirty="0"/>
              <a:t> </a:t>
            </a:r>
            <a:r>
              <a:rPr lang="en-US" dirty="0"/>
              <a:t>Final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Due Monday, June 22 at 11:59 PM.</a:t>
            </a:r>
          </a:p>
          <a:p>
            <a:pPr lvl="4"/>
            <a:endParaRPr lang="en-US" dirty="0" smtClean="0"/>
          </a:p>
          <a:p>
            <a:r>
              <a:rPr lang="en-US" dirty="0" err="1" smtClean="0"/>
              <a:t>Codecheck</a:t>
            </a:r>
            <a:r>
              <a:rPr lang="en-US" dirty="0" smtClean="0"/>
              <a:t> URL: </a:t>
            </a:r>
            <a:r>
              <a:rPr lang="en-US" dirty="0">
                <a:hlinkClick r:id="rId2"/>
              </a:rPr>
              <a:t>http://codecheck.it/codecheck/files/</a:t>
            </a:r>
            <a:r>
              <a:rPr lang="en-US" dirty="0" smtClean="0">
                <a:hlinkClick r:id="rId2"/>
              </a:rPr>
              <a:t>15061610396cizpfg4jtpj27n5lnnq7w5qo</a:t>
            </a:r>
            <a:r>
              <a:rPr lang="en-US" dirty="0" smtClean="0"/>
              <a:t> 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Canvas: Homework 4 Final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314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#4</a:t>
            </a:r>
            <a:r>
              <a:rPr lang="en-US" i="1" dirty="0"/>
              <a:t> </a:t>
            </a:r>
            <a:r>
              <a:rPr lang="en-US" dirty="0" smtClean="0"/>
              <a:t>Final</a:t>
            </a:r>
            <a:r>
              <a:rPr lang="en-US" i="1" dirty="0" smtClean="0"/>
              <a:t>, </a:t>
            </a:r>
            <a:r>
              <a:rPr lang="en-US" i="1" dirty="0"/>
              <a:t>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95400"/>
            <a:ext cx="8229555" cy="4693891"/>
          </a:xfrm>
        </p:spPr>
        <p:txBody>
          <a:bodyPr/>
          <a:lstStyle/>
          <a:p>
            <a:r>
              <a:rPr lang="en-US" dirty="0" smtClean="0"/>
              <a:t>Spreadsheet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http://www.cs.sjsu.edu/~mak/CS46B/assignments/4/</a:t>
            </a:r>
            <a:r>
              <a:rPr lang="en-US" dirty="0" smtClean="0">
                <a:hlinkClick r:id="rId2"/>
              </a:rPr>
              <a:t>personnel.xlsx</a:t>
            </a:r>
            <a:r>
              <a:rPr lang="en-US" dirty="0" smtClean="0"/>
              <a:t> 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CSV file</a:t>
            </a:r>
            <a:r>
              <a:rPr lang="en-US" dirty="0"/>
              <a:t>: </a:t>
            </a:r>
            <a:r>
              <a:rPr lang="en-US" dirty="0">
                <a:hlinkClick r:id="rId3"/>
              </a:rPr>
              <a:t>http://www.cs.sjsu.edu/~mak/CS46B/assignments/4/</a:t>
            </a:r>
            <a:r>
              <a:rPr lang="en-US" dirty="0" smtClean="0">
                <a:hlinkClick r:id="rId3"/>
              </a:rPr>
              <a:t>personnel.csv</a:t>
            </a:r>
            <a:r>
              <a:rPr lang="en-US" dirty="0" smtClean="0"/>
              <a:t> 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Output file</a:t>
            </a:r>
            <a:r>
              <a:rPr lang="en-US" dirty="0"/>
              <a:t>: </a:t>
            </a:r>
            <a:r>
              <a:rPr lang="en-US" dirty="0">
                <a:hlinkClick r:id="rId4"/>
              </a:rPr>
              <a:t>http://www.cs.sjsu.edu/~mak/CS46B/assignments/4/final/</a:t>
            </a:r>
            <a:r>
              <a:rPr lang="en-US" dirty="0" smtClean="0">
                <a:hlinkClick r:id="rId4"/>
              </a:rPr>
              <a:t>personnel.out</a:t>
            </a: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545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0357F-6E5B-2347-8ED0-A69AAA60A896}" type="slidenum">
              <a:rPr lang="en-US"/>
              <a:pPr/>
              <a:t>5</a:t>
            </a:fld>
            <a:endParaRPr lang="en-US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an Iterative Process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Achieving good design is an iterative process</a:t>
            </a:r>
            <a:r>
              <a:rPr lang="en-US" dirty="0" smtClean="0">
                <a:solidFill>
                  <a:srgbClr val="B23C00"/>
                </a:solidFill>
              </a:rPr>
              <a:t>.</a:t>
            </a:r>
          </a:p>
          <a:p>
            <a:pPr lvl="5">
              <a:lnSpc>
                <a:spcPct val="90000"/>
              </a:lnSpc>
            </a:pPr>
            <a:endParaRPr lang="en-US" dirty="0">
              <a:solidFill>
                <a:srgbClr val="B23C00"/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/>
              <a:t>As </a:t>
            </a:r>
            <a:r>
              <a:rPr lang="en-US" dirty="0" smtClean="0"/>
              <a:t>you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re </a:t>
            </a:r>
            <a:r>
              <a:rPr lang="en-US" dirty="0"/>
              <a:t>developing the application, </a:t>
            </a:r>
            <a:br>
              <a:rPr lang="en-US" dirty="0"/>
            </a:br>
            <a:r>
              <a:rPr lang="en-US" dirty="0"/>
              <a:t>you will revisit your design several times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Even the very best programmers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can</a:t>
            </a:r>
            <a:r>
              <a:rPr lang="en-US" altLang="ja-JP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come up with the </a:t>
            </a:r>
            <a:r>
              <a:rPr lang="en-US" dirty="0" smtClean="0"/>
              <a:t>perfect </a:t>
            </a:r>
            <a:r>
              <a:rPr lang="en-US" dirty="0"/>
              <a:t>good design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first time every time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The journey to good design requires that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you </a:t>
            </a:r>
            <a:r>
              <a:rPr lang="en-US" dirty="0"/>
              <a:t>make corrections, refinements,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other improvements along the way.</a:t>
            </a:r>
          </a:p>
          <a:p>
            <a:pPr lvl="3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201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0357F-6E5B-2347-8ED0-A69AAA60A896}" type="slidenum">
              <a:rPr lang="en-US"/>
              <a:pPr/>
              <a:t>6</a:t>
            </a:fld>
            <a:endParaRPr lang="en-US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an Iterative </a:t>
            </a:r>
            <a:r>
              <a:rPr lang="en-US" dirty="0" smtClean="0"/>
              <a:t>Process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The </a:t>
            </a:r>
            <a:r>
              <a:rPr lang="en-US" dirty="0"/>
              <a:t>journeys will become shorter </a:t>
            </a:r>
            <a:br>
              <a:rPr lang="en-US" dirty="0"/>
            </a:br>
            <a:r>
              <a:rPr lang="en-US" dirty="0"/>
              <a:t>as you become more experienced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Practice, practice, practice</a:t>
            </a:r>
            <a:r>
              <a:rPr lang="en-US" dirty="0" smtClean="0">
                <a:solidFill>
                  <a:srgbClr val="B23C00"/>
                </a:solidFill>
              </a:rPr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Learn object-oriented tools and techniques.</a:t>
            </a:r>
          </a:p>
          <a:p>
            <a:pPr lvl="4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B23C00"/>
                </a:solidFill>
              </a:rPr>
              <a:t>More </a:t>
            </a:r>
            <a:r>
              <a:rPr lang="en-US" dirty="0">
                <a:solidFill>
                  <a:srgbClr val="B23C00"/>
                </a:solidFill>
              </a:rPr>
              <a:t>practice, practice, practice</a:t>
            </a:r>
            <a:r>
              <a:rPr lang="en-US" dirty="0" smtClean="0">
                <a:solidFill>
                  <a:srgbClr val="B23C00"/>
                </a:solidFill>
              </a:rPr>
              <a:t>.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241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E4DCB-B58F-E845-A1F1-369AAD031F81}" type="slidenum">
              <a:rPr lang="en-US"/>
              <a:pPr/>
              <a:t>7</a:t>
            </a:fld>
            <a:endParaRPr lang="en-US"/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274638" y="411163"/>
            <a:ext cx="8504237" cy="655637"/>
          </a:xfrm>
        </p:spPr>
        <p:txBody>
          <a:bodyPr/>
          <a:lstStyle/>
          <a:p>
            <a:r>
              <a:rPr lang="en-US"/>
              <a:t>A Poor Design is Not Necessarily a Failure ...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... if it soon leads to a better design.</a:t>
            </a:r>
          </a:p>
          <a:p>
            <a:pPr lvl="1"/>
            <a:r>
              <a:rPr lang="en-US" dirty="0" smtClean="0"/>
              <a:t>Don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paralyze yourself trying to come up with a perfect design right from the start.</a:t>
            </a:r>
          </a:p>
          <a:p>
            <a:pPr lvl="4"/>
            <a:endParaRPr lang="en-US" dirty="0"/>
          </a:p>
          <a:p>
            <a:r>
              <a:rPr lang="en-US" b="1" dirty="0">
                <a:solidFill>
                  <a:srgbClr val="B23C00"/>
                </a:solidFill>
              </a:rPr>
              <a:t>Goal: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Recognize a poor design </a:t>
            </a:r>
            <a:r>
              <a:rPr lang="en-US" dirty="0">
                <a:solidFill>
                  <a:srgbClr val="B23C00"/>
                </a:solidFill>
              </a:rPr>
              <a:t>early </a:t>
            </a:r>
            <a:r>
              <a:rPr lang="en-US" dirty="0"/>
              <a:t>during development and start to </a:t>
            </a:r>
            <a:r>
              <a:rPr lang="en-US" dirty="0">
                <a:solidFill>
                  <a:srgbClr val="B23C00"/>
                </a:solidFill>
              </a:rPr>
              <a:t>improve it iteratively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as soon as possible.</a:t>
            </a:r>
          </a:p>
          <a:p>
            <a:pPr lvl="4"/>
            <a:endParaRPr lang="en-US" dirty="0"/>
          </a:p>
          <a:p>
            <a:r>
              <a:rPr lang="en-US" b="1" dirty="0">
                <a:solidFill>
                  <a:srgbClr val="B23C00"/>
                </a:solidFill>
              </a:rPr>
              <a:t>Even</a:t>
            </a:r>
            <a:r>
              <a:rPr lang="en-US" b="1" dirty="0">
                <a:solidFill>
                  <a:schemeClr val="folHlink"/>
                </a:solidFill>
              </a:rPr>
              <a:t> </a:t>
            </a:r>
            <a:r>
              <a:rPr lang="en-US" b="1" dirty="0">
                <a:solidFill>
                  <a:srgbClr val="B23C00"/>
                </a:solidFill>
              </a:rPr>
              <a:t>better: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Try not to start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with </a:t>
            </a:r>
            <a:r>
              <a:rPr lang="en-US" dirty="0"/>
              <a:t>a really bad design.</a:t>
            </a:r>
          </a:p>
          <a:p>
            <a:pPr lvl="1"/>
            <a:r>
              <a:rPr lang="en-US" dirty="0"/>
              <a:t>You will learn quickly how </a:t>
            </a:r>
            <a:r>
              <a:rPr lang="en-US" u="sng" dirty="0"/>
              <a:t>not</a:t>
            </a:r>
            <a:r>
              <a:rPr lang="en-US" dirty="0"/>
              <a:t> to do a bad design</a:t>
            </a:r>
            <a:r>
              <a:rPr lang="en-US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296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7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F695-9E04-6448-9885-9AAE78C26F7D}" type="slidenum">
              <a:rPr lang="en-US"/>
              <a:pPr/>
              <a:t>8</a:t>
            </a:fld>
            <a:endParaRPr lang="en-US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Application Development Big Picture</a:t>
            </a:r>
          </a:p>
        </p:txBody>
      </p:sp>
      <p:pic>
        <p:nvPicPr>
          <p:cNvPr id="126980" name="Picture 4" descr="fig02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38" y="1508125"/>
            <a:ext cx="8504237" cy="3941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79572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3EDC0-BFCC-2344-A620-716F6DEDB7F5}" type="slidenum">
              <a:rPr lang="en-US"/>
              <a:pPr/>
              <a:t>9</a:t>
            </a:fld>
            <a:endParaRPr lang="en-US"/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Iterative Development</a:t>
            </a:r>
          </a:p>
        </p:txBody>
      </p:sp>
      <p:pic>
        <p:nvPicPr>
          <p:cNvPr id="128004" name="Picture 4" descr="fig02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563" y="1722438"/>
            <a:ext cx="8778875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4890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30433</TotalTime>
  <Words>2052</Words>
  <Application>Microsoft Macintosh PowerPoint</Application>
  <PresentationFormat>On-screen Show (4:3)</PresentationFormat>
  <Paragraphs>440</Paragraphs>
  <Slides>45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Quadrant</vt:lpstr>
      <vt:lpstr>CS 46B: Introduction to Data Structures June 16 Class Meeting</vt:lpstr>
      <vt:lpstr>What Makes a Software Application Good?</vt:lpstr>
      <vt:lpstr>How Do You Achieve “Good Design”?</vt:lpstr>
      <vt:lpstr>How Do You Achieve “Good Design”? cont’d</vt:lpstr>
      <vt:lpstr>It’s an Iterative Process</vt:lpstr>
      <vt:lpstr>It’s an Iterative Process, cont’d</vt:lpstr>
      <vt:lpstr>A Poor Design is Not Necessarily a Failure ...</vt:lpstr>
      <vt:lpstr>Application Development Big Picture</vt:lpstr>
      <vt:lpstr>Iterative Development</vt:lpstr>
      <vt:lpstr>Incremental Development</vt:lpstr>
      <vt:lpstr>Where Do Classes Come From?</vt:lpstr>
      <vt:lpstr>Where Do Classes Come From? cont’d</vt:lpstr>
      <vt:lpstr>Categories of Classes</vt:lpstr>
      <vt:lpstr>Categories of Classes, cont’d</vt:lpstr>
      <vt:lpstr>Categories of Classes, cont’d</vt:lpstr>
      <vt:lpstr>Class Responsibilities</vt:lpstr>
      <vt:lpstr>Class Responsibilities Example</vt:lpstr>
      <vt:lpstr>Class Relationships: Dependency</vt:lpstr>
      <vt:lpstr>Class Relationships: Dependency, cont’d</vt:lpstr>
      <vt:lpstr>Class Relationships: Aggregation</vt:lpstr>
      <vt:lpstr>Class Relationships: Aggregation, cont’d</vt:lpstr>
      <vt:lpstr>Class Relationships: Inheritance</vt:lpstr>
      <vt:lpstr>Aggregation vs. Inheritance</vt:lpstr>
      <vt:lpstr>The CRC Technique</vt:lpstr>
      <vt:lpstr>The CRC Technique, cont’d</vt:lpstr>
      <vt:lpstr>The CRC Technique, cont’d</vt:lpstr>
      <vt:lpstr>Example CRC Card</vt:lpstr>
      <vt:lpstr>More Example CRC Cards</vt:lpstr>
      <vt:lpstr>Break</vt:lpstr>
      <vt:lpstr>Assignment #4</vt:lpstr>
      <vt:lpstr>Assignment #4, cont’d</vt:lpstr>
      <vt:lpstr>Assignment #4, cont’d</vt:lpstr>
      <vt:lpstr>Assignment #4, cont’d</vt:lpstr>
      <vt:lpstr>Assignment #4 Draft</vt:lpstr>
      <vt:lpstr>Assignment #4 Draft, cont’d</vt:lpstr>
      <vt:lpstr>Assignment #4 Draft, cont’d</vt:lpstr>
      <vt:lpstr>Assignment #4 Draft, cont’d</vt:lpstr>
      <vt:lpstr>Assignment #4 Draft, cont’d</vt:lpstr>
      <vt:lpstr>Assignment #4 Draft, cont’d</vt:lpstr>
      <vt:lpstr>Assignment #4 Draft, cont’d</vt:lpstr>
      <vt:lpstr>Assignment #4 Final</vt:lpstr>
      <vt:lpstr>Assignment #4 Final, cont’d</vt:lpstr>
      <vt:lpstr>Assignment #4 Final, cont’d</vt:lpstr>
      <vt:lpstr>Assignment #4 Final</vt:lpstr>
      <vt:lpstr>Assignment #4 Final, cont’d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Ronald Mak</cp:lastModifiedBy>
  <cp:revision>406</cp:revision>
  <dcterms:created xsi:type="dcterms:W3CDTF">2008-01-12T03:52:55Z</dcterms:created>
  <dcterms:modified xsi:type="dcterms:W3CDTF">2015-06-18T04:01:27Z</dcterms:modified>
  <cp:category/>
</cp:coreProperties>
</file>