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256" r:id="rId2"/>
    <p:sldId id="297" r:id="rId3"/>
    <p:sldId id="274" r:id="rId4"/>
    <p:sldId id="275" r:id="rId5"/>
    <p:sldId id="279" r:id="rId6"/>
    <p:sldId id="276" r:id="rId7"/>
    <p:sldId id="277" r:id="rId8"/>
    <p:sldId id="278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89" r:id="rId35"/>
    <p:sldId id="290" r:id="rId36"/>
    <p:sldId id="291" r:id="rId37"/>
    <p:sldId id="292" r:id="rId38"/>
    <p:sldId id="293" r:id="rId39"/>
    <p:sldId id="288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920" autoAdjust="0"/>
    <p:restoredTop sz="98450" autoAdjust="0"/>
  </p:normalViewPr>
  <p:slideViewPr>
    <p:cSldViewPr>
      <p:cViewPr varScale="1">
        <p:scale>
          <a:sx n="88" d="100"/>
          <a:sy n="88" d="100"/>
        </p:scale>
        <p:origin x="-120" y="-173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13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091032cjhe4tuyws7nwgo420hi8tkw8" TargetMode="External"/><Relationship Id="rId3" Type="http://schemas.openxmlformats.org/officeDocument/2006/relationships/hyperlink" Target="http://codecheck.it/codecheck/files/1506091036ay0zb7ctd13x92r8zy4xs7h7y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46B/assignments/2/GettysburgAddress.tx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9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7BD4-2BF8-D54C-91AA-93389CE71407}" type="slidenum">
              <a:rPr lang="en-US"/>
              <a:pPr/>
              <a:t>10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 Our </a:t>
            </a:r>
            <a:r>
              <a:rPr lang="en-US" dirty="0" smtClean="0"/>
              <a:t>Pets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363"/>
          </a:xfrm>
        </p:spPr>
        <p:txBody>
          <a:bodyPr/>
          <a:lstStyle/>
          <a:p>
            <a:r>
              <a:rPr lang="en-US" dirty="0"/>
              <a:t>Instead of:</a:t>
            </a:r>
          </a:p>
        </p:txBody>
      </p:sp>
      <p:sp>
        <p:nvSpPr>
          <p:cNvPr id="400388" name="Rectangle 4"/>
          <p:cNvSpPr>
            <a:spLocks noChangeArrowheads="1"/>
          </p:cNvSpPr>
          <p:nvPr/>
        </p:nvSpPr>
        <p:spPr bwMode="auto">
          <a:xfrm>
            <a:off x="914400" y="3033713"/>
            <a:ext cx="76803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2800" b="0" dirty="0">
                <a:latin typeface="Arial" charset="0"/>
              </a:rPr>
              <a:t>you can write:</a:t>
            </a:r>
          </a:p>
        </p:txBody>
      </p:sp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1188757" y="1987550"/>
            <a:ext cx="7110765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urier New"/>
                <a:cs typeface="Courier New"/>
              </a:rPr>
              <a:t>HouseholdPet pet = (HouseholdPet) animals[i];</a:t>
            </a:r>
          </a:p>
          <a:p>
            <a:r>
              <a:rPr lang="en-US" sz="2000" b="1">
                <a:latin typeface="Courier New"/>
                <a:cs typeface="Courier New"/>
              </a:rPr>
              <a:t>pet.feed(f);</a:t>
            </a:r>
          </a:p>
        </p:txBody>
      </p:sp>
      <p:sp>
        <p:nvSpPr>
          <p:cNvPr id="400390" name="Text Box 6"/>
          <p:cNvSpPr txBox="1">
            <a:spLocks noChangeArrowheads="1"/>
          </p:cNvSpPr>
          <p:nvPr/>
        </p:nvSpPr>
        <p:spPr bwMode="auto">
          <a:xfrm>
            <a:off x="1371320" y="3794125"/>
            <a:ext cx="6034087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ourier New"/>
                <a:cs typeface="Courier New"/>
              </a:rPr>
              <a:t>((HouseholdPet) animals[i]).feed(f);</a:t>
            </a:r>
          </a:p>
        </p:txBody>
      </p:sp>
      <p:sp>
        <p:nvSpPr>
          <p:cNvPr id="400391" name="Rectangle 7"/>
          <p:cNvSpPr>
            <a:spLocks noChangeArrowheads="1"/>
          </p:cNvSpPr>
          <p:nvPr/>
        </p:nvSpPr>
        <p:spPr bwMode="auto">
          <a:xfrm>
            <a:off x="914400" y="4618038"/>
            <a:ext cx="7680325" cy="822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2800" b="0" dirty="0">
                <a:latin typeface="Arial" charset="0"/>
              </a:rPr>
              <a:t>The first way may be easier to write and read</a:t>
            </a:r>
            <a:r>
              <a:rPr lang="en-US" sz="2800" b="0" dirty="0" smtClean="0">
                <a:latin typeface="Arial" charset="0"/>
              </a:rPr>
              <a:t>!</a:t>
            </a:r>
            <a:endParaRPr lang="en-US" sz="28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94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0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0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/>
      <p:bldP spid="400390" grpId="0" animBg="1"/>
      <p:bldP spid="4003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046B-6ECC-6849-8AA1-B95B890255AB}" type="slidenum">
              <a:rPr lang="en-US"/>
              <a:pPr/>
              <a:t>11</a:t>
            </a:fld>
            <a:endParaRPr lang="en-US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Marker Interfaces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dirty="0"/>
              <a:t>What if an interface type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declare anything?</a:t>
            </a:r>
          </a:p>
          <a:p>
            <a:pPr lvl="1"/>
            <a:r>
              <a:rPr lang="en-US" dirty="0"/>
              <a:t>Suppose</a:t>
            </a:r>
          </a:p>
        </p:txBody>
      </p:sp>
      <p:sp>
        <p:nvSpPr>
          <p:cNvPr id="401412" name="Text Box 4"/>
          <p:cNvSpPr txBox="1">
            <a:spLocks noChangeArrowheads="1"/>
          </p:cNvSpPr>
          <p:nvPr/>
        </p:nvSpPr>
        <p:spPr bwMode="auto">
          <a:xfrm>
            <a:off x="3104338" y="2057415"/>
            <a:ext cx="3570759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urier New"/>
                <a:cs typeface="Courier New"/>
              </a:rPr>
              <a:t>public interface Biter</a:t>
            </a:r>
          </a:p>
          <a:p>
            <a:r>
              <a:rPr lang="en-US" sz="2000" b="1">
                <a:latin typeface="Courier New"/>
                <a:cs typeface="Courier New"/>
              </a:rPr>
              <a:t>{</a:t>
            </a:r>
          </a:p>
          <a:p>
            <a:r>
              <a:rPr lang="en-US" sz="2000" b="1">
                <a:latin typeface="Courier New"/>
                <a:cs typeface="Courier New"/>
              </a:rPr>
              <a:t>   // nothing!</a:t>
            </a:r>
          </a:p>
          <a:p>
            <a:r>
              <a:rPr lang="en-US" sz="2000" b="1">
                <a:latin typeface="Courier New"/>
                <a:cs typeface="Courier New"/>
              </a:rPr>
              <a:t>}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457200" y="3611563"/>
            <a:ext cx="8229600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b="0" dirty="0"/>
              <a:t>A </a:t>
            </a:r>
            <a:r>
              <a:rPr lang="en-US" sz="2800" b="0" dirty="0">
                <a:solidFill>
                  <a:srgbClr val="B23C00"/>
                </a:solidFill>
              </a:rPr>
              <a:t>marker interface </a:t>
            </a:r>
            <a:r>
              <a:rPr lang="en-US" sz="2800" b="0" dirty="0"/>
              <a:t>is an empty interface that serves to </a:t>
            </a:r>
            <a:r>
              <a:rPr lang="ja-JP" altLang="en-US" sz="2800" b="0" dirty="0">
                <a:latin typeface="Arial"/>
              </a:rPr>
              <a:t>“</a:t>
            </a:r>
            <a:r>
              <a:rPr lang="en-US" sz="2800" b="0" dirty="0"/>
              <a:t>tag</a:t>
            </a:r>
            <a:r>
              <a:rPr lang="ja-JP" altLang="en-US" sz="2800" b="0" dirty="0">
                <a:latin typeface="Arial"/>
              </a:rPr>
              <a:t>”</a:t>
            </a:r>
            <a:r>
              <a:rPr lang="en-US" sz="2800" b="0" dirty="0"/>
              <a:t> the classes that implement it.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050" b="0" dirty="0">
              <a:latin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b="0" dirty="0"/>
              <a:t>Use the </a:t>
            </a:r>
            <a:r>
              <a:rPr lang="en-US" sz="2400" b="1" dirty="0" err="1">
                <a:solidFill>
                  <a:srgbClr val="0033CC"/>
                </a:solidFill>
                <a:latin typeface="Courier New"/>
                <a:cs typeface="Courier New"/>
              </a:rPr>
              <a:t>instanceof</a:t>
            </a:r>
            <a:r>
              <a:rPr lang="en-US" sz="2400" b="0" dirty="0"/>
              <a:t> operator to see which objects </a:t>
            </a:r>
            <a:br>
              <a:rPr lang="en-US" sz="2400" b="0" dirty="0"/>
            </a:br>
            <a:r>
              <a:rPr lang="en-US" sz="2400" b="0" dirty="0"/>
              <a:t>are from a tagged class</a:t>
            </a:r>
            <a:r>
              <a:rPr lang="en-US" sz="2400" b="0" dirty="0" smtClean="0"/>
              <a:t>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255076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build="p"/>
      <p:bldP spid="401412" grpId="0" animBg="1"/>
      <p:bldP spid="4014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2B12-4774-DC4B-BBE1-ADF53222AA8A}" type="slidenum">
              <a:rPr lang="en-US"/>
              <a:pPr/>
              <a:t>12</a:t>
            </a:fld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 Biters!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/>
              <a:t>Example of how to use a marker interface:</a:t>
            </a:r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1905000" y="2514610"/>
            <a:ext cx="6649026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for 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0;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</a:t>
            </a:r>
            <a:r>
              <a:rPr lang="en-US" sz="2000" b="1" dirty="0" err="1">
                <a:latin typeface="Courier New"/>
                <a:cs typeface="Courier New"/>
              </a:rPr>
              <a:t>animals.length</a:t>
            </a:r>
            <a:r>
              <a:rPr lang="en-US" sz="2000" b="1" dirty="0">
                <a:latin typeface="Courier New"/>
                <a:cs typeface="Courier New"/>
              </a:rPr>
              <a:t>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((animals[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!= null) &amp;&amp;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animals[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]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instanceof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Biter</a:t>
            </a:r>
            <a:r>
              <a:rPr lang="en-US" sz="2000" b="1" dirty="0">
                <a:latin typeface="Courier New"/>
                <a:cs typeface="Courier New"/>
              </a:rPr>
              <a:t>))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// Code that does something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// with animals that are biters.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//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// The code </a:t>
            </a:r>
            <a:r>
              <a:rPr lang="en-US" sz="2000" b="1" dirty="0" smtClean="0">
                <a:latin typeface="Courier New"/>
                <a:cs typeface="Courier New"/>
              </a:rPr>
              <a:t>can’t call </a:t>
            </a:r>
            <a:r>
              <a:rPr lang="en-US" sz="2000" b="1" dirty="0">
                <a:latin typeface="Courier New"/>
                <a:cs typeface="Courier New"/>
              </a:rPr>
              <a:t>any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// Biter methods </a:t>
            </a:r>
            <a:r>
              <a:rPr lang="en-US" sz="2000" b="1" dirty="0" smtClean="0">
                <a:latin typeface="Courier New"/>
                <a:cs typeface="Courier New"/>
              </a:rPr>
              <a:t>because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   // there </a:t>
            </a:r>
            <a:r>
              <a:rPr lang="en-US" sz="2000" b="1" dirty="0" smtClean="0">
                <a:latin typeface="Courier New"/>
                <a:cs typeface="Courier New"/>
              </a:rPr>
              <a:t>aren’t any.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1884363" y="1874537"/>
            <a:ext cx="2801193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urier New"/>
                <a:cs typeface="Courier New"/>
              </a:rPr>
              <a:t>Animal animals[];</a:t>
            </a:r>
          </a:p>
        </p:txBody>
      </p:sp>
    </p:spTree>
    <p:extLst>
      <p:ext uri="{BB962C8B-B14F-4D97-AF65-F5344CB8AC3E}">
        <p14:creationId xmlns:p14="http://schemas.microsoft.com/office/powerpoint/2010/main" val="3814698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046C-3AB4-D544-BE7E-7AF88D40C702}" type="slidenum">
              <a:rPr lang="en-US"/>
              <a:pPr/>
              <a:t>13</a:t>
            </a:fld>
            <a:endParaRPr lang="en-US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Interface </a:t>
            </a:r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8238"/>
          </a:xfrm>
        </p:spPr>
        <p:txBody>
          <a:bodyPr/>
          <a:lstStyle/>
          <a:p>
            <a:r>
              <a:rPr lang="en-US" sz="2400" dirty="0"/>
              <a:t>An interface type </a:t>
            </a:r>
            <a:r>
              <a:rPr lang="en-US" sz="2400" u="sng" dirty="0"/>
              <a:t>cannot</a:t>
            </a:r>
            <a:r>
              <a:rPr lang="en-US" sz="2400" dirty="0"/>
              <a:t> contain instance variables.</a:t>
            </a:r>
          </a:p>
          <a:p>
            <a:pPr lvl="1"/>
            <a:r>
              <a:rPr lang="en-US" sz="2000" dirty="0"/>
              <a:t>Only a class type can have instance variables</a:t>
            </a:r>
            <a:r>
              <a:rPr lang="en-US" sz="2000" dirty="0" smtClean="0"/>
              <a:t>.</a:t>
            </a:r>
          </a:p>
          <a:p>
            <a:pPr lvl="5"/>
            <a:endParaRPr lang="en-US" sz="800" dirty="0"/>
          </a:p>
          <a:p>
            <a:r>
              <a:rPr lang="en-US" sz="2400" dirty="0" smtClean="0"/>
              <a:t>If </a:t>
            </a:r>
            <a:r>
              <a:rPr lang="en-US" sz="2400" dirty="0"/>
              <a:t>an interface type definition declares any variables, they are automatically made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public static final</a:t>
            </a:r>
          </a:p>
          <a:p>
            <a:pPr lvl="1"/>
            <a:r>
              <a:rPr lang="en-US" sz="2000" dirty="0"/>
              <a:t>In other words, </a:t>
            </a:r>
            <a:r>
              <a:rPr lang="en-US" sz="2000" dirty="0" smtClean="0"/>
              <a:t>they</a:t>
            </a:r>
            <a:r>
              <a:rPr lang="en-US" sz="2000" dirty="0" smtClean="0">
                <a:latin typeface="Arial"/>
              </a:rPr>
              <a:t>’</a:t>
            </a:r>
            <a:r>
              <a:rPr lang="en-US" sz="2000" dirty="0" smtClean="0"/>
              <a:t>re </a:t>
            </a:r>
            <a:r>
              <a:rPr lang="en-US" sz="2000" dirty="0"/>
              <a:t>constants.</a:t>
            </a:r>
          </a:p>
          <a:p>
            <a:pPr lvl="1"/>
            <a:r>
              <a:rPr lang="en-US" sz="2000" dirty="0"/>
              <a:t>Any class that implements the interface shares the constants.</a:t>
            </a:r>
          </a:p>
        </p:txBody>
      </p:sp>
      <p:sp>
        <p:nvSpPr>
          <p:cNvPr id="370692" name="Text Box 4"/>
          <p:cNvSpPr txBox="1">
            <a:spLocks noChangeArrowheads="1"/>
          </p:cNvSpPr>
          <p:nvPr/>
        </p:nvSpPr>
        <p:spPr bwMode="auto">
          <a:xfrm>
            <a:off x="548684" y="4083759"/>
            <a:ext cx="8342072" cy="163121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public interface </a:t>
            </a:r>
            <a:r>
              <a:rPr lang="en-US" sz="2000" b="1" dirty="0" err="1" smtClean="0">
                <a:latin typeface="Courier New" charset="0"/>
              </a:rPr>
              <a:t>HouseholdPet</a:t>
            </a:r>
            <a:endParaRPr lang="en-US" sz="2000" b="1" dirty="0"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{</a:t>
            </a:r>
          </a:p>
          <a:p>
            <a:r>
              <a:rPr lang="en-US" sz="2000" b="1" dirty="0" smtClean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2000" b="1" dirty="0" err="1" smtClean="0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folHlink"/>
                </a:solidFill>
                <a:latin typeface="Courier New" charset="0"/>
              </a:rPr>
              <a:t> VET_VISTS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= </a:t>
            </a:r>
            <a:r>
              <a:rPr lang="en-US" sz="2000" b="1" dirty="0" smtClean="0">
                <a:solidFill>
                  <a:schemeClr val="folHlink"/>
                </a:solidFill>
                <a:latin typeface="Courier New" charset="0"/>
              </a:rPr>
              <a:t>2;</a:t>
            </a:r>
            <a:r>
              <a:rPr lang="en-US" sz="2000" b="1" dirty="0" smtClean="0">
                <a:latin typeface="Courier New" charset="0"/>
              </a:rPr>
              <a:t>  </a:t>
            </a:r>
            <a:r>
              <a:rPr lang="en-US" sz="2000" b="1" dirty="0">
                <a:latin typeface="Courier New" charset="0"/>
              </a:rPr>
              <a:t>// </a:t>
            </a:r>
            <a:r>
              <a:rPr lang="en-US" sz="2000" b="1" dirty="0" smtClean="0">
                <a:latin typeface="Courier New" charset="0"/>
              </a:rPr>
              <a:t>visits per year to the vet</a:t>
            </a:r>
            <a:endParaRPr lang="en-US" sz="2000" b="1" dirty="0"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    ...</a:t>
            </a:r>
          </a:p>
          <a:p>
            <a:r>
              <a:rPr lang="en-US" sz="20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6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1" grpId="0" uiExpand="1" build="p"/>
      <p:bldP spid="3706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16BE4-123A-0E4E-B07F-76DB98FE21AD}" type="slidenum">
              <a:rPr lang="en-US"/>
              <a:pPr/>
              <a:t>14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Objects and Interfaces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1493527"/>
          </a:xfrm>
        </p:spPr>
        <p:txBody>
          <a:bodyPr/>
          <a:lstStyle/>
          <a:p>
            <a:r>
              <a:rPr lang="en-US" dirty="0"/>
              <a:t>If class C implements interface 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dirty="0"/>
              <a:t>objects of class C can be assigned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variables of the interface type N.</a:t>
            </a:r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1737391" y="2872399"/>
            <a:ext cx="5725546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class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Dog </a:t>
            </a:r>
            <a:r>
              <a:rPr lang="en-US" sz="1800" b="1" dirty="0" smtClean="0">
                <a:solidFill>
                  <a:schemeClr val="folHlink"/>
                </a:solidFill>
                <a:latin typeface="Courier New" charset="0"/>
              </a:rPr>
              <a:t>implements 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charset="0"/>
              </a:rPr>
              <a:t>HouseholdPet</a:t>
            </a:r>
            <a:endParaRPr lang="en-US" sz="18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371717" name="Text Box 5"/>
          <p:cNvSpPr txBox="1">
            <a:spLocks noChangeArrowheads="1"/>
          </p:cNvSpPr>
          <p:nvPr/>
        </p:nvSpPr>
        <p:spPr bwMode="auto">
          <a:xfrm>
            <a:off x="1738978" y="4243999"/>
            <a:ext cx="461737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err="1" smtClean="0">
                <a:solidFill>
                  <a:schemeClr val="folHlink"/>
                </a:solidFill>
                <a:latin typeface="Courier New" charset="0"/>
              </a:rPr>
              <a:t>HouseholdPet</a:t>
            </a:r>
            <a:r>
              <a:rPr lang="en-US" sz="1800" b="1" dirty="0" smtClean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pet = </a:t>
            </a:r>
            <a:r>
              <a:rPr lang="en-US" sz="1800" b="1" dirty="0">
                <a:latin typeface="Courier New" charset="0"/>
              </a:rPr>
              <a:t>new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Dog</a:t>
            </a:r>
            <a:r>
              <a:rPr lang="en-US" sz="1800" b="1" dirty="0" smtClean="0">
                <a:latin typeface="Courier New" charset="0"/>
              </a:rPr>
              <a:t>(</a:t>
            </a:r>
            <a:r>
              <a:rPr lang="en-US" sz="1800" b="1" dirty="0">
                <a:latin typeface="Courier New" charset="0"/>
              </a:rPr>
              <a:t>...);</a:t>
            </a:r>
          </a:p>
        </p:txBody>
      </p:sp>
      <p:grpSp>
        <p:nvGrpSpPr>
          <p:cNvPr id="371718" name="Group 6"/>
          <p:cNvGrpSpPr>
            <a:grpSpLocks/>
          </p:cNvGrpSpPr>
          <p:nvPr/>
        </p:nvGrpSpPr>
        <p:grpSpPr bwMode="auto">
          <a:xfrm>
            <a:off x="4237370" y="4610714"/>
            <a:ext cx="1846264" cy="1295401"/>
            <a:chOff x="1753" y="2506"/>
            <a:chExt cx="1163" cy="816"/>
          </a:xfrm>
        </p:grpSpPr>
        <p:sp>
          <p:nvSpPr>
            <p:cNvPr id="371719" name="Text Box 7"/>
            <p:cNvSpPr txBox="1">
              <a:spLocks noChangeArrowheads="1"/>
            </p:cNvSpPr>
            <p:nvPr/>
          </p:nvSpPr>
          <p:spPr bwMode="auto">
            <a:xfrm>
              <a:off x="1753" y="2740"/>
              <a:ext cx="1163" cy="582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FFFF00"/>
                  </a:solidFill>
                </a:rPr>
                <a:t>Implements the</a:t>
              </a:r>
            </a:p>
            <a:p>
              <a:pPr algn="ctr"/>
              <a:r>
                <a:rPr lang="en-US" sz="1800" b="1" dirty="0" err="1" smtClean="0">
                  <a:solidFill>
                    <a:srgbClr val="FFFF00"/>
                  </a:solidFill>
                  <a:latin typeface="Courier New" charset="0"/>
                </a:rPr>
                <a:t>HouseholdPet</a:t>
              </a:r>
              <a:r>
                <a:rPr lang="en-US" sz="1800" b="1" dirty="0" smtClean="0">
                  <a:solidFill>
                    <a:srgbClr val="FFFF00"/>
                  </a:solidFill>
                  <a:latin typeface="Courier New" charset="0"/>
                </a:rPr>
                <a:t> </a:t>
              </a:r>
            </a:p>
            <a:p>
              <a:pPr algn="ctr"/>
              <a:r>
                <a:rPr lang="en-US" sz="1800" dirty="0" smtClean="0">
                  <a:solidFill>
                    <a:srgbClr val="FFFF00"/>
                  </a:solidFill>
                </a:rPr>
                <a:t>interface</a:t>
              </a:r>
              <a:endParaRPr lang="en-US" sz="1800" dirty="0">
                <a:solidFill>
                  <a:srgbClr val="FFFF00"/>
                </a:solidFill>
              </a:endParaRPr>
            </a:p>
          </p:txBody>
        </p:sp>
        <p:sp>
          <p:nvSpPr>
            <p:cNvPr id="371720" name="Line 8"/>
            <p:cNvSpPr>
              <a:spLocks noChangeShapeType="1"/>
            </p:cNvSpPr>
            <p:nvPr/>
          </p:nvSpPr>
          <p:spPr bwMode="auto">
            <a:xfrm flipV="1">
              <a:off x="2362" y="2506"/>
              <a:ext cx="0" cy="234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1721" name="Group 9"/>
          <p:cNvGrpSpPr>
            <a:grpSpLocks/>
          </p:cNvGrpSpPr>
          <p:nvPr/>
        </p:nvGrpSpPr>
        <p:grpSpPr bwMode="auto">
          <a:xfrm>
            <a:off x="2036807" y="4610711"/>
            <a:ext cx="1073150" cy="1012825"/>
            <a:chOff x="345" y="2506"/>
            <a:chExt cx="676" cy="638"/>
          </a:xfrm>
        </p:grpSpPr>
        <p:sp>
          <p:nvSpPr>
            <p:cNvPr id="371722" name="Text Box 10"/>
            <p:cNvSpPr txBox="1">
              <a:spLocks noChangeArrowheads="1"/>
            </p:cNvSpPr>
            <p:nvPr/>
          </p:nvSpPr>
          <p:spPr bwMode="auto">
            <a:xfrm>
              <a:off x="345" y="2740"/>
              <a:ext cx="676" cy="404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FF00"/>
                  </a:solidFill>
                </a:rPr>
                <a:t>Interface</a:t>
              </a:r>
            </a:p>
            <a:p>
              <a:pPr algn="ctr"/>
              <a:r>
                <a:rPr lang="en-US" sz="1800">
                  <a:solidFill>
                    <a:srgbClr val="FFFF00"/>
                  </a:solidFill>
                </a:rPr>
                <a:t>type</a:t>
              </a:r>
            </a:p>
          </p:txBody>
        </p:sp>
        <p:sp>
          <p:nvSpPr>
            <p:cNvPr id="371723" name="Line 11"/>
            <p:cNvSpPr>
              <a:spLocks noChangeShapeType="1"/>
            </p:cNvSpPr>
            <p:nvPr/>
          </p:nvSpPr>
          <p:spPr bwMode="auto">
            <a:xfrm flipV="1">
              <a:off x="691" y="2506"/>
              <a:ext cx="0" cy="234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01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1869-047C-074A-B771-73ED31476DE4}" type="slidenum">
              <a:rPr lang="en-US"/>
              <a:pPr/>
              <a:t>15</a:t>
            </a:fld>
            <a:endParaRPr 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and </a:t>
            </a:r>
            <a:r>
              <a:rPr lang="en-US" dirty="0" smtClean="0"/>
              <a:t>Interfaces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2590795"/>
          </a:xfrm>
        </p:spPr>
        <p:txBody>
          <a:bodyPr/>
          <a:lstStyle/>
          <a:p>
            <a:r>
              <a:rPr lang="en-US" dirty="0"/>
              <a:t>The type of an </a:t>
            </a:r>
            <a:r>
              <a:rPr lang="en-US" dirty="0">
                <a:solidFill>
                  <a:srgbClr val="B23C00"/>
                </a:solidFill>
              </a:rPr>
              <a:t>object </a:t>
            </a:r>
            <a:r>
              <a:rPr lang="en-US" dirty="0"/>
              <a:t>is never an interface type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type of a </a:t>
            </a:r>
            <a:r>
              <a:rPr lang="en-US" dirty="0">
                <a:solidFill>
                  <a:srgbClr val="B23C00"/>
                </a:solidFill>
              </a:rPr>
              <a:t>variable </a:t>
            </a:r>
            <a:r>
              <a:rPr lang="en-US" dirty="0"/>
              <a:t>can be an interface type.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value </a:t>
            </a:r>
            <a:r>
              <a:rPr lang="en-US" dirty="0"/>
              <a:t>of such a variable is a reference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an object </a:t>
            </a:r>
            <a:r>
              <a:rPr lang="en-US" dirty="0" smtClean="0"/>
              <a:t>whose </a:t>
            </a:r>
            <a:r>
              <a:rPr lang="en-US" dirty="0"/>
              <a:t>class implements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interface type.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37391" y="3974043"/>
            <a:ext cx="5725546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class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Dog </a:t>
            </a:r>
            <a:r>
              <a:rPr lang="en-US" sz="1800" b="1" dirty="0" smtClean="0">
                <a:solidFill>
                  <a:schemeClr val="folHlink"/>
                </a:solidFill>
                <a:latin typeface="Courier New" charset="0"/>
              </a:rPr>
              <a:t>implements </a:t>
            </a:r>
            <a:r>
              <a:rPr lang="en-US" sz="1800" b="1" dirty="0" err="1" smtClean="0">
                <a:solidFill>
                  <a:schemeClr val="folHlink"/>
                </a:solidFill>
                <a:latin typeface="Courier New" charset="0"/>
              </a:rPr>
              <a:t>HouseholdPet</a:t>
            </a:r>
            <a:endParaRPr lang="en-US" sz="18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738978" y="5345643"/>
            <a:ext cx="461737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err="1" smtClean="0">
                <a:solidFill>
                  <a:schemeClr val="folHlink"/>
                </a:solidFill>
                <a:latin typeface="Courier New" charset="0"/>
              </a:rPr>
              <a:t>HouseholdPet</a:t>
            </a:r>
            <a:r>
              <a:rPr lang="en-US" sz="1800" b="1" dirty="0" smtClean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pet = </a:t>
            </a:r>
            <a:r>
              <a:rPr lang="en-US" sz="1800" b="1" dirty="0">
                <a:latin typeface="Courier New" charset="0"/>
              </a:rPr>
              <a:t>new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Dog</a:t>
            </a:r>
            <a:r>
              <a:rPr lang="en-US" sz="1800" b="1" dirty="0" smtClean="0">
                <a:latin typeface="Courier New" charset="0"/>
              </a:rPr>
              <a:t>(</a:t>
            </a:r>
            <a:r>
              <a:rPr lang="en-US" sz="1800" b="1" dirty="0">
                <a:latin typeface="Courier New" charset="0"/>
              </a:rPr>
              <a:t>...);</a:t>
            </a:r>
          </a:p>
        </p:txBody>
      </p:sp>
    </p:spTree>
    <p:extLst>
      <p:ext uri="{BB962C8B-B14F-4D97-AF65-F5344CB8AC3E}">
        <p14:creationId xmlns:p14="http://schemas.microsoft.com/office/powerpoint/2010/main" val="204406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uiExpand="1" build="p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73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Writing 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programs need to </a:t>
            </a:r>
            <a:r>
              <a:rPr lang="en-US" dirty="0" smtClean="0">
                <a:solidFill>
                  <a:srgbClr val="B23C00"/>
                </a:solidFill>
              </a:rPr>
              <a:t>read input data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B23C00"/>
                </a:solidFill>
              </a:rPr>
              <a:t>write output results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will look at how to read input data </a:t>
            </a:r>
            <a:br>
              <a:rPr lang="en-US" dirty="0" smtClean="0"/>
            </a:br>
            <a:r>
              <a:rPr lang="en-US" dirty="0" smtClean="0"/>
              <a:t>and write results in the form of text files.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 is the most convenient way to read data from a text file.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PrintWriter</a:t>
            </a:r>
            <a:r>
              <a:rPr lang="en-US" dirty="0" smtClean="0"/>
              <a:t> class is the most convenient way to write results to a text 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0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</a:t>
            </a:r>
            <a:r>
              <a:rPr lang="en-US" b="1" dirty="0" smtClean="0">
                <a:latin typeface="Courier New"/>
                <a:cs typeface="Courier New"/>
              </a:rPr>
              <a:t>Scanner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11014"/>
          </a:xfrm>
        </p:spPr>
        <p:txBody>
          <a:bodyPr/>
          <a:lstStyle/>
          <a:p>
            <a:r>
              <a:rPr lang="en-US" dirty="0" smtClean="0"/>
              <a:t>The constructor for the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class</a:t>
            </a:r>
            <a:br>
              <a:rPr lang="en-US" dirty="0" smtClean="0"/>
            </a:br>
            <a:r>
              <a:rPr lang="en-US" dirty="0" smtClean="0"/>
              <a:t>can have a reference to a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File</a:t>
            </a:r>
            <a:r>
              <a:rPr lang="en-US" dirty="0" smtClean="0"/>
              <a:t> object </a:t>
            </a:r>
            <a:br>
              <a:rPr lang="en-US" dirty="0" smtClean="0"/>
            </a:br>
            <a:r>
              <a:rPr lang="en-US" dirty="0" smtClean="0"/>
              <a:t>as its argument:</a:t>
            </a:r>
          </a:p>
          <a:p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Or:</a:t>
            </a:r>
          </a:p>
          <a:p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Scanner </a:t>
            </a:r>
            <a:r>
              <a:rPr lang="en-US" dirty="0" smtClean="0"/>
              <a:t>class </a:t>
            </a:r>
            <a:r>
              <a:rPr lang="en-US" dirty="0"/>
              <a:t>lives in the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java.util</a:t>
            </a:r>
            <a:r>
              <a:rPr lang="en-US" dirty="0" smtClean="0"/>
              <a:t> </a:t>
            </a:r>
            <a:r>
              <a:rPr lang="en-US" dirty="0"/>
              <a:t>package, so you must import it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2788927"/>
            <a:ext cx="6495112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File </a:t>
            </a:r>
            <a:r>
              <a:rPr lang="en-US" sz="2000" b="1" dirty="0" err="1" smtClean="0">
                <a:latin typeface="Courier New"/>
                <a:cs typeface="Courier New"/>
              </a:rPr>
              <a:t>inputFile</a:t>
            </a:r>
            <a:r>
              <a:rPr lang="en-US" sz="2000" b="1" dirty="0" smtClean="0">
                <a:latin typeface="Courier New"/>
                <a:cs typeface="Courier New"/>
              </a:rPr>
              <a:t> = new File("</a:t>
            </a:r>
            <a:r>
              <a:rPr lang="en-US" sz="2000" b="1" dirty="0" err="1" smtClean="0">
                <a:latin typeface="Courier New"/>
                <a:cs typeface="Courier New"/>
              </a:rPr>
              <a:t>myinput.txt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Scanner in = new Scanner(</a:t>
            </a:r>
            <a:r>
              <a:rPr lang="en-US" sz="2000" b="1" dirty="0" err="1" smtClean="0">
                <a:latin typeface="Courier New"/>
                <a:cs typeface="Courier New"/>
              </a:rPr>
              <a:t>inputFile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40" y="4160512"/>
            <a:ext cx="788033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Scanner in = new Scanner(new File(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err="1" smtClean="0">
                <a:latin typeface="Courier New"/>
                <a:cs typeface="Courier New"/>
              </a:rPr>
              <a:t>myinput.txt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3186" y="5863499"/>
            <a:ext cx="403249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import </a:t>
            </a:r>
            <a:r>
              <a:rPr lang="en-US" sz="2000" b="1" dirty="0" err="1" smtClean="0">
                <a:latin typeface="Courier New"/>
                <a:cs typeface="Courier New"/>
              </a:rPr>
              <a:t>java.util.Scanner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6359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</a:t>
            </a:r>
            <a:r>
              <a:rPr lang="en-US" b="1" dirty="0" err="1" smtClean="0">
                <a:latin typeface="Courier New"/>
                <a:cs typeface="Courier New"/>
              </a:rPr>
              <a:t>PrintWriter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230868"/>
          </a:xfrm>
        </p:spPr>
        <p:txBody>
          <a:bodyPr/>
          <a:lstStyle/>
          <a:p>
            <a:r>
              <a:rPr lang="en-US" dirty="0" smtClean="0"/>
              <a:t>The constructor for the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PrintWriter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class can have either a reference to a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File</a:t>
            </a:r>
            <a:r>
              <a:rPr lang="en-US" dirty="0" smtClean="0"/>
              <a:t> object as its argument, or just the name of the output file:</a:t>
            </a:r>
          </a:p>
          <a:p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PrintWriter</a:t>
            </a:r>
            <a:r>
              <a:rPr lang="en-US" dirty="0" smtClean="0"/>
              <a:t> class lives in the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java.io</a:t>
            </a:r>
            <a:r>
              <a:rPr lang="en-US" dirty="0" smtClean="0"/>
              <a:t> package, so you must import it: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3029" y="2846012"/>
            <a:ext cx="788033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PrintWriter</a:t>
            </a:r>
            <a:r>
              <a:rPr lang="en-US" sz="2000" b="1" dirty="0" smtClean="0">
                <a:latin typeface="Courier New"/>
                <a:cs typeface="Courier New"/>
              </a:rPr>
              <a:t> out = new </a:t>
            </a:r>
            <a:r>
              <a:rPr lang="en-US" sz="2000" b="1" dirty="0" err="1" smtClean="0">
                <a:latin typeface="Courier New"/>
                <a:cs typeface="Courier New"/>
              </a:rPr>
              <a:t>PrintWriter</a:t>
            </a:r>
            <a:r>
              <a:rPr lang="en-US" sz="2000" b="1" dirty="0" smtClean="0">
                <a:latin typeface="Courier New"/>
                <a:cs typeface="Courier New"/>
              </a:rPr>
              <a:t>("</a:t>
            </a:r>
            <a:r>
              <a:rPr lang="en-US" sz="2000" b="1" dirty="0" err="1" smtClean="0">
                <a:latin typeface="Courier New"/>
                <a:cs typeface="Courier New"/>
              </a:rPr>
              <a:t>myoutput.txt</a:t>
            </a:r>
            <a:r>
              <a:rPr lang="en-US" sz="2000" b="1" dirty="0" smtClean="0">
                <a:latin typeface="Courier New"/>
                <a:cs typeface="Courier New"/>
              </a:rPr>
              <a:t>");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3001" y="4617707"/>
            <a:ext cx="434032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import </a:t>
            </a:r>
            <a:r>
              <a:rPr lang="en-US" sz="2000" b="1" dirty="0" err="1" smtClean="0">
                <a:latin typeface="Courier New"/>
                <a:cs typeface="Courier New"/>
              </a:rPr>
              <a:t>java.io.PrintWriter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12209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6 June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“Quiz 6 June 11” in Canvas before the start of Thursday’s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93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b="1" dirty="0" err="1">
                <a:latin typeface="Courier New"/>
                <a:cs typeface="Courier New"/>
              </a:rPr>
              <a:t>PrintWriter</a:t>
            </a:r>
            <a:r>
              <a:rPr lang="en-US" dirty="0"/>
              <a:t> </a:t>
            </a:r>
            <a:r>
              <a:rPr lang="en-US" dirty="0" smtClean="0"/>
              <a:t>Object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the output file </a:t>
            </a:r>
            <a:r>
              <a:rPr lang="en-US" dirty="0" smtClean="0">
                <a:solidFill>
                  <a:srgbClr val="B23C00"/>
                </a:solidFill>
              </a:rPr>
              <a:t>already exists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file is completely overwritten with new contents.</a:t>
            </a:r>
          </a:p>
          <a:p>
            <a:pPr lvl="4"/>
            <a:endParaRPr lang="en-US" dirty="0"/>
          </a:p>
          <a:p>
            <a:r>
              <a:rPr lang="en-US" dirty="0" smtClean="0"/>
              <a:t>What happens if the output file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doesn’t already exist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new output file is automatically created.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97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the Input and Output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When your program is done with an input </a:t>
            </a:r>
            <a:br>
              <a:rPr lang="en-US" dirty="0" smtClean="0"/>
            </a:br>
            <a:r>
              <a:rPr lang="en-US" dirty="0" smtClean="0"/>
              <a:t>or an output file, it should </a:t>
            </a:r>
            <a:r>
              <a:rPr lang="en-US" dirty="0" smtClean="0">
                <a:solidFill>
                  <a:srgbClr val="B23C00"/>
                </a:solidFill>
              </a:rPr>
              <a:t>close</a:t>
            </a:r>
            <a:r>
              <a:rPr lang="en-US" dirty="0" smtClean="0"/>
              <a:t> it: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you don’t close an output file, the last part </a:t>
            </a:r>
            <a:br>
              <a:rPr lang="en-US" dirty="0" smtClean="0"/>
            </a:br>
            <a:r>
              <a:rPr lang="en-US" dirty="0" smtClean="0"/>
              <a:t>of your output may not make it into the 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2331732"/>
            <a:ext cx="7880332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in.close</a:t>
            </a:r>
            <a:r>
              <a:rPr lang="en-US" sz="2000" b="1" dirty="0" smtClean="0">
                <a:latin typeface="Courier New"/>
                <a:cs typeface="Courier New"/>
              </a:rPr>
              <a:t>();   // close the Scanner input file</a:t>
            </a:r>
          </a:p>
          <a:p>
            <a:r>
              <a:rPr lang="en-US" sz="2000" b="1" dirty="0" err="1" smtClean="0">
                <a:latin typeface="Courier New"/>
                <a:cs typeface="Courier New"/>
              </a:rPr>
              <a:t>out.close</a:t>
            </a:r>
            <a:r>
              <a:rPr lang="en-US" sz="2000" b="1" dirty="0" smtClean="0">
                <a:latin typeface="Courier New"/>
                <a:cs typeface="Courier New"/>
              </a:rPr>
              <a:t>();  // close the </a:t>
            </a:r>
            <a:r>
              <a:rPr lang="en-US" sz="2000" b="1" dirty="0" err="1" smtClean="0">
                <a:latin typeface="Courier New"/>
                <a:cs typeface="Courier New"/>
              </a:rPr>
              <a:t>PrintWriter</a:t>
            </a:r>
            <a:r>
              <a:rPr lang="en-US" sz="2000" b="1" dirty="0" smtClean="0">
                <a:latin typeface="Courier New"/>
                <a:cs typeface="Courier New"/>
              </a:rPr>
              <a:t> output file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26759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 June 9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statement</a:t>
            </a:r>
          </a:p>
          <a:p>
            <a:endParaRPr lang="en-US" dirty="0" smtClean="0"/>
          </a:p>
          <a:p>
            <a:pPr lvl="5"/>
            <a:endParaRPr lang="en-US" dirty="0"/>
          </a:p>
          <a:p>
            <a:pPr marL="928687" lvl="1" indent="-457200">
              <a:buFont typeface="+mj-lt"/>
              <a:buAutoNum type="alphaLcPeriod"/>
            </a:pPr>
            <a:r>
              <a:rPr lang="en-US" dirty="0" smtClean="0"/>
              <a:t>This is a runtime error because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constructor expects a reference to a file object.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dirty="0"/>
              <a:t>This is a </a:t>
            </a:r>
            <a:r>
              <a:rPr lang="en-US" dirty="0" smtClean="0"/>
              <a:t>compile-time error </a:t>
            </a:r>
            <a:r>
              <a:rPr lang="en-US" dirty="0"/>
              <a:t>because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/>
              <a:t> constructor expects a reference to a file object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dirty="0" smtClean="0"/>
              <a:t>This is acceptable because your program will read from an input file named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myinput.txt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dirty="0"/>
              <a:t>This is acceptable because </a:t>
            </a:r>
            <a:r>
              <a:rPr lang="en-US" dirty="0" smtClean="0"/>
              <a:t>your program will </a:t>
            </a:r>
            <a:r>
              <a:rPr lang="en-US" dirty="0"/>
              <a:t>read from </a:t>
            </a:r>
            <a:r>
              <a:rPr lang="en-US" dirty="0" smtClean="0"/>
              <a:t>the string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"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myinput.txt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"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931622"/>
            <a:ext cx="634119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Scanner in = new Scanner("</a:t>
            </a:r>
            <a:r>
              <a:rPr lang="en-US" sz="2000" b="1" dirty="0" err="1" smtClean="0">
                <a:latin typeface="Courier New"/>
                <a:cs typeface="Courier New"/>
              </a:rPr>
              <a:t>myinput.txt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77777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/>
              <a:t> class’s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hasNext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method </a:t>
            </a:r>
            <a:br>
              <a:rPr lang="en-US" dirty="0"/>
            </a:br>
            <a:r>
              <a:rPr lang="en-US" dirty="0" smtClean="0"/>
              <a:t>returns true </a:t>
            </a:r>
            <a:r>
              <a:rPr lang="en-US" dirty="0" smtClean="0">
                <a:solidFill>
                  <a:srgbClr val="B23C00"/>
                </a:solidFill>
              </a:rPr>
              <a:t>if there is a word </a:t>
            </a:r>
            <a:r>
              <a:rPr lang="en-US" dirty="0" smtClean="0"/>
              <a:t>to read next from the input; otherwise, it returns false.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/>
              <a:t> class’s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next()</a:t>
            </a:r>
            <a:r>
              <a:rPr lang="en-US" dirty="0" smtClean="0"/>
              <a:t> method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reads the next word </a:t>
            </a:r>
            <a:r>
              <a:rPr lang="en-US" dirty="0" smtClean="0"/>
              <a:t>from the input </a:t>
            </a:r>
            <a:br>
              <a:rPr lang="en-US" dirty="0" smtClean="0"/>
            </a:br>
            <a:r>
              <a:rPr lang="en-US" dirty="0" smtClean="0"/>
              <a:t>and returns it as a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5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 smtClean="0"/>
              <a:t>Words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How do you read one word after another</a:t>
            </a:r>
            <a:br>
              <a:rPr lang="en-US" dirty="0" smtClean="0"/>
            </a:br>
            <a:r>
              <a:rPr lang="en-US" dirty="0" smtClean="0"/>
              <a:t>from an input text file?</a:t>
            </a:r>
          </a:p>
          <a:p>
            <a:pPr lvl="1"/>
            <a:r>
              <a:rPr lang="en-US" dirty="0" smtClean="0"/>
              <a:t>Suppose variable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is a reference </a:t>
            </a:r>
            <a:br>
              <a:rPr lang="en-US" dirty="0" smtClean="0"/>
            </a:br>
            <a:r>
              <a:rPr lang="en-US" dirty="0" smtClean="0"/>
              <a:t>to a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/>
              <a:t> object: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does this loop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8830" y="3154683"/>
            <a:ext cx="5540850" cy="156966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/>
                <a:cs typeface="Courier New"/>
              </a:rPr>
              <a:t>while (</a:t>
            </a:r>
            <a:r>
              <a:rPr lang="en-US" sz="2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in.hasNext</a:t>
            </a:r>
            <a:r>
              <a:rPr lang="en-US" sz="2400" b="1" dirty="0" smtClean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2400" b="1" dirty="0" smtClean="0">
                <a:latin typeface="Courier New"/>
                <a:cs typeface="Courier New"/>
              </a:rPr>
              <a:t>) {</a:t>
            </a:r>
          </a:p>
          <a:p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String word = </a:t>
            </a:r>
            <a:r>
              <a:rPr lang="en-US" sz="2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in.next</a:t>
            </a:r>
            <a:r>
              <a:rPr lang="en-US" sz="2400" b="1" dirty="0" smtClean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24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</a:t>
            </a:r>
            <a:r>
              <a:rPr lang="en-US" sz="2400" b="1" dirty="0" err="1" smtClean="0">
                <a:latin typeface="Courier New"/>
                <a:cs typeface="Courier New"/>
              </a:rPr>
              <a:t>System.out.println</a:t>
            </a:r>
            <a:r>
              <a:rPr lang="en-US" sz="2400" b="1" dirty="0" smtClean="0">
                <a:latin typeface="Courier New"/>
                <a:cs typeface="Courier New"/>
              </a:rPr>
              <a:t>(word);</a:t>
            </a:r>
          </a:p>
          <a:p>
            <a:r>
              <a:rPr lang="en-US" sz="24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7272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 smtClean="0"/>
              <a:t>Words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5"/>
            <a:ext cx="8229600" cy="1645902"/>
          </a:xfrm>
        </p:spPr>
        <p:txBody>
          <a:bodyPr/>
          <a:lstStyle/>
          <a:p>
            <a:r>
              <a:rPr lang="en-US" dirty="0" smtClean="0"/>
              <a:t>If the input file contains</a:t>
            </a:r>
          </a:p>
          <a:p>
            <a:endParaRPr lang="en-US" dirty="0"/>
          </a:p>
          <a:p>
            <a:r>
              <a:rPr lang="en-US" dirty="0" smtClean="0"/>
              <a:t>What is the output?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94586" y="1417342"/>
            <a:ext cx="4648153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while (</a:t>
            </a:r>
            <a:r>
              <a:rPr lang="en-US" sz="2000" b="1" dirty="0" err="1" smtClean="0">
                <a:latin typeface="Courier New"/>
                <a:cs typeface="Courier New"/>
              </a:rPr>
              <a:t>in.hasNext</a:t>
            </a:r>
            <a:r>
              <a:rPr lang="en-US" sz="2000" b="1" dirty="0" smtClean="0">
                <a:latin typeface="Courier New"/>
                <a:cs typeface="Courier New"/>
              </a:rPr>
              <a:t>())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String word = </a:t>
            </a:r>
            <a:r>
              <a:rPr lang="en-US" sz="2000" b="1" dirty="0" err="1" smtClean="0">
                <a:latin typeface="Courier New"/>
                <a:cs typeface="Courier New"/>
              </a:rPr>
              <a:t>in.next</a:t>
            </a:r>
            <a:r>
              <a:rPr lang="en-US" sz="2000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System.out.println</a:t>
            </a:r>
            <a:r>
              <a:rPr lang="en-US" sz="2000" b="1" dirty="0" smtClean="0">
                <a:latin typeface="Courier New"/>
                <a:cs typeface="Courier New"/>
              </a:rPr>
              <a:t>(word);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4586" y="3611878"/>
            <a:ext cx="357075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Mary had a little lamb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5366" y="4526268"/>
            <a:ext cx="1108146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Mary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had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a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little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lamb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0446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 smtClean="0"/>
              <a:t>Words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3870940"/>
          </a:xfrm>
        </p:spPr>
        <p:txBody>
          <a:bodyPr/>
          <a:lstStyle/>
          <a:p>
            <a:r>
              <a:rPr lang="en-US" dirty="0" smtClean="0"/>
              <a:t>Java considers a word to be any consecutive sequence of characters </a:t>
            </a:r>
            <a:r>
              <a:rPr lang="en-US" dirty="0" smtClean="0"/>
              <a:t>that </a:t>
            </a:r>
            <a:r>
              <a:rPr lang="en-US" dirty="0" smtClean="0"/>
              <a:t>is not “white space”.</a:t>
            </a:r>
          </a:p>
          <a:p>
            <a:pPr lvl="1"/>
            <a:r>
              <a:rPr lang="en-US" dirty="0" smtClean="0"/>
              <a:t>White space includes any spaces, tabs,</a:t>
            </a:r>
            <a:br>
              <a:rPr lang="en-US" dirty="0" smtClean="0"/>
            </a:br>
            <a:r>
              <a:rPr lang="en-US" dirty="0" smtClean="0"/>
              <a:t>and newline characters.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So if the input file contains instead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output </a:t>
            </a:r>
            <a:r>
              <a:rPr lang="en-US" dirty="0" smtClean="0"/>
              <a:t>will 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11708" y="3760402"/>
            <a:ext cx="5172458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Mary had 12 little #%@&amp;!! lambs.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0488" y="4324617"/>
            <a:ext cx="1108146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Mary</a:t>
            </a:r>
          </a:p>
          <a:p>
            <a:r>
              <a:rPr lang="en-US" sz="2000" b="1" dirty="0">
                <a:latin typeface="Courier New"/>
                <a:cs typeface="Courier New"/>
              </a:rPr>
              <a:t>had</a:t>
            </a:r>
          </a:p>
          <a:p>
            <a:r>
              <a:rPr lang="en-US" sz="2000" b="1" dirty="0">
                <a:latin typeface="Courier New"/>
                <a:cs typeface="Courier New"/>
              </a:rPr>
              <a:t>12</a:t>
            </a:r>
          </a:p>
          <a:p>
            <a:r>
              <a:rPr lang="en-US" sz="2000" b="1" dirty="0">
                <a:latin typeface="Courier New"/>
                <a:cs typeface="Courier New"/>
              </a:rPr>
              <a:t>little</a:t>
            </a:r>
          </a:p>
          <a:p>
            <a:r>
              <a:rPr lang="en-US" sz="2000" b="1" dirty="0">
                <a:latin typeface="Courier New"/>
                <a:cs typeface="Courier New"/>
              </a:rPr>
              <a:t>#%@&amp;!!</a:t>
            </a:r>
          </a:p>
          <a:p>
            <a:r>
              <a:rPr lang="en-US" sz="2000" b="1" dirty="0">
                <a:latin typeface="Courier New"/>
                <a:cs typeface="Courier New"/>
              </a:rPr>
              <a:t>lambs.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0634" y="5806414"/>
            <a:ext cx="84026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Why?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45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 smtClean="0"/>
              <a:t>Words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779502"/>
          </a:xfrm>
        </p:spPr>
        <p:txBody>
          <a:bodyPr/>
          <a:lstStyle/>
          <a:p>
            <a:r>
              <a:rPr lang="en-US" dirty="0" smtClean="0"/>
              <a:t>You can tell your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 to only read words and discard anything else.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Tell it that any character that is not a letter (upper and lower case) is a “delimiter”.</a:t>
            </a:r>
          </a:p>
          <a:p>
            <a:pPr lvl="1"/>
            <a:r>
              <a:rPr lang="en-US" dirty="0" smtClean="0"/>
              <a:t>A delimiter is a character that separates one word from another.</a:t>
            </a:r>
          </a:p>
          <a:p>
            <a:pPr lvl="1"/>
            <a:r>
              <a:rPr lang="en-US" dirty="0" smtClean="0"/>
              <a:t>What are word delimiters by default?</a:t>
            </a:r>
          </a:p>
          <a:p>
            <a:pPr lvl="2"/>
            <a:r>
              <a:rPr lang="en-US" dirty="0" smtClean="0"/>
              <a:t>spaces, tabs, and newline characters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5074902"/>
            <a:ext cx="572554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in.useDelimiter</a:t>
            </a:r>
            <a:r>
              <a:rPr lang="en-US" sz="2400" b="1" dirty="0" smtClean="0">
                <a:latin typeface="Courier New"/>
                <a:cs typeface="Courier New"/>
              </a:rPr>
              <a:t>("[^A-</a:t>
            </a:r>
            <a:r>
              <a:rPr lang="en-US" sz="2400" b="1" dirty="0" err="1" smtClean="0">
                <a:latin typeface="Courier New"/>
                <a:cs typeface="Courier New"/>
              </a:rPr>
              <a:t>Za</a:t>
            </a:r>
            <a:r>
              <a:rPr lang="en-US" sz="2400" b="1" dirty="0" smtClean="0">
                <a:latin typeface="Courier New"/>
                <a:cs typeface="Courier New"/>
              </a:rPr>
              <a:t>-z]+");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0588" y="5650738"/>
            <a:ext cx="702027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A “regular expression” that says “one or more characters that is not a letter”.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944438" y="5136688"/>
            <a:ext cx="1841884" cy="395409"/>
          </a:xfrm>
          <a:prstGeom prst="rect">
            <a:avLst/>
          </a:prstGeom>
          <a:noFill/>
          <a:ln w="1905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891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230868"/>
          </a:xfrm>
        </p:spPr>
        <p:txBody>
          <a:bodyPr/>
          <a:lstStyle/>
          <a:p>
            <a:r>
              <a:rPr lang="en-US" dirty="0" smtClean="0"/>
              <a:t>If you want to read a text file one character </a:t>
            </a:r>
            <a:br>
              <a:rPr lang="en-US" dirty="0" smtClean="0"/>
            </a:br>
            <a:r>
              <a:rPr lang="en-US" dirty="0" smtClean="0"/>
              <a:t>at a time, set the delimiter to an empty string:</a:t>
            </a:r>
          </a:p>
          <a:p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Then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in.next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b="1" dirty="0" smtClean="0">
                <a:solidFill>
                  <a:srgbClr val="0033CC"/>
                </a:solidFill>
                <a:cs typeface="Courier New"/>
              </a:rPr>
              <a:t> </a:t>
            </a:r>
            <a:r>
              <a:rPr lang="en-US" dirty="0" smtClean="0"/>
              <a:t>will read the next character, but it will still return it as a string.</a:t>
            </a:r>
          </a:p>
          <a:p>
            <a:pPr lvl="1"/>
            <a:r>
              <a:rPr lang="en-US" dirty="0" smtClean="0"/>
              <a:t>How to get the character out of the string?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60342" y="2423171"/>
            <a:ext cx="387858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in.useDelimiter</a:t>
            </a:r>
            <a:r>
              <a:rPr lang="en-US" sz="2400" b="1" dirty="0" smtClean="0">
                <a:latin typeface="Courier New"/>
                <a:cs typeface="Courier New"/>
              </a:rPr>
              <a:t>("");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35" y="4526268"/>
            <a:ext cx="6464330" cy="156966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/>
                <a:cs typeface="Courier New"/>
              </a:rPr>
              <a:t>while (</a:t>
            </a:r>
            <a:r>
              <a:rPr lang="en-US" sz="2400" b="1" dirty="0" err="1" smtClean="0">
                <a:latin typeface="Courier New"/>
                <a:cs typeface="Courier New"/>
              </a:rPr>
              <a:t>in.hasNext</a:t>
            </a:r>
            <a:r>
              <a:rPr lang="en-US" sz="2400" b="1" dirty="0" smtClean="0">
                <a:latin typeface="Courier New"/>
                <a:cs typeface="Courier New"/>
              </a:rPr>
              <a:t>()) {</a:t>
            </a:r>
          </a:p>
          <a:p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char </a:t>
            </a:r>
            <a:r>
              <a:rPr lang="en-US" sz="2400" b="1" dirty="0" err="1" smtClean="0">
                <a:latin typeface="Courier New"/>
                <a:cs typeface="Courier New"/>
              </a:rPr>
              <a:t>ch</a:t>
            </a:r>
            <a:r>
              <a:rPr lang="en-US" sz="2400" b="1" dirty="0" smtClean="0">
                <a:latin typeface="Courier New"/>
                <a:cs typeface="Courier New"/>
              </a:rPr>
              <a:t> = </a:t>
            </a:r>
            <a:r>
              <a:rPr lang="en-US" sz="2400" b="1" dirty="0" err="1" smtClean="0">
                <a:latin typeface="Courier New"/>
                <a:cs typeface="Courier New"/>
              </a:rPr>
              <a:t>in.next</a:t>
            </a:r>
            <a:r>
              <a:rPr lang="en-US" sz="2400" b="1" dirty="0" smtClean="0">
                <a:latin typeface="Courier New"/>
                <a:cs typeface="Courier New"/>
              </a:rPr>
              <a:t>()</a:t>
            </a:r>
            <a:r>
              <a:rPr lang="en-US" sz="2400" b="1" dirty="0" smtClean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en-US" sz="2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charAt</a:t>
            </a:r>
            <a:r>
              <a:rPr lang="en-US" sz="2400" b="1" dirty="0" smtClean="0">
                <a:solidFill>
                  <a:srgbClr val="B23C00"/>
                </a:solidFill>
                <a:latin typeface="Courier New"/>
                <a:cs typeface="Courier New"/>
              </a:rPr>
              <a:t>(0)</a:t>
            </a:r>
            <a:r>
              <a:rPr lang="en-US" sz="24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/* do something with </a:t>
            </a:r>
            <a:r>
              <a:rPr lang="en-US" sz="2400" b="1" dirty="0" err="1" smtClean="0">
                <a:latin typeface="Courier New"/>
                <a:cs typeface="Courier New"/>
              </a:rPr>
              <a:t>ch</a:t>
            </a:r>
            <a:r>
              <a:rPr lang="en-US" sz="2400" b="1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24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9291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 smtClean="0"/>
              <a:t>Each of the following boolean methods </a:t>
            </a:r>
            <a:br>
              <a:rPr lang="en-US" dirty="0" smtClean="0"/>
            </a:br>
            <a:r>
              <a:rPr lang="en-US" dirty="0" smtClean="0"/>
              <a:t>takes a character as an argument.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4" descr="TB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79" y="2331732"/>
            <a:ext cx="4733284" cy="37108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35024" y="4973629"/>
            <a:ext cx="2209334" cy="1015663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Typo: It should be</a:t>
            </a:r>
          </a:p>
          <a:p>
            <a:r>
              <a:rPr lang="en-US" sz="20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isWhitespace</a:t>
            </a:r>
            <a:endParaRPr lang="en-US" sz="2000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sz="2000" dirty="0" smtClean="0">
                <a:solidFill>
                  <a:srgbClr val="B23C00"/>
                </a:solidFill>
              </a:rPr>
              <a:t>(lower-case s).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80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8399-B980-D745-A05A-194569BB2E9A}" type="slidenum">
              <a:rPr lang="en-US"/>
              <a:pPr/>
              <a:t>3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Class Hierarchy Puzzle</a:t>
            </a:r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4152900" y="1365250"/>
            <a:ext cx="8159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Animal</a:t>
            </a:r>
          </a:p>
        </p:txBody>
      </p:sp>
      <p:grpSp>
        <p:nvGrpSpPr>
          <p:cNvPr id="359428" name="Group 4"/>
          <p:cNvGrpSpPr>
            <a:grpSpLocks/>
          </p:cNvGrpSpPr>
          <p:nvPr/>
        </p:nvGrpSpPr>
        <p:grpSpPr bwMode="auto">
          <a:xfrm>
            <a:off x="977900" y="2625725"/>
            <a:ext cx="1601788" cy="898525"/>
            <a:chOff x="616" y="1654"/>
            <a:chExt cx="1009" cy="566"/>
          </a:xfrm>
        </p:grpSpPr>
        <p:sp>
          <p:nvSpPr>
            <p:cNvPr id="359429" name="Text Box 5"/>
            <p:cNvSpPr txBox="1">
              <a:spLocks noChangeArrowheads="1"/>
            </p:cNvSpPr>
            <p:nvPr/>
          </p:nvSpPr>
          <p:spPr bwMode="auto">
            <a:xfrm>
              <a:off x="616" y="2000"/>
              <a:ext cx="36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Lion</a:t>
              </a:r>
            </a:p>
          </p:txBody>
        </p:sp>
        <p:sp>
          <p:nvSpPr>
            <p:cNvPr id="359430" name="Text Box 6"/>
            <p:cNvSpPr txBox="1">
              <a:spLocks noChangeArrowheads="1"/>
            </p:cNvSpPr>
            <p:nvPr/>
          </p:nvSpPr>
          <p:spPr bwMode="auto">
            <a:xfrm>
              <a:off x="1267" y="2000"/>
              <a:ext cx="358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Dog</a:t>
              </a:r>
            </a:p>
          </p:txBody>
        </p:sp>
        <p:sp>
          <p:nvSpPr>
            <p:cNvPr id="359431" name="AutoShape 7"/>
            <p:cNvSpPr>
              <a:spLocks noChangeArrowheads="1"/>
            </p:cNvSpPr>
            <p:nvPr/>
          </p:nvSpPr>
          <p:spPr bwMode="auto">
            <a:xfrm>
              <a:off x="1065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32" name="Line 8"/>
            <p:cNvSpPr>
              <a:spLocks noChangeShapeType="1"/>
            </p:cNvSpPr>
            <p:nvPr/>
          </p:nvSpPr>
          <p:spPr bwMode="auto">
            <a:xfrm flipV="1">
              <a:off x="804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33" name="Line 9"/>
            <p:cNvSpPr>
              <a:spLocks noChangeShapeType="1"/>
            </p:cNvSpPr>
            <p:nvPr/>
          </p:nvSpPr>
          <p:spPr bwMode="auto">
            <a:xfrm flipV="1">
              <a:off x="1465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34" name="Line 10"/>
            <p:cNvSpPr>
              <a:spLocks noChangeShapeType="1"/>
            </p:cNvSpPr>
            <p:nvPr/>
          </p:nvSpPr>
          <p:spPr bwMode="auto">
            <a:xfrm>
              <a:off x="804" y="1881"/>
              <a:ext cx="6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35" name="Line 11"/>
            <p:cNvSpPr>
              <a:spLocks noChangeShapeType="1"/>
            </p:cNvSpPr>
            <p:nvPr/>
          </p:nvSpPr>
          <p:spPr bwMode="auto">
            <a:xfrm flipV="1">
              <a:off x="1153" y="1762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436" name="Group 12"/>
          <p:cNvGrpSpPr>
            <a:grpSpLocks/>
          </p:cNvGrpSpPr>
          <p:nvPr/>
        </p:nvGrpSpPr>
        <p:grpSpPr bwMode="auto">
          <a:xfrm>
            <a:off x="3497263" y="2625725"/>
            <a:ext cx="2179637" cy="898525"/>
            <a:chOff x="2203" y="1654"/>
            <a:chExt cx="1373" cy="566"/>
          </a:xfrm>
        </p:grpSpPr>
        <p:sp>
          <p:nvSpPr>
            <p:cNvPr id="359437" name="Text Box 13"/>
            <p:cNvSpPr txBox="1">
              <a:spLocks noChangeArrowheads="1"/>
            </p:cNvSpPr>
            <p:nvPr/>
          </p:nvSpPr>
          <p:spPr bwMode="auto">
            <a:xfrm>
              <a:off x="2203" y="2000"/>
              <a:ext cx="56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Piranha</a:t>
              </a:r>
            </a:p>
          </p:txBody>
        </p:sp>
        <p:sp>
          <p:nvSpPr>
            <p:cNvPr id="359438" name="Text Box 14"/>
            <p:cNvSpPr txBox="1">
              <a:spLocks noChangeArrowheads="1"/>
            </p:cNvSpPr>
            <p:nvPr/>
          </p:nvSpPr>
          <p:spPr bwMode="auto">
            <a:xfrm>
              <a:off x="2983" y="2000"/>
              <a:ext cx="593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Goldfish</a:t>
              </a:r>
            </a:p>
          </p:txBody>
        </p:sp>
        <p:sp>
          <p:nvSpPr>
            <p:cNvPr id="359439" name="AutoShape 15"/>
            <p:cNvSpPr>
              <a:spLocks noChangeArrowheads="1"/>
            </p:cNvSpPr>
            <p:nvPr/>
          </p:nvSpPr>
          <p:spPr bwMode="auto">
            <a:xfrm>
              <a:off x="2795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40" name="Line 16"/>
            <p:cNvSpPr>
              <a:spLocks noChangeShapeType="1"/>
            </p:cNvSpPr>
            <p:nvPr/>
          </p:nvSpPr>
          <p:spPr bwMode="auto">
            <a:xfrm flipV="1">
              <a:off x="2479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41" name="Line 17"/>
            <p:cNvSpPr>
              <a:spLocks noChangeShapeType="1"/>
            </p:cNvSpPr>
            <p:nvPr/>
          </p:nvSpPr>
          <p:spPr bwMode="auto">
            <a:xfrm flipV="1">
              <a:off x="3289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42" name="Line 18"/>
            <p:cNvSpPr>
              <a:spLocks noChangeShapeType="1"/>
            </p:cNvSpPr>
            <p:nvPr/>
          </p:nvSpPr>
          <p:spPr bwMode="auto">
            <a:xfrm>
              <a:off x="2479" y="1881"/>
              <a:ext cx="81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43" name="Line 19"/>
            <p:cNvSpPr>
              <a:spLocks noChangeShapeType="1"/>
            </p:cNvSpPr>
            <p:nvPr/>
          </p:nvSpPr>
          <p:spPr bwMode="auto">
            <a:xfrm flipV="1">
              <a:off x="2880" y="1769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444" name="Group 20"/>
          <p:cNvGrpSpPr>
            <a:grpSpLocks/>
          </p:cNvGrpSpPr>
          <p:nvPr/>
        </p:nvGrpSpPr>
        <p:grpSpPr bwMode="auto">
          <a:xfrm>
            <a:off x="6218238" y="2625725"/>
            <a:ext cx="2500312" cy="898525"/>
            <a:chOff x="3917" y="1654"/>
            <a:chExt cx="1575" cy="566"/>
          </a:xfrm>
        </p:grpSpPr>
        <p:sp>
          <p:nvSpPr>
            <p:cNvPr id="359445" name="Text Box 21"/>
            <p:cNvSpPr txBox="1">
              <a:spLocks noChangeArrowheads="1"/>
            </p:cNvSpPr>
            <p:nvPr/>
          </p:nvSpPr>
          <p:spPr bwMode="auto">
            <a:xfrm>
              <a:off x="3917" y="2000"/>
              <a:ext cx="473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Parrot</a:t>
              </a:r>
            </a:p>
          </p:txBody>
        </p:sp>
        <p:sp>
          <p:nvSpPr>
            <p:cNvPr id="359446" name="Text Box 22"/>
            <p:cNvSpPr txBox="1">
              <a:spLocks noChangeArrowheads="1"/>
            </p:cNvSpPr>
            <p:nvPr/>
          </p:nvSpPr>
          <p:spPr bwMode="auto">
            <a:xfrm>
              <a:off x="4608" y="2000"/>
              <a:ext cx="88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Hummingbird</a:t>
              </a:r>
            </a:p>
          </p:txBody>
        </p:sp>
        <p:sp>
          <p:nvSpPr>
            <p:cNvPr id="359447" name="AutoShape 23"/>
            <p:cNvSpPr>
              <a:spLocks noChangeArrowheads="1"/>
            </p:cNvSpPr>
            <p:nvPr/>
          </p:nvSpPr>
          <p:spPr bwMode="auto">
            <a:xfrm>
              <a:off x="4523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48" name="Line 24"/>
            <p:cNvSpPr>
              <a:spLocks noChangeShapeType="1"/>
            </p:cNvSpPr>
            <p:nvPr/>
          </p:nvSpPr>
          <p:spPr bwMode="auto">
            <a:xfrm flipV="1">
              <a:off x="4147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49" name="Line 25"/>
            <p:cNvSpPr>
              <a:spLocks noChangeShapeType="1"/>
            </p:cNvSpPr>
            <p:nvPr/>
          </p:nvSpPr>
          <p:spPr bwMode="auto">
            <a:xfrm flipV="1">
              <a:off x="5011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50" name="Line 26"/>
            <p:cNvSpPr>
              <a:spLocks noChangeShapeType="1"/>
            </p:cNvSpPr>
            <p:nvPr/>
          </p:nvSpPr>
          <p:spPr bwMode="auto">
            <a:xfrm>
              <a:off x="4147" y="1881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51" name="Line 27"/>
            <p:cNvSpPr>
              <a:spLocks noChangeShapeType="1"/>
            </p:cNvSpPr>
            <p:nvPr/>
          </p:nvSpPr>
          <p:spPr bwMode="auto">
            <a:xfrm flipV="1">
              <a:off x="4602" y="1769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452" name="Group 28"/>
          <p:cNvGrpSpPr>
            <a:grpSpLocks/>
          </p:cNvGrpSpPr>
          <p:nvPr/>
        </p:nvGrpSpPr>
        <p:grpSpPr bwMode="auto">
          <a:xfrm>
            <a:off x="1352550" y="1711325"/>
            <a:ext cx="6240463" cy="917575"/>
            <a:chOff x="852" y="1078"/>
            <a:chExt cx="3931" cy="578"/>
          </a:xfrm>
        </p:grpSpPr>
        <p:sp>
          <p:nvSpPr>
            <p:cNvPr id="359453" name="Text Box 29"/>
            <p:cNvSpPr txBox="1">
              <a:spLocks noChangeArrowheads="1"/>
            </p:cNvSpPr>
            <p:nvPr/>
          </p:nvSpPr>
          <p:spPr bwMode="auto">
            <a:xfrm>
              <a:off x="852" y="1436"/>
              <a:ext cx="61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Mammal</a:t>
              </a:r>
            </a:p>
          </p:txBody>
        </p:sp>
        <p:sp>
          <p:nvSpPr>
            <p:cNvPr id="359454" name="Text Box 30"/>
            <p:cNvSpPr txBox="1">
              <a:spLocks noChangeArrowheads="1"/>
            </p:cNvSpPr>
            <p:nvPr/>
          </p:nvSpPr>
          <p:spPr bwMode="auto">
            <a:xfrm>
              <a:off x="2690" y="1436"/>
              <a:ext cx="36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Fish</a:t>
              </a:r>
            </a:p>
          </p:txBody>
        </p:sp>
        <p:sp>
          <p:nvSpPr>
            <p:cNvPr id="359455" name="Text Box 31"/>
            <p:cNvSpPr txBox="1">
              <a:spLocks noChangeArrowheads="1"/>
            </p:cNvSpPr>
            <p:nvPr/>
          </p:nvSpPr>
          <p:spPr bwMode="auto">
            <a:xfrm>
              <a:off x="4432" y="1436"/>
              <a:ext cx="351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Bird</a:t>
              </a:r>
            </a:p>
          </p:txBody>
        </p:sp>
        <p:sp>
          <p:nvSpPr>
            <p:cNvPr id="359456" name="AutoShape 32"/>
            <p:cNvSpPr>
              <a:spLocks noChangeArrowheads="1"/>
            </p:cNvSpPr>
            <p:nvPr/>
          </p:nvSpPr>
          <p:spPr bwMode="auto">
            <a:xfrm>
              <a:off x="2789" y="1078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57" name="Line 33"/>
            <p:cNvSpPr>
              <a:spLocks noChangeShapeType="1"/>
            </p:cNvSpPr>
            <p:nvPr/>
          </p:nvSpPr>
          <p:spPr bwMode="auto">
            <a:xfrm>
              <a:off x="2880" y="1193"/>
              <a:ext cx="0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58" name="Line 34"/>
            <p:cNvSpPr>
              <a:spLocks noChangeShapeType="1"/>
            </p:cNvSpPr>
            <p:nvPr/>
          </p:nvSpPr>
          <p:spPr bwMode="auto">
            <a:xfrm flipV="1">
              <a:off x="1153" y="1317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59" name="Line 35"/>
            <p:cNvSpPr>
              <a:spLocks noChangeShapeType="1"/>
            </p:cNvSpPr>
            <p:nvPr/>
          </p:nvSpPr>
          <p:spPr bwMode="auto">
            <a:xfrm flipV="1">
              <a:off x="4596" y="1317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60" name="Line 36"/>
            <p:cNvSpPr>
              <a:spLocks noChangeShapeType="1"/>
            </p:cNvSpPr>
            <p:nvPr/>
          </p:nvSpPr>
          <p:spPr bwMode="auto">
            <a:xfrm>
              <a:off x="1153" y="1317"/>
              <a:ext cx="34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9461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457200" y="3794125"/>
            <a:ext cx="8229600" cy="2470150"/>
          </a:xfrm>
          <a:noFill/>
          <a:ln/>
        </p:spPr>
        <p:txBody>
          <a:bodyPr/>
          <a:lstStyle/>
          <a:p>
            <a:r>
              <a:rPr lang="en-US" sz="2400" dirty="0"/>
              <a:t>Suppose we want to add the category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HouseholdPet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Do we make it a superclass?</a:t>
            </a:r>
          </a:p>
          <a:p>
            <a:pPr lvl="1"/>
            <a:r>
              <a:rPr lang="en-US" sz="2000" dirty="0"/>
              <a:t>Where does it belong in this class hierarchy?</a:t>
            </a:r>
          </a:p>
          <a:p>
            <a:r>
              <a:rPr lang="en-US" sz="2400" dirty="0"/>
              <a:t>What if we also want to add the category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Biter</a:t>
            </a:r>
            <a:r>
              <a:rPr lang="en-US" sz="2400" dirty="0"/>
              <a:t>?</a:t>
            </a:r>
          </a:p>
          <a:p>
            <a:pPr lvl="1"/>
            <a:r>
              <a:rPr lang="en-US" sz="2000" dirty="0"/>
              <a:t>Java allows a class to inherit from at most one superclass.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No </a:t>
            </a:r>
            <a:r>
              <a:rPr lang="ja-JP" altLang="en-US" sz="2000" dirty="0">
                <a:solidFill>
                  <a:schemeClr val="folHlink"/>
                </a:solidFill>
                <a:latin typeface="Arial"/>
              </a:rPr>
              <a:t>“</a:t>
            </a:r>
            <a:r>
              <a:rPr lang="en-US" sz="2000" dirty="0">
                <a:solidFill>
                  <a:schemeClr val="folHlink"/>
                </a:solidFill>
              </a:rPr>
              <a:t>multiple inheritance</a:t>
            </a:r>
            <a:r>
              <a:rPr lang="ja-JP" altLang="en-US" sz="2000" dirty="0">
                <a:solidFill>
                  <a:schemeClr val="folHlink"/>
                </a:solidFill>
                <a:latin typeface="Arial"/>
              </a:rPr>
              <a:t>”</a:t>
            </a:r>
            <a:endParaRPr lang="en-US" sz="20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3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/>
              <a:t> class’s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hasNextLine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dirty="0"/>
              <a:t> </a:t>
            </a:r>
            <a:r>
              <a:rPr lang="en-US" dirty="0" smtClean="0"/>
              <a:t>method </a:t>
            </a:r>
            <a:r>
              <a:rPr lang="en-US" dirty="0"/>
              <a:t>returns true </a:t>
            </a:r>
            <a:r>
              <a:rPr lang="en-US" dirty="0">
                <a:solidFill>
                  <a:srgbClr val="B23C00"/>
                </a:solidFill>
              </a:rPr>
              <a:t>if there is a </a:t>
            </a:r>
            <a:r>
              <a:rPr lang="en-US" dirty="0" smtClean="0">
                <a:solidFill>
                  <a:srgbClr val="B23C00"/>
                </a:solidFill>
              </a:rPr>
              <a:t>line </a:t>
            </a:r>
            <a:r>
              <a:rPr lang="en-US" dirty="0" smtClean="0"/>
              <a:t>to </a:t>
            </a:r>
            <a:r>
              <a:rPr lang="en-US" dirty="0"/>
              <a:t>read next from the input; otherwise, it returns false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/>
              <a:t> class’s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nextLine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dirty="0"/>
              <a:t> method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reads the next </a:t>
            </a:r>
            <a:r>
              <a:rPr lang="en-US" dirty="0" smtClean="0">
                <a:solidFill>
                  <a:srgbClr val="B23C00"/>
                </a:solidFill>
              </a:rPr>
              <a:t>line </a:t>
            </a:r>
            <a:r>
              <a:rPr lang="en-US" dirty="0" smtClean="0"/>
              <a:t>from </a:t>
            </a:r>
            <a:r>
              <a:rPr lang="en-US" dirty="0"/>
              <a:t>the input and returns it as a string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5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 smtClean="0"/>
              <a:t>Lines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read one </a:t>
            </a:r>
            <a:r>
              <a:rPr lang="en-US" dirty="0" smtClean="0"/>
              <a:t>line after </a:t>
            </a:r>
            <a:r>
              <a:rPr lang="en-US" dirty="0"/>
              <a:t>another</a:t>
            </a:r>
            <a:br>
              <a:rPr lang="en-US" dirty="0"/>
            </a:br>
            <a:r>
              <a:rPr lang="en-US" dirty="0"/>
              <a:t>from an input text file?</a:t>
            </a:r>
          </a:p>
          <a:p>
            <a:pPr lvl="1"/>
            <a:r>
              <a:rPr lang="en-US" dirty="0"/>
              <a:t>Suppose variable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in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a reference </a:t>
            </a:r>
            <a:br>
              <a:rPr lang="en-US" dirty="0"/>
            </a:br>
            <a:r>
              <a:rPr lang="en-US" dirty="0"/>
              <a:t>to a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/>
              <a:t> object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does this loop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4513" y="3154683"/>
            <a:ext cx="6094938" cy="156966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/>
                <a:cs typeface="Courier New"/>
              </a:rPr>
              <a:t>while (</a:t>
            </a:r>
            <a:r>
              <a:rPr lang="en-US" sz="2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in.hasNextLine</a:t>
            </a:r>
            <a:r>
              <a:rPr lang="en-US" sz="2400" b="1" dirty="0" smtClean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2400" b="1" dirty="0" smtClean="0">
                <a:latin typeface="Courier New"/>
                <a:cs typeface="Courier New"/>
              </a:rPr>
              <a:t>) {</a:t>
            </a:r>
          </a:p>
          <a:p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String line = </a:t>
            </a:r>
            <a:r>
              <a:rPr lang="en-US" sz="2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in.nextLine</a:t>
            </a:r>
            <a:r>
              <a:rPr lang="en-US" sz="2400" b="1" dirty="0" smtClean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24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</a:t>
            </a:r>
            <a:r>
              <a:rPr lang="en-US" sz="2400" b="1" dirty="0" err="1" smtClean="0">
                <a:latin typeface="Courier New"/>
                <a:cs typeface="Courier New"/>
              </a:rPr>
              <a:t>System.out.println</a:t>
            </a:r>
            <a:r>
              <a:rPr lang="en-US" sz="2400" b="1" dirty="0" smtClean="0">
                <a:latin typeface="Courier New"/>
                <a:cs typeface="Courier New"/>
              </a:rPr>
              <a:t>(line);</a:t>
            </a:r>
          </a:p>
          <a:p>
            <a:r>
              <a:rPr lang="en-US" sz="24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788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 has methods to read numbers, including: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hasNextInt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nextInt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hasNextLong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nextLong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hasNextDouble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nextDouble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837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 smtClean="0"/>
              <a:t>Numbers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if a number is the last item in an input line, methods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nextInt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nextLong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nextDouble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will </a:t>
            </a:r>
            <a:r>
              <a:rPr lang="en-US" u="sng" dirty="0"/>
              <a:t>not</a:t>
            </a:r>
            <a:r>
              <a:rPr lang="en-US" dirty="0"/>
              <a:t> read the following newline character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Therefore, a subsequent call to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nextLine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will read an empty string.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So you will need yet another call to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nextLine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to read the next input 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7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 I/O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runtime I/O errors:</a:t>
            </a:r>
          </a:p>
          <a:p>
            <a:pPr lvl="1"/>
            <a:r>
              <a:rPr lang="en-US" dirty="0" smtClean="0"/>
              <a:t>Attempt to read a file that doesn’t exist.</a:t>
            </a:r>
          </a:p>
          <a:p>
            <a:pPr lvl="1"/>
            <a:r>
              <a:rPr lang="en-US" dirty="0" smtClean="0"/>
              <a:t>Attempt to read a number from an input text file </a:t>
            </a:r>
            <a:br>
              <a:rPr lang="en-US" dirty="0" smtClean="0"/>
            </a:br>
            <a:r>
              <a:rPr lang="en-US" dirty="0" smtClean="0"/>
              <a:t>but there isn’t a number.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At run time, Java will </a:t>
            </a:r>
            <a:r>
              <a:rPr lang="en-US" dirty="0" smtClean="0">
                <a:solidFill>
                  <a:srgbClr val="B23C00"/>
                </a:solidFill>
              </a:rPr>
              <a:t>detect</a:t>
            </a:r>
            <a:r>
              <a:rPr lang="en-US" dirty="0" smtClean="0"/>
              <a:t> I/O errors.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It is your program’s responsibility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smtClean="0">
                <a:solidFill>
                  <a:srgbClr val="B23C00"/>
                </a:solidFill>
              </a:rPr>
              <a:t>handle</a:t>
            </a:r>
            <a:r>
              <a:rPr lang="en-US" dirty="0" smtClean="0"/>
              <a:t> the errors.</a:t>
            </a:r>
          </a:p>
          <a:p>
            <a:pPr lvl="1"/>
            <a:r>
              <a:rPr lang="en-US" dirty="0" smtClean="0"/>
              <a:t>What should your program do </a:t>
            </a:r>
            <a:br>
              <a:rPr lang="en-US" dirty="0" smtClean="0"/>
            </a:br>
            <a:r>
              <a:rPr lang="en-US" dirty="0" smtClean="0"/>
              <a:t>when an I/O error occurs?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48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1859283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n-US" dirty="0" smtClean="0">
                <a:solidFill>
                  <a:srgbClr val="B23C00"/>
                </a:solidFill>
              </a:rPr>
              <a:t>exception handling </a:t>
            </a:r>
            <a:r>
              <a:rPr lang="en-US" dirty="0" smtClean="0"/>
              <a:t>is a flexible means of transferring runtime control:</a:t>
            </a:r>
          </a:p>
          <a:p>
            <a:pPr lvl="1"/>
            <a:r>
              <a:rPr lang="en-US" dirty="0" smtClean="0"/>
              <a:t>From the point an </a:t>
            </a:r>
            <a:r>
              <a:rPr lang="en-US" dirty="0">
                <a:solidFill>
                  <a:srgbClr val="B23C00"/>
                </a:solidFill>
              </a:rPr>
              <a:t>exception</a:t>
            </a:r>
            <a:r>
              <a:rPr lang="en-US" dirty="0"/>
              <a:t> </a:t>
            </a:r>
            <a:r>
              <a:rPr lang="en-US" dirty="0" smtClean="0"/>
              <a:t>(error) is detected</a:t>
            </a:r>
          </a:p>
          <a:p>
            <a:pPr lvl="1"/>
            <a:r>
              <a:rPr lang="en-US" dirty="0" smtClean="0"/>
              <a:t>To special code to </a:t>
            </a:r>
            <a:r>
              <a:rPr lang="en-US" dirty="0" smtClean="0">
                <a:solidFill>
                  <a:srgbClr val="B23C00"/>
                </a:solidFill>
              </a:rPr>
              <a:t>handle</a:t>
            </a:r>
            <a:r>
              <a:rPr lang="en-US" dirty="0" smtClean="0"/>
              <a:t> (deal with) the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001" y="3343308"/>
            <a:ext cx="7572506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try</a:t>
            </a:r>
            <a:r>
              <a:rPr lang="en-US" sz="2000" b="1" dirty="0" smtClean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/* code that can cause an exception, such as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an attempt to read a nonexistent file. */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catch</a:t>
            </a:r>
            <a:r>
              <a:rPr lang="en-US" sz="2000" b="1" dirty="0" smtClean="0">
                <a:latin typeface="Courier New"/>
                <a:cs typeface="Courier New"/>
              </a:rPr>
              <a:t> (</a:t>
            </a:r>
            <a:r>
              <a:rPr lang="en-US" sz="2000" b="1" dirty="0" err="1" smtClean="0">
                <a:latin typeface="Courier New"/>
                <a:cs typeface="Courier New"/>
              </a:rPr>
              <a:t>FileNotFoundException</a:t>
            </a:r>
            <a:r>
              <a:rPr lang="en-US" sz="2000" b="1" dirty="0" smtClean="0">
                <a:latin typeface="Courier New"/>
                <a:cs typeface="Courier New"/>
              </a:rPr>
              <a:t> ex) {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/* code to handle the exception,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such as writing an error message. */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4650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Exception </a:t>
            </a:r>
            <a:r>
              <a:rPr lang="en-US" dirty="0" smtClean="0"/>
              <a:t>Handling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1"/>
          </a:xfrm>
        </p:spPr>
        <p:txBody>
          <a:bodyPr/>
          <a:lstStyle/>
          <a:p>
            <a:r>
              <a:rPr lang="en-US" dirty="0" smtClean="0"/>
              <a:t>When a statement inside a </a:t>
            </a:r>
            <a:r>
              <a:rPr lang="en-US" dirty="0" smtClean="0">
                <a:solidFill>
                  <a:srgbClr val="B23C00"/>
                </a:solidFill>
              </a:rPr>
              <a:t>try block </a:t>
            </a:r>
            <a:r>
              <a:rPr lang="en-US" dirty="0" smtClean="0"/>
              <a:t>causes an exception, your program </a:t>
            </a:r>
            <a:r>
              <a:rPr lang="en-US" u="sng" dirty="0" smtClean="0"/>
              <a:t>immediately</a:t>
            </a:r>
            <a:r>
              <a:rPr lang="en-US" dirty="0" smtClean="0"/>
              <a:t> branches to the </a:t>
            </a:r>
            <a:r>
              <a:rPr lang="en-US" dirty="0" smtClean="0">
                <a:solidFill>
                  <a:srgbClr val="B23C00"/>
                </a:solidFill>
              </a:rPr>
              <a:t>catch block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After executing the catch block, your program continues to the next statement.</a:t>
            </a:r>
          </a:p>
          <a:p>
            <a:pPr lvl="1"/>
            <a:r>
              <a:rPr lang="en-US" dirty="0" smtClean="0"/>
              <a:t>It does </a:t>
            </a:r>
            <a:r>
              <a:rPr lang="en-US" u="sng" dirty="0" smtClean="0"/>
              <a:t>not</a:t>
            </a:r>
            <a:r>
              <a:rPr lang="en-US" dirty="0" smtClean="0"/>
              <a:t> resume executing the try block.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34464"/>
            <a:ext cx="4277853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catch (</a:t>
            </a:r>
            <a:r>
              <a:rPr lang="en-US" sz="2000" b="1" dirty="0" err="1" smtClean="0">
                <a:latin typeface="Courier New"/>
                <a:cs typeface="Courier New"/>
              </a:rPr>
              <a:t>SomeException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ex</a:t>
            </a:r>
            <a:r>
              <a:rPr lang="en-US" sz="2000" b="1" dirty="0" smtClean="0">
                <a:latin typeface="Courier New"/>
                <a:cs typeface="Courier New"/>
              </a:rPr>
              <a:t>) {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2073" y="1874537"/>
            <a:ext cx="357231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The exception variable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ex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contains useful information about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the exception that just occurred.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20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686705" cy="655637"/>
          </a:xfrm>
        </p:spPr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FileNotFoundException</a:t>
            </a:r>
            <a:r>
              <a:rPr lang="en-US" dirty="0"/>
              <a:t> Handler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96268"/>
            <a:ext cx="5448502" cy="5324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countLines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count = 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Scanner in = null;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try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in =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new Scanner(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inputFile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while (</a:t>
            </a:r>
            <a:r>
              <a:rPr lang="en-US" sz="1800" b="1" dirty="0" err="1">
                <a:latin typeface="Courier New"/>
                <a:cs typeface="Courier New"/>
              </a:rPr>
              <a:t>in.hasNextLine</a:t>
            </a:r>
            <a:r>
              <a:rPr lang="en-US" sz="1800" b="1" dirty="0">
                <a:latin typeface="Courier New"/>
                <a:cs typeface="Courier New"/>
              </a:rPr>
              <a:t>())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 err="1">
                <a:latin typeface="Courier New"/>
                <a:cs typeface="Courier New"/>
              </a:rPr>
              <a:t>in.nextLine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++count;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catch 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FileNotFoundException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ex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ex.printStackTrace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    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return count;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4397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 smtClean="0"/>
              <a:t>Add a </a:t>
            </a:r>
            <a:r>
              <a:rPr lang="en-US" dirty="0" smtClean="0">
                <a:solidFill>
                  <a:srgbClr val="B23C00"/>
                </a:solidFill>
              </a:rPr>
              <a:t>finally block </a:t>
            </a:r>
            <a:r>
              <a:rPr lang="en-US" dirty="0" smtClean="0"/>
              <a:t>to a try-catch statement for code that should be executed after the try block, </a:t>
            </a:r>
            <a:r>
              <a:rPr lang="en-US" u="sng" dirty="0" smtClean="0"/>
              <a:t>whether or not </a:t>
            </a:r>
            <a:r>
              <a:rPr lang="en-US" dirty="0" smtClean="0"/>
              <a:t>an exception occurred.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2819193"/>
            <a:ext cx="5417719" cy="317009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in = new Scanner(</a:t>
            </a:r>
            <a:r>
              <a:rPr lang="en-US" sz="2000" b="1" dirty="0" err="1">
                <a:latin typeface="Courier New"/>
                <a:cs typeface="Courier New"/>
              </a:rPr>
              <a:t>inputFile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latin typeface="Courier New"/>
                <a:cs typeface="Courier New"/>
              </a:rPr>
              <a:t>catch (</a:t>
            </a:r>
            <a:r>
              <a:rPr lang="en-US" sz="2000" b="1" dirty="0" err="1">
                <a:latin typeface="Courier New"/>
                <a:cs typeface="Courier New"/>
              </a:rPr>
              <a:t>FileNotFoundException</a:t>
            </a:r>
            <a:r>
              <a:rPr lang="en-US" sz="2000" b="1" dirty="0">
                <a:latin typeface="Courier New"/>
                <a:cs typeface="Courier New"/>
              </a:rPr>
              <a:t> ex)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ex.printStackTrace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finally 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if (in != null) </a:t>
            </a:r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in.close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8757" y="5797474"/>
            <a:ext cx="5856379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No matter whether the try block executed normally,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or an exception occurred and the catch block executed,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we will always close the input file.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7829" y="4892024"/>
            <a:ext cx="3134367" cy="70788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Why do we need to check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whether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in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B23C00"/>
                </a:solidFill>
              </a:rPr>
              <a:t>is null?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1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Write a Java program that will read Lincoln’s </a:t>
            </a:r>
            <a:r>
              <a:rPr lang="en-US" dirty="0" smtClean="0">
                <a:solidFill>
                  <a:srgbClr val="B23C00"/>
                </a:solidFill>
              </a:rPr>
              <a:t>Gettysburg Address </a:t>
            </a:r>
            <a:r>
              <a:rPr lang="en-US" dirty="0" smtClean="0"/>
              <a:t>from a text file.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Count </a:t>
            </a:r>
            <a:r>
              <a:rPr lang="en-US" dirty="0"/>
              <a:t>and print </a:t>
            </a:r>
            <a:r>
              <a:rPr lang="en-US" dirty="0" smtClean="0"/>
              <a:t>how many lines, words, </a:t>
            </a:r>
            <a:br>
              <a:rPr lang="en-US" dirty="0" smtClean="0"/>
            </a:br>
            <a:r>
              <a:rPr lang="en-US" dirty="0" smtClean="0"/>
              <a:t>and characters are in the text file.</a:t>
            </a:r>
          </a:p>
          <a:p>
            <a:pPr lvl="1"/>
            <a:r>
              <a:rPr lang="en-US" dirty="0" smtClean="0"/>
              <a:t>Just use the default word delimiters.</a:t>
            </a:r>
          </a:p>
          <a:p>
            <a:pPr lvl="6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Calculate </a:t>
            </a:r>
            <a:r>
              <a:rPr lang="en-US" dirty="0"/>
              <a:t>and print </a:t>
            </a:r>
            <a:r>
              <a:rPr lang="en-US" dirty="0" smtClean="0"/>
              <a:t>what percentage </a:t>
            </a:r>
            <a:br>
              <a:rPr lang="en-US" dirty="0" smtClean="0"/>
            </a:br>
            <a:r>
              <a:rPr lang="en-US" dirty="0" smtClean="0"/>
              <a:t>of the file’s characters are</a:t>
            </a:r>
          </a:p>
          <a:p>
            <a:pPr lvl="1"/>
            <a:r>
              <a:rPr lang="en-US" dirty="0" smtClean="0"/>
              <a:t>digits</a:t>
            </a:r>
          </a:p>
          <a:p>
            <a:pPr lvl="1"/>
            <a:r>
              <a:rPr lang="en-US" dirty="0" smtClean="0"/>
              <a:t>lower-case </a:t>
            </a:r>
            <a:r>
              <a:rPr lang="en-US" dirty="0" smtClean="0"/>
              <a:t>letters</a:t>
            </a:r>
            <a:endParaRPr lang="en-US" dirty="0" smtClean="0"/>
          </a:p>
          <a:p>
            <a:pPr lvl="1"/>
            <a:r>
              <a:rPr lang="en-US" dirty="0" smtClean="0"/>
              <a:t>upper-case </a:t>
            </a:r>
            <a:r>
              <a:rPr lang="en-US" dirty="0" smtClean="0"/>
              <a:t>letters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80516" y="4892024"/>
            <a:ext cx="4480556" cy="103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 smtClean="0"/>
              <a:t>white-space characters</a:t>
            </a:r>
          </a:p>
          <a:p>
            <a:pPr lvl="1"/>
            <a:r>
              <a:rPr lang="en-US" dirty="0" smtClean="0"/>
              <a:t>other characters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12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77E-40C6-DF4D-AB1F-A1FF7EC815A9}" type="slidenum">
              <a:rPr lang="en-US"/>
              <a:pPr/>
              <a:t>4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 Hierarchy </a:t>
            </a:r>
            <a:r>
              <a:rPr lang="en-US" dirty="0" smtClean="0"/>
              <a:t>Puzzle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40350"/>
            <a:ext cx="8229600" cy="790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Make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HouseholdPet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Biter</a:t>
            </a:r>
            <a:r>
              <a:rPr lang="en-US" sz="2400" dirty="0"/>
              <a:t> Java interfaces.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folHlink"/>
                </a:solidFill>
              </a:rPr>
              <a:t>A Java class can implement multiple interfaces.</a:t>
            </a:r>
          </a:p>
        </p:txBody>
      </p:sp>
      <p:grpSp>
        <p:nvGrpSpPr>
          <p:cNvPr id="360452" name="Group 4"/>
          <p:cNvGrpSpPr>
            <a:grpSpLocks/>
          </p:cNvGrpSpPr>
          <p:nvPr/>
        </p:nvGrpSpPr>
        <p:grpSpPr bwMode="auto">
          <a:xfrm>
            <a:off x="977900" y="1365250"/>
            <a:ext cx="7740650" cy="2159000"/>
            <a:chOff x="616" y="860"/>
            <a:chExt cx="4876" cy="1360"/>
          </a:xfrm>
        </p:grpSpPr>
        <p:sp>
          <p:nvSpPr>
            <p:cNvPr id="360453" name="Text Box 5"/>
            <p:cNvSpPr txBox="1">
              <a:spLocks noChangeArrowheads="1"/>
            </p:cNvSpPr>
            <p:nvPr/>
          </p:nvSpPr>
          <p:spPr bwMode="auto">
            <a:xfrm>
              <a:off x="2616" y="860"/>
              <a:ext cx="51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Animal</a:t>
              </a:r>
            </a:p>
          </p:txBody>
        </p:sp>
        <p:sp>
          <p:nvSpPr>
            <p:cNvPr id="360454" name="Text Box 6"/>
            <p:cNvSpPr txBox="1">
              <a:spLocks noChangeArrowheads="1"/>
            </p:cNvSpPr>
            <p:nvPr/>
          </p:nvSpPr>
          <p:spPr bwMode="auto">
            <a:xfrm>
              <a:off x="852" y="1436"/>
              <a:ext cx="61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Mammal</a:t>
              </a:r>
            </a:p>
          </p:txBody>
        </p:sp>
        <p:sp>
          <p:nvSpPr>
            <p:cNvPr id="360455" name="Text Box 7"/>
            <p:cNvSpPr txBox="1">
              <a:spLocks noChangeArrowheads="1"/>
            </p:cNvSpPr>
            <p:nvPr/>
          </p:nvSpPr>
          <p:spPr bwMode="auto">
            <a:xfrm>
              <a:off x="2690" y="1436"/>
              <a:ext cx="36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Fish</a:t>
              </a:r>
            </a:p>
          </p:txBody>
        </p:sp>
        <p:sp>
          <p:nvSpPr>
            <p:cNvPr id="360456" name="Text Box 8"/>
            <p:cNvSpPr txBox="1">
              <a:spLocks noChangeArrowheads="1"/>
            </p:cNvSpPr>
            <p:nvPr/>
          </p:nvSpPr>
          <p:spPr bwMode="auto">
            <a:xfrm>
              <a:off x="4432" y="1436"/>
              <a:ext cx="351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Bird</a:t>
              </a:r>
            </a:p>
          </p:txBody>
        </p:sp>
        <p:sp>
          <p:nvSpPr>
            <p:cNvPr id="360457" name="Text Box 9"/>
            <p:cNvSpPr txBox="1">
              <a:spLocks noChangeArrowheads="1"/>
            </p:cNvSpPr>
            <p:nvPr/>
          </p:nvSpPr>
          <p:spPr bwMode="auto">
            <a:xfrm>
              <a:off x="616" y="2000"/>
              <a:ext cx="36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Lion</a:t>
              </a:r>
            </a:p>
          </p:txBody>
        </p:sp>
        <p:sp>
          <p:nvSpPr>
            <p:cNvPr id="360458" name="Text Box 10"/>
            <p:cNvSpPr txBox="1">
              <a:spLocks noChangeArrowheads="1"/>
            </p:cNvSpPr>
            <p:nvPr/>
          </p:nvSpPr>
          <p:spPr bwMode="auto">
            <a:xfrm>
              <a:off x="1267" y="2000"/>
              <a:ext cx="358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Dog</a:t>
              </a:r>
            </a:p>
          </p:txBody>
        </p:sp>
        <p:sp>
          <p:nvSpPr>
            <p:cNvPr id="360459" name="Text Box 11"/>
            <p:cNvSpPr txBox="1">
              <a:spLocks noChangeArrowheads="1"/>
            </p:cNvSpPr>
            <p:nvPr/>
          </p:nvSpPr>
          <p:spPr bwMode="auto">
            <a:xfrm>
              <a:off x="2203" y="2000"/>
              <a:ext cx="56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Piranha</a:t>
              </a:r>
            </a:p>
          </p:txBody>
        </p:sp>
        <p:sp>
          <p:nvSpPr>
            <p:cNvPr id="360460" name="Text Box 12"/>
            <p:cNvSpPr txBox="1">
              <a:spLocks noChangeArrowheads="1"/>
            </p:cNvSpPr>
            <p:nvPr/>
          </p:nvSpPr>
          <p:spPr bwMode="auto">
            <a:xfrm>
              <a:off x="2983" y="2000"/>
              <a:ext cx="593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Goldfish</a:t>
              </a:r>
            </a:p>
          </p:txBody>
        </p:sp>
        <p:sp>
          <p:nvSpPr>
            <p:cNvPr id="360461" name="Text Box 13"/>
            <p:cNvSpPr txBox="1">
              <a:spLocks noChangeArrowheads="1"/>
            </p:cNvSpPr>
            <p:nvPr/>
          </p:nvSpPr>
          <p:spPr bwMode="auto">
            <a:xfrm>
              <a:off x="3917" y="2000"/>
              <a:ext cx="473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Parrot</a:t>
              </a:r>
            </a:p>
          </p:txBody>
        </p:sp>
        <p:sp>
          <p:nvSpPr>
            <p:cNvPr id="360462" name="Text Box 14"/>
            <p:cNvSpPr txBox="1">
              <a:spLocks noChangeArrowheads="1"/>
            </p:cNvSpPr>
            <p:nvPr/>
          </p:nvSpPr>
          <p:spPr bwMode="auto">
            <a:xfrm>
              <a:off x="4608" y="2000"/>
              <a:ext cx="88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Hummingbird</a:t>
              </a:r>
            </a:p>
          </p:txBody>
        </p:sp>
        <p:sp>
          <p:nvSpPr>
            <p:cNvPr id="360463" name="AutoShape 15"/>
            <p:cNvSpPr>
              <a:spLocks noChangeArrowheads="1"/>
            </p:cNvSpPr>
            <p:nvPr/>
          </p:nvSpPr>
          <p:spPr bwMode="auto">
            <a:xfrm>
              <a:off x="2789" y="1078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64" name="AutoShape 16"/>
            <p:cNvSpPr>
              <a:spLocks noChangeArrowheads="1"/>
            </p:cNvSpPr>
            <p:nvPr/>
          </p:nvSpPr>
          <p:spPr bwMode="auto">
            <a:xfrm>
              <a:off x="1065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65" name="AutoShape 17"/>
            <p:cNvSpPr>
              <a:spLocks noChangeArrowheads="1"/>
            </p:cNvSpPr>
            <p:nvPr/>
          </p:nvSpPr>
          <p:spPr bwMode="auto">
            <a:xfrm>
              <a:off x="2795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66" name="AutoShape 18"/>
            <p:cNvSpPr>
              <a:spLocks noChangeArrowheads="1"/>
            </p:cNvSpPr>
            <p:nvPr/>
          </p:nvSpPr>
          <p:spPr bwMode="auto">
            <a:xfrm>
              <a:off x="4523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67" name="Line 19"/>
            <p:cNvSpPr>
              <a:spLocks noChangeShapeType="1"/>
            </p:cNvSpPr>
            <p:nvPr/>
          </p:nvSpPr>
          <p:spPr bwMode="auto">
            <a:xfrm>
              <a:off x="2880" y="1193"/>
              <a:ext cx="0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68" name="Line 20"/>
            <p:cNvSpPr>
              <a:spLocks noChangeShapeType="1"/>
            </p:cNvSpPr>
            <p:nvPr/>
          </p:nvSpPr>
          <p:spPr bwMode="auto">
            <a:xfrm flipV="1">
              <a:off x="804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69" name="Line 21"/>
            <p:cNvSpPr>
              <a:spLocks noChangeShapeType="1"/>
            </p:cNvSpPr>
            <p:nvPr/>
          </p:nvSpPr>
          <p:spPr bwMode="auto">
            <a:xfrm flipV="1">
              <a:off x="1465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0" name="Line 22"/>
            <p:cNvSpPr>
              <a:spLocks noChangeShapeType="1"/>
            </p:cNvSpPr>
            <p:nvPr/>
          </p:nvSpPr>
          <p:spPr bwMode="auto">
            <a:xfrm flipV="1">
              <a:off x="2479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1" name="Line 23"/>
            <p:cNvSpPr>
              <a:spLocks noChangeShapeType="1"/>
            </p:cNvSpPr>
            <p:nvPr/>
          </p:nvSpPr>
          <p:spPr bwMode="auto">
            <a:xfrm flipV="1">
              <a:off x="3289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2" name="Line 24"/>
            <p:cNvSpPr>
              <a:spLocks noChangeShapeType="1"/>
            </p:cNvSpPr>
            <p:nvPr/>
          </p:nvSpPr>
          <p:spPr bwMode="auto">
            <a:xfrm flipV="1">
              <a:off x="4147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3" name="Line 25"/>
            <p:cNvSpPr>
              <a:spLocks noChangeShapeType="1"/>
            </p:cNvSpPr>
            <p:nvPr/>
          </p:nvSpPr>
          <p:spPr bwMode="auto">
            <a:xfrm flipV="1">
              <a:off x="5011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4" name="Line 26"/>
            <p:cNvSpPr>
              <a:spLocks noChangeShapeType="1"/>
            </p:cNvSpPr>
            <p:nvPr/>
          </p:nvSpPr>
          <p:spPr bwMode="auto">
            <a:xfrm>
              <a:off x="804" y="1881"/>
              <a:ext cx="6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5" name="Line 27"/>
            <p:cNvSpPr>
              <a:spLocks noChangeShapeType="1"/>
            </p:cNvSpPr>
            <p:nvPr/>
          </p:nvSpPr>
          <p:spPr bwMode="auto">
            <a:xfrm>
              <a:off x="2479" y="1881"/>
              <a:ext cx="81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6" name="Line 28"/>
            <p:cNvSpPr>
              <a:spLocks noChangeShapeType="1"/>
            </p:cNvSpPr>
            <p:nvPr/>
          </p:nvSpPr>
          <p:spPr bwMode="auto">
            <a:xfrm>
              <a:off x="4147" y="1881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7" name="Line 29"/>
            <p:cNvSpPr>
              <a:spLocks noChangeShapeType="1"/>
            </p:cNvSpPr>
            <p:nvPr/>
          </p:nvSpPr>
          <p:spPr bwMode="auto">
            <a:xfrm flipV="1">
              <a:off x="1153" y="1762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8" name="Line 30"/>
            <p:cNvSpPr>
              <a:spLocks noChangeShapeType="1"/>
            </p:cNvSpPr>
            <p:nvPr/>
          </p:nvSpPr>
          <p:spPr bwMode="auto">
            <a:xfrm flipV="1">
              <a:off x="2880" y="1769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79" name="Line 31"/>
            <p:cNvSpPr>
              <a:spLocks noChangeShapeType="1"/>
            </p:cNvSpPr>
            <p:nvPr/>
          </p:nvSpPr>
          <p:spPr bwMode="auto">
            <a:xfrm flipV="1">
              <a:off x="4608" y="1769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80" name="Line 32"/>
            <p:cNvSpPr>
              <a:spLocks noChangeShapeType="1"/>
            </p:cNvSpPr>
            <p:nvPr/>
          </p:nvSpPr>
          <p:spPr bwMode="auto">
            <a:xfrm flipV="1">
              <a:off x="1153" y="1317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81" name="Line 33"/>
            <p:cNvSpPr>
              <a:spLocks noChangeShapeType="1"/>
            </p:cNvSpPr>
            <p:nvPr/>
          </p:nvSpPr>
          <p:spPr bwMode="auto">
            <a:xfrm flipV="1">
              <a:off x="4596" y="1317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82" name="Line 34"/>
            <p:cNvSpPr>
              <a:spLocks noChangeShapeType="1"/>
            </p:cNvSpPr>
            <p:nvPr/>
          </p:nvSpPr>
          <p:spPr bwMode="auto">
            <a:xfrm>
              <a:off x="1153" y="1317"/>
              <a:ext cx="34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0483" name="Group 35"/>
          <p:cNvGrpSpPr>
            <a:grpSpLocks/>
          </p:cNvGrpSpPr>
          <p:nvPr/>
        </p:nvGrpSpPr>
        <p:grpSpPr bwMode="auto">
          <a:xfrm>
            <a:off x="2439988" y="3524250"/>
            <a:ext cx="4051300" cy="1687513"/>
            <a:chOff x="1537" y="2220"/>
            <a:chExt cx="2552" cy="1063"/>
          </a:xfrm>
        </p:grpSpPr>
        <p:sp>
          <p:nvSpPr>
            <p:cNvPr id="360484" name="Text Box 36"/>
            <p:cNvSpPr txBox="1">
              <a:spLocks noChangeArrowheads="1"/>
            </p:cNvSpPr>
            <p:nvPr/>
          </p:nvSpPr>
          <p:spPr bwMode="auto">
            <a:xfrm>
              <a:off x="1552" y="2909"/>
              <a:ext cx="926" cy="374"/>
            </a:xfrm>
            <a:prstGeom prst="rect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0033CC"/>
                  </a:solidFill>
                  <a:cs typeface="Arial" charset="0"/>
                </a:rPr>
                <a:t>«</a:t>
              </a:r>
              <a:r>
                <a:rPr lang="en-US" sz="1600">
                  <a:solidFill>
                    <a:srgbClr val="0033CC"/>
                  </a:solidFill>
                </a:rPr>
                <a:t>interface</a:t>
              </a:r>
              <a:r>
                <a:rPr lang="en-US" sz="1600">
                  <a:solidFill>
                    <a:srgbClr val="0033CC"/>
                  </a:solidFill>
                  <a:cs typeface="Arial" charset="0"/>
                </a:rPr>
                <a:t>»</a:t>
              </a:r>
            </a:p>
            <a:p>
              <a:pPr algn="ctr"/>
              <a:r>
                <a:rPr lang="en-US" sz="1600">
                  <a:solidFill>
                    <a:srgbClr val="0033CC"/>
                  </a:solidFill>
                </a:rPr>
                <a:t>HouseholdPet</a:t>
              </a:r>
            </a:p>
          </p:txBody>
        </p:sp>
        <p:sp>
          <p:nvSpPr>
            <p:cNvPr id="360485" name="AutoShape 37"/>
            <p:cNvSpPr>
              <a:spLocks noChangeArrowheads="1"/>
            </p:cNvSpPr>
            <p:nvPr/>
          </p:nvSpPr>
          <p:spPr bwMode="auto">
            <a:xfrm rot="10800000">
              <a:off x="1912" y="279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86" name="Line 38"/>
            <p:cNvSpPr>
              <a:spLocks noChangeShapeType="1"/>
            </p:cNvSpPr>
            <p:nvPr/>
          </p:nvSpPr>
          <p:spPr bwMode="auto">
            <a:xfrm flipV="1">
              <a:off x="2001" y="2421"/>
              <a:ext cx="0" cy="373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87" name="Line 39"/>
            <p:cNvSpPr>
              <a:spLocks noChangeShapeType="1"/>
            </p:cNvSpPr>
            <p:nvPr/>
          </p:nvSpPr>
          <p:spPr bwMode="auto">
            <a:xfrm flipV="1">
              <a:off x="1537" y="2220"/>
              <a:ext cx="0" cy="201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88" name="Line 40"/>
            <p:cNvSpPr>
              <a:spLocks noChangeShapeType="1"/>
            </p:cNvSpPr>
            <p:nvPr/>
          </p:nvSpPr>
          <p:spPr bwMode="auto">
            <a:xfrm flipV="1">
              <a:off x="3289" y="2220"/>
              <a:ext cx="0" cy="201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89" name="Line 41"/>
            <p:cNvSpPr>
              <a:spLocks noChangeShapeType="1"/>
            </p:cNvSpPr>
            <p:nvPr/>
          </p:nvSpPr>
          <p:spPr bwMode="auto">
            <a:xfrm flipV="1">
              <a:off x="4089" y="2220"/>
              <a:ext cx="0" cy="201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90" name="Line 42"/>
            <p:cNvSpPr>
              <a:spLocks noChangeShapeType="1"/>
            </p:cNvSpPr>
            <p:nvPr/>
          </p:nvSpPr>
          <p:spPr bwMode="auto">
            <a:xfrm>
              <a:off x="1552" y="2421"/>
              <a:ext cx="2537" cy="0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0491" name="Group 43"/>
          <p:cNvGrpSpPr>
            <a:grpSpLocks/>
          </p:cNvGrpSpPr>
          <p:nvPr/>
        </p:nvGrpSpPr>
        <p:grpSpPr bwMode="auto">
          <a:xfrm>
            <a:off x="1276350" y="3524250"/>
            <a:ext cx="5434013" cy="1687513"/>
            <a:chOff x="804" y="2220"/>
            <a:chExt cx="3423" cy="1063"/>
          </a:xfrm>
        </p:grpSpPr>
        <p:sp>
          <p:nvSpPr>
            <p:cNvPr id="360492" name="Text Box 44"/>
            <p:cNvSpPr txBox="1">
              <a:spLocks noChangeArrowheads="1"/>
            </p:cNvSpPr>
            <p:nvPr/>
          </p:nvSpPr>
          <p:spPr bwMode="auto">
            <a:xfrm>
              <a:off x="3084" y="2909"/>
              <a:ext cx="757" cy="374"/>
            </a:xfrm>
            <a:prstGeom prst="rect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chemeClr val="folHlink"/>
                  </a:solidFill>
                </a:rPr>
                <a:t>«interface»</a:t>
              </a:r>
            </a:p>
            <a:p>
              <a:pPr algn="ctr"/>
              <a:r>
                <a:rPr lang="en-US" sz="1600">
                  <a:solidFill>
                    <a:schemeClr val="folHlink"/>
                  </a:solidFill>
                </a:rPr>
                <a:t>Biter</a:t>
              </a:r>
            </a:p>
          </p:txBody>
        </p:sp>
        <p:sp>
          <p:nvSpPr>
            <p:cNvPr id="360493" name="AutoShape 45"/>
            <p:cNvSpPr>
              <a:spLocks noChangeArrowheads="1"/>
            </p:cNvSpPr>
            <p:nvPr/>
          </p:nvSpPr>
          <p:spPr bwMode="auto">
            <a:xfrm rot="10800000">
              <a:off x="3372" y="279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94" name="Line 46"/>
            <p:cNvSpPr>
              <a:spLocks noChangeShapeType="1"/>
            </p:cNvSpPr>
            <p:nvPr/>
          </p:nvSpPr>
          <p:spPr bwMode="auto">
            <a:xfrm>
              <a:off x="804" y="2220"/>
              <a:ext cx="0" cy="41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95" name="Line 47"/>
            <p:cNvSpPr>
              <a:spLocks noChangeShapeType="1"/>
            </p:cNvSpPr>
            <p:nvPr/>
          </p:nvSpPr>
          <p:spPr bwMode="auto">
            <a:xfrm>
              <a:off x="2479" y="2220"/>
              <a:ext cx="0" cy="41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96" name="Line 48"/>
            <p:cNvSpPr>
              <a:spLocks noChangeShapeType="1"/>
            </p:cNvSpPr>
            <p:nvPr/>
          </p:nvSpPr>
          <p:spPr bwMode="auto">
            <a:xfrm>
              <a:off x="1378" y="2220"/>
              <a:ext cx="0" cy="41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97" name="Line 49"/>
            <p:cNvSpPr>
              <a:spLocks noChangeShapeType="1"/>
            </p:cNvSpPr>
            <p:nvPr/>
          </p:nvSpPr>
          <p:spPr bwMode="auto">
            <a:xfrm>
              <a:off x="4227" y="2220"/>
              <a:ext cx="0" cy="41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98" name="Line 50"/>
            <p:cNvSpPr>
              <a:spLocks noChangeShapeType="1"/>
            </p:cNvSpPr>
            <p:nvPr/>
          </p:nvSpPr>
          <p:spPr bwMode="auto">
            <a:xfrm>
              <a:off x="804" y="2630"/>
              <a:ext cx="3423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499" name="Line 51"/>
            <p:cNvSpPr>
              <a:spLocks noChangeShapeType="1"/>
            </p:cNvSpPr>
            <p:nvPr/>
          </p:nvSpPr>
          <p:spPr bwMode="auto">
            <a:xfrm flipV="1">
              <a:off x="3456" y="2630"/>
              <a:ext cx="0" cy="164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4550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</a:t>
            </a:r>
            <a:r>
              <a:rPr lang="en-US" dirty="0" smtClean="0"/>
              <a:t>2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Draft:</a:t>
            </a:r>
            <a:r>
              <a:rPr lang="en-US" dirty="0" smtClean="0"/>
              <a:t> Due Wednesday, June 10 at 11:59 PM</a:t>
            </a:r>
          </a:p>
          <a:p>
            <a:pPr lvl="1"/>
            <a:r>
              <a:rPr lang="en-US" dirty="0" smtClean="0"/>
              <a:t>Just count and print the number of </a:t>
            </a:r>
            <a:br>
              <a:rPr lang="en-US" dirty="0" smtClean="0"/>
            </a:br>
            <a:r>
              <a:rPr lang="en-US" dirty="0" smtClean="0"/>
              <a:t>lines, words, and characters.</a:t>
            </a:r>
          </a:p>
          <a:p>
            <a:pPr lvl="1"/>
            <a:r>
              <a:rPr lang="en-US" dirty="0" smtClean="0"/>
              <a:t>URL: </a:t>
            </a: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1506091032cjhe4tuyws7nwgo420hi8tkw8</a:t>
            </a:r>
            <a:r>
              <a:rPr lang="en-US" dirty="0" smtClean="0"/>
              <a:t> </a:t>
            </a:r>
          </a:p>
          <a:p>
            <a:pPr lvl="6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Final:</a:t>
            </a:r>
            <a:r>
              <a:rPr lang="en-US" dirty="0" smtClean="0"/>
              <a:t> Due Friday, June 12 at 11:59 PM</a:t>
            </a:r>
          </a:p>
          <a:p>
            <a:pPr lvl="1"/>
            <a:r>
              <a:rPr lang="en-US" dirty="0" smtClean="0"/>
              <a:t>Also calculate and print the percentages.</a:t>
            </a:r>
          </a:p>
          <a:p>
            <a:pPr lvl="1"/>
            <a:r>
              <a:rPr lang="en-US" dirty="0" smtClean="0"/>
              <a:t>URL: </a:t>
            </a:r>
            <a:r>
              <a:rPr lang="en-US" dirty="0">
                <a:hlinkClick r:id="rId3"/>
              </a:rPr>
              <a:t>http://codecheck.it/codecheck/files/</a:t>
            </a:r>
            <a:r>
              <a:rPr lang="en-US" dirty="0" smtClean="0">
                <a:hlinkClick r:id="rId3"/>
              </a:rPr>
              <a:t>1506091036ay0zb7ctd13x92r8zy4xs7h7y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66536" y="2514610"/>
            <a:ext cx="1837963" cy="584776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Canvas:</a:t>
            </a:r>
            <a:br>
              <a:rPr lang="en-US" dirty="0" smtClean="0"/>
            </a:br>
            <a:r>
              <a:rPr lang="en-US" dirty="0" smtClean="0"/>
              <a:t>Homework 2 Draft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66536" y="4947321"/>
            <a:ext cx="1838063" cy="584776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Canvas:</a:t>
            </a:r>
            <a:br>
              <a:rPr lang="en-US" dirty="0" smtClean="0"/>
            </a:br>
            <a:r>
              <a:rPr lang="en-US" dirty="0" smtClean="0"/>
              <a:t>Homework 2 Final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34464"/>
            <a:ext cx="8229600" cy="5029145"/>
          </a:xfrm>
        </p:spPr>
        <p:txBody>
          <a:bodyPr/>
          <a:lstStyle/>
          <a:p>
            <a:r>
              <a:rPr lang="en-US" dirty="0" smtClean="0"/>
              <a:t>Input 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GettysburgAddress.txt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http://www.cs.sjsu.edu/~mak/CS46B/assignments/2/</a:t>
            </a:r>
            <a:r>
              <a:rPr lang="en-US" dirty="0" smtClean="0">
                <a:hlinkClick r:id="rId2"/>
              </a:rPr>
              <a:t>GettysburgAddress.txt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Your solution must</a:t>
            </a:r>
          </a:p>
          <a:p>
            <a:pPr lvl="1"/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 for the input file.</a:t>
            </a:r>
          </a:p>
          <a:p>
            <a:pPr lvl="1"/>
            <a:r>
              <a:rPr lang="en-US" dirty="0" smtClean="0"/>
              <a:t>Always close an open input file.</a:t>
            </a:r>
          </a:p>
          <a:p>
            <a:pPr lvl="1"/>
            <a:r>
              <a:rPr lang="en-US" dirty="0" smtClean="0"/>
              <a:t>Catch and handle runtime I/O errors.</a:t>
            </a:r>
          </a:p>
          <a:p>
            <a:pPr lvl="5"/>
            <a:endParaRPr lang="en-US" dirty="0"/>
          </a:p>
          <a:p>
            <a:r>
              <a:rPr lang="en-US" dirty="0" smtClean="0"/>
              <a:t>For this assignment, to count lines, words, and characters, it’s probably easiest to open, read, and close the input file three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9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 June 9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Suppose we define</a:t>
            </a:r>
          </a:p>
          <a:p>
            <a:endParaRPr lang="en-US" sz="2400" dirty="0"/>
          </a:p>
          <a:p>
            <a:endParaRPr lang="en-US" sz="2400" dirty="0" smtClean="0"/>
          </a:p>
          <a:p>
            <a:pPr lvl="2"/>
            <a:endParaRPr lang="en-US" sz="1600" dirty="0"/>
          </a:p>
          <a:p>
            <a:r>
              <a:rPr lang="en-US" sz="2400" dirty="0" smtClean="0"/>
              <a:t>Then which of the following is true?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/>
              <a:t>Method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feed(Food f)</a:t>
            </a:r>
            <a:r>
              <a:rPr lang="en-US" sz="2000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sz="2000" dirty="0" smtClean="0"/>
              <a:t>is automatically private in the classes that </a:t>
            </a:r>
            <a:r>
              <a:rPr lang="en-US" sz="2000" u="sng" dirty="0" smtClean="0"/>
              <a:t>don’t</a:t>
            </a:r>
            <a:r>
              <a:rPr lang="en-US" sz="2000" dirty="0" smtClean="0"/>
              <a:t> implement interface 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HouseholdPet</a:t>
            </a:r>
            <a:r>
              <a:rPr lang="en-US" sz="2000" dirty="0" smtClean="0"/>
              <a:t>.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 smtClean="0"/>
              <a:t>Method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feed(Food f)</a:t>
            </a:r>
            <a:r>
              <a:rPr lang="en-US" sz="2000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sz="2000" dirty="0" smtClean="0"/>
              <a:t>is </a:t>
            </a:r>
            <a:r>
              <a:rPr lang="en-US" sz="2000" dirty="0"/>
              <a:t>automatically </a:t>
            </a:r>
            <a:r>
              <a:rPr lang="en-US" sz="2000" dirty="0" smtClean="0"/>
              <a:t>public in the classes that </a:t>
            </a:r>
            <a:r>
              <a:rPr lang="en-US" sz="2000" u="sng" dirty="0" smtClean="0"/>
              <a:t>do</a:t>
            </a:r>
            <a:r>
              <a:rPr lang="en-US" sz="2000" dirty="0" smtClean="0"/>
              <a:t> implement interface </a:t>
            </a:r>
            <a:r>
              <a:rPr lang="en-US" sz="20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HouseholdPet</a:t>
            </a:r>
            <a:r>
              <a:rPr lang="en-US" sz="2000" dirty="0" smtClean="0"/>
              <a:t>.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 smtClean="0"/>
              <a:t>We don’t need to implement method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feed(Food f)</a:t>
            </a:r>
            <a:r>
              <a:rPr lang="en-US" sz="2000" dirty="0" smtClean="0"/>
              <a:t> in the classes that also implement interface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Biter</a:t>
            </a:r>
            <a:r>
              <a:rPr lang="en-US" sz="2000" dirty="0" smtClean="0"/>
              <a:t>.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 smtClean="0"/>
              <a:t>A class cannot implement both interfaces 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HouseholdPet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Biter</a:t>
            </a:r>
            <a:r>
              <a:rPr lang="en-US" sz="2000" dirty="0" smtClean="0"/>
              <a:t>.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31927" y="1417342"/>
            <a:ext cx="4648153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interface </a:t>
            </a:r>
            <a:r>
              <a:rPr lang="en-US" sz="2000" b="1" dirty="0" err="1">
                <a:latin typeface="Courier New"/>
                <a:cs typeface="Courier New"/>
              </a:rPr>
              <a:t>HouseholdPet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void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feed</a:t>
            </a:r>
            <a:r>
              <a:rPr lang="en-US" sz="2000" b="1" dirty="0">
                <a:latin typeface="Courier New"/>
                <a:cs typeface="Courier New"/>
              </a:rPr>
              <a:t>(Food f);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951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A983B-49E6-294F-B1EF-E77399393B2A}" type="slidenum">
              <a:rPr lang="en-US"/>
              <a:pPr/>
              <a:t>6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Subclass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8275"/>
            <a:ext cx="8412163" cy="2101850"/>
          </a:xfrm>
        </p:spPr>
        <p:txBody>
          <a:bodyPr/>
          <a:lstStyle/>
          <a:p>
            <a:r>
              <a:rPr lang="en-US" dirty="0"/>
              <a:t>If a class C is a subclass of superclass 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dirty="0"/>
              <a:t>C 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is a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S: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Dog</a:t>
            </a:r>
            <a:r>
              <a:rPr lang="en-US" dirty="0"/>
              <a:t> is a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Mammal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Dog</a:t>
            </a:r>
            <a:r>
              <a:rPr lang="en-US" dirty="0"/>
              <a:t> is an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Animal</a:t>
            </a:r>
            <a:endParaRPr lang="en-US" sz="1800" dirty="0"/>
          </a:p>
        </p:txBody>
      </p:sp>
      <p:grpSp>
        <p:nvGrpSpPr>
          <p:cNvPr id="361476" name="Group 4"/>
          <p:cNvGrpSpPr>
            <a:grpSpLocks/>
          </p:cNvGrpSpPr>
          <p:nvPr/>
        </p:nvGrpSpPr>
        <p:grpSpPr bwMode="auto">
          <a:xfrm>
            <a:off x="977900" y="1365250"/>
            <a:ext cx="7740650" cy="2159000"/>
            <a:chOff x="616" y="860"/>
            <a:chExt cx="4876" cy="1360"/>
          </a:xfrm>
        </p:grpSpPr>
        <p:sp>
          <p:nvSpPr>
            <p:cNvPr id="361477" name="Text Box 5"/>
            <p:cNvSpPr txBox="1">
              <a:spLocks noChangeArrowheads="1"/>
            </p:cNvSpPr>
            <p:nvPr/>
          </p:nvSpPr>
          <p:spPr bwMode="auto">
            <a:xfrm>
              <a:off x="2616" y="860"/>
              <a:ext cx="51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Animal</a:t>
              </a:r>
            </a:p>
          </p:txBody>
        </p:sp>
        <p:sp>
          <p:nvSpPr>
            <p:cNvPr id="361478" name="Text Box 6"/>
            <p:cNvSpPr txBox="1">
              <a:spLocks noChangeArrowheads="1"/>
            </p:cNvSpPr>
            <p:nvPr/>
          </p:nvSpPr>
          <p:spPr bwMode="auto">
            <a:xfrm>
              <a:off x="852" y="1436"/>
              <a:ext cx="61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Mammal</a:t>
              </a:r>
            </a:p>
          </p:txBody>
        </p:sp>
        <p:sp>
          <p:nvSpPr>
            <p:cNvPr id="361479" name="Text Box 7"/>
            <p:cNvSpPr txBox="1">
              <a:spLocks noChangeArrowheads="1"/>
            </p:cNvSpPr>
            <p:nvPr/>
          </p:nvSpPr>
          <p:spPr bwMode="auto">
            <a:xfrm>
              <a:off x="2690" y="1436"/>
              <a:ext cx="36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Fish</a:t>
              </a:r>
            </a:p>
          </p:txBody>
        </p:sp>
        <p:sp>
          <p:nvSpPr>
            <p:cNvPr id="361480" name="Text Box 8"/>
            <p:cNvSpPr txBox="1">
              <a:spLocks noChangeArrowheads="1"/>
            </p:cNvSpPr>
            <p:nvPr/>
          </p:nvSpPr>
          <p:spPr bwMode="auto">
            <a:xfrm>
              <a:off x="4432" y="1436"/>
              <a:ext cx="351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Bird</a:t>
              </a:r>
            </a:p>
          </p:txBody>
        </p:sp>
        <p:sp>
          <p:nvSpPr>
            <p:cNvPr id="361481" name="Text Box 9"/>
            <p:cNvSpPr txBox="1">
              <a:spLocks noChangeArrowheads="1"/>
            </p:cNvSpPr>
            <p:nvPr/>
          </p:nvSpPr>
          <p:spPr bwMode="auto">
            <a:xfrm>
              <a:off x="616" y="2000"/>
              <a:ext cx="365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Lion</a:t>
              </a:r>
            </a:p>
          </p:txBody>
        </p:sp>
        <p:sp>
          <p:nvSpPr>
            <p:cNvPr id="361482" name="Text Box 10"/>
            <p:cNvSpPr txBox="1">
              <a:spLocks noChangeArrowheads="1"/>
            </p:cNvSpPr>
            <p:nvPr/>
          </p:nvSpPr>
          <p:spPr bwMode="auto">
            <a:xfrm>
              <a:off x="1267" y="2000"/>
              <a:ext cx="358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Dog</a:t>
              </a:r>
            </a:p>
          </p:txBody>
        </p:sp>
        <p:sp>
          <p:nvSpPr>
            <p:cNvPr id="361483" name="Text Box 11"/>
            <p:cNvSpPr txBox="1">
              <a:spLocks noChangeArrowheads="1"/>
            </p:cNvSpPr>
            <p:nvPr/>
          </p:nvSpPr>
          <p:spPr bwMode="auto">
            <a:xfrm>
              <a:off x="2203" y="2000"/>
              <a:ext cx="56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Piranha</a:t>
              </a:r>
            </a:p>
          </p:txBody>
        </p:sp>
        <p:sp>
          <p:nvSpPr>
            <p:cNvPr id="361484" name="Text Box 12"/>
            <p:cNvSpPr txBox="1">
              <a:spLocks noChangeArrowheads="1"/>
            </p:cNvSpPr>
            <p:nvPr/>
          </p:nvSpPr>
          <p:spPr bwMode="auto">
            <a:xfrm>
              <a:off x="2983" y="2000"/>
              <a:ext cx="593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Goldfish</a:t>
              </a:r>
            </a:p>
          </p:txBody>
        </p:sp>
        <p:sp>
          <p:nvSpPr>
            <p:cNvPr id="361485" name="Text Box 13"/>
            <p:cNvSpPr txBox="1">
              <a:spLocks noChangeArrowheads="1"/>
            </p:cNvSpPr>
            <p:nvPr/>
          </p:nvSpPr>
          <p:spPr bwMode="auto">
            <a:xfrm>
              <a:off x="3917" y="2000"/>
              <a:ext cx="473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Parrot</a:t>
              </a:r>
            </a:p>
          </p:txBody>
        </p:sp>
        <p:sp>
          <p:nvSpPr>
            <p:cNvPr id="361486" name="Text Box 14"/>
            <p:cNvSpPr txBox="1">
              <a:spLocks noChangeArrowheads="1"/>
            </p:cNvSpPr>
            <p:nvPr/>
          </p:nvSpPr>
          <p:spPr bwMode="auto">
            <a:xfrm>
              <a:off x="4608" y="2000"/>
              <a:ext cx="884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Hummingbird</a:t>
              </a:r>
            </a:p>
          </p:txBody>
        </p:sp>
        <p:sp>
          <p:nvSpPr>
            <p:cNvPr id="361487" name="AutoShape 15"/>
            <p:cNvSpPr>
              <a:spLocks noChangeArrowheads="1"/>
            </p:cNvSpPr>
            <p:nvPr/>
          </p:nvSpPr>
          <p:spPr bwMode="auto">
            <a:xfrm>
              <a:off x="2789" y="1078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88" name="AutoShape 16"/>
            <p:cNvSpPr>
              <a:spLocks noChangeArrowheads="1"/>
            </p:cNvSpPr>
            <p:nvPr/>
          </p:nvSpPr>
          <p:spPr bwMode="auto">
            <a:xfrm>
              <a:off x="1065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89" name="AutoShape 17"/>
            <p:cNvSpPr>
              <a:spLocks noChangeArrowheads="1"/>
            </p:cNvSpPr>
            <p:nvPr/>
          </p:nvSpPr>
          <p:spPr bwMode="auto">
            <a:xfrm>
              <a:off x="2795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90" name="AutoShape 18"/>
            <p:cNvSpPr>
              <a:spLocks noChangeArrowheads="1"/>
            </p:cNvSpPr>
            <p:nvPr/>
          </p:nvSpPr>
          <p:spPr bwMode="auto">
            <a:xfrm>
              <a:off x="4523" y="1654"/>
              <a:ext cx="172" cy="11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91" name="Line 19"/>
            <p:cNvSpPr>
              <a:spLocks noChangeShapeType="1"/>
            </p:cNvSpPr>
            <p:nvPr/>
          </p:nvSpPr>
          <p:spPr bwMode="auto">
            <a:xfrm>
              <a:off x="2880" y="1193"/>
              <a:ext cx="0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2" name="Line 20"/>
            <p:cNvSpPr>
              <a:spLocks noChangeShapeType="1"/>
            </p:cNvSpPr>
            <p:nvPr/>
          </p:nvSpPr>
          <p:spPr bwMode="auto">
            <a:xfrm flipV="1">
              <a:off x="804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3" name="Line 21"/>
            <p:cNvSpPr>
              <a:spLocks noChangeShapeType="1"/>
            </p:cNvSpPr>
            <p:nvPr/>
          </p:nvSpPr>
          <p:spPr bwMode="auto">
            <a:xfrm flipV="1">
              <a:off x="1465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4" name="Line 22"/>
            <p:cNvSpPr>
              <a:spLocks noChangeShapeType="1"/>
            </p:cNvSpPr>
            <p:nvPr/>
          </p:nvSpPr>
          <p:spPr bwMode="auto">
            <a:xfrm flipV="1">
              <a:off x="2479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5" name="Line 23"/>
            <p:cNvSpPr>
              <a:spLocks noChangeShapeType="1"/>
            </p:cNvSpPr>
            <p:nvPr/>
          </p:nvSpPr>
          <p:spPr bwMode="auto">
            <a:xfrm flipV="1">
              <a:off x="3289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6" name="Line 24"/>
            <p:cNvSpPr>
              <a:spLocks noChangeShapeType="1"/>
            </p:cNvSpPr>
            <p:nvPr/>
          </p:nvSpPr>
          <p:spPr bwMode="auto">
            <a:xfrm flipV="1">
              <a:off x="4147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7" name="Line 25"/>
            <p:cNvSpPr>
              <a:spLocks noChangeShapeType="1"/>
            </p:cNvSpPr>
            <p:nvPr/>
          </p:nvSpPr>
          <p:spPr bwMode="auto">
            <a:xfrm flipV="1">
              <a:off x="5011" y="1881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8" name="Line 26"/>
            <p:cNvSpPr>
              <a:spLocks noChangeShapeType="1"/>
            </p:cNvSpPr>
            <p:nvPr/>
          </p:nvSpPr>
          <p:spPr bwMode="auto">
            <a:xfrm>
              <a:off x="804" y="1881"/>
              <a:ext cx="6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499" name="Line 27"/>
            <p:cNvSpPr>
              <a:spLocks noChangeShapeType="1"/>
            </p:cNvSpPr>
            <p:nvPr/>
          </p:nvSpPr>
          <p:spPr bwMode="auto">
            <a:xfrm>
              <a:off x="2479" y="1881"/>
              <a:ext cx="81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500" name="Line 28"/>
            <p:cNvSpPr>
              <a:spLocks noChangeShapeType="1"/>
            </p:cNvSpPr>
            <p:nvPr/>
          </p:nvSpPr>
          <p:spPr bwMode="auto">
            <a:xfrm>
              <a:off x="4147" y="1881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501" name="Line 29"/>
            <p:cNvSpPr>
              <a:spLocks noChangeShapeType="1"/>
            </p:cNvSpPr>
            <p:nvPr/>
          </p:nvSpPr>
          <p:spPr bwMode="auto">
            <a:xfrm flipV="1">
              <a:off x="1153" y="1762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502" name="Line 30"/>
            <p:cNvSpPr>
              <a:spLocks noChangeShapeType="1"/>
            </p:cNvSpPr>
            <p:nvPr/>
          </p:nvSpPr>
          <p:spPr bwMode="auto">
            <a:xfrm flipV="1">
              <a:off x="2880" y="1769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503" name="Line 31"/>
            <p:cNvSpPr>
              <a:spLocks noChangeShapeType="1"/>
            </p:cNvSpPr>
            <p:nvPr/>
          </p:nvSpPr>
          <p:spPr bwMode="auto">
            <a:xfrm flipV="1">
              <a:off x="4608" y="1769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504" name="Line 32"/>
            <p:cNvSpPr>
              <a:spLocks noChangeShapeType="1"/>
            </p:cNvSpPr>
            <p:nvPr/>
          </p:nvSpPr>
          <p:spPr bwMode="auto">
            <a:xfrm flipV="1">
              <a:off x="1153" y="1317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505" name="Line 33"/>
            <p:cNvSpPr>
              <a:spLocks noChangeShapeType="1"/>
            </p:cNvSpPr>
            <p:nvPr/>
          </p:nvSpPr>
          <p:spPr bwMode="auto">
            <a:xfrm flipV="1">
              <a:off x="4596" y="1317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506" name="Line 34"/>
            <p:cNvSpPr>
              <a:spLocks noChangeShapeType="1"/>
            </p:cNvSpPr>
            <p:nvPr/>
          </p:nvSpPr>
          <p:spPr bwMode="auto">
            <a:xfrm>
              <a:off x="1153" y="1317"/>
              <a:ext cx="34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4006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0A40-F15C-D14A-AD92-66B9751D6C41}" type="slidenum">
              <a:rPr lang="en-US"/>
              <a:pPr/>
              <a:t>7</a:t>
            </a:fld>
            <a:endParaRPr 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Interface</a:t>
            </a:r>
            <a:endParaRPr lang="en-US" i="1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07000"/>
            <a:ext cx="8229600" cy="1147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If a class C implements interface N, then C </a:t>
            </a:r>
            <a:r>
              <a:rPr lang="ja-JP" altLang="en-US" sz="2400" dirty="0">
                <a:solidFill>
                  <a:schemeClr val="folHlink"/>
                </a:solidFill>
                <a:latin typeface="Arial"/>
              </a:rPr>
              <a:t>“</a:t>
            </a:r>
            <a:r>
              <a:rPr lang="en-US" sz="2400" dirty="0">
                <a:solidFill>
                  <a:schemeClr val="folHlink"/>
                </a:solidFill>
              </a:rPr>
              <a:t>is a</a:t>
            </a:r>
            <a:r>
              <a:rPr lang="ja-JP" altLang="en-US" sz="2400" dirty="0">
                <a:solidFill>
                  <a:schemeClr val="folHlink"/>
                </a:solidFill>
                <a:latin typeface="Arial"/>
              </a:rPr>
              <a:t>”</a:t>
            </a:r>
            <a:r>
              <a:rPr lang="en-US" sz="2400" dirty="0"/>
              <a:t> N: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Dog</a:t>
            </a:r>
            <a:r>
              <a:rPr lang="en-US" sz="2000" dirty="0"/>
              <a:t> is a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HouseholdPet</a:t>
            </a:r>
            <a:endParaRPr lang="en-US" sz="20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Dog</a:t>
            </a:r>
            <a:r>
              <a:rPr lang="en-US" sz="2000" dirty="0"/>
              <a:t> is a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Biter</a:t>
            </a:r>
            <a:endParaRPr lang="en-US" sz="1600" dirty="0"/>
          </a:p>
        </p:txBody>
      </p:sp>
      <p:grpSp>
        <p:nvGrpSpPr>
          <p:cNvPr id="362500" name="Group 4"/>
          <p:cNvGrpSpPr>
            <a:grpSpLocks/>
          </p:cNvGrpSpPr>
          <p:nvPr/>
        </p:nvGrpSpPr>
        <p:grpSpPr bwMode="auto">
          <a:xfrm>
            <a:off x="977900" y="1235075"/>
            <a:ext cx="7740650" cy="3846513"/>
            <a:chOff x="616" y="860"/>
            <a:chExt cx="4876" cy="2423"/>
          </a:xfrm>
        </p:grpSpPr>
        <p:grpSp>
          <p:nvGrpSpPr>
            <p:cNvPr id="362501" name="Group 5"/>
            <p:cNvGrpSpPr>
              <a:grpSpLocks/>
            </p:cNvGrpSpPr>
            <p:nvPr/>
          </p:nvGrpSpPr>
          <p:grpSpPr bwMode="auto">
            <a:xfrm>
              <a:off x="616" y="860"/>
              <a:ext cx="4876" cy="1360"/>
              <a:chOff x="616" y="860"/>
              <a:chExt cx="4876" cy="1360"/>
            </a:xfrm>
          </p:grpSpPr>
          <p:sp>
            <p:nvSpPr>
              <p:cNvPr id="362502" name="Text Box 6"/>
              <p:cNvSpPr txBox="1">
                <a:spLocks noChangeArrowheads="1"/>
              </p:cNvSpPr>
              <p:nvPr/>
            </p:nvSpPr>
            <p:spPr bwMode="auto">
              <a:xfrm>
                <a:off x="2616" y="860"/>
                <a:ext cx="514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Animal</a:t>
                </a:r>
              </a:p>
            </p:txBody>
          </p:sp>
          <p:sp>
            <p:nvSpPr>
              <p:cNvPr id="362503" name="Text Box 7"/>
              <p:cNvSpPr txBox="1">
                <a:spLocks noChangeArrowheads="1"/>
              </p:cNvSpPr>
              <p:nvPr/>
            </p:nvSpPr>
            <p:spPr bwMode="auto">
              <a:xfrm>
                <a:off x="852" y="1436"/>
                <a:ext cx="615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Mammal</a:t>
                </a:r>
              </a:p>
            </p:txBody>
          </p:sp>
          <p:sp>
            <p:nvSpPr>
              <p:cNvPr id="362504" name="Text Box 8"/>
              <p:cNvSpPr txBox="1">
                <a:spLocks noChangeArrowheads="1"/>
              </p:cNvSpPr>
              <p:nvPr/>
            </p:nvSpPr>
            <p:spPr bwMode="auto">
              <a:xfrm>
                <a:off x="2690" y="1436"/>
                <a:ext cx="365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Fish</a:t>
                </a:r>
              </a:p>
            </p:txBody>
          </p:sp>
          <p:sp>
            <p:nvSpPr>
              <p:cNvPr id="362505" name="Text Box 9"/>
              <p:cNvSpPr txBox="1">
                <a:spLocks noChangeArrowheads="1"/>
              </p:cNvSpPr>
              <p:nvPr/>
            </p:nvSpPr>
            <p:spPr bwMode="auto">
              <a:xfrm>
                <a:off x="4432" y="1436"/>
                <a:ext cx="351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Bird</a:t>
                </a:r>
              </a:p>
            </p:txBody>
          </p:sp>
          <p:sp>
            <p:nvSpPr>
              <p:cNvPr id="362506" name="Text Box 10"/>
              <p:cNvSpPr txBox="1">
                <a:spLocks noChangeArrowheads="1"/>
              </p:cNvSpPr>
              <p:nvPr/>
            </p:nvSpPr>
            <p:spPr bwMode="auto">
              <a:xfrm>
                <a:off x="616" y="2000"/>
                <a:ext cx="365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Lion</a:t>
                </a:r>
              </a:p>
            </p:txBody>
          </p:sp>
          <p:sp>
            <p:nvSpPr>
              <p:cNvPr id="362507" name="Text Box 11"/>
              <p:cNvSpPr txBox="1">
                <a:spLocks noChangeArrowheads="1"/>
              </p:cNvSpPr>
              <p:nvPr/>
            </p:nvSpPr>
            <p:spPr bwMode="auto">
              <a:xfrm>
                <a:off x="1267" y="2000"/>
                <a:ext cx="358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Dog</a:t>
                </a:r>
              </a:p>
            </p:txBody>
          </p:sp>
          <p:sp>
            <p:nvSpPr>
              <p:cNvPr id="362508" name="Text Box 12"/>
              <p:cNvSpPr txBox="1">
                <a:spLocks noChangeArrowheads="1"/>
              </p:cNvSpPr>
              <p:nvPr/>
            </p:nvSpPr>
            <p:spPr bwMode="auto">
              <a:xfrm>
                <a:off x="2203" y="2000"/>
                <a:ext cx="564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Piranha</a:t>
                </a:r>
              </a:p>
            </p:txBody>
          </p:sp>
          <p:sp>
            <p:nvSpPr>
              <p:cNvPr id="362509" name="Text Box 13"/>
              <p:cNvSpPr txBox="1">
                <a:spLocks noChangeArrowheads="1"/>
              </p:cNvSpPr>
              <p:nvPr/>
            </p:nvSpPr>
            <p:spPr bwMode="auto">
              <a:xfrm>
                <a:off x="2983" y="2000"/>
                <a:ext cx="593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Goldfish</a:t>
                </a:r>
              </a:p>
            </p:txBody>
          </p:sp>
          <p:sp>
            <p:nvSpPr>
              <p:cNvPr id="362510" name="Text Box 14"/>
              <p:cNvSpPr txBox="1">
                <a:spLocks noChangeArrowheads="1"/>
              </p:cNvSpPr>
              <p:nvPr/>
            </p:nvSpPr>
            <p:spPr bwMode="auto">
              <a:xfrm>
                <a:off x="3917" y="2000"/>
                <a:ext cx="473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Parrot</a:t>
                </a:r>
              </a:p>
            </p:txBody>
          </p:sp>
          <p:sp>
            <p:nvSpPr>
              <p:cNvPr id="362511" name="Text Box 15"/>
              <p:cNvSpPr txBox="1">
                <a:spLocks noChangeArrowheads="1"/>
              </p:cNvSpPr>
              <p:nvPr/>
            </p:nvSpPr>
            <p:spPr bwMode="auto">
              <a:xfrm>
                <a:off x="4608" y="2000"/>
                <a:ext cx="884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Hummingbird</a:t>
                </a:r>
              </a:p>
            </p:txBody>
          </p:sp>
          <p:sp>
            <p:nvSpPr>
              <p:cNvPr id="362512" name="AutoShape 16"/>
              <p:cNvSpPr>
                <a:spLocks noChangeArrowheads="1"/>
              </p:cNvSpPr>
              <p:nvPr/>
            </p:nvSpPr>
            <p:spPr bwMode="auto">
              <a:xfrm>
                <a:off x="2789" y="1078"/>
                <a:ext cx="172" cy="11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513" name="AutoShape 17"/>
              <p:cNvSpPr>
                <a:spLocks noChangeArrowheads="1"/>
              </p:cNvSpPr>
              <p:nvPr/>
            </p:nvSpPr>
            <p:spPr bwMode="auto">
              <a:xfrm>
                <a:off x="1065" y="1654"/>
                <a:ext cx="172" cy="11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514" name="AutoShape 18"/>
              <p:cNvSpPr>
                <a:spLocks noChangeArrowheads="1"/>
              </p:cNvSpPr>
              <p:nvPr/>
            </p:nvSpPr>
            <p:spPr bwMode="auto">
              <a:xfrm>
                <a:off x="2795" y="1654"/>
                <a:ext cx="172" cy="11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515" name="AutoShape 19"/>
              <p:cNvSpPr>
                <a:spLocks noChangeArrowheads="1"/>
              </p:cNvSpPr>
              <p:nvPr/>
            </p:nvSpPr>
            <p:spPr bwMode="auto">
              <a:xfrm>
                <a:off x="4523" y="1654"/>
                <a:ext cx="172" cy="11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516" name="Line 20"/>
              <p:cNvSpPr>
                <a:spLocks noChangeShapeType="1"/>
              </p:cNvSpPr>
              <p:nvPr/>
            </p:nvSpPr>
            <p:spPr bwMode="auto">
              <a:xfrm>
                <a:off x="2880" y="1193"/>
                <a:ext cx="0" cy="24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17" name="Line 21"/>
              <p:cNvSpPr>
                <a:spLocks noChangeShapeType="1"/>
              </p:cNvSpPr>
              <p:nvPr/>
            </p:nvSpPr>
            <p:spPr bwMode="auto">
              <a:xfrm flipV="1">
                <a:off x="804" y="1881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18" name="Line 22"/>
              <p:cNvSpPr>
                <a:spLocks noChangeShapeType="1"/>
              </p:cNvSpPr>
              <p:nvPr/>
            </p:nvSpPr>
            <p:spPr bwMode="auto">
              <a:xfrm flipV="1">
                <a:off x="1465" y="1881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19" name="Line 23"/>
              <p:cNvSpPr>
                <a:spLocks noChangeShapeType="1"/>
              </p:cNvSpPr>
              <p:nvPr/>
            </p:nvSpPr>
            <p:spPr bwMode="auto">
              <a:xfrm flipV="1">
                <a:off x="2479" y="1881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0" name="Line 24"/>
              <p:cNvSpPr>
                <a:spLocks noChangeShapeType="1"/>
              </p:cNvSpPr>
              <p:nvPr/>
            </p:nvSpPr>
            <p:spPr bwMode="auto">
              <a:xfrm flipV="1">
                <a:off x="3289" y="1881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1" name="Line 25"/>
              <p:cNvSpPr>
                <a:spLocks noChangeShapeType="1"/>
              </p:cNvSpPr>
              <p:nvPr/>
            </p:nvSpPr>
            <p:spPr bwMode="auto">
              <a:xfrm flipV="1">
                <a:off x="4147" y="1881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2" name="Line 26"/>
              <p:cNvSpPr>
                <a:spLocks noChangeShapeType="1"/>
              </p:cNvSpPr>
              <p:nvPr/>
            </p:nvSpPr>
            <p:spPr bwMode="auto">
              <a:xfrm flipV="1">
                <a:off x="5011" y="1881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3" name="Line 27"/>
              <p:cNvSpPr>
                <a:spLocks noChangeShapeType="1"/>
              </p:cNvSpPr>
              <p:nvPr/>
            </p:nvSpPr>
            <p:spPr bwMode="auto">
              <a:xfrm>
                <a:off x="804" y="1881"/>
                <a:ext cx="66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4" name="Line 28"/>
              <p:cNvSpPr>
                <a:spLocks noChangeShapeType="1"/>
              </p:cNvSpPr>
              <p:nvPr/>
            </p:nvSpPr>
            <p:spPr bwMode="auto">
              <a:xfrm>
                <a:off x="2479" y="1881"/>
                <a:ext cx="81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5" name="Line 29"/>
              <p:cNvSpPr>
                <a:spLocks noChangeShapeType="1"/>
              </p:cNvSpPr>
              <p:nvPr/>
            </p:nvSpPr>
            <p:spPr bwMode="auto">
              <a:xfrm>
                <a:off x="4147" y="1881"/>
                <a:ext cx="8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6" name="Line 30"/>
              <p:cNvSpPr>
                <a:spLocks noChangeShapeType="1"/>
              </p:cNvSpPr>
              <p:nvPr/>
            </p:nvSpPr>
            <p:spPr bwMode="auto">
              <a:xfrm flipV="1">
                <a:off x="1153" y="1762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7" name="Line 31"/>
              <p:cNvSpPr>
                <a:spLocks noChangeShapeType="1"/>
              </p:cNvSpPr>
              <p:nvPr/>
            </p:nvSpPr>
            <p:spPr bwMode="auto">
              <a:xfrm flipV="1">
                <a:off x="2880" y="1769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8" name="Line 32"/>
              <p:cNvSpPr>
                <a:spLocks noChangeShapeType="1"/>
              </p:cNvSpPr>
              <p:nvPr/>
            </p:nvSpPr>
            <p:spPr bwMode="auto">
              <a:xfrm flipV="1">
                <a:off x="4608" y="1769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9" name="Line 33"/>
              <p:cNvSpPr>
                <a:spLocks noChangeShapeType="1"/>
              </p:cNvSpPr>
              <p:nvPr/>
            </p:nvSpPr>
            <p:spPr bwMode="auto">
              <a:xfrm flipV="1">
                <a:off x="1153" y="1317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30" name="Line 34"/>
              <p:cNvSpPr>
                <a:spLocks noChangeShapeType="1"/>
              </p:cNvSpPr>
              <p:nvPr/>
            </p:nvSpPr>
            <p:spPr bwMode="auto">
              <a:xfrm flipV="1">
                <a:off x="4596" y="1317"/>
                <a:ext cx="0" cy="1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31" name="Line 35"/>
              <p:cNvSpPr>
                <a:spLocks noChangeShapeType="1"/>
              </p:cNvSpPr>
              <p:nvPr/>
            </p:nvSpPr>
            <p:spPr bwMode="auto">
              <a:xfrm>
                <a:off x="1153" y="1317"/>
                <a:ext cx="344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2532" name="Group 36"/>
            <p:cNvGrpSpPr>
              <a:grpSpLocks/>
            </p:cNvGrpSpPr>
            <p:nvPr/>
          </p:nvGrpSpPr>
          <p:grpSpPr bwMode="auto">
            <a:xfrm>
              <a:off x="1537" y="2220"/>
              <a:ext cx="2552" cy="1063"/>
              <a:chOff x="1537" y="2220"/>
              <a:chExt cx="2552" cy="1063"/>
            </a:xfrm>
          </p:grpSpPr>
          <p:sp>
            <p:nvSpPr>
              <p:cNvPr id="362533" name="Text Box 37"/>
              <p:cNvSpPr txBox="1">
                <a:spLocks noChangeArrowheads="1"/>
              </p:cNvSpPr>
              <p:nvPr/>
            </p:nvSpPr>
            <p:spPr bwMode="auto">
              <a:xfrm>
                <a:off x="1552" y="2909"/>
                <a:ext cx="926" cy="374"/>
              </a:xfrm>
              <a:prstGeom prst="rect">
                <a:avLst/>
              </a:prstGeom>
              <a:noFill/>
              <a:ln w="12700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33CC"/>
                    </a:solidFill>
                    <a:cs typeface="Arial" charset="0"/>
                  </a:rPr>
                  <a:t>«</a:t>
                </a:r>
                <a:r>
                  <a:rPr lang="en-US" sz="1600">
                    <a:solidFill>
                      <a:srgbClr val="0033CC"/>
                    </a:solidFill>
                  </a:rPr>
                  <a:t>interface</a:t>
                </a:r>
                <a:r>
                  <a:rPr lang="en-US" sz="1600">
                    <a:solidFill>
                      <a:srgbClr val="0033CC"/>
                    </a:solidFill>
                    <a:cs typeface="Arial" charset="0"/>
                  </a:rPr>
                  <a:t>»</a:t>
                </a:r>
              </a:p>
              <a:p>
                <a:pPr algn="ctr"/>
                <a:r>
                  <a:rPr lang="en-US" sz="1600">
                    <a:solidFill>
                      <a:srgbClr val="0033CC"/>
                    </a:solidFill>
                  </a:rPr>
                  <a:t>HouseholdPet</a:t>
                </a:r>
              </a:p>
            </p:txBody>
          </p:sp>
          <p:sp>
            <p:nvSpPr>
              <p:cNvPr id="362534" name="AutoShape 38"/>
              <p:cNvSpPr>
                <a:spLocks noChangeArrowheads="1"/>
              </p:cNvSpPr>
              <p:nvPr/>
            </p:nvSpPr>
            <p:spPr bwMode="auto">
              <a:xfrm rot="10800000">
                <a:off x="1912" y="2794"/>
                <a:ext cx="172" cy="11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535" name="Line 39"/>
              <p:cNvSpPr>
                <a:spLocks noChangeShapeType="1"/>
              </p:cNvSpPr>
              <p:nvPr/>
            </p:nvSpPr>
            <p:spPr bwMode="auto">
              <a:xfrm flipV="1">
                <a:off x="2001" y="2421"/>
                <a:ext cx="0" cy="373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36" name="Line 40"/>
              <p:cNvSpPr>
                <a:spLocks noChangeShapeType="1"/>
              </p:cNvSpPr>
              <p:nvPr/>
            </p:nvSpPr>
            <p:spPr bwMode="auto">
              <a:xfrm flipV="1">
                <a:off x="1537" y="2220"/>
                <a:ext cx="0" cy="201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37" name="Line 41"/>
              <p:cNvSpPr>
                <a:spLocks noChangeShapeType="1"/>
              </p:cNvSpPr>
              <p:nvPr/>
            </p:nvSpPr>
            <p:spPr bwMode="auto">
              <a:xfrm flipV="1">
                <a:off x="3289" y="2220"/>
                <a:ext cx="0" cy="201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38" name="Line 42"/>
              <p:cNvSpPr>
                <a:spLocks noChangeShapeType="1"/>
              </p:cNvSpPr>
              <p:nvPr/>
            </p:nvSpPr>
            <p:spPr bwMode="auto">
              <a:xfrm flipV="1">
                <a:off x="4089" y="2220"/>
                <a:ext cx="0" cy="201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39" name="Line 43"/>
              <p:cNvSpPr>
                <a:spLocks noChangeShapeType="1"/>
              </p:cNvSpPr>
              <p:nvPr/>
            </p:nvSpPr>
            <p:spPr bwMode="auto">
              <a:xfrm>
                <a:off x="1552" y="2421"/>
                <a:ext cx="2537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2540" name="Group 44"/>
            <p:cNvGrpSpPr>
              <a:grpSpLocks/>
            </p:cNvGrpSpPr>
            <p:nvPr/>
          </p:nvGrpSpPr>
          <p:grpSpPr bwMode="auto">
            <a:xfrm>
              <a:off x="804" y="2220"/>
              <a:ext cx="3423" cy="1063"/>
              <a:chOff x="804" y="2220"/>
              <a:chExt cx="3423" cy="1063"/>
            </a:xfrm>
          </p:grpSpPr>
          <p:sp>
            <p:nvSpPr>
              <p:cNvPr id="362541" name="Text Box 45"/>
              <p:cNvSpPr txBox="1">
                <a:spLocks noChangeArrowheads="1"/>
              </p:cNvSpPr>
              <p:nvPr/>
            </p:nvSpPr>
            <p:spPr bwMode="auto">
              <a:xfrm>
                <a:off x="3084" y="2909"/>
                <a:ext cx="757" cy="374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chemeClr val="folHlink"/>
                    </a:solidFill>
                  </a:rPr>
                  <a:t>«interface»</a:t>
                </a:r>
              </a:p>
              <a:p>
                <a:pPr algn="ctr"/>
                <a:r>
                  <a:rPr lang="en-US" sz="1600">
                    <a:solidFill>
                      <a:schemeClr val="folHlink"/>
                    </a:solidFill>
                  </a:rPr>
                  <a:t>Biter</a:t>
                </a:r>
              </a:p>
            </p:txBody>
          </p:sp>
          <p:sp>
            <p:nvSpPr>
              <p:cNvPr id="362542" name="AutoShape 46"/>
              <p:cNvSpPr>
                <a:spLocks noChangeArrowheads="1"/>
              </p:cNvSpPr>
              <p:nvPr/>
            </p:nvSpPr>
            <p:spPr bwMode="auto">
              <a:xfrm rot="10800000">
                <a:off x="3372" y="2794"/>
                <a:ext cx="172" cy="11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543" name="Line 47"/>
              <p:cNvSpPr>
                <a:spLocks noChangeShapeType="1"/>
              </p:cNvSpPr>
              <p:nvPr/>
            </p:nvSpPr>
            <p:spPr bwMode="auto">
              <a:xfrm>
                <a:off x="804" y="2220"/>
                <a:ext cx="0" cy="41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44" name="Line 48"/>
              <p:cNvSpPr>
                <a:spLocks noChangeShapeType="1"/>
              </p:cNvSpPr>
              <p:nvPr/>
            </p:nvSpPr>
            <p:spPr bwMode="auto">
              <a:xfrm>
                <a:off x="2479" y="2220"/>
                <a:ext cx="0" cy="41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45" name="Line 49"/>
              <p:cNvSpPr>
                <a:spLocks noChangeShapeType="1"/>
              </p:cNvSpPr>
              <p:nvPr/>
            </p:nvSpPr>
            <p:spPr bwMode="auto">
              <a:xfrm>
                <a:off x="1378" y="2220"/>
                <a:ext cx="0" cy="41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46" name="Line 50"/>
              <p:cNvSpPr>
                <a:spLocks noChangeShapeType="1"/>
              </p:cNvSpPr>
              <p:nvPr/>
            </p:nvSpPr>
            <p:spPr bwMode="auto">
              <a:xfrm>
                <a:off x="4227" y="2220"/>
                <a:ext cx="0" cy="41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47" name="Line 51"/>
              <p:cNvSpPr>
                <a:spLocks noChangeShapeType="1"/>
              </p:cNvSpPr>
              <p:nvPr/>
            </p:nvSpPr>
            <p:spPr bwMode="auto">
              <a:xfrm>
                <a:off x="804" y="2630"/>
                <a:ext cx="3423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48" name="Line 52"/>
              <p:cNvSpPr>
                <a:spLocks noChangeShapeType="1"/>
              </p:cNvSpPr>
              <p:nvPr/>
            </p:nvSpPr>
            <p:spPr bwMode="auto">
              <a:xfrm flipV="1">
                <a:off x="3456" y="2630"/>
                <a:ext cx="0" cy="164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5518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F69-4D43-2E4D-9145-EA777A3D4ECE}" type="slidenum">
              <a:rPr lang="en-US"/>
              <a:pPr/>
              <a:t>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</a:t>
            </a:r>
            <a:r>
              <a:rPr lang="en-US" b="1">
                <a:latin typeface="Courier New" charset="0"/>
              </a:rPr>
              <a:t>instanceof</a:t>
            </a:r>
            <a:r>
              <a:rPr lang="en-US"/>
              <a:t> Operator</a:t>
            </a:r>
            <a:endParaRPr lang="en-US" i="1"/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 value of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dirty="0"/>
              <a:t> is of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Dog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then the following conditionals are </a:t>
            </a:r>
            <a:r>
              <a:rPr lang="en-US" dirty="0">
                <a:solidFill>
                  <a:schemeClr val="folHlink"/>
                </a:solidFill>
              </a:rPr>
              <a:t>all true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x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instanceof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Dog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x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instanceof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Mammal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x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instanceof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Animal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x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instanceof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HouseholdPet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x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instanceof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Biter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98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B8CF-3707-3744-9818-DEB110D05E74}" type="slidenum">
              <a:rPr lang="en-US"/>
              <a:pPr/>
              <a:t>9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 Our Pets</a:t>
            </a:r>
            <a:endParaRPr lang="en-US" i="1"/>
          </a:p>
        </p:txBody>
      </p:sp>
      <p:sp>
        <p:nvSpPr>
          <p:cNvPr id="399364" name="Rectangle 4"/>
          <p:cNvSpPr>
            <a:spLocks noChangeArrowheads="1"/>
          </p:cNvSpPr>
          <p:nvPr/>
        </p:nvSpPr>
        <p:spPr bwMode="auto">
          <a:xfrm>
            <a:off x="457200" y="2763200"/>
            <a:ext cx="8412433" cy="1031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b="0" dirty="0"/>
              <a:t>How we find and feed all our pets </a:t>
            </a:r>
            <a:br>
              <a:rPr lang="en-US" sz="2800" b="0" dirty="0"/>
            </a:br>
            <a:r>
              <a:rPr lang="en-US" sz="2800" b="0" dirty="0"/>
              <a:t>that are in array </a:t>
            </a:r>
            <a:r>
              <a:rPr lang="en-US" sz="2800" b="1" dirty="0">
                <a:solidFill>
                  <a:srgbClr val="0033CC"/>
                </a:solidFill>
                <a:latin typeface="Courier New"/>
                <a:cs typeface="Courier New"/>
              </a:rPr>
              <a:t>animals</a:t>
            </a:r>
            <a:r>
              <a:rPr lang="en-US" sz="2800" b="0" dirty="0"/>
              <a:t>?</a:t>
            </a:r>
          </a:p>
        </p:txBody>
      </p:sp>
      <p:sp>
        <p:nvSpPr>
          <p:cNvPr id="399365" name="Text Box 5"/>
          <p:cNvSpPr txBox="1">
            <a:spLocks noChangeArrowheads="1"/>
          </p:cNvSpPr>
          <p:nvPr/>
        </p:nvSpPr>
        <p:spPr bwMode="auto">
          <a:xfrm>
            <a:off x="2468903" y="1353616"/>
            <a:ext cx="4648153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interface </a:t>
            </a:r>
            <a:r>
              <a:rPr lang="en-US" sz="2000" b="1" dirty="0" err="1">
                <a:latin typeface="Courier New"/>
                <a:cs typeface="Courier New"/>
              </a:rPr>
              <a:t>HouseholdPet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void 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feed</a:t>
            </a:r>
            <a:r>
              <a:rPr lang="en-US" sz="2000" b="1" dirty="0">
                <a:latin typeface="Courier New"/>
                <a:cs typeface="Courier New"/>
              </a:rPr>
              <a:t>(Food f);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99366" name="Text Box 6"/>
          <p:cNvSpPr txBox="1">
            <a:spLocks noChangeArrowheads="1"/>
          </p:cNvSpPr>
          <p:nvPr/>
        </p:nvSpPr>
        <p:spPr bwMode="auto">
          <a:xfrm>
            <a:off x="365806" y="3858482"/>
            <a:ext cx="8342072" cy="28623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for 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0;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</a:t>
            </a:r>
            <a:r>
              <a:rPr lang="en-US" sz="2000" b="1" dirty="0" err="1">
                <a:latin typeface="Courier New"/>
                <a:cs typeface="Courier New"/>
              </a:rPr>
              <a:t>animals.length</a:t>
            </a:r>
            <a:r>
              <a:rPr lang="en-US" sz="2000" b="1" dirty="0">
                <a:latin typeface="Courier New"/>
                <a:cs typeface="Courier New"/>
              </a:rPr>
              <a:t>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((animals[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!= null) &amp;&amp;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(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animals[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i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] 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instanceof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HouseholdPet</a:t>
            </a:r>
            <a:r>
              <a:rPr lang="en-US" sz="2000" b="1" dirty="0">
                <a:latin typeface="Courier New"/>
                <a:cs typeface="Courier New"/>
              </a:rPr>
              <a:t>))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HouseholdPet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 pet =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HouseholdPet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) animals[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i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]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Food f = </a:t>
            </a:r>
            <a:r>
              <a:rPr lang="en-US" sz="2000" b="1" dirty="0" smtClean="0">
                <a:latin typeface="Courier New"/>
                <a:cs typeface="Courier New"/>
              </a:rPr>
              <a:t>new Food();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pet.feed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(f);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46602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9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9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9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9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9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9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9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29078</TotalTime>
  <Words>2139</Words>
  <Application>Microsoft Macintosh PowerPoint</Application>
  <PresentationFormat>On-screen Show (4:3)</PresentationFormat>
  <Paragraphs>462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Quadrant</vt:lpstr>
      <vt:lpstr>CS 46B: Introduction to Data Structures June 9 Class Meeting</vt:lpstr>
      <vt:lpstr>Quiz 6 June 11</vt:lpstr>
      <vt:lpstr>A Class Hierarchy Puzzle</vt:lpstr>
      <vt:lpstr>A Class Hierarchy Puzzle, cont’d</vt:lpstr>
      <vt:lpstr>Clicker Question June 9 #1</vt:lpstr>
      <vt:lpstr>Java Subclass</vt:lpstr>
      <vt:lpstr>Java Interface</vt:lpstr>
      <vt:lpstr>Java instanceof Operator</vt:lpstr>
      <vt:lpstr>Feed Our Pets</vt:lpstr>
      <vt:lpstr>Feed Our Pets, cont’d</vt:lpstr>
      <vt:lpstr>Marker Interfaces</vt:lpstr>
      <vt:lpstr>Avoid Biters!</vt:lpstr>
      <vt:lpstr>Java Interface Constants</vt:lpstr>
      <vt:lpstr>Objects and Interfaces</vt:lpstr>
      <vt:lpstr>Objects and Interfaces, cont’d</vt:lpstr>
      <vt:lpstr>Break</vt:lpstr>
      <vt:lpstr>Reading and Writing Text Files</vt:lpstr>
      <vt:lpstr>Create a Scanner Object</vt:lpstr>
      <vt:lpstr>Create a PrintWriter Object</vt:lpstr>
      <vt:lpstr>Create a PrintWriter Object, cont’d</vt:lpstr>
      <vt:lpstr>Close the Input and Output Files</vt:lpstr>
      <vt:lpstr>Clicker Question June 9 #2</vt:lpstr>
      <vt:lpstr>Read Words</vt:lpstr>
      <vt:lpstr>Read Words, cont’d</vt:lpstr>
      <vt:lpstr>Read Words, cont’d</vt:lpstr>
      <vt:lpstr>Read Words, cont’d</vt:lpstr>
      <vt:lpstr>Read Words, cont’d</vt:lpstr>
      <vt:lpstr>Read Characters</vt:lpstr>
      <vt:lpstr>Classify Characters</vt:lpstr>
      <vt:lpstr>Read Lines</vt:lpstr>
      <vt:lpstr>Read Lines, cont’d</vt:lpstr>
      <vt:lpstr>Read Numbers</vt:lpstr>
      <vt:lpstr>Read Numbers, cont’d</vt:lpstr>
      <vt:lpstr>Handle I/O Errors</vt:lpstr>
      <vt:lpstr>Introduction to Exception Handling</vt:lpstr>
      <vt:lpstr>Introduction to Exception Handling, cont’d</vt:lpstr>
      <vt:lpstr>FileNotFoundException Handler Example</vt:lpstr>
      <vt:lpstr>The finally Clause</vt:lpstr>
      <vt:lpstr>Homework #2</vt:lpstr>
      <vt:lpstr>Homework #2, cont’d</vt:lpstr>
      <vt:lpstr>Homework #2,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326</cp:revision>
  <dcterms:created xsi:type="dcterms:W3CDTF">2008-01-12T03:52:55Z</dcterms:created>
  <dcterms:modified xsi:type="dcterms:W3CDTF">2015-06-10T23:20:46Z</dcterms:modified>
  <cp:category/>
</cp:coreProperties>
</file>