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9" r:id="rId1"/>
  </p:sldMasterIdLst>
  <p:notesMasterIdLst>
    <p:notesMasterId r:id="rId77"/>
  </p:notesMasterIdLst>
  <p:handoutMasterIdLst>
    <p:handoutMasterId r:id="rId78"/>
  </p:handoutMasterIdLst>
  <p:sldIdLst>
    <p:sldId id="256" r:id="rId2"/>
    <p:sldId id="372" r:id="rId3"/>
    <p:sldId id="373" r:id="rId4"/>
    <p:sldId id="374" r:id="rId5"/>
    <p:sldId id="375" r:id="rId6"/>
    <p:sldId id="376" r:id="rId7"/>
    <p:sldId id="377" r:id="rId8"/>
    <p:sldId id="378" r:id="rId9"/>
    <p:sldId id="379" r:id="rId10"/>
    <p:sldId id="382" r:id="rId11"/>
    <p:sldId id="383" r:id="rId12"/>
    <p:sldId id="384" r:id="rId13"/>
    <p:sldId id="385" r:id="rId14"/>
    <p:sldId id="386" r:id="rId15"/>
    <p:sldId id="387" r:id="rId16"/>
    <p:sldId id="388" r:id="rId17"/>
    <p:sldId id="389" r:id="rId18"/>
    <p:sldId id="390" r:id="rId19"/>
    <p:sldId id="391" r:id="rId20"/>
    <p:sldId id="392" r:id="rId21"/>
    <p:sldId id="393" r:id="rId22"/>
    <p:sldId id="394" r:id="rId23"/>
    <p:sldId id="395" r:id="rId24"/>
    <p:sldId id="396" r:id="rId25"/>
    <p:sldId id="397" r:id="rId26"/>
    <p:sldId id="398" r:id="rId27"/>
    <p:sldId id="399" r:id="rId28"/>
    <p:sldId id="400" r:id="rId29"/>
    <p:sldId id="401" r:id="rId30"/>
    <p:sldId id="402" r:id="rId31"/>
    <p:sldId id="403" r:id="rId32"/>
    <p:sldId id="404" r:id="rId33"/>
    <p:sldId id="405" r:id="rId34"/>
    <p:sldId id="406" r:id="rId35"/>
    <p:sldId id="407" r:id="rId36"/>
    <p:sldId id="408" r:id="rId37"/>
    <p:sldId id="409" r:id="rId38"/>
    <p:sldId id="410" r:id="rId39"/>
    <p:sldId id="411" r:id="rId40"/>
    <p:sldId id="412" r:id="rId41"/>
    <p:sldId id="413" r:id="rId42"/>
    <p:sldId id="414" r:id="rId43"/>
    <p:sldId id="415" r:id="rId44"/>
    <p:sldId id="416" r:id="rId45"/>
    <p:sldId id="417" r:id="rId46"/>
    <p:sldId id="418" r:id="rId47"/>
    <p:sldId id="419" r:id="rId48"/>
    <p:sldId id="420" r:id="rId49"/>
    <p:sldId id="421" r:id="rId50"/>
    <p:sldId id="422" r:id="rId51"/>
    <p:sldId id="423" r:id="rId52"/>
    <p:sldId id="424" r:id="rId53"/>
    <p:sldId id="425" r:id="rId54"/>
    <p:sldId id="426" r:id="rId55"/>
    <p:sldId id="427" r:id="rId56"/>
    <p:sldId id="428" r:id="rId57"/>
    <p:sldId id="429" r:id="rId58"/>
    <p:sldId id="430" r:id="rId59"/>
    <p:sldId id="431" r:id="rId60"/>
    <p:sldId id="432" r:id="rId61"/>
    <p:sldId id="433" r:id="rId62"/>
    <p:sldId id="434" r:id="rId63"/>
    <p:sldId id="435" r:id="rId64"/>
    <p:sldId id="436" r:id="rId65"/>
    <p:sldId id="437" r:id="rId66"/>
    <p:sldId id="438" r:id="rId67"/>
    <p:sldId id="439" r:id="rId68"/>
    <p:sldId id="440" r:id="rId69"/>
    <p:sldId id="441" r:id="rId70"/>
    <p:sldId id="442" r:id="rId71"/>
    <p:sldId id="443" r:id="rId72"/>
    <p:sldId id="444" r:id="rId73"/>
    <p:sldId id="445" r:id="rId74"/>
    <p:sldId id="446" r:id="rId75"/>
    <p:sldId id="447" r:id="rId7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A6F0FF"/>
    <a:srgbClr val="B23C00"/>
    <a:srgbClr val="FFF1E4"/>
    <a:srgbClr val="FFE5CB"/>
    <a:srgbClr val="66CCFF"/>
    <a:srgbClr val="A40000"/>
    <a:srgbClr val="0033CC"/>
    <a:srgbClr val="CC99FF"/>
    <a:srgbClr val="99FF66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202" autoAdjust="0"/>
    <p:restoredTop sz="98450" autoAdjust="0"/>
  </p:normalViewPr>
  <p:slideViewPr>
    <p:cSldViewPr>
      <p:cViewPr varScale="1">
        <p:scale>
          <a:sx n="134" d="100"/>
          <a:sy n="134" d="100"/>
        </p:scale>
        <p:origin x="-608" y="-104"/>
      </p:cViewPr>
      <p:guideLst>
        <p:guide orient="horz" pos="2160"/>
        <p:guide pos="2822"/>
      </p:guideLst>
    </p:cSldViewPr>
  </p:slideViewPr>
  <p:outlineViewPr>
    <p:cViewPr>
      <p:scale>
        <a:sx n="33" d="100"/>
        <a:sy n="33" d="100"/>
      </p:scale>
      <p:origin x="0" y="346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notesMaster" Target="notesMasters/notesMaster1.xml"/><Relationship Id="rId78" Type="http://schemas.openxmlformats.org/officeDocument/2006/relationships/handoutMaster" Target="handoutMasters/handoutMaster1.xml"/><Relationship Id="rId79" Type="http://schemas.openxmlformats.org/officeDocument/2006/relationships/printerSettings" Target="printerSettings/printerSettings1.bin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172681-C581-F644-AAF5-C092E01AA013}" type="datetimeFigureOut">
              <a:rPr lang="en-US" smtClean="0"/>
              <a:t>5/7/15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A581D9-7090-374C-A542-C325CF1D3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2006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164504C-A0F5-524D-82C6-1B8158989A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687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400">
              <a:latin typeface="Times New Roman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</p:spPr>
        <p:txBody>
          <a:bodyPr/>
          <a:lstStyle>
            <a:lvl1pPr marL="0" indent="0">
              <a:buFont typeface="Wingdings" charset="0"/>
              <a:buNone/>
              <a:defRPr sz="24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grpSp>
        <p:nvGrpSpPr>
          <p:cNvPr id="30728" name="Group 8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30729" name="Rectangle 9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0" name="Rectangle 10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1" name="Rectangle 11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2" name="Rectangle 12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3" name="Line 13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4" name="Rectangle 14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4F0376-0E54-9843-B673-E00D6670E8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753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11163"/>
            <a:ext cx="8229600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3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2BDC82CD-30B2-1348-96D0-860A277DEA53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29703" name="Group 7"/>
          <p:cNvGrpSpPr>
            <a:grpSpLocks/>
          </p:cNvGrpSpPr>
          <p:nvPr/>
        </p:nvGrpSpPr>
        <p:grpSpPr bwMode="auto">
          <a:xfrm>
            <a:off x="228600" y="0"/>
            <a:ext cx="8686800" cy="1143000"/>
            <a:chOff x="176" y="96"/>
            <a:chExt cx="5472" cy="1008"/>
          </a:xfrm>
        </p:grpSpPr>
        <p:sp>
          <p:nvSpPr>
            <p:cNvPr id="29704" name="Line 8"/>
            <p:cNvSpPr>
              <a:spLocks noChangeShapeType="1"/>
            </p:cNvSpPr>
            <p:nvPr/>
          </p:nvSpPr>
          <p:spPr bwMode="auto">
            <a:xfrm flipH="1">
              <a:off x="288" y="1104"/>
              <a:ext cx="5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5" name="Rectangle 9"/>
            <p:cNvSpPr>
              <a:spLocks noChangeArrowheads="1"/>
            </p:cNvSpPr>
            <p:nvPr/>
          </p:nvSpPr>
          <p:spPr bwMode="auto">
            <a:xfrm>
              <a:off x="5504" y="96"/>
              <a:ext cx="14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9706" name="Rectangle 10"/>
            <p:cNvSpPr>
              <a:spLocks noChangeArrowheads="1"/>
            </p:cNvSpPr>
            <p:nvPr/>
          </p:nvSpPr>
          <p:spPr bwMode="auto">
            <a:xfrm>
              <a:off x="176" y="96"/>
              <a:ext cx="5326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9707" name="Rectangle 11"/>
            <p:cNvSpPr>
              <a:spLocks noChangeArrowheads="1"/>
            </p:cNvSpPr>
            <p:nvPr/>
          </p:nvSpPr>
          <p:spPr bwMode="auto">
            <a:xfrm>
              <a:off x="176" y="240"/>
              <a:ext cx="5326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9708" name="Rectangle 12"/>
            <p:cNvSpPr>
              <a:spLocks noChangeArrowheads="1"/>
            </p:cNvSpPr>
            <p:nvPr/>
          </p:nvSpPr>
          <p:spPr bwMode="auto">
            <a:xfrm>
              <a:off x="5504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</p:grpSp>
      <p:pic>
        <p:nvPicPr>
          <p:cNvPr id="29709" name="Picture 13" descr="SJSU-logo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6172200"/>
            <a:ext cx="639762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1097318" y="6263609"/>
            <a:ext cx="1581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Computer</a:t>
            </a:r>
            <a:r>
              <a:rPr lang="en-US" sz="1000" baseline="0" dirty="0" smtClean="0"/>
              <a:t> Science Dept.</a:t>
            </a:r>
          </a:p>
          <a:p>
            <a:r>
              <a:rPr lang="en-US" sz="1000" baseline="0" dirty="0" smtClean="0"/>
              <a:t>Spring 2015: May </a:t>
            </a:r>
            <a:r>
              <a:rPr lang="en-US" sz="1000" baseline="0" dirty="0" smtClean="0"/>
              <a:t>7</a:t>
            </a:r>
            <a:endParaRPr lang="en-US" sz="1000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3749049" y="6263609"/>
            <a:ext cx="1923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CS 235: User Interface</a:t>
            </a:r>
            <a:r>
              <a:rPr lang="en-US" sz="1000" baseline="0" dirty="0" smtClean="0"/>
              <a:t> Design</a:t>
            </a:r>
            <a:br>
              <a:rPr lang="en-US" sz="1000" baseline="0" dirty="0" smtClean="0"/>
            </a:br>
            <a:r>
              <a:rPr lang="en-US" sz="1000" baseline="0" dirty="0" smtClean="0"/>
              <a:t>© R. Mak</a:t>
            </a:r>
            <a:endParaRPr lang="en-US" sz="10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469900" indent="-469900" algn="l" rtl="0" fontAlgn="base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charset="0"/>
        <a:buChar char="o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</a:defRPr>
      </a:lvl2pPr>
      <a:lvl3pPr marL="1377950" indent="-468313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o"/>
        <a:defRPr sz="2000">
          <a:solidFill>
            <a:schemeClr val="tx1"/>
          </a:solidFill>
          <a:latin typeface="+mn-lt"/>
          <a:ea typeface="+mn-ea"/>
        </a:defRPr>
      </a:lvl3pPr>
      <a:lvl4pPr marL="1827213" indent="-4381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1600">
          <a:solidFill>
            <a:schemeClr val="tx1"/>
          </a:solidFill>
          <a:latin typeface="+mn-lt"/>
          <a:ea typeface="+mn-ea"/>
        </a:defRPr>
      </a:lvl4pPr>
      <a:lvl5pPr marL="22971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cs.sjsu.edu/~mak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BM_1401" TargetMode="External"/><Relationship Id="rId4" Type="http://schemas.openxmlformats.org/officeDocument/2006/relationships/hyperlink" Target="http://www.cs.sjsu.edu/~mak/1401/" TargetMode="External"/><Relationship Id="rId5" Type="http://schemas.openxmlformats.org/officeDocument/2006/relationships/hyperlink" Target="http://ed-thelen.org/1401Project/1401RestorationPage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omputerhistor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CS </a:t>
            </a:r>
            <a:r>
              <a:rPr lang="en-US" sz="3200" dirty="0" smtClean="0"/>
              <a:t>235: User Interface Design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2400" dirty="0" smtClean="0"/>
              <a:t>May </a:t>
            </a:r>
            <a:r>
              <a:rPr lang="en-US" sz="2400" dirty="0" smtClean="0"/>
              <a:t>7 </a:t>
            </a:r>
            <a:r>
              <a:rPr lang="en-US" sz="2400" dirty="0" smtClean="0"/>
              <a:t>Class </a:t>
            </a:r>
            <a:r>
              <a:rPr lang="en-US" sz="2400" dirty="0"/>
              <a:t>Meeting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>
              <a:lnSpc>
                <a:spcPct val="90000"/>
              </a:lnSpc>
            </a:pPr>
            <a:r>
              <a:rPr lang="en-US" dirty="0"/>
              <a:t>Department of Computer Science</a:t>
            </a:r>
            <a:br>
              <a:rPr lang="en-US" dirty="0"/>
            </a:br>
            <a:r>
              <a:rPr lang="en-US" dirty="0"/>
              <a:t>San Jose State University</a:t>
            </a:r>
            <a:br>
              <a:rPr lang="en-US" dirty="0"/>
            </a:br>
            <a:r>
              <a:rPr lang="en-US" sz="1200" dirty="0"/>
              <a:t/>
            </a:r>
            <a:br>
              <a:rPr lang="en-US" sz="1200" dirty="0"/>
            </a:br>
            <a:r>
              <a:rPr lang="en-US" dirty="0" smtClean="0"/>
              <a:t>Spring 2015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Instructor: Ron Mak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hlinkClick r:id="rId2"/>
              </a:rPr>
              <a:t>www.cs.sjsu.edu/~mak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27550"/>
            <a:ext cx="115411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53" name="Picture 5" descr="sjsu_logo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38" y="4591050"/>
            <a:ext cx="1096962" cy="103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Dashboard?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smtClean="0">
                <a:solidFill>
                  <a:srgbClr val="B23C00"/>
                </a:solidFill>
              </a:rPr>
              <a:t>visual display </a:t>
            </a:r>
            <a:r>
              <a:rPr lang="en-US" dirty="0" smtClean="0"/>
              <a:t>…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… of the </a:t>
            </a:r>
            <a:r>
              <a:rPr lang="en-US" dirty="0" smtClean="0">
                <a:solidFill>
                  <a:srgbClr val="B23C00"/>
                </a:solidFill>
              </a:rPr>
              <a:t>most important information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needed to achieve </a:t>
            </a:r>
            <a:r>
              <a:rPr lang="en-US" dirty="0" smtClean="0">
                <a:solidFill>
                  <a:srgbClr val="B23C00"/>
                </a:solidFill>
              </a:rPr>
              <a:t>one or more objectives </a:t>
            </a:r>
            <a:r>
              <a:rPr lang="en-US" dirty="0" smtClean="0"/>
              <a:t>…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… that has been consolidated </a:t>
            </a:r>
            <a:br>
              <a:rPr lang="en-US" dirty="0" smtClean="0"/>
            </a:br>
            <a:r>
              <a:rPr lang="en-US" dirty="0" smtClean="0"/>
              <a:t>on a </a:t>
            </a:r>
            <a:r>
              <a:rPr lang="en-US" dirty="0" smtClean="0">
                <a:solidFill>
                  <a:srgbClr val="B23C00"/>
                </a:solidFill>
              </a:rPr>
              <a:t>single computer screen </a:t>
            </a:r>
            <a:r>
              <a:rPr lang="en-US" dirty="0" smtClean="0"/>
              <a:t>…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… so that it can be </a:t>
            </a:r>
            <a:r>
              <a:rPr lang="en-US" dirty="0" smtClean="0">
                <a:solidFill>
                  <a:srgbClr val="B23C00"/>
                </a:solidFill>
              </a:rPr>
              <a:t>monitored at a glance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2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Display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16"/>
            <a:ext cx="8229600" cy="4073510"/>
          </a:xfrm>
        </p:spPr>
        <p:txBody>
          <a:bodyPr/>
          <a:lstStyle/>
          <a:p>
            <a:r>
              <a:rPr lang="en-US" dirty="0" smtClean="0"/>
              <a:t>Combination of </a:t>
            </a:r>
            <a:r>
              <a:rPr lang="en-US" dirty="0" smtClean="0">
                <a:solidFill>
                  <a:srgbClr val="B23C00"/>
                </a:solidFill>
              </a:rPr>
              <a:t>text and graphics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Emphasis on graphics.</a:t>
            </a:r>
          </a:p>
          <a:p>
            <a:pPr lvl="5"/>
            <a:endParaRPr lang="en-US" dirty="0" smtClean="0"/>
          </a:p>
          <a:p>
            <a:r>
              <a:rPr lang="en-US" dirty="0" smtClean="0"/>
              <a:t>Graphical presentations can communicate more effectively and comprehensively than text alone.</a:t>
            </a:r>
          </a:p>
          <a:p>
            <a:pPr lvl="1"/>
            <a:r>
              <a:rPr lang="en-US" dirty="0" smtClean="0"/>
              <a:t>If designed expertly.</a:t>
            </a:r>
          </a:p>
          <a:p>
            <a:pPr lvl="5"/>
            <a:endParaRPr lang="en-US" dirty="0" smtClean="0"/>
          </a:p>
          <a:p>
            <a:r>
              <a:rPr lang="en-US" dirty="0" smtClean="0"/>
              <a:t>To design well, you must understand </a:t>
            </a:r>
            <a:br>
              <a:rPr lang="en-US" dirty="0" smtClean="0"/>
            </a:br>
            <a:r>
              <a:rPr lang="en-US" dirty="0" smtClean="0"/>
              <a:t>concepts of </a:t>
            </a:r>
            <a:r>
              <a:rPr lang="en-US" dirty="0" smtClean="0">
                <a:solidFill>
                  <a:srgbClr val="B23C00"/>
                </a:solidFill>
              </a:rPr>
              <a:t>visual perception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2928" y="1289761"/>
            <a:ext cx="8778144" cy="5847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 </a:t>
            </a:r>
            <a:r>
              <a:rPr lang="en-US" dirty="0" smtClean="0">
                <a:solidFill>
                  <a:srgbClr val="B23C00"/>
                </a:solidFill>
              </a:rPr>
              <a:t>visual display </a:t>
            </a:r>
            <a:r>
              <a:rPr lang="en-US" dirty="0" smtClean="0"/>
              <a:t>of the most important information needed to achieve one or more objectives</a:t>
            </a:r>
          </a:p>
          <a:p>
            <a:r>
              <a:rPr lang="en-US" dirty="0" smtClean="0"/>
              <a:t>that has been consolidated on a single computer screen so that it can be monitored at a glance.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657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to Achieve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5976"/>
            <a:ext cx="8229600" cy="4164949"/>
          </a:xfrm>
        </p:spPr>
        <p:txBody>
          <a:bodyPr/>
          <a:lstStyle/>
          <a:p>
            <a:r>
              <a:rPr lang="en-US" dirty="0" smtClean="0"/>
              <a:t>A dashboard should achieve </a:t>
            </a:r>
            <a:br>
              <a:rPr lang="en-US" dirty="0" smtClean="0"/>
            </a:br>
            <a:r>
              <a:rPr lang="en-US" dirty="0" smtClean="0"/>
              <a:t>at least one objective.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Access a collection of facts from diverse sources that are not otherwise related.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Use whatever information needed </a:t>
            </a:r>
            <a:br>
              <a:rPr lang="en-US" dirty="0" smtClean="0"/>
            </a:br>
            <a:r>
              <a:rPr lang="en-US" dirty="0" smtClean="0"/>
              <a:t>to achieve the objective(s).</a:t>
            </a:r>
          </a:p>
          <a:p>
            <a:pPr lvl="1"/>
            <a:r>
              <a:rPr lang="en-US" dirty="0" smtClean="0"/>
              <a:t>Can be a set of KPIs or any other facts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>
                <a:solidFill>
                  <a:srgbClr val="B23300"/>
                </a:solidFill>
              </a:rPr>
              <a:t>KPI</a:t>
            </a:r>
            <a:r>
              <a:rPr lang="en-US" dirty="0" smtClean="0"/>
              <a:t> = Key Performance Indicator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2928" y="1289761"/>
            <a:ext cx="8778144" cy="5847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 visual display of the most important information needed to </a:t>
            </a:r>
            <a:r>
              <a:rPr lang="en-US" dirty="0" smtClean="0">
                <a:solidFill>
                  <a:srgbClr val="B23C00"/>
                </a:solidFill>
              </a:rPr>
              <a:t>achieve one or more objectives</a:t>
            </a:r>
          </a:p>
          <a:p>
            <a:r>
              <a:rPr lang="en-US" dirty="0" smtClean="0"/>
              <a:t>that has been consolidated on a single computer screen so that it can be monitored at a glance.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819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Fits on a Single Computer Screen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5976"/>
            <a:ext cx="8503872" cy="4164949"/>
          </a:xfrm>
        </p:spPr>
        <p:txBody>
          <a:bodyPr/>
          <a:lstStyle/>
          <a:p>
            <a:r>
              <a:rPr lang="en-US" dirty="0" smtClean="0"/>
              <a:t>Seen all at once, at a glance.</a:t>
            </a:r>
          </a:p>
          <a:p>
            <a:pPr lvl="1"/>
            <a:r>
              <a:rPr lang="en-US" dirty="0" smtClean="0"/>
              <a:t>It’s not a dashboard if scrolling is required.</a:t>
            </a:r>
          </a:p>
          <a:p>
            <a:pPr lvl="6"/>
            <a:endParaRPr lang="en-US" dirty="0" smtClean="0"/>
          </a:p>
          <a:p>
            <a:r>
              <a:rPr lang="en-US" dirty="0" smtClean="0"/>
              <a:t>Have the most important information </a:t>
            </a:r>
            <a:br>
              <a:rPr lang="en-US" dirty="0" smtClean="0"/>
            </a:br>
            <a:r>
              <a:rPr lang="en-US" dirty="0" smtClean="0"/>
              <a:t>readily and easily available.</a:t>
            </a:r>
          </a:p>
          <a:p>
            <a:pPr lvl="1"/>
            <a:r>
              <a:rPr lang="en-US" dirty="0" smtClean="0"/>
              <a:t>The viewer can quickly absorb what’s needed to know.</a:t>
            </a:r>
          </a:p>
          <a:p>
            <a:pPr lvl="6"/>
            <a:endParaRPr lang="en-US" dirty="0" smtClean="0"/>
          </a:p>
          <a:p>
            <a:r>
              <a:rPr lang="en-US" dirty="0" smtClean="0"/>
              <a:t>The information need not necessarily </a:t>
            </a:r>
            <a:br>
              <a:rPr lang="en-US" dirty="0" smtClean="0"/>
            </a:br>
            <a:r>
              <a:rPr lang="en-US" dirty="0" smtClean="0"/>
              <a:t>be updated in real time.</a:t>
            </a:r>
          </a:p>
          <a:p>
            <a:pPr lvl="1"/>
            <a:r>
              <a:rPr lang="en-US" dirty="0" smtClean="0"/>
              <a:t>Sometimes only a snapshot is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2928" y="1289761"/>
            <a:ext cx="8778144" cy="5847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 </a:t>
            </a:r>
            <a:r>
              <a:rPr lang="en-US" dirty="0" smtClean="0">
                <a:solidFill>
                  <a:srgbClr val="000000"/>
                </a:solidFill>
              </a:rPr>
              <a:t>visual display </a:t>
            </a:r>
            <a:r>
              <a:rPr lang="en-US" dirty="0" smtClean="0"/>
              <a:t>of the most important information needed to achieve one or more objectives</a:t>
            </a:r>
          </a:p>
          <a:p>
            <a:r>
              <a:rPr lang="en-US" dirty="0" smtClean="0"/>
              <a:t>that has been consolidated on a </a:t>
            </a:r>
            <a:r>
              <a:rPr lang="en-US" dirty="0" smtClean="0">
                <a:solidFill>
                  <a:srgbClr val="B23C00"/>
                </a:solidFill>
              </a:rPr>
              <a:t>single computer screen </a:t>
            </a:r>
            <a:r>
              <a:rPr lang="en-US" dirty="0" smtClean="0"/>
              <a:t>so that it can be monitored at a glance.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547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 Information at a Glance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15"/>
            <a:ext cx="8229600" cy="4073510"/>
          </a:xfrm>
        </p:spPr>
        <p:txBody>
          <a:bodyPr/>
          <a:lstStyle/>
          <a:p>
            <a:r>
              <a:rPr lang="en-US" dirty="0" smtClean="0"/>
              <a:t>A dashboard provides an </a:t>
            </a:r>
            <a:r>
              <a:rPr lang="en-US" dirty="0" smtClean="0">
                <a:solidFill>
                  <a:srgbClr val="B23C00"/>
                </a:solidFill>
              </a:rPr>
              <a:t>overview</a:t>
            </a:r>
            <a:r>
              <a:rPr lang="en-US" dirty="0" smtClean="0"/>
              <a:t>.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Quickly point out that something </a:t>
            </a:r>
            <a:br>
              <a:rPr lang="en-US" dirty="0" smtClean="0"/>
            </a:br>
            <a:r>
              <a:rPr lang="en-US" dirty="0" smtClean="0">
                <a:solidFill>
                  <a:srgbClr val="B23C00"/>
                </a:solidFill>
              </a:rPr>
              <a:t>deserves attention </a:t>
            </a:r>
            <a:r>
              <a:rPr lang="en-US" dirty="0" smtClean="0"/>
              <a:t>and may </a:t>
            </a:r>
            <a:r>
              <a:rPr lang="en-US" dirty="0" smtClean="0">
                <a:solidFill>
                  <a:srgbClr val="B23C00"/>
                </a:solidFill>
              </a:rPr>
              <a:t>require action</a:t>
            </a:r>
            <a:r>
              <a:rPr lang="en-US" dirty="0" smtClean="0"/>
              <a:t>.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Not required to provide all the details.</a:t>
            </a:r>
          </a:p>
          <a:p>
            <a:pPr lvl="1"/>
            <a:r>
              <a:rPr lang="en-US" dirty="0" smtClean="0"/>
              <a:t>The viewer should be able to navigate to the details.</a:t>
            </a:r>
          </a:p>
          <a:p>
            <a:pPr lvl="5"/>
            <a:endParaRPr lang="en-US" dirty="0" smtClean="0"/>
          </a:p>
          <a:p>
            <a:r>
              <a:rPr lang="en-US" dirty="0" smtClean="0">
                <a:solidFill>
                  <a:srgbClr val="B23C00"/>
                </a:solidFill>
              </a:rPr>
              <a:t>Primary job: </a:t>
            </a:r>
            <a:r>
              <a:rPr lang="en-US" dirty="0" smtClean="0"/>
              <a:t>Tell the viewer </a:t>
            </a:r>
            <a:r>
              <a:rPr lang="en-US" dirty="0" smtClean="0">
                <a:solidFill>
                  <a:srgbClr val="B23C00"/>
                </a:solidFill>
              </a:rPr>
              <a:t>at a glance </a:t>
            </a:r>
            <a:r>
              <a:rPr lang="en-US" dirty="0" smtClean="0"/>
              <a:t>that </a:t>
            </a:r>
            <a:br>
              <a:rPr lang="en-US" dirty="0" smtClean="0"/>
            </a:br>
            <a:r>
              <a:rPr lang="en-US" dirty="0" smtClean="0"/>
              <a:t>he or she </a:t>
            </a:r>
            <a:r>
              <a:rPr lang="en-US" dirty="0" smtClean="0">
                <a:solidFill>
                  <a:srgbClr val="B23C00"/>
                </a:solidFill>
              </a:rPr>
              <a:t>needs to act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2928" y="1289761"/>
            <a:ext cx="8778144" cy="5847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 visual display of the most important information needed to achieve one or more objectives</a:t>
            </a:r>
          </a:p>
          <a:p>
            <a:r>
              <a:rPr lang="en-US" dirty="0" smtClean="0"/>
              <a:t>that has been consolidated on a single computer screen so that it can be </a:t>
            </a:r>
            <a:r>
              <a:rPr lang="en-US" dirty="0" smtClean="0">
                <a:solidFill>
                  <a:srgbClr val="B23C00"/>
                </a:solidFill>
              </a:rPr>
              <a:t>monitored at a glance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957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 Dashboard Presents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Presents information using small, concise, </a:t>
            </a:r>
            <a:br>
              <a:rPr lang="en-US" dirty="0" smtClean="0"/>
            </a:br>
            <a:r>
              <a:rPr lang="en-US" dirty="0" smtClean="0"/>
              <a:t>direct, and clear display media.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Clearly states the messages without </a:t>
            </a:r>
            <a:br>
              <a:rPr lang="en-US" dirty="0" smtClean="0"/>
            </a:br>
            <a:r>
              <a:rPr lang="en-US" dirty="0" smtClean="0"/>
              <a:t>taking up much space.</a:t>
            </a:r>
          </a:p>
          <a:p>
            <a:pPr lvl="1"/>
            <a:r>
              <a:rPr lang="en-US" dirty="0" smtClean="0"/>
              <a:t>Fit all information on a single screen.</a:t>
            </a:r>
          </a:p>
          <a:p>
            <a:pPr lvl="5"/>
            <a:endParaRPr lang="en-US" dirty="0" smtClean="0"/>
          </a:p>
          <a:p>
            <a:r>
              <a:rPr lang="en-US" dirty="0" smtClean="0"/>
              <a:t>Avoids cute or absurd skeuomorphs.</a:t>
            </a:r>
          </a:p>
          <a:p>
            <a:pPr lvl="1"/>
            <a:r>
              <a:rPr lang="en-US" dirty="0" smtClean="0"/>
              <a:t>Car dashboard gauges, traffic lights,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83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Dashboards are Customized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dashboard is</a:t>
            </a:r>
          </a:p>
          <a:p>
            <a:pPr lvl="1"/>
            <a:r>
              <a:rPr lang="en-US" dirty="0" smtClean="0"/>
              <a:t>a type of display</a:t>
            </a:r>
          </a:p>
          <a:p>
            <a:pPr lvl="1"/>
            <a:r>
              <a:rPr lang="en-US" dirty="0" smtClean="0"/>
              <a:t>a form of presentation</a:t>
            </a:r>
          </a:p>
          <a:p>
            <a:pPr lvl="5"/>
            <a:endParaRPr lang="en-US" dirty="0" smtClean="0"/>
          </a:p>
          <a:p>
            <a:r>
              <a:rPr lang="en-US" u="sng" dirty="0" smtClean="0"/>
              <a:t>Not</a:t>
            </a:r>
            <a:r>
              <a:rPr lang="en-US" dirty="0" smtClean="0"/>
              <a:t> a multi-chart display for user interaction.</a:t>
            </a:r>
          </a:p>
          <a:p>
            <a:pPr lvl="1"/>
            <a:r>
              <a:rPr lang="en-US" dirty="0" smtClean="0"/>
              <a:t>No adding or removing charts, filtering data, etc.</a:t>
            </a:r>
          </a:p>
          <a:p>
            <a:pPr lvl="5"/>
            <a:endParaRPr lang="en-US" dirty="0" smtClean="0"/>
          </a:p>
          <a:p>
            <a:r>
              <a:rPr lang="en-US" dirty="0" smtClean="0"/>
              <a:t>The screen should look the same </a:t>
            </a:r>
            <a:br>
              <a:rPr lang="en-US" dirty="0" smtClean="0"/>
            </a:br>
            <a:r>
              <a:rPr lang="en-US" dirty="0" smtClean="0"/>
              <a:t>from day to day without alteration.</a:t>
            </a:r>
          </a:p>
          <a:p>
            <a:pPr lvl="1"/>
            <a:r>
              <a:rPr lang="en-US" dirty="0" smtClean="0"/>
              <a:t>Except for changes in the data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93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 Dashboard is Not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a display for data exploration and analysis.</a:t>
            </a:r>
          </a:p>
          <a:p>
            <a:pPr lvl="1"/>
            <a:r>
              <a:rPr lang="en-US" dirty="0" smtClean="0"/>
              <a:t>Make the viewer aware of something </a:t>
            </a:r>
            <a:br>
              <a:rPr lang="en-US" dirty="0" smtClean="0"/>
            </a:br>
            <a:r>
              <a:rPr lang="en-US" dirty="0" smtClean="0"/>
              <a:t>that must be explored or analyzed.</a:t>
            </a:r>
          </a:p>
          <a:p>
            <a:pPr lvl="1"/>
            <a:r>
              <a:rPr lang="en-US" dirty="0" smtClean="0"/>
              <a:t>Navigate to a different screen to explore or analyze.</a:t>
            </a:r>
          </a:p>
          <a:p>
            <a:pPr lvl="6"/>
            <a:endParaRPr lang="en-US" dirty="0" smtClean="0"/>
          </a:p>
          <a:p>
            <a:r>
              <a:rPr lang="en-US" dirty="0" smtClean="0"/>
              <a:t>Not a portal.</a:t>
            </a:r>
          </a:p>
          <a:p>
            <a:pPr lvl="1"/>
            <a:r>
              <a:rPr lang="en-US" dirty="0" smtClean="0"/>
              <a:t>The purpose of a dashboard is </a:t>
            </a:r>
            <a:br>
              <a:rPr lang="en-US" dirty="0" smtClean="0"/>
            </a:br>
            <a:r>
              <a:rPr lang="en-US" dirty="0" smtClean="0"/>
              <a:t>to monitor important information.</a:t>
            </a:r>
          </a:p>
          <a:p>
            <a:pPr lvl="1"/>
            <a:r>
              <a:rPr lang="en-US" dirty="0" smtClean="0"/>
              <a:t>The purpose of a portal is to enable a user </a:t>
            </a:r>
            <a:br>
              <a:rPr lang="en-US" dirty="0" smtClean="0"/>
            </a:br>
            <a:r>
              <a:rPr lang="en-US" dirty="0" smtClean="0"/>
              <a:t>to access often needed information</a:t>
            </a:r>
            <a:br>
              <a:rPr lang="en-US" dirty="0" smtClean="0"/>
            </a:br>
            <a:r>
              <a:rPr lang="en-US" dirty="0" smtClean="0"/>
              <a:t>to accomplish certain tasks.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047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 Dashboard is </a:t>
            </a:r>
            <a:r>
              <a:rPr lang="en-US" dirty="0" smtClean="0"/>
              <a:t>Not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a scorecard.</a:t>
            </a:r>
          </a:p>
          <a:p>
            <a:pPr lvl="1"/>
            <a:r>
              <a:rPr lang="en-US" dirty="0" smtClean="0"/>
              <a:t>A scorecard is part of a system of data </a:t>
            </a:r>
            <a:br>
              <a:rPr lang="en-US" dirty="0" smtClean="0"/>
            </a:br>
            <a:r>
              <a:rPr lang="en-US" dirty="0" smtClean="0"/>
              <a:t>and activities for managing and improving </a:t>
            </a:r>
            <a:br>
              <a:rPr lang="en-US" dirty="0" smtClean="0"/>
            </a:br>
            <a:r>
              <a:rPr lang="en-US" dirty="0" smtClean="0"/>
              <a:t>an organization’s performance.</a:t>
            </a:r>
          </a:p>
          <a:p>
            <a:pPr lvl="1"/>
            <a:r>
              <a:rPr lang="en-US" dirty="0" smtClean="0"/>
              <a:t>A dashboard can be part of this system.</a:t>
            </a:r>
          </a:p>
          <a:p>
            <a:pPr lvl="5"/>
            <a:endParaRPr lang="en-US" dirty="0" smtClean="0"/>
          </a:p>
          <a:p>
            <a:r>
              <a:rPr lang="en-US" dirty="0" smtClean="0"/>
              <a:t>Not a report to look up specific facts.</a:t>
            </a:r>
          </a:p>
          <a:p>
            <a:pPr lvl="1"/>
            <a:r>
              <a:rPr lang="en-US" dirty="0" smtClean="0"/>
              <a:t>Looking up facts is not performance monitoring.</a:t>
            </a:r>
          </a:p>
          <a:p>
            <a:pPr lvl="1"/>
            <a:r>
              <a:rPr lang="en-US" dirty="0" smtClean="0"/>
              <a:t>Looking up facts requires controls </a:t>
            </a:r>
            <a:br>
              <a:rPr lang="en-US" dirty="0" smtClean="0"/>
            </a:br>
            <a:r>
              <a:rPr lang="en-US" dirty="0" smtClean="0"/>
              <a:t>for accessing and filtering data.</a:t>
            </a:r>
          </a:p>
          <a:p>
            <a:pPr lvl="1"/>
            <a:r>
              <a:rPr lang="en-US" dirty="0" smtClean="0"/>
              <a:t>A dashboard displays a defined set of information.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68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Situational Awareness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do your job well, you must have an </a:t>
            </a:r>
            <a:r>
              <a:rPr lang="en-US" dirty="0" smtClean="0">
                <a:solidFill>
                  <a:srgbClr val="B23C00"/>
                </a:solidFill>
              </a:rPr>
              <a:t>awareness</a:t>
            </a:r>
            <a:r>
              <a:rPr lang="en-US" dirty="0" smtClean="0"/>
              <a:t> of what’s going on.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Require a set of facts that present </a:t>
            </a:r>
            <a:br>
              <a:rPr lang="en-US" dirty="0" smtClean="0"/>
            </a:br>
            <a:r>
              <a:rPr lang="en-US" dirty="0" smtClean="0"/>
              <a:t>an </a:t>
            </a:r>
            <a:r>
              <a:rPr lang="en-US" dirty="0" smtClean="0">
                <a:solidFill>
                  <a:srgbClr val="B23C00"/>
                </a:solidFill>
              </a:rPr>
              <a:t>overview of the current situation</a:t>
            </a:r>
            <a:r>
              <a:rPr lang="en-US" dirty="0" smtClean="0"/>
              <a:t>.</a:t>
            </a:r>
          </a:p>
          <a:p>
            <a:pPr lvl="5"/>
            <a:endParaRPr lang="en-US" dirty="0" smtClean="0"/>
          </a:p>
          <a:p>
            <a:r>
              <a:rPr lang="en-US" dirty="0" smtClean="0"/>
              <a:t>The facts must be readily available and</a:t>
            </a:r>
            <a:br>
              <a:rPr lang="en-US" dirty="0" smtClean="0"/>
            </a:br>
            <a:r>
              <a:rPr lang="en-US" dirty="0" smtClean="0"/>
              <a:t>easy and efficient to perceive.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395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BE10-432E-064A-91F9-C806971AAEDF}" type="slidenum">
              <a:rPr lang="en-US"/>
              <a:pPr/>
              <a:t>2</a:t>
            </a:fld>
            <a:endParaRPr lang="en-US"/>
          </a:p>
        </p:txBody>
      </p:sp>
      <p:sp>
        <p:nvSpPr>
          <p:cNvPr id="640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Unofficial Field Trip</a:t>
            </a:r>
          </a:p>
        </p:txBody>
      </p:sp>
      <p:sp>
        <p:nvSpPr>
          <p:cNvPr id="640003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B23C00"/>
                </a:solidFill>
              </a:rPr>
              <a:t>Computer History Museum in Mt. View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hlinkClick r:id="rId2"/>
              </a:rPr>
              <a:t>http://www.computerhistory.org/</a:t>
            </a:r>
            <a:endParaRPr lang="en-US" sz="2000" dirty="0"/>
          </a:p>
          <a:p>
            <a:pPr lvl="4">
              <a:lnSpc>
                <a:spcPct val="90000"/>
              </a:lnSpc>
            </a:pPr>
            <a:endParaRPr lang="en-US" sz="1100" dirty="0"/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0033CC"/>
                </a:solidFill>
              </a:rPr>
              <a:t>Saturday, </a:t>
            </a:r>
            <a:r>
              <a:rPr lang="en-US" sz="2400" b="1" dirty="0" smtClean="0">
                <a:solidFill>
                  <a:srgbClr val="0033CC"/>
                </a:solidFill>
              </a:rPr>
              <a:t>May 9, </a:t>
            </a:r>
            <a:r>
              <a:rPr lang="en-US" sz="2400" b="1" dirty="0">
                <a:solidFill>
                  <a:srgbClr val="0033CC"/>
                </a:solidFill>
              </a:rPr>
              <a:t>11:30 – closing time</a:t>
            </a:r>
          </a:p>
          <a:p>
            <a:pPr lvl="4">
              <a:lnSpc>
                <a:spcPct val="90000"/>
              </a:lnSpc>
            </a:pPr>
            <a:endParaRPr lang="en-US" sz="1100" dirty="0">
              <a:solidFill>
                <a:schemeClr val="folHlink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2000" dirty="0"/>
              <a:t>Special free admission.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Do a self-guided tour of the new </a:t>
            </a:r>
            <a:r>
              <a:rPr lang="en-US" sz="2000" dirty="0">
                <a:solidFill>
                  <a:srgbClr val="B23C00"/>
                </a:solidFill>
              </a:rPr>
              <a:t>Revolution </a:t>
            </a:r>
            <a:r>
              <a:rPr lang="en-US" sz="2000" dirty="0"/>
              <a:t>exhibit.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See a life-size working model of Charles Babbage</a:t>
            </a:r>
            <a:r>
              <a:rPr lang="ja-JP" altLang="en-US" sz="2000" dirty="0">
                <a:latin typeface="Arial"/>
              </a:rPr>
              <a:t>’</a:t>
            </a:r>
            <a:r>
              <a:rPr lang="en-US" sz="2000" dirty="0"/>
              <a:t>s </a:t>
            </a:r>
            <a:br>
              <a:rPr lang="en-US" sz="2000" dirty="0"/>
            </a:br>
            <a:r>
              <a:rPr lang="en-US" sz="2000" dirty="0">
                <a:solidFill>
                  <a:srgbClr val="B23C00"/>
                </a:solidFill>
              </a:rPr>
              <a:t>Difference Engine </a:t>
            </a:r>
            <a:r>
              <a:rPr lang="en-US" sz="2000" dirty="0"/>
              <a:t>in operation, a hand-cranked mechanical computer designed in the early 1800s.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Experience a fully restored </a:t>
            </a:r>
            <a:r>
              <a:rPr lang="en-US" sz="2000" dirty="0">
                <a:solidFill>
                  <a:srgbClr val="B23C00"/>
                </a:solidFill>
              </a:rPr>
              <a:t>IBM 1401 </a:t>
            </a:r>
            <a:r>
              <a:rPr lang="en-US" sz="2000" dirty="0"/>
              <a:t>mainframe computer </a:t>
            </a:r>
            <a:br>
              <a:rPr lang="en-US" sz="2000" dirty="0"/>
            </a:br>
            <a:r>
              <a:rPr lang="en-US" sz="2000" dirty="0"/>
              <a:t>from the early 1960s in operation.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General info: </a:t>
            </a:r>
            <a:r>
              <a:rPr lang="en-US" sz="1800" dirty="0">
                <a:hlinkClick r:id="rId3"/>
              </a:rPr>
              <a:t>http://en.wikipedia.org/wiki/IBM_1401</a:t>
            </a:r>
            <a:endParaRPr lang="en-US" sz="1800" dirty="0"/>
          </a:p>
          <a:p>
            <a:pPr lvl="2">
              <a:lnSpc>
                <a:spcPct val="90000"/>
              </a:lnSpc>
            </a:pPr>
            <a:r>
              <a:rPr lang="en-US" sz="1800" dirty="0"/>
              <a:t>My summer seminar: </a:t>
            </a:r>
            <a:r>
              <a:rPr lang="en-US" sz="1800" dirty="0">
                <a:hlinkClick r:id="rId4"/>
              </a:rPr>
              <a:t>http://www.cs.sjsu.edu/~mak/1401/</a:t>
            </a:r>
            <a:endParaRPr lang="en-US" sz="1800" dirty="0"/>
          </a:p>
          <a:p>
            <a:pPr lvl="2">
              <a:lnSpc>
                <a:spcPct val="90000"/>
              </a:lnSpc>
            </a:pPr>
            <a:r>
              <a:rPr lang="en-US" sz="1800" dirty="0"/>
              <a:t>Restoration: </a:t>
            </a:r>
            <a:r>
              <a:rPr lang="en-US" sz="1800" dirty="0">
                <a:hlinkClick r:id="rId5"/>
              </a:rPr>
              <a:t>http://ed-thelen.org/1401Project/1401RestorationPage.html</a:t>
            </a: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6766536" y="1783098"/>
            <a:ext cx="2000543" cy="954107"/>
          </a:xfrm>
          <a:prstGeom prst="rect">
            <a:avLst/>
          </a:prstGeom>
          <a:solidFill>
            <a:srgbClr val="FFFDC7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8000"/>
                </a:solidFill>
              </a:rPr>
              <a:t>Extra credit</a:t>
            </a:r>
          </a:p>
          <a:p>
            <a:pPr algn="ctr"/>
            <a:r>
              <a:rPr lang="en-US" sz="2800" dirty="0" smtClean="0">
                <a:solidFill>
                  <a:srgbClr val="008000"/>
                </a:solidFill>
              </a:rPr>
              <a:t>fun quiz!</a:t>
            </a:r>
            <a:endParaRPr lang="en-US" sz="2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724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Levels of Situational Awareness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90537" indent="-457200">
              <a:buFont typeface="+mj-lt"/>
              <a:buAutoNum type="arabicPeriod"/>
            </a:pPr>
            <a:r>
              <a:rPr lang="en-US" dirty="0" smtClean="0">
                <a:solidFill>
                  <a:srgbClr val="B23C00"/>
                </a:solidFill>
              </a:rPr>
              <a:t>Perception</a:t>
            </a:r>
            <a:r>
              <a:rPr lang="en-US" dirty="0" smtClean="0"/>
              <a:t> of the elements of the environment.</a:t>
            </a:r>
          </a:p>
          <a:p>
            <a:pPr marL="490537" indent="-457200">
              <a:buFont typeface="+mj-lt"/>
              <a:buAutoNum type="arabicPeriod"/>
            </a:pPr>
            <a:r>
              <a:rPr lang="en-US" dirty="0" smtClean="0">
                <a:solidFill>
                  <a:srgbClr val="B23C00"/>
                </a:solidFill>
              </a:rPr>
              <a:t>Comprehension</a:t>
            </a:r>
            <a:r>
              <a:rPr lang="en-US" dirty="0" smtClean="0"/>
              <a:t> of the current situation.</a:t>
            </a:r>
          </a:p>
          <a:p>
            <a:pPr marL="490537" indent="-457200">
              <a:buFont typeface="+mj-lt"/>
              <a:buAutoNum type="arabicPeriod"/>
            </a:pPr>
            <a:r>
              <a:rPr lang="en-US" dirty="0" smtClean="0">
                <a:solidFill>
                  <a:srgbClr val="B23C00"/>
                </a:solidFill>
              </a:rPr>
              <a:t>Projection</a:t>
            </a:r>
            <a:r>
              <a:rPr lang="en-US" dirty="0" smtClean="0"/>
              <a:t> of future status.</a:t>
            </a:r>
          </a:p>
          <a:p>
            <a:pPr marL="2774950" lvl="5" indent="-457200">
              <a:buFont typeface="+mj-lt"/>
              <a:buAutoNum type="arabicPeriod"/>
            </a:pPr>
            <a:endParaRPr lang="en-US" dirty="0"/>
          </a:p>
          <a:p>
            <a:pPr marL="490537" indent="-457200"/>
            <a:r>
              <a:rPr lang="en-US" dirty="0" smtClean="0"/>
              <a:t>Knowledge in a vacuum is meaningless.</a:t>
            </a:r>
          </a:p>
          <a:p>
            <a:pPr marL="2774950" lvl="5" indent="-457200"/>
            <a:endParaRPr lang="en-US" dirty="0" smtClean="0"/>
          </a:p>
          <a:p>
            <a:pPr marL="490537" indent="-457200"/>
            <a:r>
              <a:rPr lang="en-US" dirty="0" smtClean="0"/>
              <a:t>Achieving objectives requires </a:t>
            </a:r>
            <a:br>
              <a:rPr lang="en-US" dirty="0" smtClean="0"/>
            </a:br>
            <a:r>
              <a:rPr lang="en-US" dirty="0" smtClean="0"/>
              <a:t>the successful application of knowledge </a:t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 smtClean="0">
                <a:solidFill>
                  <a:srgbClr val="B23C00"/>
                </a:solidFill>
              </a:rPr>
              <a:t>contextually appropriate </a:t>
            </a:r>
            <a:r>
              <a:rPr lang="en-US" dirty="0" smtClean="0"/>
              <a:t>ways.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906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 Stages of Performance 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B23C00"/>
                </a:solidFill>
              </a:rPr>
              <a:t>Update</a:t>
            </a:r>
            <a:r>
              <a:rPr lang="en-US" dirty="0" smtClean="0"/>
              <a:t> high-level situational awareness.</a:t>
            </a:r>
          </a:p>
          <a:p>
            <a:pPr marL="2341563" lvl="4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B23C00"/>
                </a:solidFill>
              </a:rPr>
              <a:t>Identify and focus </a:t>
            </a:r>
            <a:r>
              <a:rPr lang="en-US" dirty="0" smtClean="0"/>
              <a:t>on particular items </a:t>
            </a:r>
            <a:br>
              <a:rPr lang="en-US" dirty="0" smtClean="0"/>
            </a:br>
            <a:r>
              <a:rPr lang="en-US" dirty="0" smtClean="0"/>
              <a:t>that need attention.</a:t>
            </a:r>
          </a:p>
          <a:p>
            <a:pPr lvl="1"/>
            <a:r>
              <a:rPr lang="en-US" dirty="0" smtClean="0"/>
              <a:t>Update awareness of this item in greater detail.</a:t>
            </a:r>
          </a:p>
          <a:p>
            <a:pPr lvl="1"/>
            <a:r>
              <a:rPr lang="en-US" dirty="0" smtClean="0"/>
              <a:t>Determine whether action is required.</a:t>
            </a:r>
          </a:p>
          <a:p>
            <a:pPr lvl="5"/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B23C00"/>
                </a:solidFill>
              </a:rPr>
              <a:t>Access</a:t>
            </a:r>
            <a:r>
              <a:rPr lang="en-US" dirty="0" smtClean="0"/>
              <a:t> any additional information </a:t>
            </a:r>
            <a:r>
              <a:rPr lang="en-US" dirty="0" smtClean="0"/>
              <a:t>required </a:t>
            </a:r>
            <a:r>
              <a:rPr lang="en-US" dirty="0" smtClean="0"/>
              <a:t>to act, to determine an appropriate response.</a:t>
            </a:r>
          </a:p>
          <a:p>
            <a:pPr marL="2341563" lvl="4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B23C00"/>
                </a:solidFill>
              </a:rPr>
              <a:t>Respond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982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Stages of Decision Making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B23C00"/>
                </a:solidFill>
              </a:rPr>
              <a:t>Frame</a:t>
            </a:r>
            <a:r>
              <a:rPr lang="en-US" dirty="0" smtClean="0"/>
              <a:t> the problem to be solved.</a:t>
            </a:r>
          </a:p>
          <a:p>
            <a:pPr marL="2341563" lvl="4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B23C00"/>
                </a:solidFill>
              </a:rPr>
              <a:t>Collect</a:t>
            </a:r>
            <a:r>
              <a:rPr lang="en-US" dirty="0" smtClean="0"/>
              <a:t> relevant information </a:t>
            </a:r>
            <a:br>
              <a:rPr lang="en-US" dirty="0" smtClean="0"/>
            </a:br>
            <a:r>
              <a:rPr lang="en-US" dirty="0" smtClean="0"/>
              <a:t>leading to a decision.</a:t>
            </a:r>
          </a:p>
          <a:p>
            <a:pPr marL="2341563" lvl="4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B23C00"/>
                </a:solidFill>
              </a:rPr>
              <a:t>Reflect and review</a:t>
            </a:r>
            <a:r>
              <a:rPr lang="en-US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008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Dashboard 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Dashboards offer a unique solution to the problem of </a:t>
            </a:r>
            <a:r>
              <a:rPr lang="en-US" dirty="0" smtClean="0">
                <a:solidFill>
                  <a:srgbClr val="B23C00"/>
                </a:solidFill>
              </a:rPr>
              <a:t>information overload</a:t>
            </a:r>
            <a:r>
              <a:rPr lang="en-US" dirty="0" smtClean="0"/>
              <a:t>.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Dashboards are cognitive tools that improve your “</a:t>
            </a:r>
            <a:r>
              <a:rPr lang="en-US" dirty="0" smtClean="0">
                <a:solidFill>
                  <a:srgbClr val="B23C00"/>
                </a:solidFill>
              </a:rPr>
              <a:t>span of control</a:t>
            </a:r>
            <a:r>
              <a:rPr lang="en-US" dirty="0" smtClean="0"/>
              <a:t>” over a lot of information.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Dashboards are becoming an increasingly common form of </a:t>
            </a:r>
            <a:r>
              <a:rPr lang="en-US" dirty="0" smtClean="0">
                <a:solidFill>
                  <a:srgbClr val="B23C00"/>
                </a:solidFill>
              </a:rPr>
              <a:t>business communication</a:t>
            </a:r>
            <a:r>
              <a:rPr lang="en-US" dirty="0" smtClean="0"/>
              <a:t>.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We must become experts on </a:t>
            </a:r>
            <a:br>
              <a:rPr lang="en-US" dirty="0" smtClean="0"/>
            </a:br>
            <a:r>
              <a:rPr lang="en-US" dirty="0" smtClean="0"/>
              <a:t>dashboard creation.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213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Dashboard Design Mistakes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Exceed the boundaries of a single screen.</a:t>
            </a:r>
          </a:p>
          <a:p>
            <a:r>
              <a:rPr lang="en-US" dirty="0"/>
              <a:t>Supply inadequate context for the data.</a:t>
            </a:r>
          </a:p>
          <a:p>
            <a:r>
              <a:rPr lang="en-US" dirty="0"/>
              <a:t>Display excessive detail or precision.</a:t>
            </a:r>
          </a:p>
          <a:p>
            <a:r>
              <a:rPr lang="en-US" dirty="0"/>
              <a:t>Express measures indirectly.</a:t>
            </a:r>
          </a:p>
          <a:p>
            <a:r>
              <a:rPr lang="en-US" dirty="0"/>
              <a:t>Choose inappropriate display media.</a:t>
            </a:r>
          </a:p>
          <a:p>
            <a:r>
              <a:rPr lang="en-US" dirty="0"/>
              <a:t>Introduce meaningless variety</a:t>
            </a:r>
            <a:r>
              <a:rPr lang="en-US" dirty="0" smtClean="0"/>
              <a:t>.</a:t>
            </a:r>
          </a:p>
          <a:p>
            <a:r>
              <a:rPr lang="en-US" dirty="0"/>
              <a:t>Use poorly designed display media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31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Dashboard Design Mistakes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Encode </a:t>
            </a:r>
            <a:r>
              <a:rPr lang="en-US" dirty="0"/>
              <a:t>quantities inaccurately.</a:t>
            </a:r>
          </a:p>
          <a:p>
            <a:r>
              <a:rPr lang="en-US" dirty="0" smtClean="0"/>
              <a:t>Arrange information poorly.</a:t>
            </a:r>
          </a:p>
          <a:p>
            <a:r>
              <a:rPr lang="en-US" dirty="0" smtClean="0"/>
              <a:t>Highlight important information ineffectively.</a:t>
            </a:r>
          </a:p>
          <a:p>
            <a:r>
              <a:rPr lang="en-US" dirty="0" smtClean="0"/>
              <a:t>Clutter the display with visual effects.</a:t>
            </a:r>
          </a:p>
          <a:p>
            <a:r>
              <a:rPr lang="en-US" dirty="0" smtClean="0"/>
              <a:t>Misuse or overuse color.</a:t>
            </a:r>
          </a:p>
          <a:p>
            <a:r>
              <a:rPr lang="en-US" dirty="0" smtClean="0"/>
              <a:t>Design an unattractive visual display.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09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Than a Single Screen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Limited working memory.</a:t>
            </a:r>
          </a:p>
          <a:p>
            <a:pPr lvl="1"/>
            <a:r>
              <a:rPr lang="en-US" dirty="0" smtClean="0"/>
              <a:t>Lose context after scrolling or navigating.</a:t>
            </a:r>
          </a:p>
          <a:p>
            <a:pPr lvl="5"/>
            <a:endParaRPr lang="en-US" dirty="0" smtClean="0"/>
          </a:p>
          <a:p>
            <a:r>
              <a:rPr lang="en-US" dirty="0" smtClean="0"/>
              <a:t>A primary benefit of a dashboard is </a:t>
            </a:r>
            <a:br>
              <a:rPr lang="en-US" dirty="0" smtClean="0"/>
            </a:br>
            <a:r>
              <a:rPr lang="en-US" dirty="0" smtClean="0"/>
              <a:t>to show everything needed all at once.</a:t>
            </a:r>
          </a:p>
          <a:p>
            <a:pPr lvl="1"/>
            <a:r>
              <a:rPr lang="en-US" dirty="0" smtClean="0"/>
              <a:t>Can lead to “Aha!” insights.</a:t>
            </a:r>
          </a:p>
          <a:p>
            <a:pPr lvl="5"/>
            <a:endParaRPr lang="en-US" dirty="0" smtClean="0"/>
          </a:p>
          <a:p>
            <a:r>
              <a:rPr lang="en-US" dirty="0" smtClean="0"/>
              <a:t>Don’t fragment the data onto separate screens or require the viewer to scroll.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0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Than a Single </a:t>
            </a:r>
            <a:r>
              <a:rPr lang="en-US" dirty="0" smtClean="0"/>
              <a:t>Screen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 descr="Screen Shot 2014-12-01 at 1.15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45" y="1234464"/>
            <a:ext cx="8320949" cy="49107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811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Than a Single Screen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 descr="Screen Shot 2014-12-01 at 1.16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31" y="1234464"/>
            <a:ext cx="7163029" cy="47548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306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Inadequate Context for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Supply the </a:t>
            </a:r>
            <a:r>
              <a:rPr lang="en-US" dirty="0" smtClean="0">
                <a:solidFill>
                  <a:srgbClr val="B23300"/>
                </a:solidFill>
              </a:rPr>
              <a:t>right context </a:t>
            </a:r>
            <a:r>
              <a:rPr lang="en-US" dirty="0" smtClean="0"/>
              <a:t>for data in order to enlighten and inspire action.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Example: The following display shows data </a:t>
            </a:r>
            <a:br>
              <a:rPr lang="en-US" dirty="0" smtClean="0"/>
            </a:br>
            <a:r>
              <a:rPr lang="en-US" dirty="0" smtClean="0"/>
              <a:t>but without context.</a:t>
            </a:r>
          </a:p>
          <a:p>
            <a:pPr lvl="1"/>
            <a:r>
              <a:rPr lang="en-US" dirty="0" smtClean="0"/>
              <a:t>Compared to what?</a:t>
            </a:r>
          </a:p>
          <a:p>
            <a:pPr lvl="1"/>
            <a:r>
              <a:rPr lang="en-US" dirty="0" smtClean="0"/>
              <a:t>Are the numbers good or bad?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 descr="Screen Shot 2014-12-01 at 1.17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400" y="4251950"/>
            <a:ext cx="4771453" cy="19202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050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Information Dashboards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form of </a:t>
            </a:r>
            <a:r>
              <a:rPr lang="en-US" dirty="0" smtClean="0">
                <a:solidFill>
                  <a:srgbClr val="B23C00"/>
                </a:solidFill>
              </a:rPr>
              <a:t>communication</a:t>
            </a:r>
            <a:r>
              <a:rPr lang="en-US" dirty="0" smtClean="0"/>
              <a:t>.</a:t>
            </a:r>
          </a:p>
          <a:p>
            <a:pPr lvl="5"/>
            <a:endParaRPr lang="en-US" dirty="0" smtClean="0"/>
          </a:p>
          <a:p>
            <a:r>
              <a:rPr lang="en-US" dirty="0" smtClean="0"/>
              <a:t>Present information on a computer screen </a:t>
            </a:r>
            <a:br>
              <a:rPr lang="en-US" dirty="0" smtClean="0"/>
            </a:br>
            <a:r>
              <a:rPr lang="en-US" dirty="0" smtClean="0"/>
              <a:t>to help </a:t>
            </a:r>
            <a:r>
              <a:rPr lang="en-US" dirty="0" smtClean="0">
                <a:solidFill>
                  <a:srgbClr val="B23C00"/>
                </a:solidFill>
              </a:rPr>
              <a:t>monitor</a:t>
            </a:r>
            <a:r>
              <a:rPr lang="en-US" dirty="0" smtClean="0"/>
              <a:t> what’s going on.</a:t>
            </a:r>
          </a:p>
          <a:p>
            <a:pPr lvl="4"/>
            <a:endParaRPr lang="en-US" dirty="0"/>
          </a:p>
          <a:p>
            <a:r>
              <a:rPr lang="en-US" dirty="0" smtClean="0"/>
              <a:t>Part of </a:t>
            </a:r>
            <a:r>
              <a:rPr lang="en-US" dirty="0" smtClean="0">
                <a:solidFill>
                  <a:srgbClr val="B23C00"/>
                </a:solidFill>
              </a:rPr>
              <a:t>business intelligence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B23300"/>
                </a:solidFill>
              </a:rPr>
              <a:t>BI</a:t>
            </a:r>
            <a:r>
              <a:rPr lang="en-US" dirty="0" smtClean="0"/>
              <a:t>).</a:t>
            </a:r>
          </a:p>
          <a:p>
            <a:pPr lvl="5"/>
            <a:endParaRPr lang="en-US" dirty="0" smtClean="0"/>
          </a:p>
          <a:p>
            <a:r>
              <a:rPr lang="en-US" dirty="0" smtClean="0"/>
              <a:t>Not about cute gauges (skeuomorphs) </a:t>
            </a:r>
            <a:br>
              <a:rPr lang="en-US" dirty="0" smtClean="0"/>
            </a:br>
            <a:r>
              <a:rPr lang="en-US" dirty="0" smtClean="0"/>
              <a:t>or fancy artwork, but about </a:t>
            </a:r>
            <a:r>
              <a:rPr lang="en-US" dirty="0" smtClean="0">
                <a:solidFill>
                  <a:srgbClr val="B23C00"/>
                </a:solidFill>
              </a:rPr>
              <a:t>informed design</a:t>
            </a:r>
            <a:r>
              <a:rPr lang="en-US" dirty="0" smtClean="0"/>
              <a:t>.</a:t>
            </a:r>
          </a:p>
          <a:p>
            <a:pPr lvl="5"/>
            <a:endParaRPr lang="en-US" dirty="0" smtClean="0"/>
          </a:p>
          <a:p>
            <a:r>
              <a:rPr lang="en-US" dirty="0" smtClean="0"/>
              <a:t>There are too many examples </a:t>
            </a:r>
            <a:br>
              <a:rPr lang="en-US" dirty="0" smtClean="0"/>
            </a:br>
            <a:r>
              <a:rPr lang="en-US" dirty="0" smtClean="0"/>
              <a:t>of poorly designed dashboards!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45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Inadequate Context for </a:t>
            </a:r>
            <a:r>
              <a:rPr lang="en-US" dirty="0" smtClean="0"/>
              <a:t>Data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improvement: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Prominently display primary information and subdue the supporting context.</a:t>
            </a:r>
          </a:p>
          <a:p>
            <a:pPr lvl="1"/>
            <a:r>
              <a:rPr lang="en-US" dirty="0" smtClean="0"/>
              <a:t>Don’t let the context get in the way of quickly scanning for the key data points.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 descr="Screen Shot 2014-12-01 at 1.18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8" y="1234464"/>
            <a:ext cx="3291804" cy="29860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73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Excessive Detail or Precision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Present only high-level information.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Too much detail or precision slows scanning.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Every unnecessary piece of information results in time wasted as the view needs to filter out what’s important.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24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Excessive Detail or </a:t>
            </a:r>
            <a:r>
              <a:rPr lang="en-US" dirty="0" smtClean="0"/>
              <a:t>Precision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4" descr="Screen Shot 2014-12-01 at 1.19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93" y="1325902"/>
            <a:ext cx="7885445" cy="53949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875" y="6396335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513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Express Measures Indirectly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being measured? What are the units?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A measure is deficient if it isn’t the one that most clearly and efficiently communicates the message that the viewer needs.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The data may be accurate but </a:t>
            </a:r>
            <a:br>
              <a:rPr lang="en-US" dirty="0" smtClean="0"/>
            </a:br>
            <a:r>
              <a:rPr lang="en-US" dirty="0" smtClean="0"/>
              <a:t>not the best choice to convey </a:t>
            </a:r>
            <a:br>
              <a:rPr lang="en-US" dirty="0" smtClean="0"/>
            </a:br>
            <a:r>
              <a:rPr lang="en-US" dirty="0" smtClean="0"/>
              <a:t>the intended message.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9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Expressing Measures </a:t>
            </a:r>
            <a:r>
              <a:rPr lang="en-US" dirty="0" smtClean="0"/>
              <a:t>Indirectly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Picture 4" descr="Screen Shot 2014-12-01 at 1.20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44" y="1600219"/>
            <a:ext cx="3833495" cy="2743171"/>
          </a:xfrm>
          <a:prstGeom prst="rect">
            <a:avLst/>
          </a:prstGeom>
        </p:spPr>
      </p:pic>
      <p:pic>
        <p:nvPicPr>
          <p:cNvPr id="6" name="Picture 5" descr="Screen Shot 2014-12-01 at 1.21.1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17" y="1417342"/>
            <a:ext cx="3748999" cy="29255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264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Inappropriate Display Media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Choosing inappropriate display media is one of the most common design mistakes.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Examples:</a:t>
            </a:r>
          </a:p>
          <a:p>
            <a:pPr lvl="1"/>
            <a:r>
              <a:rPr lang="en-US" dirty="0" smtClean="0"/>
              <a:t>Using a graph when a table of numbers is better.</a:t>
            </a:r>
          </a:p>
          <a:p>
            <a:pPr lvl="1"/>
            <a:r>
              <a:rPr lang="en-US" dirty="0" smtClean="0"/>
              <a:t>Using a pie chart when a bar chart is better.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146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12-01 at 1.23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177" y="3794757"/>
            <a:ext cx="5222352" cy="2377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Inappropriate Display </a:t>
            </a:r>
            <a:r>
              <a:rPr lang="en-US" dirty="0" smtClean="0"/>
              <a:t>Media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 descr="Screen Shot 2014-12-01 at 1.22.4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67" y="1325903"/>
            <a:ext cx="4389122" cy="28314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250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Inappropriate Display Media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6" name="Picture 5" descr="Screen Shot 2014-12-01 at 1.24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320" y="1212281"/>
            <a:ext cx="4758094" cy="1576646"/>
          </a:xfrm>
          <a:prstGeom prst="rect">
            <a:avLst/>
          </a:prstGeom>
        </p:spPr>
      </p:pic>
      <p:pic>
        <p:nvPicPr>
          <p:cNvPr id="7" name="Picture 6" descr="Screen Shot 2014-12-01 at 1.25.4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5" y="2971805"/>
            <a:ext cx="4663389" cy="33085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223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Inappropriate Display Media</a:t>
            </a:r>
            <a:r>
              <a:rPr lang="en-US" i="1" dirty="0"/>
              <a:t>, cont’d</a:t>
            </a:r>
            <a:endParaRPr lang="en-US" dirty="0"/>
          </a:p>
        </p:txBody>
      </p:sp>
      <p:pic>
        <p:nvPicPr>
          <p:cNvPr id="5" name="Content Placeholder 4" descr="Screen Shot 2014-12-01 at 1.27.13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5" b="11175"/>
          <a:stretch>
            <a:fillRect/>
          </a:stretch>
        </p:blipFill>
        <p:spPr>
          <a:xfrm>
            <a:off x="365806" y="1295401"/>
            <a:ext cx="3475560" cy="204216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6" name="Picture 5" descr="Screen Shot 2014-12-01 at 1.27.3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679" y="2697488"/>
            <a:ext cx="5461954" cy="34147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68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Inappropriate Display Media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Picture 4" descr="Screen Shot 2014-12-01 at 1.28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06" y="1234464"/>
            <a:ext cx="5981836" cy="3840438"/>
          </a:xfrm>
          <a:prstGeom prst="rect">
            <a:avLst/>
          </a:prstGeom>
        </p:spPr>
      </p:pic>
      <p:pic>
        <p:nvPicPr>
          <p:cNvPr id="6" name="Picture 5" descr="Screen Shot 2014-12-01 at 1.29.2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68" y="4709146"/>
            <a:ext cx="3098800" cy="1384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972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Well Designed Dashboard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 descr="Screen Shot 2014-12-01 at 1.06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67" y="1234464"/>
            <a:ext cx="6811766" cy="54863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94386" y="5801944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405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Meaningless Variety in Display Media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Arbitrary variety will aggravate viewers.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Don’t force users to work </a:t>
            </a:r>
            <a:br>
              <a:rPr lang="en-US" dirty="0" smtClean="0"/>
            </a:br>
            <a:r>
              <a:rPr lang="en-US" dirty="0" smtClean="0"/>
              <a:t>harder than necessary.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Viewers will not get “bored” </a:t>
            </a:r>
            <a:br>
              <a:rPr lang="en-US" dirty="0" smtClean="0"/>
            </a:br>
            <a:r>
              <a:rPr lang="en-US" dirty="0" smtClean="0"/>
              <a:t>by consistent media.</a:t>
            </a:r>
          </a:p>
          <a:p>
            <a:pPr lvl="5"/>
            <a:endParaRPr lang="en-US" dirty="0" smtClean="0"/>
          </a:p>
          <a:p>
            <a:r>
              <a:rPr lang="en-US" dirty="0" smtClean="0"/>
              <a:t>Consistent media enables viewers </a:t>
            </a:r>
            <a:br>
              <a:rPr lang="en-US" dirty="0" smtClean="0"/>
            </a:br>
            <a:r>
              <a:rPr lang="en-US" dirty="0" smtClean="0"/>
              <a:t>to use the </a:t>
            </a:r>
            <a:r>
              <a:rPr lang="en-US" dirty="0" smtClean="0">
                <a:solidFill>
                  <a:srgbClr val="B23C00"/>
                </a:solidFill>
              </a:rPr>
              <a:t>same perceptual strategy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 interpret all the data.</a:t>
            </a:r>
          </a:p>
          <a:p>
            <a:pPr lvl="1"/>
            <a:r>
              <a:rPr lang="en-US" dirty="0" smtClean="0"/>
              <a:t>Saves time and energy.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1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06" y="411163"/>
            <a:ext cx="8412433" cy="655637"/>
          </a:xfrm>
        </p:spPr>
        <p:txBody>
          <a:bodyPr/>
          <a:lstStyle/>
          <a:p>
            <a:r>
              <a:rPr lang="en-US" dirty="0"/>
              <a:t>Meaningless Variety in Display </a:t>
            </a:r>
            <a:r>
              <a:rPr lang="en-US" dirty="0" smtClean="0"/>
              <a:t>Media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Picture 4" descr="Screen Shot 2014-12-01 at 1.30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28" y="1234464"/>
            <a:ext cx="7680926" cy="55442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49414" y="2057415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398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Poorly Designed Display Media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 wary of pie charts.</a:t>
            </a:r>
          </a:p>
          <a:p>
            <a:r>
              <a:rPr lang="en-US" dirty="0" smtClean="0"/>
              <a:t>Avoid overuse of skeuomorphs.</a:t>
            </a:r>
          </a:p>
          <a:p>
            <a:r>
              <a:rPr lang="en-US" dirty="0" smtClean="0"/>
              <a:t>Avoid 3-D bar charts.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6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Poorly Designed Display </a:t>
            </a:r>
            <a:r>
              <a:rPr lang="en-US" dirty="0" smtClean="0"/>
              <a:t>Media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Picture 4" descr="Screen Shot 2014-12-01 at 1.31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1"/>
            <a:ext cx="9144000" cy="16569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103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Poorly Designed Display Media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5" name="Picture 4" descr="Screen Shot 2014-12-01 at 1.32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06" y="1325903"/>
            <a:ext cx="7537910" cy="53949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603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Encoding Data Inaccurately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555" cy="579137"/>
          </a:xfrm>
        </p:spPr>
        <p:txBody>
          <a:bodyPr/>
          <a:lstStyle/>
          <a:p>
            <a:r>
              <a:rPr lang="en-US" dirty="0" smtClean="0"/>
              <a:t>Don’t display data inaccurately or misleadingly.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5" name="Picture 4" descr="Screen Shot 2014-12-01 at 1.33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69" y="1965976"/>
            <a:ext cx="6742435" cy="42061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24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Arranging Data Poorly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Don’t simply make the dashboard look good.</a:t>
            </a:r>
          </a:p>
          <a:p>
            <a:pPr lvl="1"/>
            <a:r>
              <a:rPr lang="en-US" dirty="0" smtClean="0"/>
              <a:t>Arrange the information appropriately.</a:t>
            </a:r>
          </a:p>
          <a:p>
            <a:pPr lvl="5"/>
            <a:endParaRPr lang="en-US" dirty="0" smtClean="0"/>
          </a:p>
          <a:p>
            <a:r>
              <a:rPr lang="en-US" dirty="0" smtClean="0"/>
              <a:t>The most important information </a:t>
            </a:r>
            <a:br>
              <a:rPr lang="en-US" dirty="0" smtClean="0"/>
            </a:br>
            <a:r>
              <a:rPr lang="en-US" dirty="0" smtClean="0"/>
              <a:t>should be prominent.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Information that needs </a:t>
            </a:r>
            <a:r>
              <a:rPr lang="en-US" dirty="0" smtClean="0">
                <a:solidFill>
                  <a:srgbClr val="B23300"/>
                </a:solidFill>
              </a:rPr>
              <a:t>attention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should stand out.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Data that should be </a:t>
            </a:r>
            <a:r>
              <a:rPr lang="en-US" dirty="0" smtClean="0">
                <a:solidFill>
                  <a:srgbClr val="B23300"/>
                </a:solidFill>
              </a:rPr>
              <a:t>compared </a:t>
            </a:r>
            <a:r>
              <a:rPr lang="en-US" dirty="0" smtClean="0"/>
              <a:t>should be arranged and visually designed to encourage comparisons.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581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Arranging Data </a:t>
            </a:r>
            <a:r>
              <a:rPr lang="en-US" dirty="0" smtClean="0"/>
              <a:t>Poorly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9" name="Picture 8" descr="Screen Shot 2014-12-01 at 1.34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33" y="1600220"/>
            <a:ext cx="7382505" cy="46633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840488" y="1417342"/>
            <a:ext cx="1770136" cy="2194536"/>
            <a:chOff x="3840488" y="1417342"/>
            <a:chExt cx="1770136" cy="2194536"/>
          </a:xfrm>
        </p:grpSpPr>
        <p:sp>
          <p:nvSpPr>
            <p:cNvPr id="12" name="Oval 11"/>
            <p:cNvSpPr/>
            <p:nvPr/>
          </p:nvSpPr>
          <p:spPr bwMode="auto">
            <a:xfrm>
              <a:off x="3840488" y="2148854"/>
              <a:ext cx="1554463" cy="1463024"/>
            </a:xfrm>
            <a:prstGeom prst="ellips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40488" y="1417342"/>
              <a:ext cx="1770136" cy="830997"/>
            </a:xfrm>
            <a:prstGeom prst="rect">
              <a:avLst/>
            </a:prstGeom>
            <a:solidFill>
              <a:srgbClr val="FFFFC2"/>
            </a:solidFill>
            <a:ln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Should be 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next to the 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order size gauge.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583658" y="1655517"/>
            <a:ext cx="2021106" cy="1956361"/>
            <a:chOff x="6583658" y="1655517"/>
            <a:chExt cx="2021106" cy="1956361"/>
          </a:xfrm>
        </p:grpSpPr>
        <p:sp>
          <p:nvSpPr>
            <p:cNvPr id="14" name="Oval 13"/>
            <p:cNvSpPr/>
            <p:nvPr/>
          </p:nvSpPr>
          <p:spPr bwMode="auto">
            <a:xfrm>
              <a:off x="6766536" y="2148854"/>
              <a:ext cx="1554463" cy="1463024"/>
            </a:xfrm>
            <a:prstGeom prst="ellips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583658" y="1655517"/>
              <a:ext cx="2021106" cy="584776"/>
            </a:xfrm>
            <a:prstGeom prst="rect">
              <a:avLst/>
            </a:prstGeom>
            <a:solidFill>
              <a:srgbClr val="FFFFC2"/>
            </a:solidFill>
            <a:ln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Can we compare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the two line graphs?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486390" y="4526268"/>
            <a:ext cx="1610437" cy="584776"/>
          </a:xfrm>
          <a:prstGeom prst="rect">
            <a:avLst/>
          </a:prstGeom>
          <a:solidFill>
            <a:srgbClr val="FFFFC2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Is this the most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important data?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91489" y="1234464"/>
            <a:ext cx="3566121" cy="1005829"/>
            <a:chOff x="91489" y="1234464"/>
            <a:chExt cx="3566121" cy="1005829"/>
          </a:xfrm>
        </p:grpSpPr>
        <p:sp>
          <p:nvSpPr>
            <p:cNvPr id="10" name="Rectangle 9"/>
            <p:cNvSpPr/>
            <p:nvPr/>
          </p:nvSpPr>
          <p:spPr bwMode="auto">
            <a:xfrm>
              <a:off x="1097318" y="1600220"/>
              <a:ext cx="2560292" cy="640073"/>
            </a:xfrm>
            <a:prstGeom prst="rect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1489" y="1234464"/>
              <a:ext cx="1462059" cy="584776"/>
            </a:xfrm>
            <a:prstGeom prst="rect">
              <a:avLst/>
            </a:prstGeom>
            <a:solidFill>
              <a:srgbClr val="FFFFC2"/>
            </a:solidFill>
            <a:ln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Wasted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screen space.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925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Highlighting Important Information Poorly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dashboard should draw our eyes </a:t>
            </a:r>
            <a:br>
              <a:rPr lang="en-US" dirty="0" smtClean="0"/>
            </a:br>
            <a:r>
              <a:rPr lang="en-US" dirty="0" smtClean="0"/>
              <a:t>immediately to the most important information.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If everything is visually prominent, </a:t>
            </a:r>
            <a:br>
              <a:rPr lang="en-US" dirty="0" smtClean="0"/>
            </a:br>
            <a:r>
              <a:rPr lang="en-US" dirty="0" smtClean="0"/>
              <a:t>nothing will stand out.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If everything shouts for attention,</a:t>
            </a:r>
            <a:br>
              <a:rPr lang="en-US" dirty="0" smtClean="0"/>
            </a:br>
            <a:r>
              <a:rPr lang="en-US" dirty="0" smtClean="0"/>
              <a:t>nothing will be heard.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23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89" y="411163"/>
            <a:ext cx="8961022" cy="655637"/>
          </a:xfrm>
        </p:spPr>
        <p:txBody>
          <a:bodyPr/>
          <a:lstStyle/>
          <a:p>
            <a:r>
              <a:rPr lang="en-US" dirty="0"/>
              <a:t>Highlighting Important Information </a:t>
            </a:r>
            <a:r>
              <a:rPr lang="en-US" dirty="0" smtClean="0"/>
              <a:t>Poorly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5" name="Picture 4" descr="Screen Shot 2014-12-01 at 1.37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28" y="1234463"/>
            <a:ext cx="6932000" cy="55777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49414" y="5806414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550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Well Designed </a:t>
            </a:r>
            <a:r>
              <a:rPr lang="en-US" dirty="0" smtClean="0"/>
              <a:t>Dashboard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 descr="Screen Shot 2014-12-01 at 1.07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06" y="1234464"/>
            <a:ext cx="7695907" cy="54863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51781" y="6369605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533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Cluttering with Visual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abundance of useless embellishments </a:t>
            </a:r>
            <a:br>
              <a:rPr lang="en-US" dirty="0" smtClean="0"/>
            </a:br>
            <a:r>
              <a:rPr lang="en-US" dirty="0" smtClean="0"/>
              <a:t>is a common dashboard problem.</a:t>
            </a:r>
          </a:p>
          <a:p>
            <a:pPr lvl="5"/>
            <a:endParaRPr lang="en-US" dirty="0" smtClean="0"/>
          </a:p>
          <a:p>
            <a:r>
              <a:rPr lang="en-US" dirty="0" smtClean="0"/>
              <a:t>Fancy artwork soon becomes weary.</a:t>
            </a:r>
          </a:p>
          <a:p>
            <a:pPr lvl="5"/>
            <a:endParaRPr lang="en-US" dirty="0" smtClean="0"/>
          </a:p>
          <a:p>
            <a:r>
              <a:rPr lang="en-US" dirty="0" smtClean="0"/>
              <a:t>Viewers must get past the decorations </a:t>
            </a:r>
            <a:br>
              <a:rPr lang="en-US" dirty="0" smtClean="0"/>
            </a:br>
            <a:r>
              <a:rPr lang="en-US" dirty="0" smtClean="0"/>
              <a:t>to obtain the information.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49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Cluttering with Visual </a:t>
            </a:r>
            <a:r>
              <a:rPr lang="en-US" dirty="0" smtClean="0"/>
              <a:t>Effects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3" name="Picture 2" descr="Screen Shot 2014-12-01 at 1.39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62" y="1143025"/>
            <a:ext cx="7772315" cy="50310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891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Cluttering with Visual </a:t>
            </a:r>
            <a:r>
              <a:rPr lang="en-US" dirty="0" smtClean="0"/>
              <a:t>Effects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3" name="Picture 2" descr="Screen Shot 2014-12-01 at 1.39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9" y="1143025"/>
            <a:ext cx="7040853" cy="5038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089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Cluttering with Visual </a:t>
            </a:r>
            <a:r>
              <a:rPr lang="en-US" dirty="0" smtClean="0"/>
              <a:t>Effects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5" name="Picture 4" descr="Screen Shot 2014-12-01 at 1.40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67" y="1234464"/>
            <a:ext cx="8686755" cy="48937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084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Unattractive Visual Display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Don’t make ugly dashboards!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5" name="Picture 4" descr="Screen Shot 2014-12-01 at 1.41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06" y="1783098"/>
            <a:ext cx="7497998" cy="50352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75097" y="1234464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54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Data-Ink Ratio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Maximize the </a:t>
            </a:r>
            <a:r>
              <a:rPr lang="en-US" dirty="0" smtClean="0">
                <a:solidFill>
                  <a:srgbClr val="B23C00"/>
                </a:solidFill>
              </a:rPr>
              <a:t>data-ink ratio </a:t>
            </a:r>
            <a:r>
              <a:rPr lang="en-US" dirty="0" smtClean="0"/>
              <a:t>(within reason).</a:t>
            </a:r>
          </a:p>
          <a:p>
            <a:pPr lvl="5"/>
            <a:endParaRPr lang="en-US" dirty="0" smtClean="0"/>
          </a:p>
          <a:p>
            <a:pPr lvl="1"/>
            <a:r>
              <a:rPr lang="en-US" dirty="0" smtClean="0"/>
              <a:t>Every bit of ink on a graphic requires a reason.</a:t>
            </a:r>
          </a:p>
          <a:p>
            <a:pPr lvl="1"/>
            <a:r>
              <a:rPr lang="en-US" dirty="0" smtClean="0"/>
              <a:t>Nearly always, the reason should be that </a:t>
            </a:r>
            <a:br>
              <a:rPr lang="en-US" dirty="0" smtClean="0"/>
            </a:br>
            <a:r>
              <a:rPr lang="en-US" dirty="0" smtClean="0"/>
              <a:t>the ink presents </a:t>
            </a:r>
            <a:r>
              <a:rPr lang="en-US" dirty="0" smtClean="0">
                <a:solidFill>
                  <a:srgbClr val="B23C00"/>
                </a:solidFill>
              </a:rPr>
              <a:t>new information</a:t>
            </a:r>
            <a:r>
              <a:rPr lang="en-US" dirty="0" smtClean="0"/>
              <a:t>.</a:t>
            </a:r>
          </a:p>
          <a:p>
            <a:pPr lvl="6"/>
            <a:endParaRPr lang="en-US" dirty="0" smtClean="0"/>
          </a:p>
          <a:p>
            <a:r>
              <a:rPr lang="en-US" dirty="0" smtClean="0"/>
              <a:t>Keep it simple!</a:t>
            </a:r>
          </a:p>
          <a:p>
            <a:r>
              <a:rPr lang="en-US" dirty="0" smtClean="0"/>
              <a:t>Eliminate </a:t>
            </a:r>
            <a:r>
              <a:rPr lang="en-US" dirty="0" smtClean="0">
                <a:solidFill>
                  <a:srgbClr val="B23300"/>
                </a:solidFill>
              </a:rPr>
              <a:t>chart junk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31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Dashboard Design: Goals and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Reduce the </a:t>
            </a:r>
            <a:r>
              <a:rPr lang="en-US" dirty="0" smtClean="0">
                <a:solidFill>
                  <a:srgbClr val="B23C00"/>
                </a:solidFill>
              </a:rPr>
              <a:t>non-data pixels</a:t>
            </a:r>
            <a:r>
              <a:rPr lang="en-US" dirty="0" smtClean="0"/>
              <a:t>.</a:t>
            </a:r>
          </a:p>
          <a:p>
            <a:pPr lvl="4"/>
            <a:endParaRPr lang="en-US" dirty="0" smtClean="0"/>
          </a:p>
          <a:p>
            <a:pPr lvl="1"/>
            <a:r>
              <a:rPr lang="en-US" dirty="0" smtClean="0"/>
              <a:t>Eliminate all unnecessary non-data pixels.</a:t>
            </a:r>
          </a:p>
          <a:p>
            <a:pPr lvl="1"/>
            <a:r>
              <a:rPr lang="en-US" dirty="0" smtClean="0"/>
              <a:t>De-emphasize and regularize </a:t>
            </a:r>
            <a:br>
              <a:rPr lang="en-US" dirty="0" smtClean="0"/>
            </a:br>
            <a:r>
              <a:rPr lang="en-US" dirty="0" smtClean="0"/>
              <a:t>the non-data pixels that remain.</a:t>
            </a:r>
          </a:p>
          <a:p>
            <a:pPr lvl="5"/>
            <a:endParaRPr lang="en-US" dirty="0" smtClean="0"/>
          </a:p>
          <a:p>
            <a:r>
              <a:rPr lang="en-US" dirty="0" smtClean="0"/>
              <a:t>Enhance the </a:t>
            </a:r>
            <a:r>
              <a:rPr lang="en-US" dirty="0" smtClean="0">
                <a:solidFill>
                  <a:srgbClr val="B23C00"/>
                </a:solidFill>
              </a:rPr>
              <a:t>data pixels</a:t>
            </a:r>
            <a:r>
              <a:rPr lang="en-US" dirty="0" smtClean="0"/>
              <a:t>.</a:t>
            </a:r>
          </a:p>
          <a:p>
            <a:pPr lvl="4"/>
            <a:endParaRPr lang="en-US" dirty="0" smtClean="0"/>
          </a:p>
          <a:p>
            <a:pPr lvl="1"/>
            <a:r>
              <a:rPr lang="en-US" dirty="0" smtClean="0"/>
              <a:t>Eliminate all unnecessary data pixels.</a:t>
            </a:r>
          </a:p>
          <a:p>
            <a:pPr lvl="1"/>
            <a:r>
              <a:rPr lang="en-US" dirty="0" smtClean="0"/>
              <a:t>Highlight the most important data pixels that remain.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72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Data-Ink </a:t>
            </a:r>
            <a:r>
              <a:rPr lang="en-US" dirty="0" smtClean="0"/>
              <a:t>Ratio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944893"/>
          </a:xfrm>
        </p:spPr>
        <p:txBody>
          <a:bodyPr/>
          <a:lstStyle/>
          <a:p>
            <a:r>
              <a:rPr lang="en-US" dirty="0" smtClean="0"/>
              <a:t>Can you separate the data ink </a:t>
            </a:r>
            <a:br>
              <a:rPr lang="en-US" dirty="0" smtClean="0"/>
            </a:br>
            <a:r>
              <a:rPr lang="en-US" dirty="0" smtClean="0"/>
              <a:t>from the non-data ink?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5" name="Picture 4" descr="Screen Shot 2014-12-02 at 10.38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63" y="2329406"/>
            <a:ext cx="6126413" cy="1831106"/>
          </a:xfrm>
          <a:prstGeom prst="rect">
            <a:avLst/>
          </a:prstGeom>
        </p:spPr>
      </p:pic>
      <p:pic>
        <p:nvPicPr>
          <p:cNvPr id="6" name="Picture 5" descr="Screen Shot 2014-12-02 at 10.38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62" y="4259365"/>
            <a:ext cx="6126413" cy="18213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7975" y="5349219"/>
            <a:ext cx="2009685" cy="5847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The non-data ink</a:t>
            </a:r>
          </a:p>
          <a:p>
            <a:r>
              <a:rPr lang="en-US" dirty="0" smtClean="0"/>
              <a:t>is highlighted in red.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629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Data-Ink Ratio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 smtClean="0"/>
              <a:t>Too high percentage of non-data pixels: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5" name="Picture 4" descr="Screen Shot 2014-12-02 at 10.42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9" y="1874537"/>
            <a:ext cx="5577779" cy="49825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66536" y="5806414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160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Data-Ink Ratio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670576"/>
          </a:xfrm>
        </p:spPr>
        <p:txBody>
          <a:bodyPr/>
          <a:lstStyle/>
          <a:p>
            <a:r>
              <a:rPr lang="en-US" dirty="0" smtClean="0"/>
              <a:t>Colors that don’t encode any meaning: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6" name="Picture 5" descr="Screen Shot 2014-12-02 at 10.44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23" y="2148854"/>
            <a:ext cx="3619500" cy="2489200"/>
          </a:xfrm>
          <a:prstGeom prst="rect">
            <a:avLst/>
          </a:prstGeom>
        </p:spPr>
      </p:pic>
      <p:pic>
        <p:nvPicPr>
          <p:cNvPr id="7" name="Picture 6" descr="Screen Shot 2014-12-02 at 10.44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78" y="2087868"/>
            <a:ext cx="3683000" cy="2438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966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Well Designed Dashboard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 descr="Screen Shot 2014-12-01 at 1.08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06" y="1234464"/>
            <a:ext cx="7188997" cy="54863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94386" y="5801944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925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Data-Ink Ratio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 smtClean="0"/>
              <a:t>Unnecessary borders fragment the display.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5" name="Picture 4" descr="Screen Shot 2014-12-02 at 10.45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01" y="2057415"/>
            <a:ext cx="7531100" cy="3378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933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Data-Ink Ratio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 smtClean="0"/>
              <a:t>Unnecessary and distracting fill colors.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5" name="Picture 4" descr="Screen Shot 2014-12-02 at 10.46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55" y="1874537"/>
            <a:ext cx="8026400" cy="4343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79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Data-Ink Ratio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 smtClean="0"/>
              <a:t>Distracting use of color gradients.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5" name="Picture 4" descr="Screen Shot 2014-12-02 at 10.47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69" y="2004041"/>
            <a:ext cx="5194300" cy="3162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134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Data-Ink Ratio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 smtClean="0"/>
              <a:t>Unnecessary grid lines in graphs.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5" name="Picture 4" descr="Screen Shot 2014-12-02 at 10.48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18" y="1874537"/>
            <a:ext cx="7366000" cy="2184400"/>
          </a:xfrm>
          <a:prstGeom prst="rect">
            <a:avLst/>
          </a:prstGeom>
        </p:spPr>
      </p:pic>
      <p:pic>
        <p:nvPicPr>
          <p:cNvPr id="6" name="Picture 5" descr="Screen Shot 2014-12-02 at 10.49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38" y="4218909"/>
            <a:ext cx="7327900" cy="2044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10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Data-Ink Ratio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 smtClean="0"/>
              <a:t>Unnecessary grid lines in tables.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5" name="Picture 4" descr="Screen Shot 2014-12-02 at 10.50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45" y="2148854"/>
            <a:ext cx="4000500" cy="1752600"/>
          </a:xfrm>
          <a:prstGeom prst="rect">
            <a:avLst/>
          </a:prstGeom>
        </p:spPr>
      </p:pic>
      <p:pic>
        <p:nvPicPr>
          <p:cNvPr id="6" name="Picture 5" descr="Screen Shot 2014-12-02 at 10.50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78" y="2194556"/>
            <a:ext cx="3924300" cy="1600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21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Data-Ink Ratio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 smtClean="0"/>
              <a:t>Complete borders instead of x- and y-axes.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5" name="Picture 4" descr="Screen Shot 2014-12-02 at 10.52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45" y="2240293"/>
            <a:ext cx="3924300" cy="2108200"/>
          </a:xfrm>
          <a:prstGeom prst="rect">
            <a:avLst/>
          </a:prstGeom>
        </p:spPr>
      </p:pic>
      <p:pic>
        <p:nvPicPr>
          <p:cNvPr id="6" name="Picture 5" descr="Screen Shot 2014-12-02 at 10.52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238" y="2349490"/>
            <a:ext cx="3784600" cy="19939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>
            <a:off x="4480561" y="2331732"/>
            <a:ext cx="0" cy="19202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4480561" y="4251951"/>
            <a:ext cx="356612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392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Data-Ink Ratio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 smtClean="0"/>
              <a:t>Avoid 3-D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5" name="Picture 4" descr="Screen Shot 2014-12-02 at 10.54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35" y="2240293"/>
            <a:ext cx="6375400" cy="317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592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Data-Ink Ratio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 smtClean="0"/>
              <a:t>Make separator lines lighter.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5" name="Picture 4" descr="Screen Shot 2014-12-02 at 10.56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45" y="1965976"/>
            <a:ext cx="7962900" cy="3136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170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Data-Ink Ratio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/>
              <a:t>Make separator lines lighter</a:t>
            </a:r>
            <a:r>
              <a:rPr lang="en-US" i="1" dirty="0" smtClean="0"/>
              <a:t>, cont’d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6" name="Picture 5" descr="Screen Shot 2014-12-02 at 10.57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84" y="2240293"/>
            <a:ext cx="8064500" cy="3162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463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Data-Ink Ratio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87698"/>
          </a:xfrm>
        </p:spPr>
        <p:txBody>
          <a:bodyPr/>
          <a:lstStyle/>
          <a:p>
            <a:r>
              <a:rPr lang="en-US" dirty="0" smtClean="0"/>
              <a:t>Make grid lines lighter.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5" name="Picture 4" descr="Screen Shot 2014-12-02 at 10.59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09" y="1813531"/>
            <a:ext cx="5613400" cy="426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298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</a:t>
            </a:r>
            <a:r>
              <a:rPr lang="en-US" dirty="0" smtClean="0"/>
              <a:t>Poorly Designed </a:t>
            </a:r>
            <a:r>
              <a:rPr lang="en-US" dirty="0"/>
              <a:t>Dashboard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 descr="Screen Shot 2014-12-01 at 1.09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1" y="1360211"/>
            <a:ext cx="7048470" cy="45376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818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Data-Ink Ratio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87698"/>
          </a:xfrm>
        </p:spPr>
        <p:txBody>
          <a:bodyPr/>
          <a:lstStyle/>
          <a:p>
            <a:r>
              <a:rPr lang="en-US" dirty="0" smtClean="0"/>
              <a:t>Make grid lines lighter</a:t>
            </a:r>
            <a:r>
              <a:rPr lang="en-US" i="1" dirty="0" smtClean="0"/>
              <a:t>, cont’d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6" name="Picture 5" descr="Screen Shot 2014-12-02 at 11.00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91" y="1874537"/>
            <a:ext cx="5664200" cy="4279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87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Data-Ink Ratio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 smtClean="0"/>
              <a:t>Mute the shading used to delineate table rows.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5" name="Picture 4" descr="Screen Shot 2014-12-02 at 11.02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45" y="1976117"/>
            <a:ext cx="8089900" cy="1727200"/>
          </a:xfrm>
          <a:prstGeom prst="rect">
            <a:avLst/>
          </a:prstGeom>
        </p:spPr>
      </p:pic>
      <p:pic>
        <p:nvPicPr>
          <p:cNvPr id="6" name="Picture 5" descr="Screen Shot 2014-12-02 at 11.03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77" y="4020797"/>
            <a:ext cx="7975600" cy="1511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399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Data-Ink Ratio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 smtClean="0"/>
              <a:t>Dashboards should not need instructions.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5" name="Picture 4" descr="Screen Shot 2014-12-02 at 11.05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57" y="1860110"/>
            <a:ext cx="5486340" cy="49978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20069" y="5714975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784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Data-Ink Ratio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 smtClean="0"/>
              <a:t>Chart junk!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73</a:t>
            </a:fld>
            <a:endParaRPr lang="en-US"/>
          </a:p>
        </p:txBody>
      </p:sp>
      <p:pic>
        <p:nvPicPr>
          <p:cNvPr id="5" name="Picture 4" descr="Screen Shot 2014-12-02 at 11.07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9" y="1783098"/>
            <a:ext cx="7070059" cy="49938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831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Data-Ink Ratio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 smtClean="0"/>
              <a:t>Overuse of color.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6" name="Picture 5" descr="Screen Shot 2014-12-02 at 11.08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91" y="2148854"/>
            <a:ext cx="5727700" cy="3187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496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Data-Ink Ratio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 smtClean="0"/>
              <a:t>Overuse of color</a:t>
            </a:r>
            <a:r>
              <a:rPr lang="en-US" i="1" dirty="0" smtClean="0"/>
              <a:t>, cont’d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5" name="Picture 4" descr="Screen Shot 2014-12-02 at 11.09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62" y="2148854"/>
            <a:ext cx="5727700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83658" y="3178309"/>
            <a:ext cx="2265940" cy="707886"/>
          </a:xfrm>
          <a:prstGeom prst="rect">
            <a:avLst/>
          </a:prstGeom>
          <a:solidFill>
            <a:srgbClr val="FFFFC2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Now the important</a:t>
            </a:r>
          </a:p>
          <a:p>
            <a:r>
              <a:rPr lang="en-US" sz="2000" dirty="0" smtClean="0"/>
              <a:t>items stand out.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441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06" y="411163"/>
            <a:ext cx="8412388" cy="655637"/>
          </a:xfrm>
        </p:spPr>
        <p:txBody>
          <a:bodyPr/>
          <a:lstStyle/>
          <a:p>
            <a:r>
              <a:rPr lang="en-US" dirty="0"/>
              <a:t>Example: Poorly Designed </a:t>
            </a:r>
            <a:r>
              <a:rPr lang="en-US" dirty="0" smtClean="0"/>
              <a:t>Dashboard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 descr="Screen Shot 2014-12-01 at 1.10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96" y="1234464"/>
            <a:ext cx="6583608" cy="5022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35024" y="6263609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632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06" y="411163"/>
            <a:ext cx="8412388" cy="655637"/>
          </a:xfrm>
        </p:spPr>
        <p:txBody>
          <a:bodyPr/>
          <a:lstStyle/>
          <a:p>
            <a:r>
              <a:rPr lang="en-US" dirty="0"/>
              <a:t>Example: Poorly Designed Dashboard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 descr="Screen Shot 2014-12-01 at 1.13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06" y="1234464"/>
            <a:ext cx="7979341" cy="56235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49414" y="1234464"/>
            <a:ext cx="205812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Information Dashboard Design, 2</a:t>
            </a:r>
            <a:r>
              <a:rPr lang="en-US" sz="800" b="1" baseline="30000" dirty="0" smtClean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 smtClean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by Stephen Few</a:t>
            </a:r>
          </a:p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Analytics Press, 2013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974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Quadrant">
  <a:themeElements>
    <a:clrScheme name="Quadrant 2">
      <a:dk1>
        <a:srgbClr val="000000"/>
      </a:dk1>
      <a:lt1>
        <a:srgbClr val="FFFFFF"/>
      </a:lt1>
      <a:dk2>
        <a:srgbClr val="420000"/>
      </a:dk2>
      <a:lt2>
        <a:srgbClr val="660000"/>
      </a:lt2>
      <a:accent1>
        <a:srgbClr val="CCCC00"/>
      </a:accent1>
      <a:accent2>
        <a:srgbClr val="999966"/>
      </a:accent2>
      <a:accent3>
        <a:srgbClr val="FFFFFF"/>
      </a:accent3>
      <a:accent4>
        <a:srgbClr val="000000"/>
      </a:accent4>
      <a:accent5>
        <a:srgbClr val="E2E2AA"/>
      </a:accent5>
      <a:accent6>
        <a:srgbClr val="8A8A5C"/>
      </a:accent6>
      <a:hlink>
        <a:srgbClr val="996633"/>
      </a:hlink>
      <a:folHlink>
        <a:srgbClr val="993300"/>
      </a:folHlink>
    </a:clrScheme>
    <a:fontScheme name="Quadran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Quadrant</Template>
  <TotalTime>41580</TotalTime>
  <Words>2105</Words>
  <Application>Microsoft Macintosh PowerPoint</Application>
  <PresentationFormat>On-screen Show (4:3)</PresentationFormat>
  <Paragraphs>546</Paragraphs>
  <Slides>75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Quadrant</vt:lpstr>
      <vt:lpstr>CS 235: User Interface Design May 7 Class Meeting</vt:lpstr>
      <vt:lpstr>Unofficial Field Trip</vt:lpstr>
      <vt:lpstr>Introduction to Information Dashboards</vt:lpstr>
      <vt:lpstr>Example: Well Designed Dashboard</vt:lpstr>
      <vt:lpstr>Example: Well Designed Dashboard, cont’d</vt:lpstr>
      <vt:lpstr>Example: Well Designed Dashboard, cont’d</vt:lpstr>
      <vt:lpstr>Example: Poorly Designed Dashboard</vt:lpstr>
      <vt:lpstr>Example: Poorly Designed Dashboard, cont’d</vt:lpstr>
      <vt:lpstr>Example: Poorly Designed Dashboard, cont’d</vt:lpstr>
      <vt:lpstr>What is a Dashboard?</vt:lpstr>
      <vt:lpstr>Visual Display</vt:lpstr>
      <vt:lpstr>Information to Achieve Objectives</vt:lpstr>
      <vt:lpstr>Fits on a Single Computer Screen</vt:lpstr>
      <vt:lpstr>Monitor Information at a Glance</vt:lpstr>
      <vt:lpstr>How a Dashboard Presents Information</vt:lpstr>
      <vt:lpstr>Dashboards are Customized</vt:lpstr>
      <vt:lpstr>What a Dashboard is Not</vt:lpstr>
      <vt:lpstr>What a Dashboard is Not, cont’d</vt:lpstr>
      <vt:lpstr>Situational Awareness</vt:lpstr>
      <vt:lpstr>Three Levels of Situational Awareness</vt:lpstr>
      <vt:lpstr>Four Stages of Performance Monitoring</vt:lpstr>
      <vt:lpstr>Three Stages of Decision Making</vt:lpstr>
      <vt:lpstr>Dashboard Solutions</vt:lpstr>
      <vt:lpstr>Dashboard Design Mistakes</vt:lpstr>
      <vt:lpstr>Dashboard Design Mistakes, cont’d</vt:lpstr>
      <vt:lpstr>More Than a Single Screen</vt:lpstr>
      <vt:lpstr>More Than a Single Screen, cont’d</vt:lpstr>
      <vt:lpstr>More Than a Single Screen, cont’d</vt:lpstr>
      <vt:lpstr>Inadequate Context for Data</vt:lpstr>
      <vt:lpstr>Inadequate Context for Data, cont’d</vt:lpstr>
      <vt:lpstr>Excessive Detail or Precision</vt:lpstr>
      <vt:lpstr>Excessive Detail or Precision, cont’d</vt:lpstr>
      <vt:lpstr>Express Measures Indirectly</vt:lpstr>
      <vt:lpstr>Expressing Measures Indirectly, cont’d</vt:lpstr>
      <vt:lpstr>Inappropriate Display Media</vt:lpstr>
      <vt:lpstr>Inappropriate Display Media, cont’d</vt:lpstr>
      <vt:lpstr>Inappropriate Display Media, cont’d</vt:lpstr>
      <vt:lpstr>Inappropriate Display Media, cont’d</vt:lpstr>
      <vt:lpstr>Inappropriate Display Media, cont’d</vt:lpstr>
      <vt:lpstr>Meaningless Variety in Display Media</vt:lpstr>
      <vt:lpstr>Meaningless Variety in Display Media, cont’d</vt:lpstr>
      <vt:lpstr>Poorly Designed Display Media</vt:lpstr>
      <vt:lpstr>Poorly Designed Display Media, cont’d</vt:lpstr>
      <vt:lpstr>Poorly Designed Display Media, cont’d</vt:lpstr>
      <vt:lpstr>Encoding Data Inaccurately</vt:lpstr>
      <vt:lpstr>Arranging Data Poorly</vt:lpstr>
      <vt:lpstr>Arranging Data Poorly, cont’d</vt:lpstr>
      <vt:lpstr>Highlighting Important Information Poorly</vt:lpstr>
      <vt:lpstr>Highlighting Important Information Poorly, cont’d</vt:lpstr>
      <vt:lpstr>Cluttering with Visual Effects</vt:lpstr>
      <vt:lpstr>Cluttering with Visual Effects, cont’d</vt:lpstr>
      <vt:lpstr>Cluttering with Visual Effects, cont’d</vt:lpstr>
      <vt:lpstr>Cluttering with Visual Effects, cont’d</vt:lpstr>
      <vt:lpstr>Unattractive Visual Display</vt:lpstr>
      <vt:lpstr>Data-Ink Ratio</vt:lpstr>
      <vt:lpstr>Dashboard Design: Goals and Steps</vt:lpstr>
      <vt:lpstr>Data-Ink Ratio, cont’d</vt:lpstr>
      <vt:lpstr>Data-Ink Ratio, cont’d</vt:lpstr>
      <vt:lpstr>Data-Ink Ratio, cont’d</vt:lpstr>
      <vt:lpstr>Data-Ink Ratio, cont’d</vt:lpstr>
      <vt:lpstr>Data-Ink Ratio, cont’d</vt:lpstr>
      <vt:lpstr>Data-Ink Ratio, cont’d</vt:lpstr>
      <vt:lpstr>Data-Ink Ratio, cont’d</vt:lpstr>
      <vt:lpstr>Data-Ink Ratio, cont’d</vt:lpstr>
      <vt:lpstr>Data-Ink Ratio, cont’d</vt:lpstr>
      <vt:lpstr>Data-Ink Ratio, cont’d</vt:lpstr>
      <vt:lpstr>Data-Ink Ratio, cont’d</vt:lpstr>
      <vt:lpstr>Data-Ink Ratio, cont’d</vt:lpstr>
      <vt:lpstr>Data-Ink Ratio, cont’d</vt:lpstr>
      <vt:lpstr>Data-Ink Ratio, cont’d</vt:lpstr>
      <vt:lpstr>Data-Ink Ratio, cont’d</vt:lpstr>
      <vt:lpstr>Data-Ink Ratio, cont’d</vt:lpstr>
      <vt:lpstr>Data-Ink Ratio, cont’d</vt:lpstr>
      <vt:lpstr>Data-Ink Ratio, cont’d</vt:lpstr>
      <vt:lpstr>Data-Ink Ratio, cont’d</vt:lpstr>
    </vt:vector>
  </TitlesOfParts>
  <Manager/>
  <Company>San Jose State University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235: User Interface Design</dc:title>
  <dc:subject/>
  <dc:creator>Ronald Mak</dc:creator>
  <cp:keywords/>
  <dc:description/>
  <cp:lastModifiedBy>Ronald Mak</cp:lastModifiedBy>
  <cp:revision>645</cp:revision>
  <dcterms:created xsi:type="dcterms:W3CDTF">2008-01-12T03:52:55Z</dcterms:created>
  <dcterms:modified xsi:type="dcterms:W3CDTF">2015-05-07T18:51:38Z</dcterms:modified>
  <cp:category/>
</cp:coreProperties>
</file>