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48"/>
  </p:notesMasterIdLst>
  <p:handoutMasterIdLst>
    <p:handoutMasterId r:id="rId49"/>
  </p:handoutMasterIdLst>
  <p:sldIdLst>
    <p:sldId id="256" r:id="rId2"/>
    <p:sldId id="301" r:id="rId3"/>
    <p:sldId id="302" r:id="rId4"/>
    <p:sldId id="303" r:id="rId5"/>
    <p:sldId id="304" r:id="rId6"/>
    <p:sldId id="257" r:id="rId7"/>
    <p:sldId id="25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8" r:id="rId20"/>
    <p:sldId id="279" r:id="rId21"/>
    <p:sldId id="274" r:id="rId22"/>
    <p:sldId id="275" r:id="rId23"/>
    <p:sldId id="276" r:id="rId24"/>
    <p:sldId id="277" r:id="rId25"/>
    <p:sldId id="280" r:id="rId26"/>
    <p:sldId id="281" r:id="rId27"/>
    <p:sldId id="287" r:id="rId28"/>
    <p:sldId id="282" r:id="rId29"/>
    <p:sldId id="283" r:id="rId30"/>
    <p:sldId id="284" r:id="rId31"/>
    <p:sldId id="285" r:id="rId32"/>
    <p:sldId id="286" r:id="rId33"/>
    <p:sldId id="288" r:id="rId34"/>
    <p:sldId id="289" r:id="rId35"/>
    <p:sldId id="290" r:id="rId36"/>
    <p:sldId id="291" r:id="rId37"/>
    <p:sldId id="292" r:id="rId38"/>
    <p:sldId id="295" r:id="rId39"/>
    <p:sldId id="293" r:id="rId40"/>
    <p:sldId id="294" r:id="rId41"/>
    <p:sldId id="296" r:id="rId42"/>
    <p:sldId id="297" r:id="rId43"/>
    <p:sldId id="298" r:id="rId44"/>
    <p:sldId id="299" r:id="rId45"/>
    <p:sldId id="300" r:id="rId46"/>
    <p:sldId id="305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6F0FF"/>
    <a:srgbClr val="B23C00"/>
    <a:srgbClr val="FFF1E4"/>
    <a:srgbClr val="FFE5CB"/>
    <a:srgbClr val="66CCFF"/>
    <a:srgbClr val="A40000"/>
    <a:srgbClr val="0033CC"/>
    <a:srgbClr val="CC99FF"/>
    <a:srgbClr val="99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202" autoAdjust="0"/>
    <p:restoredTop sz="98450" autoAdjust="0"/>
  </p:normalViewPr>
  <p:slideViewPr>
    <p:cSldViewPr>
      <p:cViewPr varScale="1">
        <p:scale>
          <a:sx n="126" d="100"/>
          <a:sy n="126" d="100"/>
        </p:scale>
        <p:origin x="-120" y="-328"/>
      </p:cViewPr>
      <p:guideLst>
        <p:guide orient="horz" pos="2160"/>
        <p:guide pos="2822"/>
      </p:guideLst>
    </p:cSldViewPr>
  </p:slideViewPr>
  <p:outlineViewPr>
    <p:cViewPr>
      <p:scale>
        <a:sx n="33" d="100"/>
        <a:sy n="33" d="100"/>
      </p:scale>
      <p:origin x="0" y="346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4/30/15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58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Spring 2015: April 30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749049" y="6263609"/>
            <a:ext cx="192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235: User Interface</a:t>
            </a:r>
            <a:r>
              <a:rPr lang="en-US" sz="1000" baseline="0" dirty="0" smtClean="0"/>
              <a:t> Design</a:t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rojects.washingtonpost.com/top-secret-america/network/%23/overall/most-activity/" TargetMode="External"/><Relationship Id="rId3" Type="http://schemas.openxmlformats.org/officeDocument/2006/relationships/hyperlink" Target="https://www.google.com/publicdata/directory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</a:t>
            </a:r>
            <a:r>
              <a:rPr lang="en-US" sz="3200" dirty="0" smtClean="0"/>
              <a:t>235: User Interface Design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April 30 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Chart </a:t>
            </a:r>
            <a:r>
              <a:rPr lang="en-US" dirty="0" smtClean="0"/>
              <a:t>Guidelines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926" y="4983463"/>
            <a:ext cx="8778145" cy="1147462"/>
          </a:xfrm>
        </p:spPr>
        <p:txBody>
          <a:bodyPr/>
          <a:lstStyle/>
          <a:p>
            <a:r>
              <a:rPr lang="en-US" dirty="0" smtClean="0"/>
              <a:t>Our eyes perceive </a:t>
            </a:r>
            <a:r>
              <a:rPr lang="en-US" dirty="0" smtClean="0">
                <a:solidFill>
                  <a:srgbClr val="B23C00"/>
                </a:solidFill>
              </a:rPr>
              <a:t>differences</a:t>
            </a:r>
            <a:r>
              <a:rPr lang="en-US" dirty="0" smtClean="0"/>
              <a:t>, not absolute values.</a:t>
            </a:r>
          </a:p>
          <a:p>
            <a:r>
              <a:rPr lang="en-US" dirty="0" smtClean="0"/>
              <a:t>We perceive differences </a:t>
            </a:r>
            <a:r>
              <a:rPr lang="en-US" dirty="0" smtClean="0">
                <a:solidFill>
                  <a:srgbClr val="B23C00"/>
                </a:solidFill>
              </a:rPr>
              <a:t>proportionally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Screen Shot 2014-11-18 at 8.55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325903"/>
            <a:ext cx="4886984" cy="37136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04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11-18 at 8.59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10" y="2339309"/>
            <a:ext cx="5118100" cy="3924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Displaying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419574"/>
          </a:xfrm>
        </p:spPr>
        <p:txBody>
          <a:bodyPr/>
          <a:lstStyle/>
          <a:p>
            <a:r>
              <a:rPr lang="en-US" dirty="0" smtClean="0"/>
              <a:t>Use a </a:t>
            </a:r>
            <a:r>
              <a:rPr lang="en-US" dirty="0" smtClean="0">
                <a:solidFill>
                  <a:srgbClr val="B23C00"/>
                </a:solidFill>
              </a:rPr>
              <a:t>dot plot </a:t>
            </a:r>
            <a:r>
              <a:rPr lang="en-US" dirty="0" smtClean="0"/>
              <a:t>to display differences in quantitative values.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Does </a:t>
            </a:r>
            <a:r>
              <a:rPr lang="en-US" u="sng" dirty="0" smtClean="0"/>
              <a:t>not</a:t>
            </a:r>
            <a:r>
              <a:rPr lang="en-US" dirty="0" smtClean="0"/>
              <a:t> have</a:t>
            </a:r>
            <a:br>
              <a:rPr lang="en-US" dirty="0" smtClean="0"/>
            </a:br>
            <a:r>
              <a:rPr lang="en-US" dirty="0" smtClean="0"/>
              <a:t>to start at zero.</a:t>
            </a:r>
          </a:p>
          <a:p>
            <a:pPr lvl="5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Narrow the range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the Y axis to </a:t>
            </a:r>
            <a:br>
              <a:rPr lang="en-US" dirty="0" smtClean="0"/>
            </a:br>
            <a:r>
              <a:rPr lang="en-US" dirty="0" smtClean="0"/>
              <a:t>more easily </a:t>
            </a:r>
            <a:br>
              <a:rPr lang="en-US" dirty="0" smtClean="0"/>
            </a:br>
            <a:r>
              <a:rPr lang="en-US" dirty="0" smtClean="0"/>
              <a:t>compare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3840488" y="2788927"/>
            <a:ext cx="457195" cy="365756"/>
          </a:xfrm>
          <a:prstGeom prst="ellipse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840488" y="5440658"/>
            <a:ext cx="457195" cy="365756"/>
          </a:xfrm>
          <a:prstGeom prst="ellipse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58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Graph Reference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dirty="0" smtClean="0">
                <a:solidFill>
                  <a:srgbClr val="B23C00"/>
                </a:solidFill>
              </a:rPr>
              <a:t>reference lines </a:t>
            </a:r>
            <a:r>
              <a:rPr lang="en-US" dirty="0" smtClean="0"/>
              <a:t>to aid comparisons.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Screen Shot 2014-11-18 at 9.01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9" y="1874537"/>
            <a:ext cx="8961072" cy="27878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7464" y="4892024"/>
            <a:ext cx="4276707" cy="1015663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23C00"/>
                </a:solidFill>
              </a:rPr>
              <a:t>In these graphs, each reference line </a:t>
            </a:r>
            <a:br>
              <a:rPr lang="en-US" sz="2000" dirty="0" smtClean="0">
                <a:solidFill>
                  <a:srgbClr val="B23C00"/>
                </a:solidFill>
              </a:rPr>
            </a:br>
            <a:r>
              <a:rPr lang="en-US" sz="2000" dirty="0" smtClean="0">
                <a:solidFill>
                  <a:srgbClr val="B23C00"/>
                </a:solidFill>
              </a:rPr>
              <a:t>shows the average product sales</a:t>
            </a:r>
          </a:p>
          <a:p>
            <a:r>
              <a:rPr lang="en-US" sz="2000" dirty="0" smtClean="0">
                <a:solidFill>
                  <a:srgbClr val="B23C00"/>
                </a:solidFill>
              </a:rPr>
              <a:t>in that particular region only.</a:t>
            </a:r>
            <a:endParaRPr lang="en-US" sz="2000" dirty="0">
              <a:solidFill>
                <a:srgbClr val="B23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051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Graph Reference Lines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26098" y="4709146"/>
            <a:ext cx="3136070" cy="1015663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23C00"/>
                </a:solidFill>
              </a:rPr>
              <a:t>Each reference line is </a:t>
            </a:r>
          </a:p>
          <a:p>
            <a:r>
              <a:rPr lang="en-US" sz="2000" dirty="0" smtClean="0">
                <a:solidFill>
                  <a:srgbClr val="B23C00"/>
                </a:solidFill>
              </a:rPr>
              <a:t>the average product sales</a:t>
            </a:r>
          </a:p>
          <a:p>
            <a:r>
              <a:rPr lang="en-US" sz="2000" dirty="0" smtClean="0">
                <a:solidFill>
                  <a:srgbClr val="B23C00"/>
                </a:solidFill>
              </a:rPr>
              <a:t>across all regions. </a:t>
            </a:r>
            <a:endParaRPr lang="en-US" sz="2000" dirty="0">
              <a:solidFill>
                <a:srgbClr val="B23C00"/>
              </a:solidFill>
            </a:endParaRPr>
          </a:p>
        </p:txBody>
      </p:sp>
      <p:pic>
        <p:nvPicPr>
          <p:cNvPr id="8" name="Picture 7" descr="Screen Shot 2014-11-18 at 9.05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9" y="1582656"/>
            <a:ext cx="8961072" cy="27607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820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Graphs as Small Multiples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Arranged horizontally.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Screen Shot 2014-11-18 at 9.09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9" y="2057415"/>
            <a:ext cx="8961072" cy="1661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1781" y="3886195"/>
            <a:ext cx="3662932" cy="400110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23C00"/>
                </a:solidFill>
              </a:rPr>
              <a:t>Easy to track a specific region.</a:t>
            </a:r>
            <a:endParaRPr lang="en-US" sz="2000" dirty="0">
              <a:solidFill>
                <a:srgbClr val="B23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182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11-18 at 9.10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8" y="1216738"/>
            <a:ext cx="3108926" cy="55040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Graphs as Small Multiples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Arranged vertically.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63074" y="2788927"/>
            <a:ext cx="2180405" cy="1015663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23C00"/>
                </a:solidFill>
              </a:rPr>
              <a:t>Easy to compare</a:t>
            </a:r>
          </a:p>
          <a:p>
            <a:r>
              <a:rPr lang="en-US" sz="2000" dirty="0" smtClean="0">
                <a:solidFill>
                  <a:srgbClr val="B23C00"/>
                </a:solidFill>
              </a:rPr>
              <a:t>across all regions</a:t>
            </a:r>
          </a:p>
          <a:p>
            <a:r>
              <a:rPr lang="en-US" sz="2000" dirty="0" smtClean="0">
                <a:solidFill>
                  <a:srgbClr val="B23C00"/>
                </a:solidFill>
              </a:rPr>
              <a:t>and categories.</a:t>
            </a:r>
            <a:endParaRPr lang="en-US" sz="2000" dirty="0">
              <a:solidFill>
                <a:srgbClr val="B23C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619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Graphs as Small Multiples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Arranged in </a:t>
            </a:r>
            <a:br>
              <a:rPr lang="en-US" dirty="0" smtClean="0"/>
            </a:br>
            <a:r>
              <a:rPr lang="en-US" dirty="0" smtClean="0"/>
              <a:t>a matrix.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 descr="Screen Shot 2014-11-18 at 9.14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9" y="1051586"/>
            <a:ext cx="4663389" cy="5551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8757" y="5806414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Graphs as Small Multiples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2468898" cy="4835525"/>
          </a:xfrm>
        </p:spPr>
        <p:txBody>
          <a:bodyPr/>
          <a:lstStyle/>
          <a:p>
            <a:r>
              <a:rPr lang="en-US" dirty="0" smtClean="0"/>
              <a:t>Sorted by </a:t>
            </a:r>
            <a:br>
              <a:rPr lang="en-US" dirty="0" smtClean="0"/>
            </a:br>
            <a:r>
              <a:rPr lang="en-US" dirty="0" smtClean="0"/>
              <a:t>magnitude.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Screen Shot 2014-11-18 at 9.16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882" y="1234464"/>
            <a:ext cx="4520044" cy="5532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8757" y="5806414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217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11-18 at 9.18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81" y="1234464"/>
            <a:ext cx="5965003" cy="55758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Graphs in a Visual Crosstab Display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45" y="1508781"/>
            <a:ext cx="1952603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23C00"/>
                </a:solidFill>
              </a:rPr>
              <a:t>Examine sales</a:t>
            </a:r>
          </a:p>
          <a:p>
            <a:r>
              <a:rPr lang="en-US" sz="2000" dirty="0" smtClean="0">
                <a:solidFill>
                  <a:srgbClr val="B23C00"/>
                </a:solidFill>
              </a:rPr>
              <a:t>revenues,</a:t>
            </a:r>
          </a:p>
          <a:p>
            <a:r>
              <a:rPr lang="en-US" sz="2000" dirty="0" smtClean="0">
                <a:solidFill>
                  <a:srgbClr val="B23C00"/>
                </a:solidFill>
              </a:rPr>
              <a:t>expenses, and</a:t>
            </a:r>
          </a:p>
          <a:p>
            <a:r>
              <a:rPr lang="en-US" sz="2000" dirty="0" smtClean="0">
                <a:solidFill>
                  <a:srgbClr val="B23C00"/>
                </a:solidFill>
              </a:rPr>
              <a:t>profits together,</a:t>
            </a:r>
          </a:p>
          <a:p>
            <a:r>
              <a:rPr lang="en-US" sz="2000" dirty="0" smtClean="0">
                <a:solidFill>
                  <a:srgbClr val="B23C00"/>
                </a:solidFill>
              </a:rPr>
              <a:t>divided into </a:t>
            </a:r>
          </a:p>
          <a:p>
            <a:r>
              <a:rPr lang="en-US" sz="2000" dirty="0" smtClean="0">
                <a:solidFill>
                  <a:srgbClr val="B23C00"/>
                </a:solidFill>
              </a:rPr>
              <a:t>regions, </a:t>
            </a:r>
          </a:p>
          <a:p>
            <a:r>
              <a:rPr lang="en-US" sz="2000" dirty="0" smtClean="0">
                <a:solidFill>
                  <a:srgbClr val="B23C00"/>
                </a:solidFill>
              </a:rPr>
              <a:t>product</a:t>
            </a:r>
            <a:r>
              <a:rPr lang="en-US" sz="2000" dirty="0">
                <a:solidFill>
                  <a:srgbClr val="B23C00"/>
                </a:solidFill>
              </a:rPr>
              <a:t> </a:t>
            </a:r>
            <a:r>
              <a:rPr lang="en-US" sz="2000" dirty="0" smtClean="0">
                <a:solidFill>
                  <a:srgbClr val="B23C00"/>
                </a:solidFill>
              </a:rPr>
              <a:t>types, </a:t>
            </a:r>
          </a:p>
          <a:p>
            <a:r>
              <a:rPr lang="en-US" sz="2000" dirty="0" smtClean="0">
                <a:solidFill>
                  <a:srgbClr val="B23C00"/>
                </a:solidFill>
              </a:rPr>
              <a:t>and</a:t>
            </a:r>
            <a:r>
              <a:rPr lang="en-US" sz="2000" dirty="0">
                <a:solidFill>
                  <a:srgbClr val="B23C00"/>
                </a:solidFill>
              </a:rPr>
              <a:t> </a:t>
            </a:r>
            <a:r>
              <a:rPr lang="en-US" sz="2000" dirty="0" smtClean="0">
                <a:solidFill>
                  <a:srgbClr val="B23C00"/>
                </a:solidFill>
              </a:rPr>
              <a:t>products.</a:t>
            </a:r>
            <a:endParaRPr lang="en-US" sz="2000" dirty="0">
              <a:solidFill>
                <a:srgbClr val="B23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8757" y="5806414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3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Smooth and in the Rough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06" y="1295400"/>
            <a:ext cx="8686801" cy="4835525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In the smooth</a:t>
            </a:r>
          </a:p>
          <a:p>
            <a:pPr lvl="1"/>
            <a:r>
              <a:rPr lang="en-US" dirty="0" smtClean="0"/>
              <a:t>Values that are relatively typical of a dataset as a whole.</a:t>
            </a:r>
          </a:p>
          <a:p>
            <a:pPr lvl="5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In the rough</a:t>
            </a:r>
          </a:p>
          <a:p>
            <a:pPr lvl="1"/>
            <a:r>
              <a:rPr lang="en-US" dirty="0" smtClean="0"/>
              <a:t>Values that are outside the normal range.</a:t>
            </a:r>
          </a:p>
          <a:p>
            <a:pPr lvl="1"/>
            <a:r>
              <a:rPr lang="en-US" dirty="0" smtClean="0"/>
              <a:t>AKA </a:t>
            </a:r>
            <a:r>
              <a:rPr lang="en-US" dirty="0" smtClean="0">
                <a:solidFill>
                  <a:srgbClr val="B23C00"/>
                </a:solidFill>
              </a:rPr>
              <a:t>outliers</a:t>
            </a:r>
          </a:p>
          <a:p>
            <a:pPr lvl="5"/>
            <a:endParaRPr lang="en-US" dirty="0"/>
          </a:p>
          <a:p>
            <a:r>
              <a:rPr lang="en-US" dirty="0" smtClean="0"/>
              <a:t>Outliers are due to:</a:t>
            </a:r>
          </a:p>
          <a:p>
            <a:pPr lvl="1"/>
            <a:r>
              <a:rPr lang="en-US" dirty="0" smtClean="0"/>
              <a:t>errors</a:t>
            </a:r>
          </a:p>
          <a:p>
            <a:pPr lvl="1"/>
            <a:r>
              <a:rPr lang="en-US" dirty="0" smtClean="0"/>
              <a:t>extraordinary events</a:t>
            </a:r>
          </a:p>
          <a:p>
            <a:pPr lvl="1"/>
            <a:r>
              <a:rPr lang="en-US" dirty="0" smtClean="0"/>
              <a:t>extraordinary entities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60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team chooses one or more datasets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r>
              <a:rPr lang="en-US" dirty="0" smtClean="0"/>
              <a:t>Develop a </a:t>
            </a:r>
            <a:r>
              <a:rPr lang="en-US" dirty="0" smtClean="0">
                <a:solidFill>
                  <a:srgbClr val="B23C00"/>
                </a:solidFill>
              </a:rPr>
              <a:t>data visualization application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(web</a:t>
            </a:r>
            <a:r>
              <a:rPr lang="en-US" dirty="0"/>
              <a:t> </a:t>
            </a:r>
            <a:r>
              <a:rPr lang="en-US" dirty="0" smtClean="0"/>
              <a:t>or desktop).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The application provides a </a:t>
            </a:r>
            <a:r>
              <a:rPr lang="en-US" dirty="0" smtClean="0">
                <a:solidFill>
                  <a:srgbClr val="B23300"/>
                </a:solidFill>
              </a:rPr>
              <a:t>story or narrative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Employ UI principles and design patterns.</a:t>
            </a:r>
          </a:p>
          <a:p>
            <a:pPr lvl="1"/>
            <a:r>
              <a:rPr lang="en-US" dirty="0"/>
              <a:t>Who are the users?</a:t>
            </a:r>
          </a:p>
          <a:p>
            <a:pPr lvl="1"/>
            <a:r>
              <a:rPr lang="en-US" dirty="0" smtClean="0"/>
              <a:t>What are their goals?</a:t>
            </a:r>
          </a:p>
          <a:p>
            <a:pPr lvl="1"/>
            <a:r>
              <a:rPr lang="en-US" dirty="0" smtClean="0"/>
              <a:t>How will they use the application?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89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Smooth and in the </a:t>
            </a:r>
            <a:r>
              <a:rPr lang="en-US" dirty="0" smtClean="0"/>
              <a:t>Rough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 descr="Screen Shot 2014-11-18 at 9.44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73" y="1177189"/>
            <a:ext cx="6319492" cy="50864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06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Plots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93891"/>
          </a:xfrm>
        </p:spPr>
        <p:txBody>
          <a:bodyPr/>
          <a:lstStyle/>
          <a:p>
            <a:r>
              <a:rPr lang="en-US" dirty="0" smtClean="0"/>
              <a:t>What meanings come to mind when you see the following two divided rectangles?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tops and bottoms are different.</a:t>
            </a:r>
          </a:p>
          <a:p>
            <a:r>
              <a:rPr lang="en-US" dirty="0" smtClean="0"/>
              <a:t>The horizontal dividing lines are not aligned.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749049" y="2423171"/>
            <a:ext cx="1371585" cy="1828780"/>
            <a:chOff x="3749049" y="2606049"/>
            <a:chExt cx="1371585" cy="1828780"/>
          </a:xfrm>
        </p:grpSpPr>
        <p:sp>
          <p:nvSpPr>
            <p:cNvPr id="6" name="Rectangle 5"/>
            <p:cNvSpPr/>
            <p:nvPr/>
          </p:nvSpPr>
          <p:spPr bwMode="auto">
            <a:xfrm>
              <a:off x="3749049" y="2788927"/>
              <a:ext cx="548634" cy="1463024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572000" y="2606049"/>
              <a:ext cx="548634" cy="182878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9" name="Straight Connector 8"/>
            <p:cNvCxnSpPr>
              <a:stCxn id="6" idx="1"/>
              <a:endCxn id="6" idx="3"/>
            </p:cNvCxnSpPr>
            <p:nvPr/>
          </p:nvCxnSpPr>
          <p:spPr bwMode="auto">
            <a:xfrm>
              <a:off x="3749049" y="3520439"/>
              <a:ext cx="54863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4572000" y="3337561"/>
              <a:ext cx="54863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94272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</a:t>
            </a:r>
            <a:r>
              <a:rPr lang="en-US" dirty="0"/>
              <a:t>Plots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85331"/>
          </a:xfrm>
        </p:spPr>
        <p:txBody>
          <a:bodyPr/>
          <a:lstStyle/>
          <a:p>
            <a:r>
              <a:rPr lang="en-US" dirty="0" smtClean="0"/>
              <a:t>Each </a:t>
            </a:r>
            <a:r>
              <a:rPr lang="en-US" dirty="0" smtClean="0">
                <a:solidFill>
                  <a:srgbClr val="B23C00"/>
                </a:solidFill>
              </a:rPr>
              <a:t>box</a:t>
            </a:r>
            <a:r>
              <a:rPr lang="en-US" dirty="0" smtClean="0"/>
              <a:t> represents a </a:t>
            </a:r>
            <a:r>
              <a:rPr lang="en-US" dirty="0" smtClean="0">
                <a:solidFill>
                  <a:srgbClr val="B23C00"/>
                </a:solidFill>
              </a:rPr>
              <a:t>range of values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Bottom: The lowest value.</a:t>
            </a:r>
          </a:p>
          <a:p>
            <a:pPr lvl="1"/>
            <a:r>
              <a:rPr lang="en-US" dirty="0" smtClean="0"/>
              <a:t>Top: The highest value.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dividing line represents the</a:t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mean</a:t>
            </a:r>
            <a:r>
              <a:rPr lang="en-US" dirty="0" smtClean="0"/>
              <a:t> (average) or </a:t>
            </a:r>
            <a:r>
              <a:rPr lang="en-US" dirty="0" smtClean="0">
                <a:solidFill>
                  <a:srgbClr val="B23C00"/>
                </a:solidFill>
              </a:rPr>
              <a:t>median</a:t>
            </a:r>
            <a:r>
              <a:rPr lang="en-US" dirty="0" smtClean="0"/>
              <a:t> value.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840488" y="2788927"/>
            <a:ext cx="1371585" cy="1828780"/>
            <a:chOff x="3749049" y="2606049"/>
            <a:chExt cx="1371585" cy="1828780"/>
          </a:xfrm>
        </p:grpSpPr>
        <p:sp>
          <p:nvSpPr>
            <p:cNvPr id="6" name="Rectangle 5"/>
            <p:cNvSpPr/>
            <p:nvPr/>
          </p:nvSpPr>
          <p:spPr bwMode="auto">
            <a:xfrm>
              <a:off x="3749049" y="2788927"/>
              <a:ext cx="548634" cy="1463024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572000" y="2606049"/>
              <a:ext cx="548634" cy="182878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9" name="Straight Connector 8"/>
            <p:cNvCxnSpPr>
              <a:stCxn id="6" idx="1"/>
              <a:endCxn id="6" idx="3"/>
            </p:cNvCxnSpPr>
            <p:nvPr/>
          </p:nvCxnSpPr>
          <p:spPr bwMode="auto">
            <a:xfrm>
              <a:off x="3749049" y="3520439"/>
              <a:ext cx="54863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4572000" y="3337561"/>
              <a:ext cx="54863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528844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 Plots</a:t>
            </a:r>
            <a:r>
              <a:rPr lang="en-US" i="1" dirty="0" smtClean="0"/>
              <a:t>, </a:t>
            </a:r>
            <a:r>
              <a:rPr lang="en-US" i="1" dirty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r>
              <a:rPr lang="en-US" dirty="0" smtClean="0"/>
              <a:t>Box plots can be very useful.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 descr="Screen Shot 2014-11-18 at 9.33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52" y="1965976"/>
            <a:ext cx="5943535" cy="42789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36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 Plots</a:t>
            </a:r>
            <a:r>
              <a:rPr lang="en-US" i="1" dirty="0" smtClean="0"/>
              <a:t>, </a:t>
            </a:r>
            <a:r>
              <a:rPr lang="en-US" i="1" dirty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Box plots as they are more typically drawn.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 descr="Screen Shot 2014-11-18 at 9.36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08" y="1874536"/>
            <a:ext cx="5045047" cy="42976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39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5120584"/>
          </a:xfrm>
        </p:spPr>
        <p:txBody>
          <a:bodyPr/>
          <a:lstStyle/>
          <a:p>
            <a:r>
              <a:rPr lang="en-US" dirty="0" smtClean="0"/>
              <a:t>What does the following line suggest?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Lines show the </a:t>
            </a:r>
            <a:r>
              <a:rPr lang="en-US" dirty="0" smtClean="0">
                <a:solidFill>
                  <a:srgbClr val="B23C00"/>
                </a:solidFill>
              </a:rPr>
              <a:t>shape of change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one value to the next.</a:t>
            </a:r>
          </a:p>
          <a:p>
            <a:pPr lvl="1"/>
            <a:r>
              <a:rPr lang="en-US" dirty="0" smtClean="0"/>
              <a:t>Especially change through time (timeline).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Emphasize the </a:t>
            </a:r>
            <a:r>
              <a:rPr lang="en-US" dirty="0" smtClean="0">
                <a:solidFill>
                  <a:srgbClr val="B23C00"/>
                </a:solidFill>
              </a:rPr>
              <a:t>overall trend </a:t>
            </a:r>
            <a:r>
              <a:rPr lang="en-US" dirty="0" smtClean="0"/>
              <a:t>and specific patterns of change in a set of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468903" y="1874537"/>
            <a:ext cx="3931877" cy="1828780"/>
            <a:chOff x="3017537" y="2057415"/>
            <a:chExt cx="3931877" cy="1828780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3017537" y="2057415"/>
              <a:ext cx="0" cy="18287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3017537" y="3886195"/>
              <a:ext cx="393187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 flipV="1">
              <a:off x="3657610" y="2331732"/>
              <a:ext cx="2468853" cy="128014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36850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 descr="Screen Shot 2014-11-18 at 9.50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79" y="1318231"/>
            <a:ext cx="7099300" cy="4762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06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Graphs in a Crosstab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 descr="Screen Shot 2014-11-18 at 10.12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57" y="1234464"/>
            <a:ext cx="6034974" cy="5463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41274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49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Scatterplots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770"/>
          </a:xfrm>
        </p:spPr>
        <p:txBody>
          <a:bodyPr/>
          <a:lstStyle/>
          <a:p>
            <a:r>
              <a:rPr lang="en-US" dirty="0" smtClean="0"/>
              <a:t>What do the following points suggest?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Scatterplots encourage us to notice </a:t>
            </a:r>
            <a:r>
              <a:rPr lang="en-US" dirty="0" smtClean="0">
                <a:solidFill>
                  <a:srgbClr val="B23C00"/>
                </a:solidFill>
              </a:rPr>
              <a:t>patterns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clusters and gaps</a:t>
            </a:r>
          </a:p>
          <a:p>
            <a:pPr lvl="1"/>
            <a:r>
              <a:rPr lang="en-US" dirty="0" smtClean="0"/>
              <a:t>linear or curved arrangements</a:t>
            </a:r>
          </a:p>
          <a:p>
            <a:pPr lvl="1"/>
            <a:r>
              <a:rPr lang="en-US" dirty="0" smtClean="0"/>
              <a:t>points that appear isolated from the majority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 descr="Screen Shot 2014-11-18 at 9.53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268" y="1930700"/>
            <a:ext cx="2902317" cy="25955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23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Scatterplots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773672"/>
          </a:xfrm>
        </p:spPr>
        <p:txBody>
          <a:bodyPr/>
          <a:lstStyle/>
          <a:p>
            <a:r>
              <a:rPr lang="en-US" dirty="0" smtClean="0"/>
              <a:t>Each point can encode </a:t>
            </a:r>
            <a:r>
              <a:rPr lang="en-US" dirty="0" smtClean="0">
                <a:solidFill>
                  <a:srgbClr val="B23C00"/>
                </a:solidFill>
              </a:rPr>
              <a:t>two quantitative values</a:t>
            </a:r>
            <a:r>
              <a:rPr lang="en-US" dirty="0" smtClean="0"/>
              <a:t>.</a:t>
            </a:r>
          </a:p>
          <a:p>
            <a:pPr lvl="6"/>
            <a:endParaRPr lang="en-US" dirty="0" smtClean="0"/>
          </a:p>
          <a:p>
            <a:pPr lvl="1"/>
            <a:r>
              <a:rPr lang="en-US" dirty="0" smtClean="0"/>
              <a:t>Horizontal position: </a:t>
            </a:r>
            <a:br>
              <a:rPr lang="en-US" dirty="0" smtClean="0"/>
            </a:br>
            <a:r>
              <a:rPr lang="en-US" dirty="0" smtClean="0"/>
              <a:t>x-axis value</a:t>
            </a:r>
          </a:p>
          <a:p>
            <a:pPr lvl="6"/>
            <a:endParaRPr lang="en-US" dirty="0" smtClean="0"/>
          </a:p>
          <a:p>
            <a:pPr lvl="1"/>
            <a:r>
              <a:rPr lang="en-US" dirty="0" smtClean="0"/>
              <a:t>Vertical position: </a:t>
            </a:r>
            <a:br>
              <a:rPr lang="en-US" dirty="0" smtClean="0"/>
            </a:br>
            <a:r>
              <a:rPr lang="en-US" dirty="0" smtClean="0"/>
              <a:t>y-axis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 descr="Screen Shot 2014-11-18 at 9.57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386" y="1783098"/>
            <a:ext cx="4841024" cy="45164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8757" y="5806414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639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visualizations of the data.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Employ visualization principles and design patterns.</a:t>
            </a:r>
          </a:p>
          <a:p>
            <a:pPr lvl="1"/>
            <a:r>
              <a:rPr lang="en-US" dirty="0" smtClean="0"/>
              <a:t>Static and/or dynamic visualizations.</a:t>
            </a:r>
          </a:p>
          <a:p>
            <a:pPr lvl="2"/>
            <a:r>
              <a:rPr lang="en-US" dirty="0" smtClean="0"/>
              <a:t>Data streaming can be simulated by reading from a file.</a:t>
            </a:r>
          </a:p>
          <a:p>
            <a:pPr lvl="1"/>
            <a:r>
              <a:rPr lang="en-US" dirty="0" smtClean="0"/>
              <a:t>Visualizations should be on multiple pages.</a:t>
            </a:r>
          </a:p>
          <a:p>
            <a:pPr lvl="2"/>
            <a:r>
              <a:rPr lang="en-US" dirty="0" smtClean="0"/>
              <a:t>Use navigation design patterns.</a:t>
            </a:r>
          </a:p>
          <a:p>
            <a:pPr lvl="7"/>
            <a:endParaRPr lang="en-US" dirty="0" smtClean="0"/>
          </a:p>
          <a:p>
            <a:r>
              <a:rPr lang="en-US" dirty="0" smtClean="0"/>
              <a:t>Data visualizations should be </a:t>
            </a:r>
            <a:r>
              <a:rPr lang="en-US" dirty="0" smtClean="0">
                <a:solidFill>
                  <a:srgbClr val="B23C00"/>
                </a:solidFill>
              </a:rPr>
              <a:t>creative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but they must </a:t>
            </a:r>
            <a:r>
              <a:rPr lang="en-US" dirty="0" smtClean="0">
                <a:solidFill>
                  <a:srgbClr val="B23C00"/>
                </a:solidFill>
              </a:rPr>
              <a:t>convey useful information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a way that users can understand and use.</a:t>
            </a:r>
          </a:p>
          <a:p>
            <a:pPr lvl="1"/>
            <a:r>
              <a:rPr lang="en-US" dirty="0" smtClean="0"/>
              <a:t>What </a:t>
            </a:r>
            <a:r>
              <a:rPr lang="en-US" dirty="0" smtClean="0">
                <a:solidFill>
                  <a:srgbClr val="B23300"/>
                </a:solidFill>
              </a:rPr>
              <a:t>insights</a:t>
            </a:r>
            <a:r>
              <a:rPr lang="en-US" dirty="0" smtClean="0"/>
              <a:t> can you provide?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6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Scatterplots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Replace a bar chart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 descr="Screen Shot 2014-11-18 at 9.59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1874537"/>
            <a:ext cx="7454886" cy="42821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5481" y="1806724"/>
            <a:ext cx="1323349" cy="707886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23C00"/>
                </a:solidFill>
              </a:rPr>
              <a:t>Must start</a:t>
            </a:r>
          </a:p>
          <a:p>
            <a:r>
              <a:rPr lang="en-US" sz="2000" dirty="0" smtClean="0">
                <a:solidFill>
                  <a:srgbClr val="B23C00"/>
                </a:solidFill>
              </a:rPr>
              <a:t>with 0%</a:t>
            </a:r>
            <a:endParaRPr lang="en-US" sz="2000" dirty="0">
              <a:solidFill>
                <a:srgbClr val="B23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9414" y="4892024"/>
            <a:ext cx="1924175" cy="1015663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23C00"/>
                </a:solidFill>
              </a:rPr>
              <a:t>Differences are</a:t>
            </a:r>
          </a:p>
          <a:p>
            <a:r>
              <a:rPr lang="en-US" sz="2000" dirty="0" smtClean="0">
                <a:solidFill>
                  <a:srgbClr val="B23C00"/>
                </a:solidFill>
              </a:rPr>
              <a:t>not as obvious</a:t>
            </a:r>
          </a:p>
          <a:p>
            <a:r>
              <a:rPr lang="en-US" sz="2000" dirty="0" smtClean="0">
                <a:solidFill>
                  <a:srgbClr val="B23C00"/>
                </a:solidFill>
              </a:rPr>
              <a:t>as they can be.</a:t>
            </a:r>
            <a:endParaRPr lang="en-US" sz="2000" dirty="0">
              <a:solidFill>
                <a:srgbClr val="B23C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38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Scatterplots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r>
              <a:rPr lang="en-US" dirty="0" smtClean="0"/>
              <a:t>… with a dot plot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 descr="Screen Shot 2014-11-18 at 10.00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13" y="1874536"/>
            <a:ext cx="5943535" cy="43096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813" y="1874537"/>
            <a:ext cx="1710725" cy="1015663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23C00"/>
                </a:solidFill>
              </a:rPr>
              <a:t>OK to narrow</a:t>
            </a:r>
          </a:p>
          <a:p>
            <a:r>
              <a:rPr lang="en-US" sz="2000" dirty="0" smtClean="0">
                <a:solidFill>
                  <a:srgbClr val="B23C00"/>
                </a:solidFill>
              </a:rPr>
              <a:t>the scale to</a:t>
            </a:r>
          </a:p>
          <a:p>
            <a:r>
              <a:rPr lang="en-US" sz="2000" dirty="0" smtClean="0">
                <a:solidFill>
                  <a:srgbClr val="B23C00"/>
                </a:solidFill>
              </a:rPr>
              <a:t>60% - 85%</a:t>
            </a:r>
            <a:endParaRPr lang="en-US" sz="2000" dirty="0">
              <a:solidFill>
                <a:srgbClr val="B23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585" y="4526268"/>
            <a:ext cx="1919165" cy="707886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23C00"/>
                </a:solidFill>
              </a:rPr>
              <a:t>Differences are</a:t>
            </a:r>
          </a:p>
          <a:p>
            <a:r>
              <a:rPr lang="en-US" sz="2000" dirty="0" smtClean="0">
                <a:solidFill>
                  <a:srgbClr val="B23C00"/>
                </a:solidFill>
              </a:rPr>
              <a:t>more obvious.</a:t>
            </a:r>
            <a:endParaRPr lang="en-US" sz="2000" dirty="0">
              <a:solidFill>
                <a:srgbClr val="B23C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032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+ Lines Combination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859282"/>
          </a:xfrm>
        </p:spPr>
        <p:txBody>
          <a:bodyPr/>
          <a:lstStyle/>
          <a:p>
            <a:r>
              <a:rPr lang="en-US" dirty="0" smtClean="0"/>
              <a:t>Use points and lines together in a line graph,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learly mark the actual positions of values.</a:t>
            </a:r>
          </a:p>
          <a:p>
            <a:pPr lvl="1"/>
            <a:r>
              <a:rPr lang="en-US" dirty="0" smtClean="0"/>
              <a:t>Especially useful with more than one line.</a:t>
            </a:r>
          </a:p>
          <a:p>
            <a:pPr lvl="1"/>
            <a:r>
              <a:rPr lang="en-US" dirty="0" smtClean="0"/>
              <a:t>Compare the magnitudes of values on different lines.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 descr="Screen Shot 2014-11-18 at 10.10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69" y="3246122"/>
            <a:ext cx="5303512" cy="30207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523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Over-Plotting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A scatterplot </a:t>
            </a:r>
            <a:r>
              <a:rPr lang="en-US" dirty="0" smtClean="0">
                <a:solidFill>
                  <a:srgbClr val="B23C00"/>
                </a:solidFill>
              </a:rPr>
              <a:t>over-plotted </a:t>
            </a:r>
            <a:r>
              <a:rPr lang="en-US" dirty="0" smtClean="0"/>
              <a:t>with data points: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 descr="Screen Shot 2014-11-18 at 10.15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52" y="1783098"/>
            <a:ext cx="5523969" cy="49834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8757" y="5806414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85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Over-Plotting </a:t>
            </a:r>
            <a:r>
              <a:rPr lang="en-US" dirty="0" smtClean="0"/>
              <a:t>Reduction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r>
              <a:rPr lang="en-US" dirty="0" smtClean="0"/>
              <a:t>Reduce the </a:t>
            </a:r>
            <a:r>
              <a:rPr lang="en-US" dirty="0" smtClean="0">
                <a:solidFill>
                  <a:srgbClr val="B23C00"/>
                </a:solidFill>
              </a:rPr>
              <a:t>size</a:t>
            </a:r>
            <a:r>
              <a:rPr lang="en-US" dirty="0" smtClean="0"/>
              <a:t> of the dots: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 descr="Screen Shot 2014-11-18 at 10.16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25" y="1783098"/>
            <a:ext cx="5502417" cy="50286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8757" y="5806414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55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11-18 at 10.18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649" y="1783098"/>
            <a:ext cx="5437862" cy="49377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Over-Plotting Reduction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950721"/>
          </a:xfrm>
        </p:spPr>
        <p:txBody>
          <a:bodyPr/>
          <a:lstStyle/>
          <a:p>
            <a:r>
              <a:rPr lang="en-US" dirty="0" smtClean="0"/>
              <a:t>Remove the dots’ fill </a:t>
            </a:r>
            <a:r>
              <a:rPr lang="en-US" dirty="0" smtClean="0">
                <a:solidFill>
                  <a:srgbClr val="B23C00"/>
                </a:solidFill>
              </a:rPr>
              <a:t>color</a:t>
            </a:r>
            <a:r>
              <a:rPr lang="en-US" dirty="0" smtClean="0"/>
              <a:t>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The dots </a:t>
            </a:r>
            <a:br>
              <a:rPr lang="en-US" dirty="0" smtClean="0"/>
            </a:br>
            <a:r>
              <a:rPr lang="en-US" dirty="0" smtClean="0"/>
              <a:t>stand out </a:t>
            </a:r>
            <a:br>
              <a:rPr lang="en-US" dirty="0" smtClean="0"/>
            </a:br>
            <a:r>
              <a:rPr lang="en-US" dirty="0" smtClean="0"/>
              <a:t>more clearly.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88757" y="5806414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496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Over-Plotting Reduction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Change the </a:t>
            </a:r>
            <a:r>
              <a:rPr lang="en-US" dirty="0" smtClean="0">
                <a:solidFill>
                  <a:srgbClr val="B23C00"/>
                </a:solidFill>
              </a:rPr>
              <a:t>shape</a:t>
            </a:r>
            <a:r>
              <a:rPr lang="en-US" dirty="0" smtClean="0"/>
              <a:t> of the data objects.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 descr="Screen Shot 2014-11-18 at 10.20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81" y="1783098"/>
            <a:ext cx="5486340" cy="50219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8757" y="5806414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655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11-18 at 10.22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32" y="1737341"/>
            <a:ext cx="5613149" cy="50749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Over-Plotting Reduction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Jitter</a:t>
            </a:r>
            <a:r>
              <a:rPr lang="en-US" dirty="0" smtClean="0"/>
              <a:t> the data objects.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Slightly </a:t>
            </a:r>
            <a:r>
              <a:rPr lang="en-US" dirty="0" smtClean="0">
                <a:solidFill>
                  <a:srgbClr val="B23C00"/>
                </a:solidFill>
              </a:rPr>
              <a:t>alter </a:t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dirty="0" smtClean="0">
                <a:solidFill>
                  <a:srgbClr val="B23C00"/>
                </a:solidFill>
              </a:rPr>
              <a:t>the values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 they are </a:t>
            </a:r>
            <a:br>
              <a:rPr lang="en-US" dirty="0" smtClean="0"/>
            </a:br>
            <a:r>
              <a:rPr lang="en-US" dirty="0" smtClean="0"/>
              <a:t>no longer </a:t>
            </a:r>
            <a:br>
              <a:rPr lang="en-US" dirty="0" smtClean="0"/>
            </a:br>
            <a:r>
              <a:rPr lang="en-US" dirty="0" smtClean="0"/>
              <a:t>the same.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Don’t jitter</a:t>
            </a:r>
            <a:br>
              <a:rPr lang="en-US" dirty="0" smtClean="0"/>
            </a:br>
            <a:r>
              <a:rPr lang="en-US" dirty="0" smtClean="0"/>
              <a:t>too much</a:t>
            </a:r>
            <a:br>
              <a:rPr lang="en-US" dirty="0" smtClean="0"/>
            </a:br>
            <a:r>
              <a:rPr lang="en-US" dirty="0" smtClean="0"/>
              <a:t>or you will</a:t>
            </a:r>
            <a:br>
              <a:rPr lang="en-US" dirty="0" smtClean="0"/>
            </a:br>
            <a:r>
              <a:rPr lang="en-US" dirty="0" smtClean="0"/>
              <a:t>create wrong</a:t>
            </a:r>
            <a:br>
              <a:rPr lang="en-US" dirty="0" smtClean="0"/>
            </a:br>
            <a:r>
              <a:rPr lang="en-US" dirty="0" smtClean="0"/>
              <a:t>patterns.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928" y="5714975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99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Over-Plotting Reduction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r>
              <a:rPr lang="en-US" dirty="0" smtClean="0"/>
              <a:t>Make data objects </a:t>
            </a:r>
            <a:r>
              <a:rPr lang="en-US" dirty="0" smtClean="0">
                <a:solidFill>
                  <a:srgbClr val="B23C00"/>
                </a:solidFill>
              </a:rPr>
              <a:t>transparent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 descr="Screen Shot 2014-11-18 at 10.28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30" y="1874538"/>
            <a:ext cx="5591483" cy="48650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8757" y="5806414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06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Over-Plotting Reduction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the number of values.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Aggregate the data.</a:t>
            </a:r>
          </a:p>
          <a:p>
            <a:pPr lvl="1"/>
            <a:r>
              <a:rPr lang="en-US" dirty="0" smtClean="0"/>
              <a:t>Filter the data.</a:t>
            </a:r>
          </a:p>
          <a:p>
            <a:pPr lvl="1"/>
            <a:r>
              <a:rPr lang="en-US" dirty="0" smtClean="0"/>
              <a:t>Statistically sample the data.</a:t>
            </a:r>
          </a:p>
          <a:p>
            <a:pPr lvl="1"/>
            <a:r>
              <a:rPr lang="en-US" dirty="0" smtClean="0"/>
              <a:t>Break the data into a series of separate graphs.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1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Project </a:t>
            </a:r>
            <a:r>
              <a:rPr lang="en-US" dirty="0" smtClean="0"/>
              <a:t>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Thursday, May 21</a:t>
            </a:r>
          </a:p>
          <a:p>
            <a:pPr lvl="1"/>
            <a:r>
              <a:rPr lang="en-US" dirty="0"/>
              <a:t>12:15 – 2:30 PM</a:t>
            </a:r>
            <a:endParaRPr lang="en-US" dirty="0" smtClean="0"/>
          </a:p>
          <a:p>
            <a:pPr lvl="5"/>
            <a:endParaRPr lang="en-US" dirty="0" smtClean="0"/>
          </a:p>
          <a:p>
            <a:r>
              <a:rPr lang="en-US" dirty="0" smtClean="0"/>
              <a:t>Each team has </a:t>
            </a:r>
            <a:r>
              <a:rPr lang="en-US" dirty="0" smtClean="0">
                <a:solidFill>
                  <a:srgbClr val="B23C00"/>
                </a:solidFill>
              </a:rPr>
              <a:t>20 minutes </a:t>
            </a:r>
            <a:r>
              <a:rPr lang="en-US" dirty="0" smtClean="0"/>
              <a:t>to present</a:t>
            </a:r>
            <a:br>
              <a:rPr lang="en-US" dirty="0" smtClean="0"/>
            </a:br>
            <a:r>
              <a:rPr lang="en-US" dirty="0" smtClean="0"/>
              <a:t>and for questions and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27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Over-Plotting Reduction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 descr="Screen Shot 2014-11-18 at 10.27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18" y="1143025"/>
            <a:ext cx="6857925" cy="55642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72786" y="5806414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05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the Density of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Over-plotted: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4" descr="Screen Shot 2014-11-18 at 10.30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21" y="1832996"/>
            <a:ext cx="5486340" cy="49077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8757" y="5806414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064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11-18 at 10.33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76" y="1742390"/>
            <a:ext cx="4769321" cy="4978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the Density of </a:t>
            </a:r>
            <a:r>
              <a:rPr lang="en-US" dirty="0" smtClean="0"/>
              <a:t>Values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402087"/>
          </a:xfrm>
        </p:spPr>
        <p:txBody>
          <a:bodyPr/>
          <a:lstStyle/>
          <a:p>
            <a:r>
              <a:rPr lang="en-US" dirty="0" smtClean="0"/>
              <a:t>Add </a:t>
            </a:r>
            <a:r>
              <a:rPr lang="en-US" dirty="0" smtClean="0">
                <a:solidFill>
                  <a:srgbClr val="B23C00"/>
                </a:solidFill>
              </a:rPr>
              <a:t>contour lines </a:t>
            </a:r>
            <a:r>
              <a:rPr lang="en-US" dirty="0" smtClean="0"/>
              <a:t>to differentiate between</a:t>
            </a:r>
            <a:br>
              <a:rPr lang="en-US" dirty="0" smtClean="0"/>
            </a:br>
            <a:r>
              <a:rPr lang="en-US" dirty="0" smtClean="0"/>
              <a:t>degrees of </a:t>
            </a:r>
            <a:br>
              <a:rPr lang="en-US" dirty="0" smtClean="0"/>
            </a:br>
            <a:r>
              <a:rPr lang="en-US" dirty="0" smtClean="0"/>
              <a:t>density.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88757" y="5806414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37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Alternate Density-Encoding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Subdivide the scatterplot </a:t>
            </a:r>
            <a:br>
              <a:rPr lang="en-US" dirty="0" smtClean="0"/>
            </a:br>
            <a:r>
              <a:rPr lang="en-US" dirty="0" smtClean="0"/>
              <a:t>into a grid of small regions.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Display the number of data points in each region as colors of varying intensities.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59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11-18 at 10.38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81" y="1325903"/>
            <a:ext cx="6126463" cy="5341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67" y="411163"/>
            <a:ext cx="8595266" cy="655637"/>
          </a:xfrm>
        </p:spPr>
        <p:txBody>
          <a:bodyPr/>
          <a:lstStyle/>
          <a:p>
            <a:r>
              <a:rPr lang="en-US" dirty="0"/>
              <a:t>An Alternate Density-Encoding </a:t>
            </a:r>
            <a:r>
              <a:rPr lang="en-US" dirty="0" smtClean="0"/>
              <a:t>Method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88757" y="5806414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40" y="3794756"/>
            <a:ext cx="159568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23C00"/>
                </a:solidFill>
              </a:rPr>
              <a:t>“Heat maps”</a:t>
            </a:r>
            <a:endParaRPr lang="en-US" sz="20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120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series</a:t>
            </a:r>
          </a:p>
          <a:p>
            <a:r>
              <a:rPr lang="en-US" dirty="0" smtClean="0"/>
              <a:t>Ranking and Part-to-Whole</a:t>
            </a:r>
          </a:p>
          <a:p>
            <a:r>
              <a:rPr lang="en-US" dirty="0" smtClean="0"/>
              <a:t>Deviation</a:t>
            </a:r>
          </a:p>
          <a:p>
            <a:r>
              <a:rPr lang="en-US" dirty="0" smtClean="0"/>
              <a:t>Distribution</a:t>
            </a:r>
          </a:p>
          <a:p>
            <a:r>
              <a:rPr lang="en-US" dirty="0" smtClean="0"/>
              <a:t>Correlation</a:t>
            </a:r>
          </a:p>
          <a:p>
            <a:r>
              <a:rPr lang="en-US" dirty="0" smtClean="0"/>
              <a:t>Multivariate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06244" y="2423171"/>
            <a:ext cx="2678713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B23C00"/>
                </a:solidFill>
              </a:rPr>
              <a:t>Ultimate goal: </a:t>
            </a:r>
          </a:p>
          <a:p>
            <a:r>
              <a:rPr lang="en-US" sz="2800" dirty="0" smtClean="0">
                <a:solidFill>
                  <a:srgbClr val="B23C00"/>
                </a:solidFill>
              </a:rPr>
              <a:t>Provide </a:t>
            </a:r>
            <a:r>
              <a:rPr lang="en-US" sz="2800" b="1" dirty="0" smtClean="0">
                <a:solidFill>
                  <a:srgbClr val="B23C00"/>
                </a:solidFill>
              </a:rPr>
              <a:t>insight </a:t>
            </a:r>
          </a:p>
          <a:p>
            <a:r>
              <a:rPr lang="en-US" sz="2800" dirty="0" smtClean="0">
                <a:solidFill>
                  <a:srgbClr val="B23C00"/>
                </a:solidFill>
              </a:rPr>
              <a:t>for the user.</a:t>
            </a:r>
            <a:endParaRPr lang="en-US" sz="2800" dirty="0">
              <a:solidFill>
                <a:srgbClr val="B23C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6244" y="4069073"/>
            <a:ext cx="2139929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B23C00"/>
                </a:solidFill>
              </a:rPr>
              <a:t>Users want</a:t>
            </a:r>
          </a:p>
          <a:p>
            <a:r>
              <a:rPr lang="en-US" sz="2800" b="1" dirty="0" smtClean="0">
                <a:solidFill>
                  <a:srgbClr val="B23C00"/>
                </a:solidFill>
              </a:rPr>
              <a:t>actionable</a:t>
            </a:r>
          </a:p>
          <a:p>
            <a:r>
              <a:rPr lang="en-US" sz="2800" b="1" dirty="0" smtClean="0">
                <a:solidFill>
                  <a:srgbClr val="B23C00"/>
                </a:solidFill>
              </a:rPr>
              <a:t>knowledge</a:t>
            </a:r>
            <a:r>
              <a:rPr lang="en-US" sz="2800" dirty="0" smtClean="0">
                <a:solidFill>
                  <a:srgbClr val="B23C00"/>
                </a:solidFill>
              </a:rPr>
              <a:t>.</a:t>
            </a:r>
            <a:endParaRPr lang="en-US" sz="28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516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Visualize how data changes through time.</a:t>
            </a:r>
          </a:p>
          <a:p>
            <a:pPr lvl="1"/>
            <a:r>
              <a:rPr lang="en-US" dirty="0" smtClean="0"/>
              <a:t>Time provides an important context </a:t>
            </a:r>
            <a:br>
              <a:rPr lang="en-US" dirty="0" smtClean="0"/>
            </a:br>
            <a:r>
              <a:rPr lang="en-US" dirty="0" smtClean="0"/>
              <a:t>for understanding data.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Six basic patterns:</a:t>
            </a:r>
          </a:p>
          <a:p>
            <a:pPr lvl="1"/>
            <a:r>
              <a:rPr lang="en-US" dirty="0" smtClean="0"/>
              <a:t>Trend</a:t>
            </a:r>
          </a:p>
          <a:p>
            <a:pPr lvl="1"/>
            <a:r>
              <a:rPr lang="en-US" dirty="0" smtClean="0"/>
              <a:t>Variability</a:t>
            </a:r>
          </a:p>
          <a:p>
            <a:pPr lvl="1"/>
            <a:r>
              <a:rPr lang="en-US" dirty="0" smtClean="0"/>
              <a:t>Rate of change</a:t>
            </a:r>
          </a:p>
          <a:p>
            <a:pPr lvl="1"/>
            <a:r>
              <a:rPr lang="en-US" dirty="0" smtClean="0"/>
              <a:t>Co-variation</a:t>
            </a:r>
          </a:p>
          <a:p>
            <a:pPr lvl="1"/>
            <a:r>
              <a:rPr lang="en-US" dirty="0" smtClean="0"/>
              <a:t>Cycles</a:t>
            </a:r>
          </a:p>
          <a:p>
            <a:pPr lvl="1"/>
            <a:r>
              <a:rPr lang="en-US" dirty="0" smtClean="0"/>
              <a:t>Exceptions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05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 Report: Due Friday, May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purpose of your application?</a:t>
            </a:r>
          </a:p>
          <a:p>
            <a:r>
              <a:rPr lang="en-US" dirty="0" smtClean="0"/>
              <a:t>Who will use it and what are their goals?</a:t>
            </a:r>
          </a:p>
          <a:p>
            <a:r>
              <a:rPr lang="en-US" dirty="0" smtClean="0"/>
              <a:t>How did you fulfill the goals?</a:t>
            </a:r>
          </a:p>
          <a:p>
            <a:r>
              <a:rPr lang="en-US" dirty="0" smtClean="0"/>
              <a:t>What are your data sources?</a:t>
            </a:r>
          </a:p>
          <a:p>
            <a:r>
              <a:rPr lang="en-US" dirty="0"/>
              <a:t>What do your visualizations show?</a:t>
            </a:r>
          </a:p>
          <a:p>
            <a:r>
              <a:rPr lang="en-US" dirty="0" smtClean="0"/>
              <a:t>How did you create the visualizations?</a:t>
            </a:r>
          </a:p>
          <a:p>
            <a:r>
              <a:rPr lang="en-US" dirty="0" smtClean="0"/>
              <a:t>Screen shots.</a:t>
            </a:r>
          </a:p>
          <a:p>
            <a:r>
              <a:rPr lang="en-US" dirty="0" smtClean="0"/>
              <a:t>How to run your application?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1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Data Spotlight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398"/>
            <a:ext cx="8229600" cy="4236700"/>
          </a:xfrm>
        </p:spPr>
        <p:txBody>
          <a:bodyPr numCol="1"/>
          <a:lstStyle/>
          <a:p>
            <a:r>
              <a:rPr lang="en-US" dirty="0" smtClean="0"/>
              <a:t>What</a:t>
            </a:r>
          </a:p>
          <a:p>
            <a:pPr lvl="1"/>
            <a:r>
              <a:rPr lang="en-US" dirty="0" smtClean="0"/>
              <a:t>Highlight data that the mouse rolls over.</a:t>
            </a:r>
          </a:p>
          <a:p>
            <a:pPr lvl="1"/>
            <a:r>
              <a:rPr lang="en-US" dirty="0" smtClean="0"/>
              <a:t>Dim the rest.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When</a:t>
            </a:r>
          </a:p>
          <a:p>
            <a:pPr lvl="1"/>
            <a:r>
              <a:rPr lang="en-US" dirty="0" smtClean="0"/>
              <a:t>Very rich data graphic that obscures relationships.</a:t>
            </a:r>
          </a:p>
          <a:p>
            <a:pPr lvl="1"/>
            <a:r>
              <a:rPr lang="en-US" dirty="0" smtClean="0"/>
              <a:t>Complex multivariate data with dependencies.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Why</a:t>
            </a:r>
          </a:p>
          <a:p>
            <a:pPr lvl="1"/>
            <a:r>
              <a:rPr lang="en-US" dirty="0" smtClean="0"/>
              <a:t>“Focus plus context”: Untangle data threads.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80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Data </a:t>
            </a:r>
            <a:r>
              <a:rPr lang="en-US" dirty="0" smtClean="0"/>
              <a:t>Spotlight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Washington Post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://projects.washingtonpost.com/top-secret-america/network/#/overall/most-activity/</a:t>
            </a:r>
            <a:r>
              <a:rPr lang="en-US" dirty="0"/>
              <a:t> </a:t>
            </a:r>
          </a:p>
          <a:p>
            <a:pPr lvl="3"/>
            <a:endParaRPr lang="en-US" dirty="0"/>
          </a:p>
          <a:p>
            <a:r>
              <a:rPr lang="en-US" dirty="0" smtClean="0"/>
              <a:t>Google </a:t>
            </a:r>
            <a:r>
              <a:rPr lang="en-US" dirty="0"/>
              <a:t>Public Data:</a:t>
            </a:r>
          </a:p>
          <a:p>
            <a:pPr lvl="1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://www.google.com/publicdata/directory</a:t>
            </a: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53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Chart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85330"/>
          </a:xfrm>
        </p:spPr>
        <p:txBody>
          <a:bodyPr/>
          <a:lstStyle/>
          <a:p>
            <a:r>
              <a:rPr lang="en-US" dirty="0" smtClean="0"/>
              <a:t>What meanings come to mind when you see these two dark rectangles?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Bars are very effective at using </a:t>
            </a:r>
            <a:r>
              <a:rPr lang="en-US" dirty="0" smtClean="0">
                <a:solidFill>
                  <a:srgbClr val="B23C00"/>
                </a:solidFill>
              </a:rPr>
              <a:t>differences </a:t>
            </a:r>
            <a:r>
              <a:rPr lang="en-US" dirty="0" smtClean="0"/>
              <a:t>in their heights or lengths to </a:t>
            </a:r>
            <a:r>
              <a:rPr lang="en-US" u="sng" dirty="0" smtClean="0">
                <a:solidFill>
                  <a:srgbClr val="B23C00"/>
                </a:solidFill>
              </a:rPr>
              <a:t>compare quantities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749049" y="2423171"/>
            <a:ext cx="1371585" cy="1828780"/>
            <a:chOff x="2651781" y="2331732"/>
            <a:chExt cx="1371585" cy="1828780"/>
          </a:xfrm>
        </p:grpSpPr>
        <p:sp>
          <p:nvSpPr>
            <p:cNvPr id="5" name="Rectangle 4"/>
            <p:cNvSpPr/>
            <p:nvPr/>
          </p:nvSpPr>
          <p:spPr bwMode="auto">
            <a:xfrm>
              <a:off x="2651781" y="2697488"/>
              <a:ext cx="548634" cy="1463024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474732" y="2331732"/>
              <a:ext cx="548634" cy="182878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061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Chart </a:t>
            </a:r>
            <a:r>
              <a:rPr lang="en-US" dirty="0" smtClean="0"/>
              <a:t>Guidelines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A bar chart scale </a:t>
            </a:r>
            <a:r>
              <a:rPr lang="en-US" dirty="0" smtClean="0">
                <a:solidFill>
                  <a:srgbClr val="B23C00"/>
                </a:solidFill>
              </a:rPr>
              <a:t>must begin at zero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Screen Shot 2014-11-18 at 8.52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957" y="1874536"/>
            <a:ext cx="5782530" cy="42976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390" y="2880366"/>
            <a:ext cx="2551224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23C00"/>
                </a:solidFill>
              </a:rPr>
              <a:t>Sales expenses</a:t>
            </a:r>
          </a:p>
          <a:p>
            <a:r>
              <a:rPr lang="en-US" sz="2000" dirty="0" smtClean="0">
                <a:solidFill>
                  <a:srgbClr val="B23C00"/>
                </a:solidFill>
              </a:rPr>
              <a:t>are </a:t>
            </a:r>
            <a:r>
              <a:rPr lang="en-US" sz="2000" u="sng" dirty="0" smtClean="0">
                <a:solidFill>
                  <a:srgbClr val="B23C00"/>
                </a:solidFill>
              </a:rPr>
              <a:t>not</a:t>
            </a:r>
            <a:r>
              <a:rPr lang="en-US" sz="2000" dirty="0" smtClean="0">
                <a:solidFill>
                  <a:srgbClr val="B23C00"/>
                </a:solidFill>
              </a:rPr>
              <a:t> </a:t>
            </a:r>
            <a:r>
              <a:rPr lang="en-US" sz="2000" dirty="0">
                <a:solidFill>
                  <a:srgbClr val="B23C00"/>
                </a:solidFill>
              </a:rPr>
              <a:t>4</a:t>
            </a:r>
            <a:r>
              <a:rPr lang="en-US" sz="2000" dirty="0" smtClean="0">
                <a:solidFill>
                  <a:srgbClr val="B23C00"/>
                </a:solidFill>
              </a:rPr>
              <a:t>½ times</a:t>
            </a:r>
          </a:p>
          <a:p>
            <a:r>
              <a:rPr lang="en-US" sz="2000" dirty="0" smtClean="0">
                <a:solidFill>
                  <a:srgbClr val="B23C00"/>
                </a:solidFill>
              </a:rPr>
              <a:t>marketing expenses.</a:t>
            </a:r>
            <a:endParaRPr lang="en-US" sz="2000" dirty="0">
              <a:solidFill>
                <a:srgbClr val="B23C00"/>
              </a:solidFill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1280196" y="5257780"/>
            <a:ext cx="731512" cy="548634"/>
          </a:xfrm>
          <a:prstGeom prst="rightArrow">
            <a:avLst/>
          </a:prstGeom>
          <a:solidFill>
            <a:srgbClr val="B23C00"/>
          </a:solidFill>
          <a:ln w="952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66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40903</TotalTime>
  <Words>1326</Words>
  <Application>Microsoft Macintosh PowerPoint</Application>
  <PresentationFormat>On-screen Show (4:3)</PresentationFormat>
  <Paragraphs>383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Quadrant</vt:lpstr>
      <vt:lpstr>CS 235: User Interface Design April 30 Class Meeting</vt:lpstr>
      <vt:lpstr>Final Project</vt:lpstr>
      <vt:lpstr>Final Project, cont’d</vt:lpstr>
      <vt:lpstr>Final Project Presentations</vt:lpstr>
      <vt:lpstr>Final Project Report: Due Friday, May 22</vt:lpstr>
      <vt:lpstr>Review: Data Spotlight</vt:lpstr>
      <vt:lpstr>Review: Data Spotlight, cont’d</vt:lpstr>
      <vt:lpstr>Bar Chart Guidelines</vt:lpstr>
      <vt:lpstr>Bar Chart Guidelines, cont’d</vt:lpstr>
      <vt:lpstr>Bar Chart Guidelines, cont’d</vt:lpstr>
      <vt:lpstr>Displaying Differences</vt:lpstr>
      <vt:lpstr>Bar Graph Reference Lines</vt:lpstr>
      <vt:lpstr>Bar Graph Reference Lines, cont’d</vt:lpstr>
      <vt:lpstr>Bar Graphs as Small Multiples</vt:lpstr>
      <vt:lpstr>Bar Graphs as Small Multiples, cont’d</vt:lpstr>
      <vt:lpstr>Bar Graphs as Small Multiples, cont’d</vt:lpstr>
      <vt:lpstr>Bar Graphs as Small Multiples, cont’d</vt:lpstr>
      <vt:lpstr>Bar Graphs in a Visual Crosstab Display</vt:lpstr>
      <vt:lpstr>In the Smooth and in the Rough</vt:lpstr>
      <vt:lpstr>In the Smooth and in the Rough, cont’d</vt:lpstr>
      <vt:lpstr>Box Plots</vt:lpstr>
      <vt:lpstr>Box Plots, cont’d</vt:lpstr>
      <vt:lpstr>Box Plots, cont’d</vt:lpstr>
      <vt:lpstr>Box Plots, cont’d</vt:lpstr>
      <vt:lpstr>Line Graphs</vt:lpstr>
      <vt:lpstr>Line Graphs</vt:lpstr>
      <vt:lpstr>Line Graphs in a Crosstab</vt:lpstr>
      <vt:lpstr>Scatterplots</vt:lpstr>
      <vt:lpstr>Scatterplots, cont’d</vt:lpstr>
      <vt:lpstr>Scatterplots, cont’d</vt:lpstr>
      <vt:lpstr>Scatterplots, cont’d</vt:lpstr>
      <vt:lpstr>Points + Lines Combination</vt:lpstr>
      <vt:lpstr>Over-Plotting Reduction</vt:lpstr>
      <vt:lpstr>Over-Plotting Reduction, cont’d</vt:lpstr>
      <vt:lpstr>Over-Plotting Reduction, cont’d</vt:lpstr>
      <vt:lpstr>Over-Plotting Reduction, cont’d</vt:lpstr>
      <vt:lpstr>Over-Plotting Reduction, cont’d</vt:lpstr>
      <vt:lpstr>Over-Plotting Reduction, cont’d</vt:lpstr>
      <vt:lpstr>Over-Plotting Reduction, cont’d</vt:lpstr>
      <vt:lpstr>Over-Plotting Reduction, cont’d</vt:lpstr>
      <vt:lpstr>Encoding the Density of Values</vt:lpstr>
      <vt:lpstr>Encoding the Density of Values, cont’d</vt:lpstr>
      <vt:lpstr>An Alternate Density-Encoding Method</vt:lpstr>
      <vt:lpstr>An Alternate Density-Encoding Method, cont’d</vt:lpstr>
      <vt:lpstr>Types of Analyses</vt:lpstr>
      <vt:lpstr>Time Series Analysis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235: User Interface Design</dc:title>
  <dc:subject/>
  <dc:creator>Ronald Mak</dc:creator>
  <cp:keywords/>
  <dc:description/>
  <cp:lastModifiedBy>Ronald Mak</cp:lastModifiedBy>
  <cp:revision>636</cp:revision>
  <dcterms:created xsi:type="dcterms:W3CDTF">2008-01-12T03:52:55Z</dcterms:created>
  <dcterms:modified xsi:type="dcterms:W3CDTF">2015-05-01T03:39:13Z</dcterms:modified>
  <cp:category/>
</cp:coreProperties>
</file>