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3" r:id="rId3"/>
    <p:sldId id="324" r:id="rId4"/>
    <p:sldId id="331" r:id="rId5"/>
    <p:sldId id="325" r:id="rId6"/>
    <p:sldId id="345" r:id="rId7"/>
    <p:sldId id="348" r:id="rId8"/>
    <p:sldId id="326" r:id="rId9"/>
    <p:sldId id="365" r:id="rId10"/>
    <p:sldId id="327" r:id="rId11"/>
    <p:sldId id="328" r:id="rId12"/>
    <p:sldId id="329" r:id="rId13"/>
    <p:sldId id="330" r:id="rId14"/>
    <p:sldId id="332" r:id="rId15"/>
    <p:sldId id="334" r:id="rId16"/>
    <p:sldId id="335" r:id="rId17"/>
    <p:sldId id="366" r:id="rId18"/>
    <p:sldId id="346" r:id="rId19"/>
    <p:sldId id="336" r:id="rId20"/>
    <p:sldId id="337" r:id="rId21"/>
    <p:sldId id="355" r:id="rId22"/>
    <p:sldId id="333" r:id="rId23"/>
    <p:sldId id="342" r:id="rId24"/>
    <p:sldId id="343" r:id="rId25"/>
    <p:sldId id="344" r:id="rId26"/>
    <p:sldId id="347" r:id="rId27"/>
    <p:sldId id="350" r:id="rId28"/>
    <p:sldId id="351" r:id="rId29"/>
    <p:sldId id="357" r:id="rId30"/>
    <p:sldId id="352" r:id="rId31"/>
    <p:sldId id="358" r:id="rId32"/>
    <p:sldId id="353" r:id="rId33"/>
    <p:sldId id="354" r:id="rId34"/>
    <p:sldId id="359" r:id="rId35"/>
    <p:sldId id="360" r:id="rId36"/>
    <p:sldId id="362" r:id="rId37"/>
    <p:sldId id="363" r:id="rId38"/>
    <p:sldId id="364" r:id="rId39"/>
    <p:sldId id="361" r:id="rId40"/>
    <p:sldId id="367" r:id="rId41"/>
    <p:sldId id="368" r:id="rId42"/>
    <p:sldId id="369" r:id="rId43"/>
    <p:sldId id="37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F0FF"/>
    <a:srgbClr val="B23C00"/>
    <a:srgbClr val="FFF1E4"/>
    <a:srgbClr val="FFE5CB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46" d="100"/>
          <a:sy n="146" d="100"/>
        </p:scale>
        <p:origin x="-104" y="-280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20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en.wikipedia.org/wiki/Charles_Joseph_Minard%23mediaviewer/File:Minard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nuggets.com/datasets/index.html" TargetMode="External"/><Relationship Id="rId4" Type="http://schemas.openxmlformats.org/officeDocument/2006/relationships/hyperlink" Target="https://www.kaggle.com/competitions" TargetMode="External"/><Relationship Id="rId5" Type="http://schemas.openxmlformats.org/officeDocument/2006/relationships/hyperlink" Target="http://www.visualizing.org/data/browse" TargetMode="External"/><Relationship Id="rId6" Type="http://schemas.openxmlformats.org/officeDocument/2006/relationships/hyperlink" Target="http://datavisualization.ch/datasets/" TargetMode="External"/><Relationship Id="rId7" Type="http://schemas.openxmlformats.org/officeDocument/2006/relationships/hyperlink" Target="http://www.idvbook.com/teaching-aid/data-sets/" TargetMode="External"/><Relationship Id="rId8" Type="http://schemas.openxmlformats.org/officeDocument/2006/relationships/hyperlink" Target="http://blog.visual.ly/data-sources/" TargetMode="External"/><Relationship Id="rId9" Type="http://schemas.openxmlformats.org/officeDocument/2006/relationships/hyperlink" Target="https://www.google.com/publicdata/directo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chive.ics.uci.edu/ml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jthsinstructionaltechnology.blogspot.com/2012/10/infographics-explained-and-why-you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bleausoftware.com/products/public" TargetMode="External"/><Relationship Id="rId3" Type="http://schemas.openxmlformats.org/officeDocument/2006/relationships/hyperlink" Target="https://github.com/mbostock/d3/releases/download/v3.4.13/d3.zi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ghcharts.com/products/highchar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rceptualedge.com/articles/visual_business_intelligence/exploratory_vista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14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vs.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dirty="0" smtClean="0"/>
              <a:t>These tables give us the data we need:</a:t>
            </a:r>
          </a:p>
          <a:p>
            <a:pPr lvl="1"/>
            <a:r>
              <a:rPr lang="en-US" dirty="0" smtClean="0"/>
              <a:t>The precise amount of sales revenue, </a:t>
            </a:r>
            <a:br>
              <a:rPr lang="en-US" dirty="0" smtClean="0"/>
            </a:br>
            <a:r>
              <a:rPr lang="en-US" dirty="0" smtClean="0"/>
              <a:t>marketing expense, and profit </a:t>
            </a:r>
            <a:br>
              <a:rPr lang="en-US" dirty="0" smtClean="0"/>
            </a:br>
            <a:r>
              <a:rPr lang="en-US" dirty="0" smtClean="0"/>
              <a:t>for a specific region during a specific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11-09 at 9.5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2971805"/>
            <a:ext cx="7863754" cy="3841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9487" y="2697488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6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vs. </a:t>
            </a:r>
            <a:r>
              <a:rPr lang="en-US" dirty="0" smtClean="0"/>
              <a:t>Graphs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graphs to understand the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relationships</a:t>
            </a:r>
            <a:r>
              <a:rPr lang="en-US" dirty="0" smtClean="0"/>
              <a:t> within and among sales revenues, marketing expenses, and profits.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Graphs </a:t>
            </a:r>
            <a:r>
              <a:rPr lang="en-US" dirty="0" smtClean="0">
                <a:solidFill>
                  <a:srgbClr val="B23C00"/>
                </a:solidFill>
              </a:rPr>
              <a:t>tell a story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B23C00"/>
                </a:solidFill>
              </a:rPr>
              <a:t>provide a narrative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Well-designed visualizations make the stories </a:t>
            </a:r>
            <a:br>
              <a:rPr lang="en-US" dirty="0" smtClean="0"/>
            </a:br>
            <a:r>
              <a:rPr lang="en-US" dirty="0" smtClean="0"/>
              <a:t>visible and bring them to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vs. Graphs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Line graphs that focus on change over time: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1854" y="5714975"/>
            <a:ext cx="270796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Despite low revenue, the east region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generated the highest profit margins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in the spring and winter. The spikes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correspond to increases in marketing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expenses in the spring and winter.</a:t>
            </a:r>
            <a:endParaRPr lang="en-US" sz="1200" dirty="0">
              <a:solidFill>
                <a:srgbClr val="0033CC"/>
              </a:solidFill>
            </a:endParaRPr>
          </a:p>
        </p:txBody>
      </p:sp>
      <p:pic>
        <p:nvPicPr>
          <p:cNvPr id="7" name="Picture 6" descr="Screen Shot 2014-11-09 at 9.5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874536"/>
            <a:ext cx="7024106" cy="3748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4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vs. Graphs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Scatter plot of correlations between revenues, profits, and marketing expenses by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Screen Shot 2014-11-09 at 10.0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2240293"/>
            <a:ext cx="5816972" cy="4480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20" y="2788927"/>
            <a:ext cx="1348070" cy="830997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Extremely low 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marketing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expenses in April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in the west.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001" y="4617707"/>
            <a:ext cx="2023886" cy="646331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Strong correlation between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marketing expenses and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revenues in the south.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5" y="5714975"/>
            <a:ext cx="1818452" cy="461665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May and November </a:t>
            </a:r>
          </a:p>
          <a:p>
            <a:r>
              <a:rPr lang="en-US" sz="1200" dirty="0" smtClean="0">
                <a:solidFill>
                  <a:srgbClr val="0033CC"/>
                </a:solidFill>
              </a:rPr>
              <a:t>peaks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 smtClean="0">
                <a:solidFill>
                  <a:srgbClr val="0033CC"/>
                </a:solidFill>
              </a:rPr>
              <a:t>in eastern profits.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9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Visualization?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11"/>
            <a:ext cx="8229600" cy="3748998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Information visualization</a:t>
            </a:r>
          </a:p>
          <a:p>
            <a:pPr lvl="1"/>
            <a:r>
              <a:rPr lang="en-US" dirty="0" smtClean="0"/>
              <a:t>Computer-generated interactive representations of abstract data in order to foster understanding.</a:t>
            </a:r>
          </a:p>
          <a:p>
            <a:pPr lvl="1"/>
            <a:r>
              <a:rPr lang="en-US" dirty="0" smtClean="0"/>
              <a:t>Example: sales, revenue, expense data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Scientific visualization</a:t>
            </a:r>
          </a:p>
          <a:p>
            <a:pPr lvl="1"/>
            <a:r>
              <a:rPr lang="en-US" dirty="0" smtClean="0"/>
              <a:t>Visual representations of scientific data that are usually physical in nature.</a:t>
            </a:r>
          </a:p>
          <a:p>
            <a:pPr lvl="1"/>
            <a:r>
              <a:rPr lang="en-US" dirty="0" smtClean="0"/>
              <a:t>Example: an MRI scan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4732" y="1234464"/>
            <a:ext cx="19937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Data visualization</a:t>
            </a:r>
            <a:endParaRPr lang="en-US" sz="1800" dirty="0">
              <a:solidFill>
                <a:srgbClr val="0033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54513" y="1603795"/>
            <a:ext cx="5630237" cy="819376"/>
            <a:chOff x="1554513" y="1603795"/>
            <a:chExt cx="5630237" cy="819376"/>
          </a:xfrm>
        </p:grpSpPr>
        <p:sp>
          <p:nvSpPr>
            <p:cNvPr id="6" name="TextBox 5"/>
            <p:cNvSpPr txBox="1"/>
            <p:nvPr/>
          </p:nvSpPr>
          <p:spPr>
            <a:xfrm>
              <a:off x="1554513" y="2053839"/>
              <a:ext cx="26609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CC"/>
                  </a:solidFill>
                </a:rPr>
                <a:t>Information visualization</a:t>
              </a:r>
              <a:endParaRPr lang="en-US" sz="1800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54878" y="2053839"/>
              <a:ext cx="242987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CC"/>
                  </a:solidFill>
                </a:rPr>
                <a:t>Scientific visualization</a:t>
              </a:r>
              <a:endParaRPr lang="en-US" sz="1800" dirty="0">
                <a:solidFill>
                  <a:srgbClr val="0033CC"/>
                </a:solidFill>
              </a:endParaRPr>
            </a:p>
          </p:txBody>
        </p:sp>
        <p:cxnSp>
          <p:nvCxnSpPr>
            <p:cNvPr id="14" name="Elbow Connector 13"/>
            <p:cNvCxnSpPr>
              <a:stCxn id="5" idx="2"/>
              <a:endCxn id="6" idx="0"/>
            </p:cNvCxnSpPr>
            <p:nvPr/>
          </p:nvCxnSpPr>
          <p:spPr bwMode="auto">
            <a:xfrm rot="5400000">
              <a:off x="3453282" y="1035492"/>
              <a:ext cx="450043" cy="1586650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/>
            <p:cNvCxnSpPr>
              <a:stCxn id="5" idx="2"/>
              <a:endCxn id="7" idx="0"/>
            </p:cNvCxnSpPr>
            <p:nvPr/>
          </p:nvCxnSpPr>
          <p:spPr bwMode="auto">
            <a:xfrm rot="16200000" flipH="1">
              <a:off x="4995700" y="1079724"/>
              <a:ext cx="450043" cy="149818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1704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Data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11-09 at 10.0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1325903"/>
            <a:ext cx="6949364" cy="5367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67" y="5714975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8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</a:t>
            </a:r>
            <a:r>
              <a:rPr lang="en-US" dirty="0"/>
              <a:t>History of Data </a:t>
            </a:r>
            <a:r>
              <a:rPr lang="en-US" dirty="0" smtClean="0"/>
              <a:t>Visualization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century CE</a:t>
            </a:r>
          </a:p>
          <a:p>
            <a:pPr lvl="1"/>
            <a:r>
              <a:rPr lang="en-US" dirty="0" smtClean="0"/>
              <a:t>Egypt: Tabular arrangements of astronomical data.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René Descartes </a:t>
            </a:r>
            <a:r>
              <a:rPr lang="en-US" dirty="0" smtClean="0"/>
              <a:t>invents the two-dimensional graph.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Scottish social scientist </a:t>
            </a:r>
            <a:r>
              <a:rPr lang="en-US" dirty="0" smtClean="0">
                <a:solidFill>
                  <a:srgbClr val="B23C00"/>
                </a:solidFill>
              </a:rPr>
              <a:t>William </a:t>
            </a:r>
            <a:r>
              <a:rPr lang="en-US" dirty="0" err="1" smtClean="0">
                <a:solidFill>
                  <a:srgbClr val="B23C00"/>
                </a:solidFill>
              </a:rPr>
              <a:t>Playfair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invents the bar graph, the line graph to represent change over time, and the pie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Data Visualization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original graph by William </a:t>
            </a:r>
            <a:r>
              <a:rPr lang="en-US" dirty="0" err="1" smtClean="0"/>
              <a:t>Playfair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4-11-09 at 10.1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965976"/>
            <a:ext cx="6195985" cy="41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2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Data Visualization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1869</a:t>
            </a:r>
          </a:p>
          <a:p>
            <a:pPr lvl="1"/>
            <a:r>
              <a:rPr lang="en-US" dirty="0" smtClean="0"/>
              <a:t>Graph by </a:t>
            </a:r>
            <a:r>
              <a:rPr lang="en-US" dirty="0" smtClean="0">
                <a:solidFill>
                  <a:srgbClr val="B23C00"/>
                </a:solidFill>
              </a:rPr>
              <a:t>Charles </a:t>
            </a:r>
            <a:r>
              <a:rPr lang="en-US" dirty="0" err="1" smtClean="0">
                <a:solidFill>
                  <a:srgbClr val="B23C00"/>
                </a:solidFill>
              </a:rPr>
              <a:t>Minard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err="1" smtClean="0"/>
              <a:t>Napolean’s</a:t>
            </a:r>
            <a:r>
              <a:rPr lang="en-US" dirty="0" smtClean="0"/>
              <a:t> French troops during the Russian Campaign, 1812-1813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2606049"/>
            <a:ext cx="8922126" cy="4251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195" y="1234464"/>
            <a:ext cx="3891210" cy="2154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http://en.wikipedia.org/wiki/Charles_Joseph_Minard#mediaviewer/</a:t>
            </a:r>
            <a:r>
              <a:rPr lang="en-US" sz="800" dirty="0" smtClean="0">
                <a:hlinkClick r:id="rId3"/>
              </a:rPr>
              <a:t>File:Minard.png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9020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</a:t>
            </a:r>
            <a:r>
              <a:rPr lang="en-US" dirty="0"/>
              <a:t>History of Data Visualization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 smtClean="0"/>
              <a:t>1967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Jacques </a:t>
            </a:r>
            <a:r>
              <a:rPr lang="en-US" dirty="0" err="1" smtClean="0">
                <a:solidFill>
                  <a:srgbClr val="B23C00"/>
                </a:solidFill>
              </a:rPr>
              <a:t>Bertin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publishes </a:t>
            </a:r>
            <a:r>
              <a:rPr lang="en-US" i="1" dirty="0" err="1" smtClean="0"/>
              <a:t>Sémiologie</a:t>
            </a:r>
            <a:r>
              <a:rPr lang="en-US" i="1" dirty="0" smtClean="0"/>
              <a:t> </a:t>
            </a:r>
            <a:r>
              <a:rPr lang="en-US" i="1" dirty="0" err="1" smtClean="0"/>
              <a:t>Graphique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Semiology of Graphics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Introduced the concept of visual language.</a:t>
            </a:r>
          </a:p>
          <a:p>
            <a:pPr lvl="1"/>
            <a:r>
              <a:rPr lang="en-US" dirty="0" smtClean="0"/>
              <a:t>Argued that visual perception operated according to rules that could be followed to clearly, accurately, and efficiently express information in a visual format.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1977</a:t>
            </a:r>
          </a:p>
          <a:p>
            <a:pPr lvl="1"/>
            <a:r>
              <a:rPr lang="en-US" dirty="0" smtClean="0"/>
              <a:t>Princeton statistics professor </a:t>
            </a:r>
            <a:r>
              <a:rPr lang="en-US" dirty="0" smtClean="0">
                <a:solidFill>
                  <a:srgbClr val="B23C00"/>
                </a:solidFill>
              </a:rPr>
              <a:t>John </a:t>
            </a:r>
            <a:r>
              <a:rPr lang="en-US" dirty="0" err="1" smtClean="0">
                <a:solidFill>
                  <a:srgbClr val="B23C00"/>
                </a:solidFill>
              </a:rPr>
              <a:t>Tukey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publishes </a:t>
            </a:r>
            <a:br>
              <a:rPr lang="en-US" dirty="0" smtClean="0"/>
            </a:br>
            <a:r>
              <a:rPr lang="en-US" i="1" dirty="0" smtClean="0"/>
              <a:t>Exploratory Data Analysis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new approach to statistics.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7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Sources of Data for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“</a:t>
            </a:r>
            <a:r>
              <a:rPr lang="en-US" dirty="0">
                <a:solidFill>
                  <a:srgbClr val="B23C00"/>
                </a:solidFill>
              </a:rPr>
              <a:t>datasets for data visualization</a:t>
            </a:r>
            <a:r>
              <a:rPr lang="en-US" dirty="0"/>
              <a:t>” 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://archive.ics.uci.edu/ml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r>
              <a:rPr lang="en-US" dirty="0">
                <a:hlinkClick r:id="rId3"/>
              </a:rPr>
              <a:t>http://www.kdnuggets.com/datasets/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https://www.kaggle.com/</a:t>
            </a:r>
            <a:r>
              <a:rPr lang="en-US" dirty="0" smtClean="0">
                <a:hlinkClick r:id="rId4"/>
              </a:rPr>
              <a:t>competitions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http://www.visualizing.org/data/</a:t>
            </a:r>
            <a:r>
              <a:rPr lang="en-US" dirty="0" smtClean="0">
                <a:hlinkClick r:id="rId5"/>
              </a:rPr>
              <a:t>browse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http://datavisualization.ch/datasets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http://www.idvbook.com/teaching-aid/data-sets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http://blog.visual.ly/data-sources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https://www.google.com/publicdata/</a:t>
            </a:r>
            <a:r>
              <a:rPr lang="en-US" dirty="0" smtClean="0">
                <a:hlinkClick r:id="rId9"/>
              </a:rPr>
              <a:t>directory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</a:t>
            </a:r>
            <a:r>
              <a:rPr lang="en-US" dirty="0"/>
              <a:t>History of Data Visualization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1983</a:t>
            </a:r>
          </a:p>
          <a:p>
            <a:pPr lvl="1"/>
            <a:r>
              <a:rPr lang="en-US" dirty="0"/>
              <a:t>Data visualization expert </a:t>
            </a:r>
            <a:r>
              <a:rPr lang="en-US" dirty="0">
                <a:solidFill>
                  <a:srgbClr val="B23C00"/>
                </a:solidFill>
              </a:rPr>
              <a:t>Edward </a:t>
            </a:r>
            <a:r>
              <a:rPr lang="en-US" dirty="0" err="1">
                <a:solidFill>
                  <a:srgbClr val="B23C00"/>
                </a:solidFill>
              </a:rPr>
              <a:t>Tufte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publishes </a:t>
            </a:r>
            <a:r>
              <a:rPr lang="en-US" i="1" dirty="0"/>
              <a:t>The Visual Display of Quantitative </a:t>
            </a:r>
            <a:r>
              <a:rPr lang="en-US" i="1" dirty="0" smtClean="0"/>
              <a:t>Information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Effective ways to display data visually.</a:t>
            </a:r>
          </a:p>
          <a:p>
            <a:pPr lvl="5"/>
            <a:endParaRPr lang="en-US" dirty="0"/>
          </a:p>
          <a:p>
            <a:r>
              <a:rPr lang="en-US" dirty="0" smtClean="0"/>
              <a:t>1984</a:t>
            </a:r>
          </a:p>
          <a:p>
            <a:pPr lvl="1"/>
            <a:r>
              <a:rPr lang="en-US" dirty="0" smtClean="0"/>
              <a:t>Apple introduces the Macintosh computer.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1985</a:t>
            </a:r>
          </a:p>
          <a:p>
            <a:pPr lvl="1"/>
            <a:r>
              <a:rPr lang="en-US" dirty="0" smtClean="0"/>
              <a:t>Statistician </a:t>
            </a:r>
            <a:r>
              <a:rPr lang="en-US" dirty="0" smtClean="0">
                <a:solidFill>
                  <a:srgbClr val="B23C00"/>
                </a:solidFill>
              </a:rPr>
              <a:t>William Campbell </a:t>
            </a:r>
            <a:r>
              <a:rPr lang="en-US" dirty="0" smtClean="0"/>
              <a:t>at Bell Labs publishes </a:t>
            </a:r>
            <a:r>
              <a:rPr lang="en-US" i="1" dirty="0" smtClean="0"/>
              <a:t>The Elements of Graphing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Refined and extended the use of visualization.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Data Visualization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1986</a:t>
            </a:r>
          </a:p>
          <a:p>
            <a:pPr lvl="1"/>
            <a:r>
              <a:rPr lang="en-US" dirty="0" smtClean="0"/>
              <a:t>National Science Foundation (NSF) sponsors “Panel on Graphics, Image Processing and Workstations”.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1987</a:t>
            </a:r>
          </a:p>
          <a:p>
            <a:pPr lvl="1"/>
            <a:r>
              <a:rPr lang="en-US" dirty="0" smtClean="0"/>
              <a:t>Report </a:t>
            </a:r>
            <a:r>
              <a:rPr lang="en-US" i="1" dirty="0" smtClean="0"/>
              <a:t>Visualization in Scientific Computing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1990</a:t>
            </a:r>
          </a:p>
          <a:p>
            <a:pPr lvl="1"/>
            <a:r>
              <a:rPr lang="en-US" dirty="0" smtClean="0"/>
              <a:t>First IEEE Visualization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8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Visualization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8002"/>
              </p:ext>
            </p:extLst>
          </p:nvPr>
        </p:nvGraphicFramePr>
        <p:xfrm>
          <a:off x="914440" y="1508781"/>
          <a:ext cx="7223681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7854"/>
                <a:gridCol w="2804096"/>
                <a:gridCol w="2651731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Visualization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Exploration</a:t>
                      </a:r>
                    </a:p>
                    <a:p>
                      <a:r>
                        <a:rPr lang="en-US" dirty="0" smtClean="0"/>
                        <a:t>Sense-making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Communication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visualization</a:t>
                      </a:r>
                    </a:p>
                    <a:p>
                      <a:r>
                        <a:rPr lang="en-US" dirty="0" smtClean="0"/>
                        <a:t>Scientific 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Graphical presentation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 goal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Understanding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goal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decisions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5303512" y="2148854"/>
            <a:ext cx="274317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303512" y="2697488"/>
            <a:ext cx="274317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7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Meaningful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High volume</a:t>
            </a:r>
          </a:p>
          <a:p>
            <a:pPr lvl="1"/>
            <a:r>
              <a:rPr lang="en-US" dirty="0" smtClean="0"/>
              <a:t>More information increases the chance we’ll </a:t>
            </a:r>
            <a:br>
              <a:rPr lang="en-US" dirty="0" smtClean="0"/>
            </a:br>
            <a:r>
              <a:rPr lang="en-US" dirty="0" smtClean="0"/>
              <a:t>find what we need or see something interesting.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Historical</a:t>
            </a:r>
          </a:p>
          <a:p>
            <a:pPr lvl="1"/>
            <a:r>
              <a:rPr lang="en-US" dirty="0" smtClean="0"/>
              <a:t>Make sense of the present by seeing </a:t>
            </a:r>
            <a:br>
              <a:rPr lang="en-US" dirty="0" smtClean="0"/>
            </a:br>
            <a:r>
              <a:rPr lang="en-US" dirty="0" smtClean="0"/>
              <a:t>patterns from the past.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Consistent</a:t>
            </a:r>
          </a:p>
          <a:p>
            <a:pPr lvl="1"/>
            <a:r>
              <a:rPr lang="en-US" dirty="0" smtClean="0"/>
              <a:t>Keep the data consistent despite changes over time.</a:t>
            </a:r>
          </a:p>
          <a:p>
            <a:pPr lvl="1"/>
            <a:r>
              <a:rPr lang="en-US" dirty="0" smtClean="0"/>
              <a:t>Adjust the data as necessary to current definitions.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Meaningful </a:t>
            </a:r>
            <a:r>
              <a:rPr lang="en-US" dirty="0" smtClean="0"/>
              <a:t>Data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Multivariate</a:t>
            </a:r>
          </a:p>
          <a:p>
            <a:pPr lvl="1"/>
            <a:r>
              <a:rPr lang="en-US" dirty="0" smtClean="0"/>
              <a:t>The more variables we have when trying to make sense of data, the richer the opportunities for discovery.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Atomic</a:t>
            </a:r>
          </a:p>
          <a:p>
            <a:pPr lvl="1"/>
            <a:r>
              <a:rPr lang="en-US" dirty="0" smtClean="0"/>
              <a:t>Able to drill down to the lowest level of detail.</a:t>
            </a:r>
          </a:p>
          <a:p>
            <a:pPr lvl="1"/>
            <a:r>
              <a:rPr lang="en-US" dirty="0" smtClean="0"/>
              <a:t>Don’t omit details when storing data.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Clean</a:t>
            </a:r>
          </a:p>
          <a:p>
            <a:pPr lvl="1"/>
            <a:r>
              <a:rPr lang="en-US" dirty="0" smtClean="0"/>
              <a:t>“Garbage in, garbage out”.</a:t>
            </a:r>
          </a:p>
          <a:p>
            <a:pPr lvl="1"/>
            <a:r>
              <a:rPr lang="en-US" dirty="0" smtClean="0"/>
              <a:t>Information that is accurate, complete, and error-free.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Meaningful Data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Clear</a:t>
            </a:r>
          </a:p>
          <a:p>
            <a:pPr lvl="1"/>
            <a:r>
              <a:rPr lang="en-US" dirty="0" smtClean="0"/>
              <a:t>Not cryptic.</a:t>
            </a:r>
          </a:p>
          <a:p>
            <a:pPr lvl="1"/>
            <a:r>
              <a:rPr lang="en-US" dirty="0" smtClean="0"/>
              <a:t>Expressed in familiar terms.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Dimensionally structured</a:t>
            </a:r>
          </a:p>
          <a:p>
            <a:pPr lvl="1"/>
            <a:r>
              <a:rPr lang="en-US" dirty="0" smtClean="0"/>
              <a:t>Dimensions and measures (facts).</a:t>
            </a:r>
          </a:p>
          <a:p>
            <a:pPr lvl="1"/>
            <a:r>
              <a:rPr lang="en-US" dirty="0" smtClean="0"/>
              <a:t>Dimensions are categorical data.</a:t>
            </a:r>
          </a:p>
          <a:p>
            <a:pPr lvl="2"/>
            <a:r>
              <a:rPr lang="en-US" dirty="0" smtClean="0"/>
              <a:t>Examples: departments, regions, products, time</a:t>
            </a:r>
          </a:p>
          <a:p>
            <a:pPr lvl="1"/>
            <a:r>
              <a:rPr lang="en-US" dirty="0" smtClean="0"/>
              <a:t>Measures are quantitative data.</a:t>
            </a:r>
          </a:p>
          <a:p>
            <a:pPr lvl="2"/>
            <a:r>
              <a:rPr lang="en-US" dirty="0" smtClean="0"/>
              <a:t>Examples: sales, profits, revenue, expenses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Meaningful Data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Richly segmented</a:t>
            </a:r>
          </a:p>
          <a:p>
            <a:pPr lvl="1"/>
            <a:r>
              <a:rPr lang="en-US" dirty="0" smtClean="0"/>
              <a:t>Segmented into meaningful groups</a:t>
            </a:r>
          </a:p>
          <a:p>
            <a:pPr lvl="2"/>
            <a:r>
              <a:rPr lang="en-US" dirty="0" smtClean="0"/>
              <a:t>Examples: geographic regions, product categories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Known pedigree</a:t>
            </a:r>
          </a:p>
          <a:p>
            <a:pPr lvl="1"/>
            <a:r>
              <a:rPr lang="en-US" dirty="0" smtClean="0"/>
              <a:t>How did the data come to be.</a:t>
            </a:r>
          </a:p>
          <a:p>
            <a:pPr lvl="1"/>
            <a:r>
              <a:rPr lang="en-US" dirty="0" smtClean="0"/>
              <a:t>Where did it came from.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was it calculated.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</a:t>
            </a:r>
            <a:r>
              <a:rPr lang="en-US" dirty="0" smtClean="0"/>
              <a:t>Perception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Our eyes are drawn to </a:t>
            </a:r>
            <a:r>
              <a:rPr lang="en-US" dirty="0" smtClean="0">
                <a:solidFill>
                  <a:srgbClr val="B23C00"/>
                </a:solidFill>
              </a:rPr>
              <a:t>familiar patterns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see what we know and expect.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4-11-09 at 10.2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5" y="2240293"/>
            <a:ext cx="5903189" cy="448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0250" y="3063875"/>
            <a:ext cx="16247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Can you see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the dolphin?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Perception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Memory</a:t>
            </a:r>
            <a:r>
              <a:rPr lang="en-US" dirty="0" smtClean="0"/>
              <a:t> plays an important role in cognition.</a:t>
            </a:r>
          </a:p>
          <a:p>
            <a:pPr lvl="1"/>
            <a:r>
              <a:rPr lang="en-US" dirty="0" smtClean="0"/>
              <a:t>Working memory is extremely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11-09 at 10.2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2313904"/>
            <a:ext cx="5829300" cy="440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9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Perception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pPr lvl="1"/>
            <a:r>
              <a:rPr lang="en-US" dirty="0" smtClean="0"/>
              <a:t>Working memory is extremely limited, </a:t>
            </a:r>
            <a:r>
              <a:rPr lang="en-US" i="1" dirty="0" smtClean="0"/>
              <a:t>cont’d.</a:t>
            </a:r>
          </a:p>
          <a:p>
            <a:pPr lvl="1"/>
            <a:r>
              <a:rPr lang="en-US" dirty="0" smtClean="0"/>
              <a:t>What changed?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Screen Shot 2014-11-09 at 10.2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2415223"/>
            <a:ext cx="5842000" cy="440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0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False: </a:t>
            </a:r>
            <a:r>
              <a:rPr lang="en-US" dirty="0" smtClean="0"/>
              <a:t>We have too much information.</a:t>
            </a:r>
          </a:p>
          <a:p>
            <a:pPr lvl="1"/>
            <a:r>
              <a:rPr lang="en-US" dirty="0" smtClean="0"/>
              <a:t>Data represents a wealth of potential.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True: </a:t>
            </a:r>
            <a:r>
              <a:rPr lang="en-US" dirty="0" smtClean="0"/>
              <a:t>We don’t know how to make </a:t>
            </a:r>
            <a:br>
              <a:rPr lang="en-US" dirty="0" smtClean="0"/>
            </a:br>
            <a:r>
              <a:rPr lang="en-US" dirty="0" smtClean="0"/>
              <a:t>the best use of the data.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Today’s software tools can assist us </a:t>
            </a:r>
            <a:br>
              <a:rPr lang="en-US" dirty="0" smtClean="0"/>
            </a:br>
            <a:r>
              <a:rPr lang="en-US" dirty="0" smtClean="0"/>
              <a:t>in doing data analysis.</a:t>
            </a:r>
          </a:p>
          <a:p>
            <a:pPr lvl="7"/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tools’ effectiveness depend on </a:t>
            </a:r>
            <a:br>
              <a:rPr lang="en-US" dirty="0" smtClean="0"/>
            </a:br>
            <a:r>
              <a:rPr lang="en-US" dirty="0" smtClean="0"/>
              <a:t>how skilled we are in using them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Abstract Data 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What is wrong with this graph?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4-11-09 at 10.2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930375"/>
            <a:ext cx="5207000" cy="378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2148854"/>
            <a:ext cx="2679590" cy="2554545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It doesn’t make sense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to encode the values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as a line. </a:t>
            </a:r>
          </a:p>
          <a:p>
            <a:endParaRPr lang="en-US" sz="2000" dirty="0">
              <a:solidFill>
                <a:srgbClr val="B23C00"/>
              </a:solidFill>
            </a:endParaRPr>
          </a:p>
          <a:p>
            <a:r>
              <a:rPr lang="en-US" sz="2000" dirty="0" smtClean="0">
                <a:solidFill>
                  <a:srgbClr val="B23C00"/>
                </a:solidFill>
              </a:rPr>
              <a:t>The departments are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independent of each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other and have no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particular order.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Abstract Data </a:t>
            </a:r>
            <a:r>
              <a:rPr lang="en-US" dirty="0" smtClean="0"/>
              <a:t>Visible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 more reasonable graph: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Screen Shot 2014-11-09 at 10.3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53" y="2089150"/>
            <a:ext cx="5080000" cy="344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9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Abstract Data </a:t>
            </a:r>
            <a:r>
              <a:rPr lang="en-US" dirty="0" smtClean="0"/>
              <a:t>Visible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Which graph best allows you to rank and compare the top sales regions?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4-11-09 at 10.3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2495671"/>
            <a:ext cx="8503827" cy="3036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Pre-Attentive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Attributes of visual images that we perceive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pre-attentively</a:t>
            </a:r>
            <a:r>
              <a:rPr lang="en-US" dirty="0" smtClean="0"/>
              <a:t>—prior to conscious awareness.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curvature</a:t>
            </a:r>
          </a:p>
          <a:p>
            <a:pPr lvl="1"/>
            <a:r>
              <a:rPr lang="en-US" dirty="0" smtClean="0"/>
              <a:t>enclosure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06244" y="2423171"/>
            <a:ext cx="3840528" cy="27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/>
              <a:t>spatial grouping</a:t>
            </a:r>
          </a:p>
          <a:p>
            <a:pPr lvl="1"/>
            <a:r>
              <a:rPr lang="en-US" dirty="0" smtClean="0"/>
              <a:t>blur</a:t>
            </a:r>
          </a:p>
          <a:p>
            <a:pPr lvl="1"/>
            <a:r>
              <a:rPr lang="en-US" dirty="0" smtClean="0"/>
              <a:t>hue</a:t>
            </a:r>
          </a:p>
          <a:p>
            <a:pPr lvl="1"/>
            <a:r>
              <a:rPr lang="en-US" dirty="0" smtClean="0"/>
              <a:t>color intensity</a:t>
            </a:r>
          </a:p>
          <a:p>
            <a:pPr lvl="1"/>
            <a:r>
              <a:rPr lang="en-US" dirty="0" smtClean="0"/>
              <a:t>2-D position</a:t>
            </a:r>
          </a:p>
          <a:p>
            <a:pPr lvl="1"/>
            <a:r>
              <a:rPr lang="en-US" dirty="0" smtClean="0"/>
              <a:t>direction of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4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Pre-Attentive </a:t>
            </a:r>
            <a:r>
              <a:rPr lang="en-US" dirty="0" smtClean="0"/>
              <a:t>Attributes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Screen Shot 2014-11-09 at 10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30" y="1216449"/>
            <a:ext cx="6285496" cy="504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8573" y="6629365"/>
            <a:ext cx="4573938" cy="2154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http://jthsinstructionaltechnology.blogspot.com/2012/10/infographics-explained-and-why-</a:t>
            </a:r>
            <a:r>
              <a:rPr lang="en-US" sz="800" dirty="0" smtClean="0">
                <a:hlinkClick r:id="rId3"/>
              </a:rPr>
              <a:t>you.html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0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Pre</a:t>
            </a:r>
            <a:r>
              <a:rPr lang="en-US" dirty="0"/>
              <a:t>-Attentive </a:t>
            </a: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Screen Shot 2014-11-09 at 10.3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3" y="1600220"/>
            <a:ext cx="8467370" cy="4206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2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Pre-Attentive </a:t>
            </a:r>
            <a:r>
              <a:rPr lang="en-US" dirty="0" smtClean="0"/>
              <a:t>Attributes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 smtClean="0"/>
              <a:t>Sales revenue by region: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profits by region: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Screen Shot 2014-11-09 at 10.5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898337"/>
            <a:ext cx="8869633" cy="1804980"/>
          </a:xfrm>
          <a:prstGeom prst="rect">
            <a:avLst/>
          </a:prstGeom>
        </p:spPr>
      </p:pic>
      <p:pic>
        <p:nvPicPr>
          <p:cNvPr id="7" name="Picture 6" descr="Screen Shot 2014-11-09 at 11.0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4415721"/>
            <a:ext cx="8869583" cy="1756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9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09 at 11.0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234464"/>
            <a:ext cx="5308495" cy="4997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Pre-Attentive 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Heat map: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9414" y="626360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Pre-Attentive 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Heat map: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creen Shot 2014-11-09 at 11.0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9" y="1234464"/>
            <a:ext cx="4846267" cy="4947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9414" y="626360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Perceptions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Screen Shot 2014-11-09 at 10.4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70" y="1234464"/>
            <a:ext cx="4603761" cy="562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714975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0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Analysis: </a:t>
            </a:r>
            <a:r>
              <a:rPr lang="en-US" dirty="0" smtClean="0"/>
              <a:t>Take things apart to understand them.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Data analysis: </a:t>
            </a:r>
            <a:r>
              <a:rPr lang="en-US" dirty="0" smtClean="0"/>
              <a:t>Make sense of data.</a:t>
            </a:r>
          </a:p>
          <a:p>
            <a:pPr lvl="1"/>
            <a:r>
              <a:rPr lang="en-US" dirty="0" smtClean="0"/>
              <a:t>Meanings reside in data.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Take the data apart to understand </a:t>
            </a:r>
            <a:br>
              <a:rPr lang="en-US" dirty="0" smtClean="0"/>
            </a:br>
            <a:r>
              <a:rPr lang="en-US" dirty="0" smtClean="0"/>
              <a:t>relationships among the parts.</a:t>
            </a:r>
          </a:p>
          <a:p>
            <a:pPr lvl="1"/>
            <a:r>
              <a:rPr lang="en-US" dirty="0" smtClean="0"/>
              <a:t>How does this part relate to that part?</a:t>
            </a:r>
          </a:p>
          <a:p>
            <a:pPr lvl="1"/>
            <a:r>
              <a:rPr lang="en-US" dirty="0" smtClean="0"/>
              <a:t>Are they similar or different?</a:t>
            </a:r>
          </a:p>
          <a:p>
            <a:pPr lvl="1"/>
            <a:r>
              <a:rPr lang="en-US" dirty="0" smtClean="0"/>
              <a:t>How are they changing?</a:t>
            </a:r>
          </a:p>
          <a:p>
            <a:pPr lvl="1"/>
            <a:r>
              <a:rPr lang="en-US" dirty="0" smtClean="0"/>
              <a:t>Does one part’s change cause another part </a:t>
            </a:r>
            <a:br>
              <a:rPr lang="en-US" dirty="0" smtClean="0"/>
            </a:br>
            <a:r>
              <a:rPr lang="en-US" dirty="0" smtClean="0"/>
              <a:t>to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for a Successful Data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Interested</a:t>
            </a:r>
          </a:p>
          <a:p>
            <a:pPr lvl="1"/>
            <a:r>
              <a:rPr lang="en-US" dirty="0" smtClean="0"/>
              <a:t>You must care about the data.</a:t>
            </a:r>
          </a:p>
          <a:p>
            <a:pPr lvl="1"/>
            <a:r>
              <a:rPr lang="en-US" dirty="0" smtClean="0"/>
              <a:t>Sense that what you do is important and valuable.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Curious</a:t>
            </a:r>
          </a:p>
          <a:p>
            <a:pPr lvl="1"/>
            <a:r>
              <a:rPr lang="en-US" dirty="0" smtClean="0"/>
              <a:t>Enjoy figuring things out.</a:t>
            </a:r>
          </a:p>
          <a:p>
            <a:pPr lvl="1"/>
            <a:r>
              <a:rPr lang="en-US" dirty="0" smtClean="0"/>
              <a:t>Wonder how things work or why they happen.</a:t>
            </a:r>
          </a:p>
          <a:p>
            <a:pPr lvl="1"/>
            <a:r>
              <a:rPr lang="en-US" dirty="0" smtClean="0"/>
              <a:t>Crave information.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Self-motivated</a:t>
            </a:r>
          </a:p>
          <a:p>
            <a:pPr lvl="1"/>
            <a:r>
              <a:rPr lang="en-US" dirty="0" smtClean="0"/>
              <a:t>Don’t need to be told what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Open-minded and flexible</a:t>
            </a:r>
          </a:p>
          <a:p>
            <a:pPr lvl="1"/>
            <a:r>
              <a:rPr lang="en-US" dirty="0" smtClean="0"/>
              <a:t>Willingness to accept what you find.</a:t>
            </a:r>
          </a:p>
          <a:p>
            <a:pPr lvl="1"/>
            <a:r>
              <a:rPr lang="en-US" dirty="0" smtClean="0"/>
              <a:t>Willingness to discover </a:t>
            </a:r>
            <a:r>
              <a:rPr lang="en-US" smtClean="0"/>
              <a:t>that you </a:t>
            </a:r>
            <a:r>
              <a:rPr lang="en-US" dirty="0" smtClean="0"/>
              <a:t>are wrong.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Imaginative</a:t>
            </a:r>
          </a:p>
          <a:p>
            <a:pPr lvl="1"/>
            <a:r>
              <a:rPr lang="en-US" dirty="0" smtClean="0"/>
              <a:t>Creativity to navigate unknown territories.</a:t>
            </a:r>
          </a:p>
          <a:p>
            <a:pPr lvl="1"/>
            <a:r>
              <a:rPr lang="en-US" dirty="0" smtClean="0"/>
              <a:t>Repeatedly ask “what if I try this?”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Skeptical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Never be entirely sure of the data or the methods.</a:t>
            </a:r>
          </a:p>
          <a:p>
            <a:pPr lvl="1"/>
            <a:r>
              <a:rPr lang="en-US" dirty="0" smtClean="0"/>
              <a:t>Be willing to look from a different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Aware of what’s worthwhile</a:t>
            </a:r>
          </a:p>
          <a:p>
            <a:pPr lvl="1"/>
            <a:r>
              <a:rPr lang="en-US" dirty="0" smtClean="0"/>
              <a:t>Have priorities.</a:t>
            </a:r>
          </a:p>
          <a:p>
            <a:pPr lvl="1"/>
            <a:r>
              <a:rPr lang="en-US" dirty="0" smtClean="0"/>
              <a:t>Not all data is equally valuable.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Methodical</a:t>
            </a:r>
          </a:p>
          <a:p>
            <a:pPr lvl="1"/>
            <a:r>
              <a:rPr lang="en-US" dirty="0" smtClean="0"/>
              <a:t>Repeat known successful processes until the goal is reached.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Capable of spotting patterns</a:t>
            </a:r>
          </a:p>
          <a:p>
            <a:pPr lvl="1"/>
            <a:r>
              <a:rPr lang="en-US" dirty="0" smtClean="0"/>
              <a:t>Discern patterns of meaning within visual representations of data.</a:t>
            </a:r>
          </a:p>
          <a:p>
            <a:pPr lvl="1"/>
            <a:r>
              <a:rPr lang="en-US" dirty="0" smtClean="0"/>
              <a:t>Spot meaningful patterns and ignore the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8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300"/>
                </a:solidFill>
              </a:rPr>
              <a:t>Analytical</a:t>
            </a:r>
          </a:p>
          <a:p>
            <a:pPr lvl="1"/>
            <a:r>
              <a:rPr lang="en-US" dirty="0" smtClean="0"/>
              <a:t>Recognize the individual parts of something complex and how the parts relate to one another.</a:t>
            </a:r>
          </a:p>
          <a:p>
            <a:pPr lvl="5"/>
            <a:endParaRPr lang="en-US" dirty="0" smtClean="0"/>
          </a:p>
          <a:p>
            <a:r>
              <a:rPr lang="en-US" dirty="0" err="1" smtClean="0">
                <a:solidFill>
                  <a:srgbClr val="B23300"/>
                </a:solidFill>
              </a:rPr>
              <a:t>Synthetical</a:t>
            </a:r>
            <a:endParaRPr lang="en-US" dirty="0" smtClean="0">
              <a:solidFill>
                <a:srgbClr val="B23300"/>
              </a:solidFill>
            </a:endParaRPr>
          </a:p>
          <a:p>
            <a:pPr lvl="1"/>
            <a:r>
              <a:rPr lang="en-US" dirty="0" smtClean="0"/>
              <a:t>Look at pieces and see how they may fit together.</a:t>
            </a:r>
          </a:p>
          <a:p>
            <a:pPr lvl="1"/>
            <a:r>
              <a:rPr lang="en-US" dirty="0" smtClean="0"/>
              <a:t>See the big picture.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Familiar with data</a:t>
            </a:r>
          </a:p>
          <a:p>
            <a:pPr lvl="1"/>
            <a:r>
              <a:rPr lang="en-US" dirty="0" smtClean="0"/>
              <a:t>Understand the rules and meanings of data.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300"/>
                </a:solidFill>
              </a:rPr>
              <a:t>Skilled</a:t>
            </a:r>
            <a:r>
              <a:rPr lang="en-US" dirty="0" smtClean="0"/>
              <a:t> in the practices of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7990"/>
          </a:xfrm>
        </p:spPr>
        <p:txBody>
          <a:bodyPr/>
          <a:lstStyle/>
          <a:p>
            <a:r>
              <a:rPr lang="en-US" dirty="0" smtClean="0"/>
              <a:t>Wrong: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Correct: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37391" y="2057415"/>
            <a:ext cx="5594132" cy="1097268"/>
            <a:chOff x="1737391" y="1874537"/>
            <a:chExt cx="5594132" cy="109726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474732" y="1874537"/>
              <a:ext cx="1554463" cy="1097268"/>
            </a:xfrm>
            <a:prstGeom prst="roundRect">
              <a:avLst/>
            </a:prstGeom>
            <a:solidFill>
              <a:srgbClr val="FFF1E4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B23C00"/>
                  </a:solidFill>
                  <a:effectLst/>
                </a:rPr>
                <a:t>Data Analysis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B23C00"/>
                  </a:solidFill>
                </a:rPr>
                <a:t>Tool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B23C00"/>
                </a:solidFill>
                <a:effectLst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7391" y="2240293"/>
              <a:ext cx="7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Data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3"/>
              <a:endCxn id="5" idx="1"/>
            </p:cNvCxnSpPr>
            <p:nvPr/>
          </p:nvCxnSpPr>
          <p:spPr bwMode="auto">
            <a:xfrm flipV="1">
              <a:off x="2463822" y="2423171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6035024" y="2240293"/>
              <a:ext cx="1296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Decisions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195" y="2423171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457245" y="4617707"/>
            <a:ext cx="8320949" cy="1097268"/>
            <a:chOff x="457245" y="4434829"/>
            <a:chExt cx="8320949" cy="109726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194586" y="4434829"/>
              <a:ext cx="1554463" cy="1097268"/>
            </a:xfrm>
            <a:prstGeom prst="roundRect">
              <a:avLst/>
            </a:prstGeom>
            <a:solidFill>
              <a:srgbClr val="FFF1E4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B23C00"/>
                  </a:solidFill>
                  <a:effectLst/>
                </a:rPr>
                <a:t>Data Analysis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B23C00"/>
                  </a:solidFill>
                </a:rPr>
                <a:t>Tool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B23C00"/>
                </a:soli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45" y="4800585"/>
              <a:ext cx="7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Data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3"/>
              <a:endCxn id="12" idx="1"/>
            </p:cNvCxnSpPr>
            <p:nvPr/>
          </p:nvCxnSpPr>
          <p:spPr bwMode="auto">
            <a:xfrm flipV="1">
              <a:off x="1183676" y="4983463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7481695" y="4800585"/>
              <a:ext cx="1296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Decisions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6492219" y="4983463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4754878" y="4617707"/>
              <a:ext cx="1737341" cy="731512"/>
            </a:xfrm>
            <a:prstGeom prst="roundRect">
              <a:avLst/>
            </a:prstGeom>
            <a:solidFill>
              <a:srgbClr val="A6F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rPr>
                <a:t>Data Visualization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749049" y="4983463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566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</a:t>
            </a:r>
            <a:r>
              <a:rPr lang="en-US" dirty="0" smtClean="0"/>
              <a:t>Tools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Tableau </a:t>
            </a:r>
            <a:r>
              <a:rPr lang="en-US" dirty="0" smtClean="0">
                <a:solidFill>
                  <a:srgbClr val="B23C00"/>
                </a:solidFill>
              </a:rPr>
              <a:t>Public</a:t>
            </a:r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/>
              <a:t>Create data visualizations for the web.</a:t>
            </a:r>
          </a:p>
          <a:p>
            <a:pPr lvl="1"/>
            <a:r>
              <a:rPr lang="en-US" dirty="0" smtClean="0"/>
              <a:t>Choose from a palette of visual widgets.</a:t>
            </a:r>
          </a:p>
          <a:p>
            <a:pPr lvl="1"/>
            <a:r>
              <a:rPr lang="en-US" dirty="0"/>
              <a:t>Free: </a:t>
            </a:r>
            <a:r>
              <a:rPr lang="en-US" dirty="0">
                <a:hlinkClick r:id="rId2"/>
              </a:rPr>
              <a:t>http://www.tableausoftware.com/products/</a:t>
            </a:r>
            <a:r>
              <a:rPr lang="en-US" dirty="0" smtClean="0">
                <a:hlinkClick r:id="rId2"/>
              </a:rPr>
              <a:t>public</a:t>
            </a:r>
            <a:r>
              <a:rPr lang="en-US" dirty="0" smtClean="0"/>
              <a:t> 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D3.js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library for manipulating documents </a:t>
            </a:r>
            <a:br>
              <a:rPr lang="en-US" dirty="0" smtClean="0"/>
            </a:br>
            <a:r>
              <a:rPr lang="en-US" dirty="0" smtClean="0"/>
              <a:t>based on data.</a:t>
            </a:r>
          </a:p>
          <a:p>
            <a:pPr lvl="1"/>
            <a:r>
              <a:rPr lang="en-US" dirty="0" smtClean="0"/>
              <a:t>HTML, SVG, and CSS</a:t>
            </a:r>
          </a:p>
          <a:p>
            <a:pPr lvl="1"/>
            <a:r>
              <a:rPr lang="en-US" dirty="0" smtClean="0"/>
              <a:t>Allows great control over the visual result.</a:t>
            </a:r>
          </a:p>
          <a:p>
            <a:pPr lvl="1"/>
            <a:r>
              <a:rPr lang="en-US" dirty="0" smtClean="0"/>
              <a:t>Free: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://github.com/mbostock/d3/releases/download/v3.4.13/d3.</a:t>
            </a:r>
            <a:r>
              <a:rPr lang="en-US" sz="1600" dirty="0" smtClean="0">
                <a:hlinkClick r:id="rId3"/>
              </a:rPr>
              <a:t>zip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Tools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B23C00"/>
                </a:solidFill>
              </a:rPr>
              <a:t>Highcharts</a:t>
            </a:r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library to create interactive web charts.</a:t>
            </a:r>
          </a:p>
          <a:p>
            <a:pPr lvl="1"/>
            <a:r>
              <a:rPr lang="en-US" dirty="0"/>
              <a:t>Free: </a:t>
            </a:r>
            <a:r>
              <a:rPr lang="en-US" dirty="0">
                <a:hlinkClick r:id="rId2"/>
              </a:rPr>
              <a:t>http://www.highcharts.com/products/</a:t>
            </a:r>
            <a:r>
              <a:rPr lang="en-US" dirty="0" smtClean="0">
                <a:hlinkClick r:id="rId2"/>
              </a:rPr>
              <a:t>highcharts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Analyze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767"/>
            <a:ext cx="8320994" cy="5109842"/>
          </a:xfrm>
        </p:spPr>
        <p:txBody>
          <a:bodyPr/>
          <a:lstStyle/>
          <a:p>
            <a:r>
              <a:rPr lang="en-US" dirty="0" smtClean="0"/>
              <a:t>Understand and manage what’s happening now.</a:t>
            </a:r>
          </a:p>
          <a:p>
            <a:pPr lvl="1"/>
            <a:r>
              <a:rPr lang="en-US" dirty="0" smtClean="0"/>
              <a:t>Causes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Descriptive analytics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Predict what is likely to happen in the future.</a:t>
            </a:r>
          </a:p>
          <a:p>
            <a:pPr lvl="1"/>
            <a:r>
              <a:rPr lang="en-US" dirty="0" smtClean="0"/>
              <a:t>Create opportunities </a:t>
            </a:r>
          </a:p>
          <a:p>
            <a:pPr lvl="1"/>
            <a:r>
              <a:rPr lang="en-US" dirty="0" smtClean="0"/>
              <a:t>Prevent problems</a:t>
            </a:r>
          </a:p>
          <a:p>
            <a:pPr lvl="1"/>
            <a:r>
              <a:rPr lang="en-US" dirty="0" smtClean="0"/>
              <a:t>Determine what actions will cause this future.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Predictive analytics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Help with decision-making.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Prescriptive analytics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Acquainted with a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to </a:t>
            </a:r>
            <a:r>
              <a:rPr lang="en-US" dirty="0" smtClean="0"/>
              <a:t>become acquainted </a:t>
            </a:r>
            <a:r>
              <a:rPr lang="en-US" dirty="0"/>
              <a:t>with a </a:t>
            </a:r>
            <a:r>
              <a:rPr lang="en-US" dirty="0" smtClean="0"/>
              <a:t>data set </a:t>
            </a:r>
            <a:r>
              <a:rPr lang="en-US" dirty="0"/>
              <a:t>for the </a:t>
            </a:r>
            <a:r>
              <a:rPr lang="en-US" dirty="0" smtClean="0"/>
              <a:t>first time.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See </a:t>
            </a:r>
            <a:r>
              <a:rPr lang="en-US" dirty="0"/>
              <a:t>the paper:</a:t>
            </a:r>
            <a:br>
              <a:rPr lang="en-US" dirty="0"/>
            </a:br>
            <a:r>
              <a:rPr lang="en-US" dirty="0">
                <a:hlinkClick r:id="rId2"/>
              </a:rPr>
              <a:t>http://www.perceptualedge.com/articles/visual_business_intelligence/</a:t>
            </a:r>
            <a:r>
              <a:rPr lang="en-US" dirty="0" smtClean="0">
                <a:hlinkClick r:id="rId2"/>
              </a:rPr>
              <a:t>exploratory_vistas.pdf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1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37312</TotalTime>
  <Words>1611</Words>
  <Application>Microsoft Macintosh PowerPoint</Application>
  <PresentationFormat>On-screen Show (4:3)</PresentationFormat>
  <Paragraphs>410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Quadrant</vt:lpstr>
      <vt:lpstr>CS 235: User Interface Design April 14 Class Meeting</vt:lpstr>
      <vt:lpstr>Some Sources of Data for Visualization</vt:lpstr>
      <vt:lpstr>Data Visualization</vt:lpstr>
      <vt:lpstr>What is Data Analysis?</vt:lpstr>
      <vt:lpstr>Data Analysis Tools</vt:lpstr>
      <vt:lpstr>Data Analysis Tools, cont’d</vt:lpstr>
      <vt:lpstr>Data Analysis Tools, cont’d</vt:lpstr>
      <vt:lpstr>Why Analyze Data?</vt:lpstr>
      <vt:lpstr>Becoming Acquainted with a Data Set</vt:lpstr>
      <vt:lpstr>Tables vs. Graphs</vt:lpstr>
      <vt:lpstr>Tables vs. Graphs, cont’d</vt:lpstr>
      <vt:lpstr>Tables vs. Graphs, cont’d</vt:lpstr>
      <vt:lpstr>Tables vs. Graphs, cont’d</vt:lpstr>
      <vt:lpstr>What is Data Visualization?</vt:lpstr>
      <vt:lpstr>A Brief History of Data Visualization</vt:lpstr>
      <vt:lpstr>A Brief History of Data Visualization, cont’d</vt:lpstr>
      <vt:lpstr>A Brief History of Data Visualization, cont’d</vt:lpstr>
      <vt:lpstr>A Brief History of Data Visualization, cont’d</vt:lpstr>
      <vt:lpstr>A Brief History of Data Visualization, cont’d</vt:lpstr>
      <vt:lpstr>A Brief History of Data Visualization, cont’d</vt:lpstr>
      <vt:lpstr>A Brief History of Data Visualization, cont’d</vt:lpstr>
      <vt:lpstr>What is Data Visualization? cont’d</vt:lpstr>
      <vt:lpstr>Traits of Meaningful Data</vt:lpstr>
      <vt:lpstr>Traits of Meaningful Data, cont’d</vt:lpstr>
      <vt:lpstr>Traits of Meaningful Data, cont’d</vt:lpstr>
      <vt:lpstr>Traits of Meaningful Data, cont’d</vt:lpstr>
      <vt:lpstr>Visual Perception</vt:lpstr>
      <vt:lpstr>Visual Perception, cont’d</vt:lpstr>
      <vt:lpstr>Visual Perception, cont’d</vt:lpstr>
      <vt:lpstr>Make Abstract Data Visible</vt:lpstr>
      <vt:lpstr>Make Abstract Data Visible, cont’d</vt:lpstr>
      <vt:lpstr>Make Abstract Data Visible, cont’d</vt:lpstr>
      <vt:lpstr>Pre-Attentive Attributes</vt:lpstr>
      <vt:lpstr>Pre-Attentive Attributes, cont’d</vt:lpstr>
      <vt:lpstr>Use of Pre-Attentive Attributes</vt:lpstr>
      <vt:lpstr>Use of Pre-Attentive Attributes, cont’d</vt:lpstr>
      <vt:lpstr>Use of Pre-Attentive Attributes, cont’d</vt:lpstr>
      <vt:lpstr>Use of Pre-Attentive Attributes, cont’d</vt:lpstr>
      <vt:lpstr>Quantitative Perceptions</vt:lpstr>
      <vt:lpstr>Prerequisites for a Successful Data Analyst</vt:lpstr>
      <vt:lpstr>Prerequisites, cont’d</vt:lpstr>
      <vt:lpstr>Prerequisites, cont’d</vt:lpstr>
      <vt:lpstr>Prerequisites,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555</cp:revision>
  <dcterms:created xsi:type="dcterms:W3CDTF">2008-01-12T03:52:55Z</dcterms:created>
  <dcterms:modified xsi:type="dcterms:W3CDTF">2015-04-14T06:18:08Z</dcterms:modified>
  <cp:category/>
</cp:coreProperties>
</file>