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5" autoAdjust="0"/>
    <p:restoredTop sz="98450" autoAdjust="0"/>
  </p:normalViewPr>
  <p:slideViewPr>
    <p:cSldViewPr>
      <p:cViewPr varScale="1">
        <p:scale>
          <a:sx n="105" d="100"/>
          <a:sy n="105" d="100"/>
        </p:scale>
        <p:origin x="-512" y="-96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BM_1401" TargetMode="External"/><Relationship Id="rId4" Type="http://schemas.openxmlformats.org/officeDocument/2006/relationships/hyperlink" Target="http://www.cs.sjsu.edu/~mak/1401/" TargetMode="External"/><Relationship Id="rId5" Type="http://schemas.openxmlformats.org/officeDocument/2006/relationships/hyperlink" Target="http://ed-thelen.org/1401Project/1401RestorationPag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uterhistory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://www.computerhistory.org/babbage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nuggets.com/datasets/index.html" TargetMode="External"/><Relationship Id="rId4" Type="http://schemas.openxmlformats.org/officeDocument/2006/relationships/hyperlink" Target="https://www.kaggle.com/competitions" TargetMode="External"/><Relationship Id="rId5" Type="http://schemas.openxmlformats.org/officeDocument/2006/relationships/hyperlink" Target="http://www.visualizing.org/data/browse" TargetMode="External"/><Relationship Id="rId6" Type="http://schemas.openxmlformats.org/officeDocument/2006/relationships/hyperlink" Target="http://datavisualization.ch/datasets/" TargetMode="External"/><Relationship Id="rId7" Type="http://schemas.openxmlformats.org/officeDocument/2006/relationships/hyperlink" Target="http://www.idvbook.com/teaching-aid/data-sets/" TargetMode="External"/><Relationship Id="rId8" Type="http://schemas.openxmlformats.org/officeDocument/2006/relationships/hyperlink" Target="http://blog.visual.ly/data-sources/" TargetMode="External"/><Relationship Id="rId9" Type="http://schemas.openxmlformats.org/officeDocument/2006/relationships/hyperlink" Target="https://www.google.com/publicdata/directo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chive.ics.uci.edu/ml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April </a:t>
            </a:r>
            <a:r>
              <a:rPr lang="en-US" sz="2400" dirty="0" smtClean="0"/>
              <a:t>7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</a:t>
            </a:r>
            <a:r>
              <a:rPr lang="en-US" dirty="0" smtClean="0"/>
              <a:t>In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Option: Sign in with a PIN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httpatomoreillycomsourceoreillyimages202181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1965976"/>
            <a:ext cx="4535898" cy="3977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2697488"/>
            <a:ext cx="169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Capital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49414" y="2697488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Frost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9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Signing in should not necessarily </a:t>
            </a:r>
            <a:br>
              <a:rPr lang="en-US" dirty="0" smtClean="0"/>
            </a:br>
            <a:r>
              <a:rPr lang="en-US" dirty="0" smtClean="0"/>
              <a:t>be the first step.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Consider asking the user to sign in</a:t>
            </a:r>
            <a:br>
              <a:rPr lang="en-US" dirty="0" smtClean="0"/>
            </a:br>
            <a:r>
              <a:rPr lang="en-US" dirty="0" smtClean="0"/>
              <a:t>only when authentication is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3931922" cy="4876770"/>
          </a:xfrm>
        </p:spPr>
        <p:txBody>
          <a:bodyPr/>
          <a:lstStyle/>
          <a:p>
            <a:r>
              <a:rPr lang="en-US" dirty="0" smtClean="0"/>
              <a:t>Ask for the minimum number of inputs.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Each additional field lowers form conversion.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Test to validate fields as they’re being entered.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httpatomoreillycomsourceoreillyimages202182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96" y="1325903"/>
            <a:ext cx="4796537" cy="4206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5623536"/>
            <a:ext cx="216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Rove and Kirk 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6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503873" cy="579137"/>
          </a:xfrm>
        </p:spPr>
        <p:txBody>
          <a:bodyPr/>
          <a:lstStyle/>
          <a:p>
            <a:r>
              <a:rPr lang="en-US" dirty="0" smtClean="0"/>
              <a:t>Inform users about problems as soon as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httpatomoreillycomsourceoreillyimages202184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1965976"/>
            <a:ext cx="4755332" cy="409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0196" y="2606049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Don’t have redundant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httpatomoreillycomsourceoreillyimages202181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1783098"/>
            <a:ext cx="5110297" cy="4402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62" y="2788927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NOOK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3731" y="2788927"/>
            <a:ext cx="1108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LearnVest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4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295400"/>
            <a:ext cx="3383288" cy="4511014"/>
          </a:xfrm>
        </p:spPr>
        <p:txBody>
          <a:bodyPr/>
          <a:lstStyle/>
          <a:p>
            <a:r>
              <a:rPr lang="en-US" dirty="0" smtClean="0"/>
              <a:t>During the registration process: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Keep the user in the application </a:t>
            </a:r>
            <a:br>
              <a:rPr lang="en-US" dirty="0" smtClean="0"/>
            </a:br>
            <a:r>
              <a:rPr lang="en-US" dirty="0" smtClean="0"/>
              <a:t>if possible.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Linking to an external web page can be problematical.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httpatomoreillycomsourceoreillyimages202183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17" y="1234463"/>
            <a:ext cx="5260755" cy="429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195" y="5623536"/>
            <a:ext cx="2465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Fitbit</a:t>
            </a:r>
            <a:r>
              <a:rPr lang="en-US" dirty="0" smtClean="0"/>
              <a:t> for Windows Phone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5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503873" cy="579137"/>
          </a:xfrm>
        </p:spPr>
        <p:txBody>
          <a:bodyPr/>
          <a:lstStyle/>
          <a:p>
            <a:r>
              <a:rPr lang="en-US" dirty="0" smtClean="0"/>
              <a:t>Horizontal labels can get truncated or overlapped.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httpatomoreillycomsourceoreillyimages202182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1874537"/>
            <a:ext cx="5563158" cy="4236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3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 vertically aligned labels instead.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httpatomoreillycomsourceoreillyimages202182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56" y="1965976"/>
            <a:ext cx="4810436" cy="4225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67" y="2971805"/>
            <a:ext cx="1980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Remember the Milk </a:t>
            </a:r>
          </a:p>
          <a:p>
            <a:pPr algn="r"/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3731" y="2971805"/>
            <a:ext cx="1182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Fancy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Show progress during multi-step 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httpatomoreillycomsourceoreillyimages2021855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6" y="1874537"/>
            <a:ext cx="6675097" cy="3912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10" y="5806414"/>
            <a:ext cx="1884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PayPal 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</a:t>
            </a:r>
            <a:r>
              <a:rPr lang="en-US" dirty="0" smtClean="0"/>
              <a:t>Step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5" y="1295400"/>
            <a:ext cx="3291805" cy="2316478"/>
          </a:xfrm>
        </p:spPr>
        <p:txBody>
          <a:bodyPr/>
          <a:lstStyle/>
          <a:p>
            <a:r>
              <a:rPr lang="en-US" dirty="0" smtClean="0"/>
              <a:t>Indicate the current step number and </a:t>
            </a:r>
            <a:br>
              <a:rPr lang="en-US" dirty="0" smtClean="0"/>
            </a:br>
            <a:r>
              <a:rPr lang="en-US" dirty="0" smtClean="0"/>
              <a:t>the total number of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httpatomoreillycomsourceoreillyimages202185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90" y="1234464"/>
            <a:ext cx="5100406" cy="4480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0488" y="5714975"/>
            <a:ext cx="2123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SnipSnap</a:t>
            </a:r>
            <a:r>
              <a:rPr lang="en-US" dirty="0" smtClean="0"/>
              <a:t> 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780" y="5714975"/>
            <a:ext cx="202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Priceline 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5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BE10-432E-064A-91F9-C806971AAEDF}" type="slidenum">
              <a:rPr lang="en-US"/>
              <a:pPr/>
              <a:t>2</a:t>
            </a:fld>
            <a:endParaRPr 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2"/>
              </a:rPr>
              <a:t>http://www.computerhistory.org/</a:t>
            </a:r>
            <a:endParaRPr lang="en-US" sz="2000" dirty="0"/>
          </a:p>
          <a:p>
            <a:pPr lvl="4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33CC"/>
                </a:solidFill>
              </a:rPr>
              <a:t>Saturday, </a:t>
            </a:r>
            <a:r>
              <a:rPr lang="en-US" sz="2400" b="1" dirty="0" smtClean="0">
                <a:solidFill>
                  <a:srgbClr val="0033CC"/>
                </a:solidFill>
              </a:rPr>
              <a:t>May 9, </a:t>
            </a:r>
            <a:r>
              <a:rPr lang="en-US" sz="2400" b="1" dirty="0">
                <a:solidFill>
                  <a:srgbClr val="0033CC"/>
                </a:solidFill>
              </a:rPr>
              <a:t>11:30 – closing time</a:t>
            </a:r>
          </a:p>
          <a:p>
            <a:pPr lvl="4">
              <a:lnSpc>
                <a:spcPct val="90000"/>
              </a:lnSpc>
            </a:pPr>
            <a:endParaRPr lang="en-US" sz="11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Special free admission.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a self-guided tour of the new </a:t>
            </a:r>
            <a:r>
              <a:rPr lang="en-US" sz="2000" dirty="0">
                <a:solidFill>
                  <a:srgbClr val="B23C00"/>
                </a:solidFill>
              </a:rPr>
              <a:t>Revolution </a:t>
            </a:r>
            <a:r>
              <a:rPr lang="en-US" sz="2000" dirty="0"/>
              <a:t>exhibit.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See a life-size working model of Charles Babbage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</a:t>
            </a:r>
            <a:br>
              <a:rPr lang="en-US" sz="2000" dirty="0"/>
            </a:br>
            <a:r>
              <a:rPr lang="en-US" sz="2000" dirty="0">
                <a:solidFill>
                  <a:srgbClr val="B23C00"/>
                </a:solidFill>
              </a:rPr>
              <a:t>Difference Engine </a:t>
            </a:r>
            <a:r>
              <a:rPr lang="en-US" sz="2000" dirty="0"/>
              <a:t>in operation, a hand-cranked mechanical computer designed in the early 1800s.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Experience a fully restored </a:t>
            </a:r>
            <a:r>
              <a:rPr lang="en-US" sz="2000" dirty="0">
                <a:solidFill>
                  <a:srgbClr val="B23C00"/>
                </a:solidFill>
              </a:rPr>
              <a:t>IBM 1401 </a:t>
            </a:r>
            <a:r>
              <a:rPr lang="en-US" sz="2000" dirty="0"/>
              <a:t>mainframe computer </a:t>
            </a:r>
            <a:br>
              <a:rPr lang="en-US" sz="2000" dirty="0"/>
            </a:br>
            <a:r>
              <a:rPr lang="en-US" sz="2000" dirty="0"/>
              <a:t>from the early 1960s in operation.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General info: </a:t>
            </a:r>
            <a:r>
              <a:rPr lang="en-US" sz="1800" dirty="0">
                <a:hlinkClick r:id="rId3"/>
              </a:rPr>
              <a:t>http://en.wikipedia.org/wiki/IBM_1401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My summer seminar: </a:t>
            </a:r>
            <a:r>
              <a:rPr lang="en-US" sz="1800" dirty="0">
                <a:hlinkClick r:id="rId4"/>
              </a:rPr>
              <a:t>http://www.cs.sjsu.edu/~mak/1401/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Restoration: </a:t>
            </a:r>
            <a:r>
              <a:rPr lang="en-US" sz="1800" dirty="0">
                <a:hlinkClick r:id="rId5"/>
              </a:rPr>
              <a:t>http://ed-thelen.org/1401Project/1401RestorationPage.html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682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Multi-Step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 drill-down to see more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httpatomoreillycomsourceoreillyimages202186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1874537"/>
            <a:ext cx="5069803" cy="429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18" y="2423171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TurboTax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6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Don’t let poor UX design deter users from doing a sales checkout on their smartphones.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httpatomoreillycomsourceoreillyimages202186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2240293"/>
            <a:ext cx="6126413" cy="3591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9" y="5897853"/>
            <a:ext cx="1895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Face 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4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Checkout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Prepopulate the checkout form </a:t>
            </a:r>
            <a:br>
              <a:rPr lang="en-US" dirty="0" smtClean="0"/>
            </a:br>
            <a:r>
              <a:rPr lang="en-US" dirty="0" smtClean="0"/>
              <a:t>for a signed-in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httpatomoreillycomsourceoreillyimages202187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2240293"/>
            <a:ext cx="6126413" cy="3591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1927" y="5897853"/>
            <a:ext cx="162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Expedia 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2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Checkout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Offer sign in and registration options,</a:t>
            </a:r>
            <a:br>
              <a:rPr lang="en-US" dirty="0" smtClean="0"/>
            </a:br>
            <a:r>
              <a:rPr lang="en-US" dirty="0" smtClean="0"/>
              <a:t>along with guest checkout.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httpatomoreillycomsourceoreillyimages202187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2240293"/>
            <a:ext cx="4571950" cy="4009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74" y="2606049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40853" y="2606049"/>
            <a:ext cx="941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Walmart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4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Checkout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Streamline the checkout process.</a:t>
            </a:r>
          </a:p>
          <a:p>
            <a:pPr lvl="1"/>
            <a:r>
              <a:rPr lang="en-US" dirty="0" smtClean="0"/>
              <a:t>Consolidate multiple screens into one screen.</a:t>
            </a:r>
          </a:p>
          <a:p>
            <a:pPr lvl="1"/>
            <a:r>
              <a:rPr lang="en-US" dirty="0" smtClean="0"/>
              <a:t>Use drill-down to screens for additional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httpatomoreillycomsourceoreillyimages2021875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2697488"/>
            <a:ext cx="5927936" cy="3474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001" y="3337561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Haute 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5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Checkout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Provide time-saving shortcuts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httpatomoreillycomsourceoreillyimages202187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842182"/>
            <a:ext cx="4937706" cy="4329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2423171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Gilt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2292" y="2423171"/>
            <a:ext cx="90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RuLaLa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4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Checkout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Offer express checkout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httpatomoreillycomsourceoreillyimages202188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794370"/>
            <a:ext cx="4992228" cy="437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2331732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Gilt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3731" y="2331732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Newegg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7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Checkout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Offer in-store checkout using a smartphone.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httpatomoreillycomsourceoreillyimages202189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1874537"/>
            <a:ext cx="6126413" cy="4363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395" y="2697488"/>
            <a:ext cx="1256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 Store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9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Checkout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httpatomoreillycomsourceoreillyimages202189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0" y="1234464"/>
            <a:ext cx="7143672" cy="457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781" y="5833616"/>
            <a:ext cx="4248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Mattel’s Virtual Toy Store in </a:t>
            </a:r>
            <a:r>
              <a:rPr lang="en-US" dirty="0" err="1" smtClean="0"/>
              <a:t>Walmart</a:t>
            </a:r>
            <a:r>
              <a:rPr lang="en-US" dirty="0" smtClean="0"/>
              <a:t> Canada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2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 well-aligned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httpatomoreillycomsourceoreillyimages202189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1874537"/>
            <a:ext cx="5394901" cy="4000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47" y="5897853"/>
            <a:ext cx="237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Valspar Paint Calculator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7756" y="5897853"/>
            <a:ext cx="2123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Behr Paint Calculator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7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7F9F-75FB-734F-93BE-FC66D57B09D2}" type="slidenum">
              <a:rPr lang="en-US"/>
              <a:pPr/>
              <a:t>3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endParaRPr lang="en-US" i="1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new </a:t>
            </a:r>
            <a:r>
              <a:rPr lang="en-US" sz="2400" dirty="0">
                <a:solidFill>
                  <a:srgbClr val="B23C00"/>
                </a:solidFill>
              </a:rPr>
              <a:t>Revolution </a:t>
            </a:r>
            <a:r>
              <a:rPr lang="en-US" sz="2400" dirty="0"/>
              <a:t>exhibit is now open!</a:t>
            </a:r>
          </a:p>
          <a:p>
            <a:pPr lvl="1"/>
            <a:r>
              <a:rPr lang="en-US" sz="2000" dirty="0"/>
              <a:t>Walk through a timeline of the </a:t>
            </a:r>
            <a:br>
              <a:rPr lang="en-US" sz="2000" dirty="0"/>
            </a:br>
            <a:r>
              <a:rPr lang="en-US" sz="2000" dirty="0"/>
              <a:t>First 2000 Years of Computing History.</a:t>
            </a:r>
          </a:p>
          <a:p>
            <a:pPr lvl="1"/>
            <a:r>
              <a:rPr lang="en-US" sz="2000" dirty="0"/>
              <a:t>Historic computer systems, data processing equipment, </a:t>
            </a:r>
            <a:br>
              <a:rPr lang="en-US" sz="2000" dirty="0"/>
            </a:br>
            <a:r>
              <a:rPr lang="en-US" sz="2000" dirty="0"/>
              <a:t>and other artifacts.</a:t>
            </a:r>
          </a:p>
          <a:p>
            <a:pPr lvl="1"/>
            <a:r>
              <a:rPr lang="en-US" sz="2000" dirty="0"/>
              <a:t>Small theater presentations.</a:t>
            </a:r>
          </a:p>
        </p:txBody>
      </p:sp>
      <p:pic>
        <p:nvPicPr>
          <p:cNvPr id="64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54363"/>
            <a:ext cx="3946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965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7589838" y="5500688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>
                <a:latin typeface="Arial" charset="0"/>
              </a:rPr>
              <a:t>Atanasoff-Berry </a:t>
            </a:r>
          </a:p>
          <a:p>
            <a:r>
              <a:rPr lang="en-US" sz="1000" b="0">
                <a:latin typeface="Arial" charset="0"/>
              </a:rPr>
              <a:t>Computer </a:t>
            </a: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731838" y="5349875"/>
            <a:ext cx="661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0">
                <a:latin typeface="Arial" charset="0"/>
              </a:rPr>
              <a:t>Hollerith</a:t>
            </a:r>
          </a:p>
          <a:p>
            <a:pPr algn="r"/>
            <a:r>
              <a:rPr lang="en-US" sz="1000" b="0">
                <a:latin typeface="Arial" charset="0"/>
              </a:rPr>
              <a:t>Census</a:t>
            </a:r>
          </a:p>
          <a:p>
            <a:pPr algn="r"/>
            <a:r>
              <a:rPr lang="en-US" sz="1000" b="0">
                <a:latin typeface="Arial" charset="0"/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50462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Calculator </a:t>
            </a:r>
            <a:r>
              <a:rPr lang="en-US" dirty="0" smtClean="0"/>
              <a:t>Forms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579137"/>
          </a:xfrm>
        </p:spPr>
        <p:txBody>
          <a:bodyPr/>
          <a:lstStyle/>
          <a:p>
            <a:r>
              <a:rPr lang="en-US" dirty="0" smtClean="0"/>
              <a:t>Use interactive data visualizations if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httpatomoreillycomsourceoreillyimages202190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1874537"/>
            <a:ext cx="4892226" cy="429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74" y="2240293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TaxCaster</a:t>
            </a:r>
            <a:endParaRPr lang="en-US" dirty="0" smtClean="0"/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5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Ask for the minimum number of inputs.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httpatomoreillycomsourceoreillyimages202190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9" y="1874537"/>
            <a:ext cx="7366634" cy="4023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7637" y="5897853"/>
            <a:ext cx="3605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 Airlines for Windows Phone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1364" y="5897853"/>
            <a:ext cx="2591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Kayak for Windows 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9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4" cy="579137"/>
          </a:xfrm>
        </p:spPr>
        <p:txBody>
          <a:bodyPr/>
          <a:lstStyle/>
          <a:p>
            <a:r>
              <a:rPr lang="en-US" dirty="0" smtClean="0"/>
              <a:t>Display results as the user enters search criteria.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httpatomoreillycomsourceoreillyimages202191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1874537"/>
            <a:ext cx="4937706" cy="4329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74" y="2331732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Zillow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0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Forms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Implicit search: Make automatic suggestions.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httpatomoreillycomsourceoreillyimages202191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874537"/>
            <a:ext cx="6707929" cy="3931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9" y="5806414"/>
            <a:ext cx="1872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OpenTable</a:t>
            </a:r>
            <a:r>
              <a:rPr lang="en-US" dirty="0" smtClean="0"/>
              <a:t> 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2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forms can’t fit on a single screen.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long scrolling page </a:t>
            </a:r>
            <a:r>
              <a:rPr lang="en-US" dirty="0" smtClean="0"/>
              <a:t>is better than </a:t>
            </a:r>
            <a:br>
              <a:rPr lang="en-US" dirty="0" smtClean="0"/>
            </a:br>
            <a:r>
              <a:rPr lang="en-US" dirty="0" smtClean="0"/>
              <a:t>a form broken up over multiple pages.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Where do you put the command button?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</a:t>
            </a:r>
            <a:r>
              <a:rPr lang="en-US" dirty="0" smtClean="0"/>
              <a:t>Form Guidelines: iOS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1"/>
          </a:xfrm>
        </p:spPr>
        <p:txBody>
          <a:bodyPr/>
          <a:lstStyle/>
          <a:p>
            <a:r>
              <a:rPr lang="en-US" dirty="0" smtClean="0"/>
              <a:t>Command button at the top right</a:t>
            </a:r>
          </a:p>
          <a:p>
            <a:r>
              <a:rPr lang="en-US" dirty="0" smtClean="0"/>
              <a:t>Escape button (Back or Cancel) at the top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httpatomoreillycomsourceoreillyimages202191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2331732"/>
            <a:ext cx="5900575" cy="3458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47" y="5806414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HauteLook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6244" y="5806414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3668" y="5806414"/>
            <a:ext cx="143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Lemon Wallet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Form Guidelines: </a:t>
            </a:r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Command button in the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httpatomoreillycomsourceoreillyimages202192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874537"/>
            <a:ext cx="4937706" cy="4337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18" y="2514610"/>
            <a:ext cx="98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Ancestry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0853" y="251461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Notif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2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Form Guidelines: </a:t>
            </a:r>
            <a:r>
              <a:rPr lang="en-US" dirty="0" smtClean="0"/>
              <a:t>Windows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Command button in the App Bar at the bottom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httpatomoreillycomsourceoreillyimages202192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1874537"/>
            <a:ext cx="5303462" cy="4348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0196" y="2514610"/>
            <a:ext cx="595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3731" y="2514610"/>
            <a:ext cx="1154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Innerfence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3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 smtClean="0"/>
              <a:t>What not to do.</a:t>
            </a:r>
          </a:p>
          <a:p>
            <a:r>
              <a:rPr lang="en-US" dirty="0" smtClean="0"/>
              <a:t>Pitfalls to avoid.</a:t>
            </a:r>
          </a:p>
          <a:p>
            <a:r>
              <a:rPr lang="en-US" dirty="0" smtClean="0"/>
              <a:t>Commonly reinvented bad solutions to problems.</a:t>
            </a:r>
          </a:p>
          <a:p>
            <a:r>
              <a:rPr lang="en-US" dirty="0" smtClean="0"/>
              <a:t>Poor attempt to convert a web app to mobile.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Examples:</a:t>
            </a:r>
            <a:endParaRPr lang="en-US" dirty="0"/>
          </a:p>
          <a:p>
            <a:pPr lvl="1"/>
            <a:r>
              <a:rPr lang="en-US" dirty="0" smtClean="0"/>
              <a:t>Nonstandard menu location.</a:t>
            </a:r>
          </a:p>
          <a:p>
            <a:pPr lvl="1"/>
            <a:r>
              <a:rPr lang="en-US" dirty="0" smtClean="0"/>
              <a:t>Hard-to-read text.</a:t>
            </a:r>
          </a:p>
          <a:p>
            <a:pPr lvl="1"/>
            <a:r>
              <a:rPr lang="en-US" dirty="0" smtClean="0"/>
              <a:t>Too many colors.</a:t>
            </a:r>
          </a:p>
          <a:p>
            <a:pPr lvl="1"/>
            <a:r>
              <a:rPr lang="en-US" dirty="0" smtClean="0"/>
              <a:t>Too hard to navigate.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1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</a:t>
            </a:r>
            <a:r>
              <a:rPr lang="en-US" dirty="0" smtClean="0"/>
              <a:t>Pattern: Novel Notions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httpatomoreillycomsourceoreillyimages202256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9" y="1874537"/>
            <a:ext cx="7157731" cy="3854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9" y="5714975"/>
            <a:ext cx="1883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NBC News for iOS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Bad attempt to incorporate the company logo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3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8571-9CEC-6840-A683-D5DB394DB211}" type="slidenum">
              <a:rPr lang="en-US"/>
              <a:pPr/>
              <a:t>4</a:t>
            </a:fld>
            <a:endParaRPr 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  <a:endParaRPr lang="en-US" i="1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95400"/>
            <a:ext cx="3932237" cy="46024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B23C00"/>
                </a:solidFill>
              </a:rPr>
              <a:t>Babbage Difference Engine</a:t>
            </a:r>
            <a:r>
              <a:rPr lang="en-US" sz="2000" dirty="0"/>
              <a:t>, fully </a:t>
            </a:r>
            <a:r>
              <a:rPr lang="en-US" sz="2000" dirty="0" smtClean="0"/>
              <a:t>operational.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Hand-cranked mechanical computer.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Computed polynomial functions.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Designed by </a:t>
            </a:r>
            <a:r>
              <a:rPr lang="en-US" sz="1800" dirty="0">
                <a:solidFill>
                  <a:srgbClr val="B23C00"/>
                </a:solidFill>
              </a:rPr>
              <a:t>Charles Babbage </a:t>
            </a:r>
            <a:r>
              <a:rPr lang="en-US" sz="1800" dirty="0"/>
              <a:t>in the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early </a:t>
            </a:r>
            <a:r>
              <a:rPr lang="en-US" sz="1800" dirty="0"/>
              <a:t>to mid 1800s.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Arguably the </a:t>
            </a:r>
            <a:r>
              <a:rPr lang="en-US" sz="1600" dirty="0" smtClean="0"/>
              <a:t>world</a:t>
            </a:r>
            <a:r>
              <a:rPr lang="en-US" sz="1600" dirty="0" smtClean="0">
                <a:latin typeface="Arial"/>
              </a:rPr>
              <a:t>’</a:t>
            </a:r>
            <a:r>
              <a:rPr lang="en-US" sz="1600" dirty="0" smtClean="0"/>
              <a:t>s </a:t>
            </a:r>
            <a:br>
              <a:rPr lang="en-US" sz="1600" dirty="0" smtClean="0"/>
            </a:br>
            <a:r>
              <a:rPr lang="en-US" sz="1600" dirty="0" smtClean="0"/>
              <a:t>first </a:t>
            </a:r>
            <a:r>
              <a:rPr lang="en-US" sz="1600" dirty="0"/>
              <a:t>computer scientist,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lived </a:t>
            </a:r>
            <a:r>
              <a:rPr lang="en-US" sz="1600" dirty="0"/>
              <a:t>1791-1871.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He </a:t>
            </a:r>
            <a:r>
              <a:rPr lang="en-US" sz="1800" dirty="0" smtClean="0"/>
              <a:t>wasn</a:t>
            </a:r>
            <a:r>
              <a:rPr lang="en-US" sz="1800" dirty="0" smtClean="0">
                <a:latin typeface="Arial"/>
              </a:rPr>
              <a:t>’</a:t>
            </a:r>
            <a:r>
              <a:rPr lang="en-US" sz="1800" dirty="0" smtClean="0"/>
              <a:t>t </a:t>
            </a:r>
            <a:r>
              <a:rPr lang="en-US" sz="1800" dirty="0"/>
              <a:t>able to build it because he lost his funding.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B23C00"/>
                </a:solidFill>
              </a:rPr>
              <a:t>Live demo at 1</a:t>
            </a:r>
            <a:r>
              <a:rPr lang="en-US" sz="2400" b="1" dirty="0" smtClean="0">
                <a:solidFill>
                  <a:srgbClr val="B23C00"/>
                </a:solidFill>
              </a:rPr>
              <a:t>:00</a:t>
            </a:r>
            <a:endParaRPr lang="en-US" sz="2400" b="1" dirty="0">
              <a:solidFill>
                <a:srgbClr val="B23C00"/>
              </a:solidFill>
            </a:endParaRPr>
          </a:p>
        </p:txBody>
      </p:sp>
      <p:pic>
        <p:nvPicPr>
          <p:cNvPr id="642052" name="Picture 4" descr="tn_P1010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235075"/>
            <a:ext cx="4646612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4846638" y="4983163"/>
            <a:ext cx="411443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000" b="0" dirty="0">
                <a:latin typeface="Arial" charset="0"/>
              </a:rPr>
              <a:t>His plans survived and this working model was built.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000" b="0" dirty="0">
                <a:latin typeface="Arial" charset="0"/>
              </a:rPr>
              <a:t>Includes a working printer!</a:t>
            </a:r>
          </a:p>
        </p:txBody>
      </p:sp>
      <p:sp>
        <p:nvSpPr>
          <p:cNvPr id="642054" name="Text Box 6"/>
          <p:cNvSpPr txBox="1">
            <a:spLocks noChangeArrowheads="1"/>
          </p:cNvSpPr>
          <p:nvPr/>
        </p:nvSpPr>
        <p:spPr bwMode="auto">
          <a:xfrm>
            <a:off x="4937756" y="5897853"/>
            <a:ext cx="3948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" charset="0"/>
                <a:hlinkClick r:id="rId3"/>
              </a:rPr>
              <a:t>http://www.computerhistory.org/babbage/</a:t>
            </a:r>
            <a:r>
              <a:rPr lang="en-US" sz="1600" b="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93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</a:t>
            </a:r>
            <a:r>
              <a:rPr lang="en-US" dirty="0" smtClean="0"/>
              <a:t>Skeuomorphic Cuteness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8" y="1295401"/>
            <a:ext cx="8595266" cy="487698"/>
          </a:xfrm>
        </p:spPr>
        <p:txBody>
          <a:bodyPr/>
          <a:lstStyle/>
          <a:p>
            <a:r>
              <a:rPr lang="en-US" dirty="0" smtClean="0"/>
              <a:t>Bad attempt to simulate an airplane window shade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httpatomoreillycomsourceoreillyimages202256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2" y="1874537"/>
            <a:ext cx="4996317" cy="438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79" y="2331732"/>
            <a:ext cx="151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Alaska Airlines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</a:t>
            </a:r>
            <a:r>
              <a:rPr lang="en-US" dirty="0" smtClean="0"/>
              <a:t>Nonstandard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7" y="1295401"/>
            <a:ext cx="8503826" cy="487698"/>
          </a:xfrm>
        </p:spPr>
        <p:txBody>
          <a:bodyPr/>
          <a:lstStyle/>
          <a:p>
            <a:r>
              <a:rPr lang="en-US" dirty="0" smtClean="0"/>
              <a:t>Unusual card navigation using a bottom scrollbar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httpatomoreillycomsourceoreillyimages202256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03" y="1874537"/>
            <a:ext cx="5029145" cy="4325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79" y="2331732"/>
            <a:ext cx="151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Alaska Airlines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</a:t>
            </a:r>
            <a:r>
              <a:rPr lang="en-US" dirty="0" smtClean="0"/>
              <a:t>Needless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How to remove nonintuitive “Chat </a:t>
            </a:r>
            <a:r>
              <a:rPr lang="en-US" dirty="0"/>
              <a:t>H</a:t>
            </a:r>
            <a:r>
              <a:rPr lang="en-US" dirty="0" smtClean="0"/>
              <a:t>eads”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httpatomoreillycomsourceoreillyimages202257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1874537"/>
            <a:ext cx="5029144" cy="433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0196" y="2240293"/>
            <a:ext cx="10951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Needless </a:t>
            </a:r>
            <a:r>
              <a:rPr lang="en-US" dirty="0" smtClean="0"/>
              <a:t>Complexity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Nonintuitive gestures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httpatomoreillycomsourceoreillyimages202258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40" y="1905781"/>
            <a:ext cx="6700537" cy="417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62" y="2697488"/>
            <a:ext cx="1077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iTranslate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0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Anti-Pattern: Bad Navigation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httpatomoreillycomsourceoreillyimages202258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1234464"/>
            <a:ext cx="7448645" cy="4641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5" y="5897853"/>
            <a:ext cx="1324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4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320994" cy="655637"/>
          </a:xfrm>
        </p:spPr>
        <p:txBody>
          <a:bodyPr/>
          <a:lstStyle/>
          <a:p>
            <a:r>
              <a:rPr lang="en-US" dirty="0"/>
              <a:t>Anti-Pattern: Bad Navigation </a:t>
            </a:r>
            <a:r>
              <a:rPr lang="en-US" dirty="0" smtClean="0"/>
              <a:t>Controls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iOS-style controls in Android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httpatomoreillycomsourceoreillyimages202258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874537"/>
            <a:ext cx="4937706" cy="4254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40" y="2423171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Conqu</a:t>
            </a:r>
            <a:endParaRPr lang="en-US" dirty="0" smtClean="0"/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2292" y="2423171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DailyBurn</a:t>
            </a:r>
            <a:endParaRPr lang="en-US" dirty="0" smtClean="0"/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1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</a:t>
            </a:r>
            <a:r>
              <a:rPr lang="en-US" dirty="0" smtClean="0"/>
              <a:t>Hidden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579137"/>
          </a:xfrm>
        </p:spPr>
        <p:txBody>
          <a:bodyPr/>
          <a:lstStyle/>
          <a:p>
            <a:r>
              <a:rPr lang="en-US" dirty="0" smtClean="0"/>
              <a:t>Brightness control under the font properties 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httpatomoreillycomsourceoreillyimages2022595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6" y="1874537"/>
            <a:ext cx="5003019" cy="4310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9985" y="2788927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Kindle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2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</a:t>
            </a:r>
            <a:r>
              <a:rPr lang="en-US" dirty="0" smtClean="0"/>
              <a:t>Mental Model Mismatch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1036332"/>
          </a:xfrm>
        </p:spPr>
        <p:txBody>
          <a:bodyPr/>
          <a:lstStyle/>
          <a:p>
            <a:r>
              <a:rPr lang="en-US" dirty="0" smtClean="0"/>
              <a:t>ABC News misuses a globe for navigation.</a:t>
            </a:r>
          </a:p>
          <a:p>
            <a:r>
              <a:rPr lang="en-US" dirty="0" smtClean="0"/>
              <a:t>Geo Walk’s globe provides geographic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httpatomoreillycomsourceoreillyimages202260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2331732"/>
            <a:ext cx="5852096" cy="3898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2697488"/>
            <a:ext cx="117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ABC News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iPad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89487" y="2697488"/>
            <a:ext cx="10951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 Walk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5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</a:t>
            </a:r>
            <a:r>
              <a:rPr lang="en-US" dirty="0" smtClean="0"/>
              <a:t>Idiot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Useless or disruptive prompting dialog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httpatomoreillycomsourceoreillyimages202260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98" y="1874537"/>
            <a:ext cx="5029145" cy="4325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57" y="2331732"/>
            <a:ext cx="16214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Jamie Oliver’s</a:t>
            </a:r>
          </a:p>
          <a:p>
            <a:r>
              <a:rPr lang="en-US" dirty="0" smtClean="0"/>
              <a:t>Recipes 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Idiot </a:t>
            </a:r>
            <a:r>
              <a:rPr lang="en-US" dirty="0" smtClean="0"/>
              <a:t>Boxes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httpatomoreillycomsourceoreillyimages202261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234464"/>
            <a:ext cx="5760657" cy="4963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62" y="1783098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Haute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98048" y="1783098"/>
            <a:ext cx="960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Rent the </a:t>
            </a:r>
          </a:p>
          <a:p>
            <a:r>
              <a:rPr lang="en-US" dirty="0" smtClean="0"/>
              <a:t>Runway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978-AE9A-B94A-9604-2AB99A982B65}" type="slidenum">
              <a:rPr lang="en-US"/>
              <a:pPr/>
              <a:t>5</a:t>
            </a:fld>
            <a:endParaRPr lang="en-U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  <a:endParaRPr lang="en-US" i="1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23C00"/>
                </a:solidFill>
              </a:rPr>
              <a:t>IBM 1401 computer</a:t>
            </a:r>
            <a:r>
              <a:rPr lang="en-US" sz="2400" dirty="0"/>
              <a:t>, fully restored and operational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small transistor-based mainframe computer.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Extremely popular with small businesses in the late 1950s </a:t>
            </a:r>
            <a:br>
              <a:rPr lang="en-US" sz="2000" dirty="0"/>
            </a:br>
            <a:r>
              <a:rPr lang="en-US" sz="2000" dirty="0"/>
              <a:t>through the mid 1960s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Maximum of 16K bytes of memory.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800 card/minute card reader (wire brushes).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600 line/minute line printer (impact).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 magnetic tape drives, no disk drives.</a:t>
            </a:r>
          </a:p>
          <a:p>
            <a:pPr lvl="2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641028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611878"/>
            <a:ext cx="658495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9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</a:t>
            </a:r>
            <a:r>
              <a:rPr lang="en-US" dirty="0" smtClean="0"/>
              <a:t>Chart Junk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httpatomoreillycomsourceoreillyimages202261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27" y="1325903"/>
            <a:ext cx="7631206" cy="4754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67" y="1691659"/>
            <a:ext cx="910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WTFViz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6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Chart </a:t>
            </a:r>
            <a:r>
              <a:rPr lang="en-US" dirty="0" smtClean="0"/>
              <a:t>Junk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httpatomoreillycomsourceoreillyimages202261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325903"/>
            <a:ext cx="6067905" cy="4723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1874537"/>
            <a:ext cx="1177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OOKLA </a:t>
            </a:r>
          </a:p>
          <a:p>
            <a:r>
              <a:rPr lang="en-US" dirty="0" err="1" smtClean="0"/>
              <a:t>Speedtest</a:t>
            </a:r>
            <a:endParaRPr lang="en-US" dirty="0"/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0926" y="1874537"/>
            <a:ext cx="925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Cashish</a:t>
            </a:r>
            <a:endParaRPr lang="en-US" dirty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7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Chart Junk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 descr="httpatomoreillycomsourceoreillyimages202261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234464"/>
            <a:ext cx="6675047" cy="4949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991" y="1823040"/>
            <a:ext cx="93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</a:t>
            </a:r>
          </a:p>
          <a:p>
            <a:r>
              <a:rPr lang="en-US" dirty="0" smtClean="0"/>
              <a:t>Buddy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55243" y="1823040"/>
            <a:ext cx="823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Heart</a:t>
            </a:r>
          </a:p>
          <a:p>
            <a:r>
              <a:rPr lang="en-US" dirty="0" smtClean="0"/>
              <a:t>Pal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9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Chart Junk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1036332"/>
          </a:xfrm>
        </p:spPr>
        <p:txBody>
          <a:bodyPr/>
          <a:lstStyle/>
          <a:p>
            <a:r>
              <a:rPr lang="en-US" dirty="0" smtClean="0"/>
              <a:t>Pie charts are a poor fit for smartphone screens.</a:t>
            </a:r>
          </a:p>
          <a:p>
            <a:pPr lvl="1"/>
            <a:r>
              <a:rPr lang="en-US" dirty="0" smtClean="0"/>
              <a:t>Hard to show both the chart and its legend.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 descr="httpatomoreillycomsourceoreillyimages202262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2240293"/>
            <a:ext cx="4725196" cy="3961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145" y="2756160"/>
            <a:ext cx="16673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Phonealytics</a:t>
            </a:r>
            <a:r>
              <a:rPr lang="en-US" dirty="0" smtClean="0"/>
              <a:t> for</a:t>
            </a:r>
          </a:p>
          <a:p>
            <a:r>
              <a:rPr lang="en-US" dirty="0" smtClean="0"/>
              <a:t>Windows Phone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40853" y="2756160"/>
            <a:ext cx="1598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Chart design</a:t>
            </a:r>
          </a:p>
          <a:p>
            <a:r>
              <a:rPr lang="en-US" dirty="0" smtClean="0"/>
              <a:t>concept 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6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Chart Junk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Pie charts can be done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httpatomoreillycomsourceoreillyimages202262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1874537"/>
            <a:ext cx="4846267" cy="4249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36" y="2331732"/>
            <a:ext cx="891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Roambi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</a:t>
            </a:r>
            <a:r>
              <a:rPr lang="en-US" dirty="0" smtClean="0"/>
              <a:t>Too Many Buttons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 descr="httpatomoreillycomsourceoreillyimages202262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1234464"/>
            <a:ext cx="6631216" cy="4937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62" y="1783098"/>
            <a:ext cx="11275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PKI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5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Too Many </a:t>
            </a:r>
            <a:r>
              <a:rPr lang="en-US" dirty="0" smtClean="0"/>
              <a:t>Buttons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 descr="httpatomoreillycomsourceoreillyimages202262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234464"/>
            <a:ext cx="5760657" cy="4963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45" y="1783098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Redfin</a:t>
            </a:r>
            <a:endParaRPr lang="en-US" dirty="0" smtClean="0"/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8048" y="1783098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Zillow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4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</a:t>
            </a:r>
            <a:r>
              <a:rPr lang="en-US" dirty="0" smtClean="0"/>
              <a:t>Poor Platform 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Bad direct design port from iOS to Android.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 descr="httpatomoreillycomsourceoreillyimages202263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1874537"/>
            <a:ext cx="4937706" cy="4329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18" y="2240293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Behr Paint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5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Sources of Data for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“</a:t>
            </a:r>
            <a:r>
              <a:rPr lang="en-US" dirty="0">
                <a:solidFill>
                  <a:srgbClr val="B23C00"/>
                </a:solidFill>
              </a:rPr>
              <a:t>datasets for data visualization</a:t>
            </a:r>
            <a:r>
              <a:rPr lang="en-US" dirty="0"/>
              <a:t>” </a:t>
            </a:r>
            <a:endParaRPr lang="en-US" dirty="0" smtClean="0"/>
          </a:p>
          <a:p>
            <a:pPr lvl="4"/>
            <a:endParaRPr lang="en-US" dirty="0"/>
          </a:p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://archive.ics.uci.edu/ml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r>
              <a:rPr lang="en-US" dirty="0">
                <a:hlinkClick r:id="rId3"/>
              </a:rPr>
              <a:t>http://www.kdnuggets.com/datasets/</a:t>
            </a:r>
            <a:r>
              <a:rPr lang="en-US" dirty="0" smtClean="0">
                <a:hlinkClick r:id="rId3"/>
              </a:rPr>
              <a:t>index.html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https://www.kaggle.com/</a:t>
            </a:r>
            <a:r>
              <a:rPr lang="en-US" dirty="0" smtClean="0">
                <a:hlinkClick r:id="rId4"/>
              </a:rPr>
              <a:t>competitions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http://www.visualizing.org/data/</a:t>
            </a:r>
            <a:r>
              <a:rPr lang="en-US" dirty="0" smtClean="0">
                <a:hlinkClick r:id="rId5"/>
              </a:rPr>
              <a:t>browse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http://datavisualization.ch/datasets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http://www.idvbook.com/teaching-aid/data-sets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http://blog.visual.ly/data-sources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https://www.google.com/publicdata/</a:t>
            </a:r>
            <a:r>
              <a:rPr lang="en-US" dirty="0" smtClean="0">
                <a:hlinkClick r:id="rId9"/>
              </a:rPr>
              <a:t>directory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Solicit input from users: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sign in</a:t>
            </a:r>
          </a:p>
          <a:p>
            <a:pPr lvl="1"/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checkout</a:t>
            </a:r>
          </a:p>
          <a:p>
            <a:pPr lvl="1"/>
            <a:r>
              <a:rPr lang="en-US" dirty="0" smtClean="0"/>
              <a:t>calculation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multi-step</a:t>
            </a:r>
          </a:p>
          <a:p>
            <a:pPr lvl="1"/>
            <a:r>
              <a:rPr lang="en-US" dirty="0" smtClean="0"/>
              <a:t>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Abandonment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28" y="1295400"/>
            <a:ext cx="3657605" cy="3230868"/>
          </a:xfrm>
        </p:spPr>
        <p:txBody>
          <a:bodyPr/>
          <a:lstStyle/>
          <a:p>
            <a:r>
              <a:rPr lang="en-US" dirty="0" smtClean="0"/>
              <a:t>A serious problem.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user gives up before completing a form.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Information is not submitted.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httpatomoreillycomsourceoreillyimages202179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27" y="1325903"/>
            <a:ext cx="5270684" cy="4297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6471" y="4617707"/>
            <a:ext cx="1952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 form design:</a:t>
            </a:r>
          </a:p>
          <a:p>
            <a:r>
              <a:rPr lang="en-US" dirty="0" smtClean="0"/>
              <a:t>American Airlines</a:t>
            </a:r>
          </a:p>
          <a:p>
            <a:r>
              <a:rPr lang="en-US" dirty="0" smtClean="0"/>
              <a:t>Flight Booking</a:t>
            </a:r>
          </a:p>
          <a:p>
            <a:r>
              <a:rPr lang="en-US" dirty="0" smtClean="0"/>
              <a:t>on Windows Phone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1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474727" cy="4602452"/>
          </a:xfrm>
        </p:spPr>
        <p:txBody>
          <a:bodyPr/>
          <a:lstStyle/>
          <a:p>
            <a:r>
              <a:rPr lang="en-US" dirty="0" smtClean="0"/>
              <a:t>Ask for only the </a:t>
            </a:r>
            <a:r>
              <a:rPr lang="en-US" dirty="0" smtClean="0">
                <a:solidFill>
                  <a:srgbClr val="B23300"/>
                </a:solidFill>
              </a:rPr>
              <a:t>minimum number </a:t>
            </a:r>
            <a:r>
              <a:rPr lang="en-US" dirty="0" smtClean="0"/>
              <a:t>of inputs: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username</a:t>
            </a:r>
          </a:p>
          <a:p>
            <a:pPr lvl="1"/>
            <a:r>
              <a:rPr lang="en-US" dirty="0" smtClean="0"/>
              <a:t>password</a:t>
            </a:r>
          </a:p>
          <a:p>
            <a:pPr lvl="1"/>
            <a:r>
              <a:rPr lang="en-US" dirty="0" smtClean="0"/>
              <a:t>password help</a:t>
            </a:r>
          </a:p>
          <a:p>
            <a:pPr lvl="1"/>
            <a:r>
              <a:rPr lang="en-US" dirty="0" smtClean="0"/>
              <a:t>command button</a:t>
            </a:r>
          </a:p>
          <a:p>
            <a:pPr lvl="1"/>
            <a:r>
              <a:rPr lang="en-US" dirty="0" smtClean="0"/>
              <a:t>option to register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httpatomoreillycomsourceoreillyimages202179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6" y="1325903"/>
            <a:ext cx="4754828" cy="4169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9" y="5532097"/>
            <a:ext cx="3012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Remember the Milk 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49414" y="5532097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Groupon</a:t>
            </a:r>
            <a:r>
              <a:rPr lang="en-US" dirty="0"/>
              <a:t> </a:t>
            </a:r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5913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6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34985</TotalTime>
  <Words>1882</Words>
  <Application>Microsoft Macintosh PowerPoint</Application>
  <PresentationFormat>On-screen Show (4:3)</PresentationFormat>
  <Paragraphs>508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Quadrant</vt:lpstr>
      <vt:lpstr>CS 235: User Interface Design April 7 Class Meeting</vt:lpstr>
      <vt:lpstr>Unofficial Field Trip</vt:lpstr>
      <vt:lpstr>Unofficial Field Trip</vt:lpstr>
      <vt:lpstr>Unofficial Field Trip</vt:lpstr>
      <vt:lpstr>Unofficial Field Trip</vt:lpstr>
      <vt:lpstr>Some Sources of Data for Visualization</vt:lpstr>
      <vt:lpstr>Forms</vt:lpstr>
      <vt:lpstr>Form Abandonment</vt:lpstr>
      <vt:lpstr>Sign In</vt:lpstr>
      <vt:lpstr>Sign In, cont’d</vt:lpstr>
      <vt:lpstr>Sign In, cont’d</vt:lpstr>
      <vt:lpstr>Registration</vt:lpstr>
      <vt:lpstr>Registration, cont’d</vt:lpstr>
      <vt:lpstr>Registration, cont’d</vt:lpstr>
      <vt:lpstr>Registration, cont’d</vt:lpstr>
      <vt:lpstr>Registration, cont’d</vt:lpstr>
      <vt:lpstr>Registration, cont’d</vt:lpstr>
      <vt:lpstr>Multi-Step</vt:lpstr>
      <vt:lpstr>Multi-Step, cont’d</vt:lpstr>
      <vt:lpstr>Multi-Step, cont’d</vt:lpstr>
      <vt:lpstr>Checkout</vt:lpstr>
      <vt:lpstr>Checkout, cont’d</vt:lpstr>
      <vt:lpstr>Checkout, cont’d</vt:lpstr>
      <vt:lpstr>Checkout, cont’d</vt:lpstr>
      <vt:lpstr>Checkout, cont’d</vt:lpstr>
      <vt:lpstr>Checkout, cont’d</vt:lpstr>
      <vt:lpstr>Checkout, cont’d</vt:lpstr>
      <vt:lpstr>Checkout, cont’d</vt:lpstr>
      <vt:lpstr>Calculator Forms</vt:lpstr>
      <vt:lpstr>Calculator Forms, cont’d</vt:lpstr>
      <vt:lpstr>Search Forms</vt:lpstr>
      <vt:lpstr>Search Forms, cont’d</vt:lpstr>
      <vt:lpstr>Search Forms, cont’d</vt:lpstr>
      <vt:lpstr>Long Forms</vt:lpstr>
      <vt:lpstr>Long Form Guidelines: iOS</vt:lpstr>
      <vt:lpstr>Long Form Guidelines: Android</vt:lpstr>
      <vt:lpstr>Long Form Guidelines: Windows Phone</vt:lpstr>
      <vt:lpstr>Anti-Patterns</vt:lpstr>
      <vt:lpstr>Anti-Pattern: Novel Notions </vt:lpstr>
      <vt:lpstr>Anti-Pattern: Skeuomorphic Cuteness</vt:lpstr>
      <vt:lpstr>Anti-Pattern: Nonstandard Navigation</vt:lpstr>
      <vt:lpstr>Anti-Pattern: Needless Complexity</vt:lpstr>
      <vt:lpstr>Anti-Pattern: Needless Complexity, cont’d</vt:lpstr>
      <vt:lpstr>Anti-Pattern: Bad Navigation Controls</vt:lpstr>
      <vt:lpstr>Anti-Pattern: Bad Navigation Controls, cont’d</vt:lpstr>
      <vt:lpstr>Anti-Pattern: Hidden Controls</vt:lpstr>
      <vt:lpstr>Anti-Pattern: Mental Model Mismatch</vt:lpstr>
      <vt:lpstr>Anti-Pattern: Idiot Boxes</vt:lpstr>
      <vt:lpstr>Anti-Pattern: Idiot Boxes, cont’d</vt:lpstr>
      <vt:lpstr>Anti-Pattern: Chart Junk</vt:lpstr>
      <vt:lpstr>Anti-Pattern: Chart Junk, cont’d</vt:lpstr>
      <vt:lpstr>Anti-Pattern: Chart Junk, cont’d</vt:lpstr>
      <vt:lpstr>Anti-Pattern: Chart Junk, cont’d</vt:lpstr>
      <vt:lpstr>Anti-Pattern: Chart Junk, cont’d</vt:lpstr>
      <vt:lpstr>Anti-Pattern: Too Many Buttons</vt:lpstr>
      <vt:lpstr>Anti-Pattern: Too Many Buttons, cont’d</vt:lpstr>
      <vt:lpstr>Anti-Pattern: Poor Platform Porting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436</cp:revision>
  <dcterms:created xsi:type="dcterms:W3CDTF">2008-01-12T03:52:55Z</dcterms:created>
  <dcterms:modified xsi:type="dcterms:W3CDTF">2015-04-07T21:28:48Z</dcterms:modified>
  <cp:category/>
</cp:coreProperties>
</file>