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5" r:id="rId3"/>
    <p:sldId id="335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63" d="100"/>
          <a:sy n="163" d="100"/>
        </p:scale>
        <p:origin x="-328" y="-10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646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March 10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10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Too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13.4_BoW_tiny_click_targ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234464"/>
            <a:ext cx="5080000" cy="1498600"/>
          </a:xfrm>
          <a:prstGeom prst="rect">
            <a:avLst/>
          </a:prstGeom>
        </p:spPr>
      </p:pic>
      <p:pic>
        <p:nvPicPr>
          <p:cNvPr id="6" name="Picture 5" descr="13.5_ASA2011_misleading_targ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887222"/>
            <a:ext cx="6363558" cy="3879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780" y="1234464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.7b_pie_me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3429000"/>
            <a:ext cx="2917808" cy="2869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Target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13.6_ElderLawAnswers_Good_targ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26" y="1243900"/>
            <a:ext cx="5577829" cy="2093661"/>
          </a:xfrm>
          <a:prstGeom prst="rect">
            <a:avLst/>
          </a:prstGeom>
        </p:spPr>
      </p:pic>
      <p:pic>
        <p:nvPicPr>
          <p:cNvPr id="6" name="Picture 5" descr="13.7a_popup_men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417342"/>
            <a:ext cx="2583798" cy="4389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0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If you must keep a pointer within a certain </a:t>
            </a:r>
            <a:r>
              <a:rPr lang="en-US" dirty="0" smtClean="0">
                <a:solidFill>
                  <a:srgbClr val="B23C00"/>
                </a:solidFill>
              </a:rPr>
              <a:t>confined path </a:t>
            </a:r>
            <a:r>
              <a:rPr lang="en-US" dirty="0" smtClean="0"/>
              <a:t>while moving it to a target, </a:t>
            </a:r>
            <a:br>
              <a:rPr lang="en-US" dirty="0" smtClean="0"/>
            </a:br>
            <a:r>
              <a:rPr lang="en-US" dirty="0" smtClean="0"/>
              <a:t>then the wider the path, the faster you can move the pointer to the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13.8_Steering_law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3248631"/>
            <a:ext cx="6311900" cy="283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</a:t>
            </a:r>
            <a:r>
              <a:rPr lang="en-US" dirty="0" smtClean="0"/>
              <a:t>Law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Difficult: Multi-level pull-right menus: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13.10_DataLogger_walking_me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2133585"/>
            <a:ext cx="62611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Law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13.11a_RoadScholar_2012_narrow_pullright_me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965976"/>
            <a:ext cx="3434662" cy="3657560"/>
          </a:xfrm>
          <a:prstGeom prst="rect">
            <a:avLst/>
          </a:prstGeom>
        </p:spPr>
      </p:pic>
      <p:pic>
        <p:nvPicPr>
          <p:cNvPr id="6" name="Picture 5" descr="13.11b_RoadScholar_2013_wider_pullright_me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1965976"/>
            <a:ext cx="3383243" cy="3587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30" y="1412872"/>
            <a:ext cx="124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35024" y="1412872"/>
            <a:ext cx="146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Brain Learns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Brain plasticity: </a:t>
            </a:r>
            <a:r>
              <a:rPr lang="en-US" dirty="0" smtClean="0"/>
              <a:t>Your brain learns a new perception or behavior by rewiring itself.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Neurons that previously fired independently connect into a network and fire in concert.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Neurons that were formerly in one network </a:t>
            </a:r>
            <a:br>
              <a:rPr lang="en-US" dirty="0" smtClean="0"/>
            </a:br>
            <a:r>
              <a:rPr lang="en-US" dirty="0" smtClean="0"/>
              <a:t>can join another network.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Brain Learns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perform the first few times of an activity </a:t>
            </a:r>
            <a:br>
              <a:rPr lang="en-US" dirty="0" smtClean="0"/>
            </a:br>
            <a:r>
              <a:rPr lang="en-US" dirty="0" smtClean="0"/>
              <a:t>in a highly controlled and conscious manner.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neural network forms after you’ve practiced. Then the activity becomes automatic.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learn faster when: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Practice is frequent, regular, and precise.</a:t>
            </a:r>
          </a:p>
          <a:p>
            <a:pPr lvl="1"/>
            <a:r>
              <a:rPr lang="en-US" dirty="0" smtClean="0"/>
              <a:t>Operation is task focused, simple, and consistent.</a:t>
            </a:r>
          </a:p>
          <a:p>
            <a:pPr lvl="1"/>
            <a:r>
              <a:rPr lang="en-US" dirty="0" smtClean="0"/>
              <a:t>Vocabulary is task focused, familiar, and consistent.</a:t>
            </a:r>
          </a:p>
          <a:p>
            <a:pPr lvl="1"/>
            <a:r>
              <a:rPr lang="en-US" dirty="0" smtClean="0"/>
              <a:t>Risk is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B23C00"/>
                </a:solidFill>
              </a:rPr>
              <a:t>frequency of practice </a:t>
            </a:r>
            <a:r>
              <a:rPr lang="en-US" dirty="0" smtClean="0"/>
              <a:t>when designing the UI for an interactive system.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Bank ATM</a:t>
            </a:r>
          </a:p>
          <a:p>
            <a:pPr lvl="1"/>
            <a:r>
              <a:rPr lang="en-US" dirty="0" smtClean="0"/>
              <a:t>Used by a person every few days or weeks.</a:t>
            </a:r>
          </a:p>
          <a:p>
            <a:pPr lvl="1"/>
            <a:r>
              <a:rPr lang="en-US" dirty="0" smtClean="0"/>
              <a:t>Present a short list of goals (withdraw, deposit, etc.)</a:t>
            </a:r>
          </a:p>
          <a:p>
            <a:pPr lvl="1"/>
            <a:r>
              <a:rPr lang="en-US" dirty="0" smtClean="0"/>
              <a:t>Guide the user to achieve a goal.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Example: Email reader</a:t>
            </a:r>
          </a:p>
          <a:p>
            <a:pPr lvl="1"/>
            <a:r>
              <a:rPr lang="en-US" dirty="0" smtClean="0"/>
              <a:t>Used frequently by a person.</a:t>
            </a:r>
          </a:p>
          <a:p>
            <a:pPr lvl="1"/>
            <a:r>
              <a:rPr lang="en-US" dirty="0" smtClean="0"/>
              <a:t>Help and tips can be shown on demand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Regularity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Habits form faster if practiced regularly,</a:t>
            </a:r>
            <a:br>
              <a:rPr lang="en-US" dirty="0" smtClean="0"/>
            </a:br>
            <a:r>
              <a:rPr lang="en-US" dirty="0" smtClean="0"/>
              <a:t>such as daily.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Skipping a practice session now and then </a:t>
            </a:r>
            <a:br>
              <a:rPr lang="en-US" dirty="0" smtClean="0"/>
            </a:br>
            <a:r>
              <a:rPr lang="en-US" dirty="0" smtClean="0"/>
              <a:t>isn’t detrimental.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Skipping a lot of practice significantly slows habit formation.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Therefore, design your application’s UI to encourage people to </a:t>
            </a:r>
            <a:r>
              <a:rPr lang="en-US" dirty="0" smtClean="0">
                <a:solidFill>
                  <a:srgbClr val="B23C00"/>
                </a:solidFill>
              </a:rPr>
              <a:t>use it regularly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Precise practice trains neuron networks </a:t>
            </a:r>
            <a:br>
              <a:rPr lang="en-US" dirty="0" smtClean="0"/>
            </a:br>
            <a:r>
              <a:rPr lang="en-US" dirty="0" smtClean="0"/>
              <a:t>to fire in concert with less “noise”.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more </a:t>
            </a:r>
            <a:r>
              <a:rPr lang="en-US" dirty="0" smtClean="0">
                <a:solidFill>
                  <a:srgbClr val="B23C00"/>
                </a:solidFill>
              </a:rPr>
              <a:t>carefully and precisely </a:t>
            </a:r>
            <a:r>
              <a:rPr lang="en-US" dirty="0" smtClean="0"/>
              <a:t>a person practices an activity, the more systematic and predictable the activation of the neural network.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Design the UI of an application to</a:t>
            </a:r>
          </a:p>
          <a:p>
            <a:pPr lvl="1"/>
            <a:r>
              <a:rPr lang="en-US" dirty="0" smtClean="0"/>
              <a:t>Help people become precise, such as by </a:t>
            </a:r>
            <a:br>
              <a:rPr lang="en-US" dirty="0" smtClean="0"/>
            </a:br>
            <a:r>
              <a:rPr lang="en-US" dirty="0" smtClean="0"/>
              <a:t>providing guides and grids.</a:t>
            </a:r>
          </a:p>
          <a:p>
            <a:pPr lvl="1"/>
            <a:r>
              <a:rPr lang="en-US" dirty="0" smtClean="0"/>
              <a:t>Encourage people to use it purposefully and carefully by providing a clear conceptual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Prototype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March 12</a:t>
            </a:r>
          </a:p>
          <a:p>
            <a:pPr lvl="1"/>
            <a:r>
              <a:rPr lang="en-US" dirty="0" smtClean="0"/>
              <a:t>Innovative Designers</a:t>
            </a:r>
          </a:p>
          <a:p>
            <a:pPr lvl="1"/>
            <a:r>
              <a:rPr lang="en-US" dirty="0" smtClean="0"/>
              <a:t>Team Four</a:t>
            </a:r>
          </a:p>
          <a:p>
            <a:pPr lvl="1"/>
            <a:r>
              <a:rPr lang="en-US" dirty="0" err="1" smtClean="0"/>
              <a:t>Thundercats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Tuesday, March 17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err="1" smtClean="0"/>
              <a:t>UXability</a:t>
            </a:r>
            <a:endParaRPr lang="en-US" dirty="0" smtClean="0"/>
          </a:p>
          <a:p>
            <a:pPr lvl="1"/>
            <a:r>
              <a:rPr lang="en-US" dirty="0" smtClean="0"/>
              <a:t>X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Focused, Simple, and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“Gulf of execution”</a:t>
            </a:r>
            <a:r>
              <a:rPr lang="en-US" dirty="0" smtClean="0"/>
              <a:t>: The gap between what an application user wants and the application’s operations.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Design applications that match </a:t>
            </a:r>
            <a:br>
              <a:rPr lang="en-US" dirty="0" smtClean="0"/>
            </a:br>
            <a:r>
              <a:rPr lang="en-US" dirty="0" smtClean="0"/>
              <a:t>what users want to do.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Perform a task analysis.</a:t>
            </a:r>
          </a:p>
          <a:p>
            <a:pPr lvl="1"/>
            <a:r>
              <a:rPr lang="en-US" dirty="0" smtClean="0"/>
              <a:t>Design a task-focused conceptual model </a:t>
            </a:r>
            <a:br>
              <a:rPr lang="en-US" dirty="0" smtClean="0"/>
            </a:br>
            <a:r>
              <a:rPr lang="en-US" dirty="0" smtClean="0"/>
              <a:t>consisting mainly of object-action pairs.</a:t>
            </a:r>
          </a:p>
          <a:p>
            <a:pPr lvl="1"/>
            <a:r>
              <a:rPr lang="en-US" dirty="0" smtClean="0"/>
              <a:t>Design a UI based strictly on the task analysis </a:t>
            </a:r>
            <a:br>
              <a:rPr lang="en-US" dirty="0" smtClean="0"/>
            </a:br>
            <a:r>
              <a:rPr lang="en-US" dirty="0" smtClean="0"/>
              <a:t>and the conceptual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What are the users’ goals for this application?</a:t>
            </a:r>
          </a:p>
          <a:p>
            <a:r>
              <a:rPr lang="en-US" dirty="0" smtClean="0"/>
              <a:t>What tasks should the application support?</a:t>
            </a:r>
          </a:p>
          <a:p>
            <a:r>
              <a:rPr lang="en-US" dirty="0" smtClean="0"/>
              <a:t>Which tasks are common or important?</a:t>
            </a:r>
          </a:p>
          <a:p>
            <a:r>
              <a:rPr lang="en-US" dirty="0" smtClean="0"/>
              <a:t>What are the steps of each task?</a:t>
            </a:r>
          </a:p>
          <a:p>
            <a:r>
              <a:rPr lang="en-US" dirty="0" smtClean="0"/>
              <a:t>What are the results and outputs of each task?</a:t>
            </a:r>
          </a:p>
          <a:p>
            <a:r>
              <a:rPr lang="en-US" dirty="0" smtClean="0"/>
              <a:t>How are the results and outputs used?</a:t>
            </a:r>
          </a:p>
          <a:p>
            <a:r>
              <a:rPr lang="en-US" dirty="0" smtClean="0"/>
              <a:t>Who does which task? </a:t>
            </a:r>
          </a:p>
          <a:p>
            <a:r>
              <a:rPr lang="en-US" dirty="0" smtClean="0"/>
              <a:t>What terminologies do they use?</a:t>
            </a:r>
          </a:p>
          <a:p>
            <a:r>
              <a:rPr lang="en-US" dirty="0" smtClean="0"/>
              <a:t>What problems do users have performing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Users build a model in their minds of how to use an application and how the application works.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conceptual model </a:t>
            </a:r>
            <a:r>
              <a:rPr lang="en-US" dirty="0" smtClean="0"/>
              <a:t>of an application is the </a:t>
            </a:r>
            <a:br>
              <a:rPr lang="en-US" dirty="0" smtClean="0"/>
            </a:br>
            <a:r>
              <a:rPr lang="en-US" dirty="0" smtClean="0"/>
              <a:t>one that designers want users to understand.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Try to match as closely as possible the models of the users and the designers.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Focus the conceptual model on tasks.</a:t>
            </a:r>
          </a:p>
          <a:p>
            <a:pPr lvl="6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Model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Make the model as simple as possible with fewer concepts for users to learn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 of excess complexity: </a:t>
            </a:r>
            <a:br>
              <a:rPr lang="en-US" dirty="0" smtClean="0"/>
            </a:br>
            <a:r>
              <a:rPr lang="en-US" dirty="0" smtClean="0"/>
              <a:t>Separate concepts that are too similar.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Membership: </a:t>
            </a:r>
            <a:r>
              <a:rPr lang="en-US" dirty="0" smtClean="0"/>
              <a:t>Your company paid for a customer support service.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Subscription: </a:t>
            </a:r>
            <a:r>
              <a:rPr lang="en-US" dirty="0" smtClean="0"/>
              <a:t>Your company subscribed to a customer support newsletter.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Access: </a:t>
            </a:r>
            <a:r>
              <a:rPr lang="en-US" dirty="0" smtClean="0"/>
              <a:t>Which areas of the customer support website users in your company can access.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Entitlements: </a:t>
            </a:r>
            <a:r>
              <a:rPr lang="en-US" dirty="0" smtClean="0"/>
              <a:t>Services provided at each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learn faster if an application is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consistent and predictable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Unpredictability forces a user to constantly be learning something new.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UI designer’s goal: A conceptual model that is task focused, simple, and consistent.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Conceptual consistency</a:t>
            </a:r>
          </a:p>
          <a:p>
            <a:pPr lvl="1"/>
            <a:r>
              <a:rPr lang="en-US" dirty="0" smtClean="0"/>
              <a:t>Keystroke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Focused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769"/>
          </a:xfrm>
        </p:spPr>
        <p:txBody>
          <a:bodyPr/>
          <a:lstStyle/>
          <a:p>
            <a:r>
              <a:rPr lang="en-US" dirty="0" smtClean="0"/>
              <a:t>Example: Website for investment transactions that allows users to save templates locally or to a database on a remote server.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An insurance </a:t>
            </a:r>
            <a:br>
              <a:rPr lang="en-US" dirty="0" smtClean="0"/>
            </a:br>
            <a:r>
              <a:rPr lang="en-US" dirty="0" smtClean="0"/>
              <a:t>company for military </a:t>
            </a:r>
            <a:br>
              <a:rPr lang="en-US" dirty="0" smtClean="0"/>
            </a:br>
            <a:r>
              <a:rPr lang="en-US" dirty="0" smtClean="0"/>
              <a:t>veterans asks for a database </a:t>
            </a:r>
            <a:br>
              <a:rPr lang="en-US" dirty="0" smtClean="0"/>
            </a:br>
            <a:r>
              <a:rPr lang="en-US" dirty="0" smtClean="0"/>
              <a:t>instead of for a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38452"/>
              </p:ext>
            </p:extLst>
          </p:nvPr>
        </p:nvGraphicFramePr>
        <p:xfrm>
          <a:off x="1615439" y="2773675"/>
          <a:ext cx="5151097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2244"/>
                <a:gridCol w="24688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Bad: Not task focused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Good: Task focused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shared, public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11.2_iCasualties.org_geekspe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94" y="4343390"/>
            <a:ext cx="2781300" cy="153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Geek</a:t>
            </a:r>
            <a:r>
              <a:rPr lang="en-US" dirty="0"/>
              <a:t> </a:t>
            </a:r>
            <a:r>
              <a:rPr lang="en-US" dirty="0" smtClean="0"/>
              <a:t>Speak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11.3_Scream_Geekspe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325903"/>
            <a:ext cx="4680736" cy="2331732"/>
          </a:xfrm>
          <a:prstGeom prst="rect">
            <a:avLst/>
          </a:prstGeom>
        </p:spPr>
      </p:pic>
      <p:pic>
        <p:nvPicPr>
          <p:cNvPr id="6" name="Picture 5" descr="11.4_SPRINT_Phone_Geek_err_m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9" y="1325902"/>
            <a:ext cx="2987007" cy="4480511"/>
          </a:xfrm>
          <a:prstGeom prst="rect">
            <a:avLst/>
          </a:prstGeom>
        </p:spPr>
      </p:pic>
      <p:pic>
        <p:nvPicPr>
          <p:cNvPr id="7" name="Picture 6" descr="11.5_Windows_Media_Player_geek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4160512"/>
            <a:ext cx="4475438" cy="1637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Geek </a:t>
            </a:r>
            <a:r>
              <a:rPr lang="en-US" dirty="0" smtClean="0"/>
              <a:t>Speak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Example: Error messages that are task focused and clear, which fosters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11.6_Southwest_Good_Err_M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331732"/>
            <a:ext cx="6057900" cy="364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7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Consistent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229600" cy="3596624"/>
          </a:xfrm>
        </p:spPr>
        <p:txBody>
          <a:bodyPr/>
          <a:lstStyle/>
          <a:p>
            <a:r>
              <a:rPr lang="en-US" dirty="0" smtClean="0"/>
              <a:t>Terminology is consistent when each concept has </a:t>
            </a:r>
            <a:r>
              <a:rPr lang="en-US" dirty="0" smtClean="0">
                <a:solidFill>
                  <a:srgbClr val="B23C00"/>
                </a:solidFill>
              </a:rPr>
              <a:t>one and only one name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name, same thing; </a:t>
            </a:r>
            <a:br>
              <a:rPr lang="en-US" dirty="0" smtClean="0"/>
            </a:br>
            <a:r>
              <a:rPr lang="en-US" dirty="0" smtClean="0"/>
              <a:t>different name, different thing.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 of </a:t>
            </a:r>
            <a:br>
              <a:rPr lang="en-US" dirty="0" smtClean="0"/>
            </a:br>
            <a:r>
              <a:rPr lang="en-US" dirty="0" smtClean="0"/>
              <a:t>inconsistent </a:t>
            </a:r>
            <a:br>
              <a:rPr lang="en-US" dirty="0" smtClean="0"/>
            </a:br>
            <a:r>
              <a:rPr lang="en-US" dirty="0" smtClean="0"/>
              <a:t>terminology: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11.7_Earthlink_inconsistent_ter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3234302"/>
            <a:ext cx="6058614" cy="302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67" y="5532097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the Risk of Using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will explore more and learn more if the application has </a:t>
            </a:r>
            <a:r>
              <a:rPr lang="en-US" dirty="0" smtClean="0">
                <a:solidFill>
                  <a:srgbClr val="B23C00"/>
                </a:solidFill>
              </a:rPr>
              <a:t>less risk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Users may be afraid to use unfamiliar features.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make it easy for users to make mistakes.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Prevent user errors where possible.</a:t>
            </a:r>
          </a:p>
          <a:p>
            <a:pPr lvl="1"/>
            <a:r>
              <a:rPr lang="en-US" dirty="0" smtClean="0"/>
              <a:t>Make errors easy to detect.</a:t>
            </a:r>
          </a:p>
          <a:p>
            <a:pPr lvl="1"/>
            <a:r>
              <a:rPr lang="en-US" dirty="0" smtClean="0"/>
              <a:t>Tell users clearly what they did wrong.</a:t>
            </a:r>
          </a:p>
          <a:p>
            <a:pPr lvl="1"/>
            <a:r>
              <a:rPr lang="en-US" dirty="0" smtClean="0"/>
              <a:t>Allow users to undo wrong actions easily.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Presentation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 report:</a:t>
            </a:r>
          </a:p>
          <a:p>
            <a:pPr lvl="1"/>
            <a:r>
              <a:rPr lang="en-US" dirty="0" smtClean="0"/>
              <a:t>What is your application.</a:t>
            </a:r>
          </a:p>
          <a:p>
            <a:pPr lvl="1"/>
            <a:r>
              <a:rPr lang="en-US" dirty="0" smtClean="0"/>
              <a:t>What UI design patterns did you use and why.</a:t>
            </a:r>
          </a:p>
          <a:p>
            <a:pPr lvl="2"/>
            <a:r>
              <a:rPr lang="en-US" dirty="0" smtClean="0"/>
              <a:t>Describe up to 5 patterns.</a:t>
            </a:r>
          </a:p>
          <a:p>
            <a:pPr lvl="1"/>
            <a:r>
              <a:rPr lang="en-US" dirty="0" smtClean="0"/>
              <a:t>Screen shots that illustrate your design patterns.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Your PowerPoint slides, if any.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Your prototype code, if runnable by anyone.</a:t>
            </a:r>
          </a:p>
          <a:p>
            <a:pPr lvl="1"/>
            <a:r>
              <a:rPr lang="en-US" dirty="0" smtClean="0"/>
              <a:t>Include installation and how to run instructions.</a:t>
            </a:r>
          </a:p>
          <a:p>
            <a:pPr lvl="5"/>
            <a:endParaRPr lang="en-US" dirty="0"/>
          </a:p>
          <a:p>
            <a:r>
              <a:rPr lang="en-US" dirty="0" smtClean="0"/>
              <a:t>Due Friday, April 3 (after Spring Break)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Perception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Perceived responsiveness </a:t>
            </a:r>
            <a:r>
              <a:rPr lang="en-US" dirty="0" smtClean="0"/>
              <a:t>of an application </a:t>
            </a:r>
            <a:br>
              <a:rPr lang="en-US" dirty="0" smtClean="0"/>
            </a:br>
            <a:r>
              <a:rPr lang="en-US" dirty="0" smtClean="0"/>
              <a:t>is more important than effectiveness.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application can have poor responsiveness even if it is fast.</a:t>
            </a:r>
            <a:endParaRPr lang="en-US" dirty="0"/>
          </a:p>
          <a:p>
            <a:pPr lvl="1"/>
            <a:r>
              <a:rPr lang="en-US" dirty="0" smtClean="0"/>
              <a:t>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eep up with the user.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Don’t make the user wait unexpectedly.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Keep the user informed </a:t>
            </a:r>
            <a:r>
              <a:rPr lang="en-US" dirty="0"/>
              <a:t>about </a:t>
            </a:r>
            <a:r>
              <a:rPr lang="en-US" dirty="0" smtClean="0"/>
              <a:t>the application’s status even if it cannot fulfill the user’s request immediately.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Let the user know immediately </a:t>
            </a:r>
            <a:br>
              <a:rPr lang="en-US" dirty="0" smtClean="0"/>
            </a:br>
            <a:r>
              <a:rPr lang="en-US" dirty="0" smtClean="0"/>
              <a:t>that input was received.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Indicate how long an operation will 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Application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 smtClean="0"/>
              <a:t>Allow the user to do other things while waiting.</a:t>
            </a:r>
          </a:p>
          <a:p>
            <a:r>
              <a:rPr lang="en-US" dirty="0" smtClean="0"/>
              <a:t>Manage queued events intelligently.</a:t>
            </a:r>
          </a:p>
          <a:p>
            <a:r>
              <a:rPr lang="en-US" dirty="0" smtClean="0"/>
              <a:t>Perform low-priority tasks in the background.</a:t>
            </a:r>
          </a:p>
          <a:p>
            <a:r>
              <a:rPr lang="en-US" dirty="0" smtClean="0"/>
              <a:t>Anticipate a user’s most common requests.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Good:</a:t>
            </a:r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 smtClean="0"/>
              <a:t>Poor: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14.1_MacOSX_Good_Progress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3429000"/>
            <a:ext cx="5105400" cy="1155700"/>
          </a:xfrm>
          <a:prstGeom prst="rect">
            <a:avLst/>
          </a:prstGeom>
        </p:spPr>
      </p:pic>
      <p:pic>
        <p:nvPicPr>
          <p:cNvPr id="6" name="Picture 5" descr="14.2b_iMovie_no_can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4709146"/>
            <a:ext cx="3474682" cy="139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4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</a:t>
            </a:r>
            <a:r>
              <a:rPr lang="en-US" dirty="0" smtClean="0">
                <a:solidFill>
                  <a:srgbClr val="B23C00"/>
                </a:solidFill>
              </a:rPr>
              <a:t>busy indicators </a:t>
            </a:r>
            <a:r>
              <a:rPr lang="en-US" dirty="0" smtClean="0"/>
              <a:t>for any operation that blocks further user actions even if the function executes quickly.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Example: hourglass cursor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for any operation that takes </a:t>
            </a:r>
            <a:br>
              <a:rPr lang="en-US" dirty="0" smtClean="0"/>
            </a:br>
            <a:r>
              <a:rPr lang="en-US" dirty="0" smtClean="0"/>
              <a:t>longer than a few seconds.</a:t>
            </a:r>
          </a:p>
          <a:p>
            <a:r>
              <a:rPr lang="en-US" dirty="0" smtClean="0"/>
              <a:t>Show work remaining, not just work completed.</a:t>
            </a:r>
          </a:p>
          <a:p>
            <a:r>
              <a:rPr lang="en-US" dirty="0" smtClean="0"/>
              <a:t>Show total progress, not just the current step.</a:t>
            </a:r>
          </a:p>
          <a:p>
            <a:r>
              <a:rPr lang="en-US" dirty="0" smtClean="0"/>
              <a:t>Show percentage of operation completed.</a:t>
            </a:r>
          </a:p>
          <a:p>
            <a:pPr lvl="1"/>
            <a:r>
              <a:rPr lang="en-US" dirty="0" smtClean="0"/>
              <a:t>Start at 1%, not 0%.</a:t>
            </a:r>
          </a:p>
          <a:p>
            <a:r>
              <a:rPr lang="en-US" dirty="0" smtClean="0"/>
              <a:t>Don’t display 100% for more than 1-2 seconds.</a:t>
            </a:r>
          </a:p>
          <a:p>
            <a:r>
              <a:rPr lang="en-US" dirty="0" smtClean="0"/>
              <a:t>Show smooth progress, not erratic bursts.</a:t>
            </a:r>
          </a:p>
          <a:p>
            <a:r>
              <a:rPr lang="en-US" dirty="0" smtClean="0"/>
              <a:t>Use human scale precision: “about 4 minutes”, </a:t>
            </a:r>
            <a:br>
              <a:rPr lang="en-US" dirty="0" smtClean="0"/>
            </a:br>
            <a:r>
              <a:rPr lang="en-US" dirty="0" smtClean="0"/>
              <a:t>not “240 seconds”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Delays </a:t>
            </a:r>
            <a:r>
              <a:rPr lang="en-US" dirty="0" smtClean="0">
                <a:solidFill>
                  <a:srgbClr val="B23C00"/>
                </a:solidFill>
              </a:rPr>
              <a:t>between</a:t>
            </a:r>
            <a:r>
              <a:rPr lang="en-US" dirty="0" smtClean="0"/>
              <a:t> unit tasks of a large operation are less annoying than delays </a:t>
            </a:r>
            <a:r>
              <a:rPr lang="en-US" dirty="0" smtClean="0">
                <a:solidFill>
                  <a:srgbClr val="B23C00"/>
                </a:solidFill>
              </a:rPr>
              <a:t>within </a:t>
            </a:r>
            <a:r>
              <a:rPr lang="en-US" dirty="0" smtClean="0"/>
              <a:t>unit tasks.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 user keeps the ultimate goal of an operation in working memory.</a:t>
            </a:r>
          </a:p>
          <a:p>
            <a:pPr lvl="1"/>
            <a:r>
              <a:rPr lang="en-US" dirty="0" smtClean="0"/>
              <a:t>Naturally relaxes between unit tasks.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Unexpected delays during unit tasks can cause a user to lose track what is happening.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Task closure</a:t>
            </a:r>
            <a:r>
              <a:rPr lang="en-US" dirty="0" smtClean="0"/>
              <a:t>: The difference between the impact of delays during and between unit tasks.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High level of closure</a:t>
            </a:r>
          </a:p>
          <a:p>
            <a:pPr lvl="1"/>
            <a:r>
              <a:rPr lang="en-US" dirty="0"/>
              <a:t>Less sensitive to response time delays.</a:t>
            </a:r>
          </a:p>
          <a:p>
            <a:pPr lvl="1"/>
            <a:r>
              <a:rPr lang="en-US" dirty="0" smtClean="0"/>
              <a:t>Example: Saving a file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Low level of closure</a:t>
            </a:r>
          </a:p>
          <a:p>
            <a:pPr lvl="1"/>
            <a:r>
              <a:rPr lang="en-US" dirty="0"/>
              <a:t>Most sensitive to response time delays.</a:t>
            </a:r>
          </a:p>
          <a:p>
            <a:pPr lvl="1"/>
            <a:r>
              <a:rPr lang="en-US" dirty="0" smtClean="0"/>
              <a:t>Example: Typing a character and seeing it echoed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Important Information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Open a document</a:t>
            </a:r>
          </a:p>
          <a:p>
            <a:pPr lvl="1"/>
            <a:r>
              <a:rPr lang="en-US" dirty="0" smtClean="0"/>
              <a:t>Display the first page immediately rather than waiting for the entire document to load.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Example: Search results</a:t>
            </a:r>
          </a:p>
          <a:p>
            <a:pPr lvl="1"/>
            <a:r>
              <a:rPr lang="en-US" dirty="0" smtClean="0"/>
              <a:t>Display found items immediately while continuing to search for more.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Example: Display a large downloaded image</a:t>
            </a:r>
          </a:p>
          <a:p>
            <a:pPr lvl="1"/>
            <a:r>
              <a:rPr lang="en-US" dirty="0" smtClean="0"/>
              <a:t>Good: Display a complete low-resolution version first and then progressively improve the resolution.</a:t>
            </a:r>
          </a:p>
          <a:p>
            <a:pPr lvl="1"/>
            <a:r>
              <a:rPr lang="en-US" dirty="0" smtClean="0"/>
              <a:t>Bad: Progressively display the full-resolution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Important Information </a:t>
            </a:r>
            <a:r>
              <a:rPr lang="en-US" dirty="0" smtClean="0"/>
              <a:t>First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14.3a_low_res_fir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934669"/>
            <a:ext cx="3161703" cy="2560292"/>
          </a:xfrm>
          <a:prstGeom prst="rect">
            <a:avLst/>
          </a:prstGeom>
        </p:spPr>
      </p:pic>
      <p:pic>
        <p:nvPicPr>
          <p:cNvPr id="6" name="Picture 5" descr="14.3b_hi_res_top_d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1934669"/>
            <a:ext cx="3200364" cy="259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1708" y="1477474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17902" y="1477474"/>
            <a:ext cx="64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3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action may require rapid successive adjustments with hand-eye coordination </a:t>
            </a:r>
            <a:br>
              <a:rPr lang="en-US" dirty="0" smtClean="0"/>
            </a:br>
            <a:r>
              <a:rPr lang="en-US" dirty="0" smtClean="0"/>
              <a:t>until a goal is achieved.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heavy computation is involved </a:t>
            </a:r>
            <a:br>
              <a:rPr lang="en-US" dirty="0" smtClean="0"/>
            </a:br>
            <a:r>
              <a:rPr lang="en-US" dirty="0" smtClean="0"/>
              <a:t>such as while moving a large image, </a:t>
            </a:r>
            <a:br>
              <a:rPr lang="en-US" dirty="0" smtClean="0"/>
            </a:br>
            <a:r>
              <a:rPr lang="en-US" dirty="0" smtClean="0"/>
              <a:t>feedback may lag user actions.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Fake the feedback </a:t>
            </a:r>
            <a:r>
              <a:rPr lang="en-US" dirty="0" smtClean="0"/>
              <a:t>by moving only a </a:t>
            </a:r>
            <a:br>
              <a:rPr lang="en-US" dirty="0" smtClean="0"/>
            </a:br>
            <a:r>
              <a:rPr lang="en-US" dirty="0" smtClean="0"/>
              <a:t>rubber-band outline of the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interdisciplinary study of the </a:t>
            </a:r>
            <a:r>
              <a:rPr lang="en-US" dirty="0" smtClean="0">
                <a:solidFill>
                  <a:srgbClr val="B23C00"/>
                </a:solidFill>
              </a:rPr>
              <a:t>mind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B23C00"/>
                </a:solidFill>
              </a:rPr>
              <a:t>intelligence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B23C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does the mind </a:t>
            </a:r>
            <a:br>
              <a:rPr lang="en-US" dirty="0" smtClean="0"/>
            </a:br>
            <a:r>
              <a:rPr lang="en-US" dirty="0" smtClean="0"/>
              <a:t>process information?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emotion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874537"/>
            <a:ext cx="4297633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54" y="5897853"/>
            <a:ext cx="2886587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Cognitive_science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Tasks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708"/>
            <a:ext cx="8229600" cy="1056023"/>
          </a:xfrm>
        </p:spPr>
        <p:txBody>
          <a:bodyPr/>
          <a:lstStyle/>
          <a:p>
            <a:r>
              <a:rPr lang="en-US" dirty="0" smtClean="0"/>
              <a:t>Example: A rotating “cone tree” renders labels as blobs.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14.4a_Cone_tree_lab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2240293"/>
            <a:ext cx="5055829" cy="3200365"/>
          </a:xfrm>
          <a:prstGeom prst="rect">
            <a:avLst/>
          </a:prstGeom>
        </p:spPr>
      </p:pic>
      <p:pic>
        <p:nvPicPr>
          <p:cNvPr id="6" name="Picture 5" descr="14.4b_Cone_tree_no_lab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5" y="3154683"/>
            <a:ext cx="4755183" cy="3017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79" y="5714975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ahead of the user whenever possible.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application can use low-load periods to pre-compute responses to high-probability requests.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Search for a word in a document</a:t>
            </a:r>
          </a:p>
          <a:p>
            <a:pPr lvl="1"/>
            <a:r>
              <a:rPr lang="en-US" dirty="0" smtClean="0"/>
              <a:t>While displaying a find, search for </a:t>
            </a:r>
            <a:br>
              <a:rPr lang="en-US" dirty="0" smtClean="0"/>
            </a:br>
            <a:r>
              <a:rPr lang="en-US" dirty="0" smtClean="0"/>
              <a:t>the next occurrence of the word.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Example: Display a document</a:t>
            </a:r>
          </a:p>
          <a:p>
            <a:pPr lvl="1"/>
            <a:r>
              <a:rPr lang="en-US" dirty="0" smtClean="0"/>
              <a:t>Render the next page while displaying </a:t>
            </a:r>
            <a:br>
              <a:rPr lang="en-US" dirty="0" smtClean="0"/>
            </a:br>
            <a:r>
              <a:rPr lang="en-US" dirty="0" smtClean="0"/>
              <a:t>the current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 User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user actions by priority, </a:t>
            </a:r>
            <a:br>
              <a:rPr lang="en-US" dirty="0" smtClean="0"/>
            </a:br>
            <a:r>
              <a:rPr lang="en-US" dirty="0" smtClean="0"/>
              <a:t>not by the order they were received.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interactive application should </a:t>
            </a:r>
            <a:br>
              <a:rPr lang="en-US" dirty="0" smtClean="0"/>
            </a:br>
            <a:r>
              <a:rPr lang="en-US" dirty="0" smtClean="0"/>
              <a:t>reorder tasks in its queue.</a:t>
            </a:r>
          </a:p>
          <a:p>
            <a:pPr lvl="1"/>
            <a:r>
              <a:rPr lang="en-US" dirty="0" smtClean="0"/>
              <a:t>Simply executing tasks in the order they were received can waste resources and create extra work.</a:t>
            </a:r>
          </a:p>
          <a:p>
            <a:pPr lvl="1"/>
            <a:r>
              <a:rPr lang="en-US" dirty="0" smtClean="0"/>
              <a:t>Reordering tasks can make work more efficient.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Example: Web browser</a:t>
            </a:r>
          </a:p>
          <a:p>
            <a:pPr lvl="1"/>
            <a:r>
              <a:rPr lang="en-US" dirty="0" smtClean="0"/>
              <a:t>If the user clicks the “back” or “stop” button, immediately abort loading the current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the number and size of images.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Provide quick-to-display thumbnails or overviews of large amounts of content.</a:t>
            </a:r>
          </a:p>
          <a:p>
            <a:pPr lvl="1"/>
            <a:r>
              <a:rPr lang="en-US" dirty="0" smtClean="0"/>
              <a:t>Allow the user to drill down for more detail.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Use Cascading Style Sheets (CSS).</a:t>
            </a:r>
          </a:p>
          <a:p>
            <a:r>
              <a:rPr lang="en-US" dirty="0" smtClean="0"/>
              <a:t>Use built-in browser dialog boxes.</a:t>
            </a:r>
          </a:p>
          <a:p>
            <a:r>
              <a:rPr lang="en-US" dirty="0" smtClean="0"/>
              <a:t>Use browser-side scripting and applets.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Hand-Eye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Pointing at objects </a:t>
            </a:r>
            <a:r>
              <a:rPr lang="en-US" dirty="0" smtClean="0"/>
              <a:t>on a display and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moving pointers </a:t>
            </a:r>
            <a:r>
              <a:rPr lang="en-US" dirty="0" smtClean="0"/>
              <a:t>along constrained paths </a:t>
            </a:r>
            <a:br>
              <a:rPr lang="en-US" dirty="0" smtClean="0"/>
            </a:br>
            <a:r>
              <a:rPr lang="en-US" dirty="0" smtClean="0"/>
              <a:t>follow consistent, quantitative laws.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Fitts’s</a:t>
            </a:r>
            <a:r>
              <a:rPr lang="en-US" dirty="0" smtClean="0"/>
              <a:t> Law for Pointing at Displayed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Where:</a:t>
            </a:r>
          </a:p>
          <a:p>
            <a:pPr lvl="6"/>
            <a:endParaRPr lang="en-US" dirty="0" smtClean="0"/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/>
              <a:t> = time to move to the target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= distance to the target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= width of the target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 = </a:t>
            </a:r>
            <a:r>
              <a:rPr lang="en-US" dirty="0"/>
              <a:t>a measure of the ease </a:t>
            </a:r>
            <a:r>
              <a:rPr lang="en-US" dirty="0" smtClean="0"/>
              <a:t>of starting </a:t>
            </a:r>
            <a:br>
              <a:rPr lang="en-US" dirty="0" smtClean="0"/>
            </a:br>
            <a:r>
              <a:rPr lang="en-US" dirty="0" smtClean="0"/>
              <a:t>       and stopping the movement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 = a measure of the average difficulty of </a:t>
            </a:r>
            <a:br>
              <a:rPr lang="en-US" dirty="0" smtClean="0"/>
            </a:br>
            <a:r>
              <a:rPr lang="en-US" dirty="0" smtClean="0"/>
              <a:t>       moving the hand and pointing the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03924"/>
              </p:ext>
            </p:extLst>
          </p:nvPr>
        </p:nvGraphicFramePr>
        <p:xfrm>
          <a:off x="2926098" y="1331282"/>
          <a:ext cx="3291804" cy="10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295400" imgH="393700" progId="Equation.3">
                  <p:embed/>
                </p:oleObj>
              </mc:Choice>
              <mc:Fallback>
                <p:oleObj name="Equation" r:id="rId3" imgW="1295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6098" y="1331282"/>
                        <a:ext cx="3291804" cy="10004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05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.2_Fitts_Law_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5" y="3429000"/>
            <a:ext cx="4749800" cy="2628900"/>
          </a:xfrm>
          <a:prstGeom prst="rect">
            <a:avLst/>
          </a:prstGeom>
          <a:solidFill>
            <a:srgbClr val="FFFFC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Fitts’s</a:t>
            </a:r>
            <a:r>
              <a:rPr lang="en-US" dirty="0"/>
              <a:t> </a:t>
            </a:r>
            <a:r>
              <a:rPr lang="en-US" dirty="0" smtClean="0"/>
              <a:t>Law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3886195"/>
            <a:ext cx="3840483" cy="1463024"/>
          </a:xfrm>
        </p:spPr>
        <p:txBody>
          <a:bodyPr/>
          <a:lstStyle/>
          <a:p>
            <a:r>
              <a:rPr lang="en-US" dirty="0" smtClean="0"/>
              <a:t>Velocity over time </a:t>
            </a:r>
            <a:br>
              <a:rPr lang="en-US" dirty="0" smtClean="0"/>
            </a:br>
            <a:r>
              <a:rPr lang="en-US" dirty="0" smtClean="0"/>
              <a:t>as the pointer </a:t>
            </a:r>
            <a:br>
              <a:rPr lang="en-US" dirty="0" smtClean="0"/>
            </a:br>
            <a:r>
              <a:rPr lang="en-US" dirty="0" smtClean="0"/>
              <a:t>moves to the target: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13.1_Fitts_Law_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188722"/>
            <a:ext cx="5410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3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Fitts’s</a:t>
            </a:r>
            <a:r>
              <a:rPr lang="en-US" dirty="0"/>
              <a:t> Law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hit on-screen targets faster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closer and larger </a:t>
            </a:r>
            <a:r>
              <a:rPr lang="en-US" dirty="0" smtClean="0"/>
              <a:t>the targets are.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more the distance decreases </a:t>
            </a:r>
            <a:br>
              <a:rPr lang="en-US" dirty="0" smtClean="0"/>
            </a:br>
            <a:r>
              <a:rPr lang="en-US" dirty="0" smtClean="0"/>
              <a:t>or the target size increases, </a:t>
            </a:r>
            <a:br>
              <a:rPr lang="en-US" dirty="0" smtClean="0"/>
            </a:br>
            <a:r>
              <a:rPr lang="en-US" dirty="0" smtClean="0"/>
              <a:t>the less the decrease in pointing time.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Beyond a certain size, making the target even larger adds little benefit.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Below a certain distance, making the target closer doesn’t help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Fitts’s</a:t>
            </a:r>
            <a:r>
              <a:rPr lang="en-US" dirty="0"/>
              <a:t> Law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3.3_diminishing_size_eff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0" y="1450319"/>
            <a:ext cx="61341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4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33398</TotalTime>
  <Words>1346</Words>
  <Application>Microsoft Macintosh PowerPoint</Application>
  <PresentationFormat>On-screen Show (4:3)</PresentationFormat>
  <Paragraphs>361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Quadrant</vt:lpstr>
      <vt:lpstr>Equation</vt:lpstr>
      <vt:lpstr>CS 235: User Interface Design March 10 Class Meeting</vt:lpstr>
      <vt:lpstr>Schedule for Prototype Presentations</vt:lpstr>
      <vt:lpstr>Prototype Presentation Reports</vt:lpstr>
      <vt:lpstr>Cognitive Science</vt:lpstr>
      <vt:lpstr>Hand-Eye Coordination</vt:lpstr>
      <vt:lpstr>Fitts’s Law for Pointing at Displayed Targets</vt:lpstr>
      <vt:lpstr>Fitts’s Law, cont’d</vt:lpstr>
      <vt:lpstr>Fitts’s Law, cont’d</vt:lpstr>
      <vt:lpstr>Fitts’s Law, cont’d</vt:lpstr>
      <vt:lpstr>Targets Too Small</vt:lpstr>
      <vt:lpstr>Larger Target Sizes</vt:lpstr>
      <vt:lpstr>Steering Law</vt:lpstr>
      <vt:lpstr>Steering Law, cont’d</vt:lpstr>
      <vt:lpstr>Steering Law, cont’d</vt:lpstr>
      <vt:lpstr>How Your Brain Learns</vt:lpstr>
      <vt:lpstr>How Your Brain Learns, cont’d</vt:lpstr>
      <vt:lpstr>Frequency of Practice</vt:lpstr>
      <vt:lpstr>Regularity of Practice</vt:lpstr>
      <vt:lpstr>Precision of Practice</vt:lpstr>
      <vt:lpstr>Task Focused, Simple, and Consistent</vt:lpstr>
      <vt:lpstr>Task Analysis</vt:lpstr>
      <vt:lpstr>Conceptual Model</vt:lpstr>
      <vt:lpstr>Conceptual Model, cont’d</vt:lpstr>
      <vt:lpstr>Consistency</vt:lpstr>
      <vt:lpstr>Task Focused Vocabulary</vt:lpstr>
      <vt:lpstr>Avoid Geek Speak</vt:lpstr>
      <vt:lpstr>Avoid Geek Speak, cont’d</vt:lpstr>
      <vt:lpstr>Use Consistent Terminology</vt:lpstr>
      <vt:lpstr>Lower the Risk of Using the Application</vt:lpstr>
      <vt:lpstr>The Perception of Time</vt:lpstr>
      <vt:lpstr>Responsive Application</vt:lpstr>
      <vt:lpstr>Responsive Application, cont’d</vt:lpstr>
      <vt:lpstr>Busy Indicators</vt:lpstr>
      <vt:lpstr>Progress Indicators</vt:lpstr>
      <vt:lpstr>Delays</vt:lpstr>
      <vt:lpstr>Task Closure</vt:lpstr>
      <vt:lpstr>Display Important Information First</vt:lpstr>
      <vt:lpstr>Display Important Information First, cont’d</vt:lpstr>
      <vt:lpstr>Animated Tasks</vt:lpstr>
      <vt:lpstr>Animated Tasks, cont’d</vt:lpstr>
      <vt:lpstr>Work Ahead</vt:lpstr>
      <vt:lpstr>Prioritize User Actions</vt:lpstr>
      <vt:lpstr>Timely Websites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423</cp:revision>
  <dcterms:created xsi:type="dcterms:W3CDTF">2008-01-12T03:52:55Z</dcterms:created>
  <dcterms:modified xsi:type="dcterms:W3CDTF">2015-03-16T02:30:15Z</dcterms:modified>
  <cp:category/>
</cp:coreProperties>
</file>