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256" r:id="rId2"/>
    <p:sldId id="501" r:id="rId3"/>
    <p:sldId id="502" r:id="rId4"/>
    <p:sldId id="547" r:id="rId5"/>
    <p:sldId id="544" r:id="rId6"/>
    <p:sldId id="545" r:id="rId7"/>
    <p:sldId id="546" r:id="rId8"/>
    <p:sldId id="525" r:id="rId9"/>
    <p:sldId id="503" r:id="rId10"/>
    <p:sldId id="504" r:id="rId11"/>
    <p:sldId id="526" r:id="rId12"/>
    <p:sldId id="527" r:id="rId13"/>
    <p:sldId id="505" r:id="rId14"/>
    <p:sldId id="506" r:id="rId15"/>
    <p:sldId id="529" r:id="rId16"/>
    <p:sldId id="507" r:id="rId17"/>
    <p:sldId id="530" r:id="rId18"/>
    <p:sldId id="508" r:id="rId19"/>
    <p:sldId id="531" r:id="rId20"/>
    <p:sldId id="532" r:id="rId21"/>
    <p:sldId id="509" r:id="rId22"/>
    <p:sldId id="510" r:id="rId23"/>
    <p:sldId id="511" r:id="rId24"/>
    <p:sldId id="512" r:id="rId25"/>
    <p:sldId id="513" r:id="rId26"/>
    <p:sldId id="533" r:id="rId27"/>
    <p:sldId id="535" r:id="rId28"/>
    <p:sldId id="534" r:id="rId29"/>
    <p:sldId id="514" r:id="rId30"/>
    <p:sldId id="515" r:id="rId31"/>
    <p:sldId id="516" r:id="rId32"/>
    <p:sldId id="517" r:id="rId33"/>
    <p:sldId id="518" r:id="rId34"/>
    <p:sldId id="536" r:id="rId35"/>
    <p:sldId id="537" r:id="rId36"/>
    <p:sldId id="540" r:id="rId37"/>
    <p:sldId id="538" r:id="rId38"/>
    <p:sldId id="539" r:id="rId39"/>
    <p:sldId id="541" r:id="rId40"/>
    <p:sldId id="542" r:id="rId41"/>
    <p:sldId id="543" r:id="rId42"/>
    <p:sldId id="519" r:id="rId43"/>
    <p:sldId id="520" r:id="rId44"/>
    <p:sldId id="521" r:id="rId45"/>
    <p:sldId id="522" r:id="rId46"/>
    <p:sldId id="523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D2D7F0-ECB2-8246-B232-98505B1EEE01}">
          <p14:sldIdLst>
            <p14:sldId id="256"/>
            <p14:sldId id="501"/>
            <p14:sldId id="502"/>
            <p14:sldId id="547"/>
            <p14:sldId id="544"/>
            <p14:sldId id="545"/>
            <p14:sldId id="546"/>
            <p14:sldId id="525"/>
            <p14:sldId id="503"/>
            <p14:sldId id="504"/>
            <p14:sldId id="526"/>
            <p14:sldId id="527"/>
            <p14:sldId id="505"/>
            <p14:sldId id="506"/>
            <p14:sldId id="529"/>
            <p14:sldId id="507"/>
            <p14:sldId id="530"/>
            <p14:sldId id="508"/>
            <p14:sldId id="531"/>
            <p14:sldId id="532"/>
            <p14:sldId id="509"/>
            <p14:sldId id="510"/>
            <p14:sldId id="511"/>
            <p14:sldId id="512"/>
          </p14:sldIdLst>
        </p14:section>
        <p14:section name="Untitled Section" id="{5E7B2FFA-5C51-D14D-9194-70AA56502111}">
          <p14:sldIdLst>
            <p14:sldId id="513"/>
            <p14:sldId id="533"/>
            <p14:sldId id="535"/>
            <p14:sldId id="534"/>
            <p14:sldId id="514"/>
            <p14:sldId id="515"/>
            <p14:sldId id="516"/>
            <p14:sldId id="517"/>
            <p14:sldId id="518"/>
            <p14:sldId id="536"/>
            <p14:sldId id="537"/>
            <p14:sldId id="540"/>
            <p14:sldId id="538"/>
            <p14:sldId id="539"/>
            <p14:sldId id="541"/>
            <p14:sldId id="542"/>
            <p14:sldId id="543"/>
            <p14:sldId id="519"/>
            <p14:sldId id="520"/>
            <p14:sldId id="521"/>
            <p14:sldId id="522"/>
            <p14:sldId id="52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23C00"/>
    <a:srgbClr val="FFF1E4"/>
    <a:srgbClr val="FFE5CB"/>
    <a:srgbClr val="66CCFF"/>
    <a:srgbClr val="A40000"/>
    <a:srgbClr val="0033CC"/>
    <a:srgbClr val="CC99FF"/>
    <a:srgbClr val="99FF66"/>
    <a:srgbClr val="6699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02" autoAdjust="0"/>
    <p:restoredTop sz="98450" autoAdjust="0"/>
  </p:normalViewPr>
  <p:slideViewPr>
    <p:cSldViewPr>
      <p:cViewPr varScale="1">
        <p:scale>
          <a:sx n="133" d="100"/>
          <a:sy n="133" d="100"/>
        </p:scale>
        <p:origin x="-640" y="-112"/>
      </p:cViewPr>
      <p:guideLst>
        <p:guide orient="horz" pos="2160"/>
        <p:guide pos="2822"/>
      </p:guideLst>
    </p:cSldViewPr>
  </p:slideViewPr>
  <p:outlineViewPr>
    <p:cViewPr>
      <p:scale>
        <a:sx n="33" d="100"/>
        <a:sy n="33" d="100"/>
      </p:scale>
      <p:origin x="0" y="34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536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72681-C581-F644-AAF5-C092E01AA013}" type="datetimeFigureOut">
              <a:rPr lang="en-US" smtClean="0"/>
              <a:t>2/16/15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581D9-7090-374C-A542-C325CF1D3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00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64504C-A0F5-524D-82C6-1B8158989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68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F0376-0E54-9843-B673-E00D6670E8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5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BDC82CD-30B2-1348-96D0-860A277DEA53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97318" y="6263609"/>
            <a:ext cx="1638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Computer</a:t>
            </a:r>
            <a:r>
              <a:rPr lang="en-US" sz="1000" baseline="0" dirty="0" smtClean="0"/>
              <a:t> Science Dept.</a:t>
            </a:r>
          </a:p>
          <a:p>
            <a:r>
              <a:rPr lang="en-US" sz="1000" baseline="0" dirty="0" smtClean="0"/>
              <a:t>Spring 2015: February </a:t>
            </a:r>
            <a:r>
              <a:rPr lang="en-US" sz="1000" baseline="0" dirty="0" smtClean="0"/>
              <a:t>17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749049" y="6263609"/>
            <a:ext cx="192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CS 235: User Interface</a:t>
            </a:r>
            <a:r>
              <a:rPr lang="en-US" sz="1000" baseline="0" dirty="0" smtClean="0"/>
              <a:t> Design</a:t>
            </a:r>
            <a:br>
              <a:rPr lang="en-US" sz="1000" baseline="0" dirty="0" smtClean="0"/>
            </a:br>
            <a:r>
              <a:rPr lang="en-US" sz="1000" baseline="0" dirty="0" smtClean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s.sjsu.edu/~ma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alsamiq.com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ensible.com/rsme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CS </a:t>
            </a:r>
            <a:r>
              <a:rPr lang="en-US" sz="3200" dirty="0" smtClean="0"/>
              <a:t>235: User Interface Design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400" dirty="0" smtClean="0"/>
              <a:t>February </a:t>
            </a:r>
            <a:r>
              <a:rPr lang="en-US" sz="2400" dirty="0" smtClean="0"/>
              <a:t>17 </a:t>
            </a:r>
            <a:r>
              <a:rPr lang="en-US" sz="2400" dirty="0" smtClean="0"/>
              <a:t>Class </a:t>
            </a:r>
            <a:r>
              <a:rPr lang="en-US" sz="2400" dirty="0"/>
              <a:t>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Science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Spring 2015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27550"/>
            <a:ext cx="11541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of Usability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688063"/>
          </a:xfrm>
        </p:spPr>
        <p:txBody>
          <a:bodyPr/>
          <a:lstStyle/>
          <a:p>
            <a:r>
              <a:rPr lang="en-US" dirty="0" smtClean="0">
                <a:solidFill>
                  <a:srgbClr val="B23C00"/>
                </a:solidFill>
              </a:rPr>
              <a:t>Efficient</a:t>
            </a:r>
          </a:p>
          <a:p>
            <a:pPr lvl="1"/>
            <a:r>
              <a:rPr lang="en-US" dirty="0" smtClean="0"/>
              <a:t>Does it do it with a reasonable amount of </a:t>
            </a:r>
            <a:br>
              <a:rPr lang="en-US" dirty="0" smtClean="0"/>
            </a:br>
            <a:r>
              <a:rPr lang="en-US" dirty="0" smtClean="0"/>
              <a:t>time and effort?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Desirable</a:t>
            </a:r>
          </a:p>
          <a:p>
            <a:pPr lvl="1"/>
            <a:r>
              <a:rPr lang="en-US" dirty="0" smtClean="0"/>
              <a:t>Do people want it?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Delightful</a:t>
            </a:r>
          </a:p>
          <a:p>
            <a:pPr lvl="1"/>
            <a:r>
              <a:rPr lang="en-US" dirty="0" smtClean="0"/>
              <a:t>Is using it enjoyable, or even fun?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1562" y="5074902"/>
            <a:ext cx="7954972" cy="1015663"/>
          </a:xfrm>
          <a:prstGeom prst="rect">
            <a:avLst/>
          </a:prstGeom>
          <a:solidFill>
            <a:srgbClr val="FFFFC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“A person of average (or even below average) ability and experience</a:t>
            </a:r>
          </a:p>
          <a:p>
            <a:r>
              <a:rPr lang="en-US" sz="2000" dirty="0" smtClean="0"/>
              <a:t>can figure out how to use the thing to accomplish something without</a:t>
            </a:r>
          </a:p>
          <a:p>
            <a:r>
              <a:rPr lang="en-US" sz="2000" dirty="0" smtClean="0"/>
              <a:t>it being more trouble than it’s worth.”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Make Me Think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75698" y="4722471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2356633"/>
            <a:ext cx="8778194" cy="3632659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944892"/>
          </a:xfrm>
        </p:spPr>
        <p:txBody>
          <a:bodyPr/>
          <a:lstStyle/>
          <a:p>
            <a:r>
              <a:rPr lang="en-US" dirty="0" smtClean="0"/>
              <a:t>You don’t want users to have to </a:t>
            </a:r>
            <a:br>
              <a:rPr lang="en-US" dirty="0" smtClean="0"/>
            </a:br>
            <a:r>
              <a:rPr lang="en-US" dirty="0" smtClean="0"/>
              <a:t>think about your page.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Make Me </a:t>
            </a:r>
            <a:r>
              <a:rPr lang="en-US" dirty="0" smtClean="0"/>
              <a:t>Think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Things should be immediately obvious.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18" y="1874537"/>
            <a:ext cx="6766536" cy="4310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258245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4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Make Me </a:t>
            </a:r>
            <a:r>
              <a:rPr lang="en-US" dirty="0" smtClean="0"/>
              <a:t>Think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What is clickable?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74" y="1965976"/>
            <a:ext cx="8463516" cy="2926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8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Make Me Think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2011703" cy="1767844"/>
          </a:xfrm>
        </p:spPr>
        <p:txBody>
          <a:bodyPr/>
          <a:lstStyle/>
          <a:p>
            <a:r>
              <a:rPr lang="en-US" dirty="0" smtClean="0"/>
              <a:t>Booking a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0274" y="5532097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59" y="1234464"/>
            <a:ext cx="5357825" cy="54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Don’t Read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 smtClean="0"/>
              <a:t>Users </a:t>
            </a:r>
            <a:r>
              <a:rPr lang="en-US" dirty="0" smtClean="0">
                <a:solidFill>
                  <a:srgbClr val="B23C00"/>
                </a:solidFill>
              </a:rPr>
              <a:t>scan</a:t>
            </a:r>
            <a:r>
              <a:rPr lang="en-US" dirty="0" smtClean="0"/>
              <a:t> web pages.</a:t>
            </a:r>
          </a:p>
          <a:p>
            <a:pPr lvl="5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6" y="1965976"/>
            <a:ext cx="8503877" cy="4286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1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</a:t>
            </a:r>
            <a:r>
              <a:rPr lang="en-US" dirty="0" smtClean="0"/>
              <a:t>Scan Web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</a:t>
            </a:r>
            <a:r>
              <a:rPr lang="en-US" dirty="0"/>
              <a:t>use </a:t>
            </a:r>
            <a:r>
              <a:rPr lang="en-US" dirty="0" smtClean="0"/>
              <a:t>the web to get something done.</a:t>
            </a:r>
          </a:p>
          <a:p>
            <a:r>
              <a:rPr lang="en-US" dirty="0"/>
              <a:t>Users know </a:t>
            </a:r>
            <a:r>
              <a:rPr lang="en-US" dirty="0" smtClean="0"/>
              <a:t>they don’t have to read everything.</a:t>
            </a:r>
          </a:p>
          <a:p>
            <a:r>
              <a:rPr lang="en-US" dirty="0" smtClean="0"/>
              <a:t>Scanning is a basic skill.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Therefore, it must be easy to find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/>
              <a:t>key components of a web page.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Format pages to facilitate scanning</a:t>
            </a:r>
            <a:r>
              <a:rPr lang="en-US" dirty="0" smtClean="0">
                <a:solidFill>
                  <a:srgbClr val="B23C00"/>
                </a:solidFill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7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Scan Web </a:t>
            </a:r>
            <a:r>
              <a:rPr lang="en-US" dirty="0" smtClean="0"/>
              <a:t>Pages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7" y="1349004"/>
            <a:ext cx="8686755" cy="4731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6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“Satisfice”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don’t make optimal choices when looking for desired items on web pages.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Instead, users “</a:t>
            </a:r>
            <a:r>
              <a:rPr lang="en-US" dirty="0" smtClean="0">
                <a:solidFill>
                  <a:srgbClr val="B23C00"/>
                </a:solidFill>
              </a:rPr>
              <a:t>satisfice</a:t>
            </a:r>
            <a:r>
              <a:rPr lang="en-US" dirty="0" smtClean="0"/>
              <a:t>” – they make the first reasonable choice.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>
                <a:solidFill>
                  <a:srgbClr val="B23C00"/>
                </a:solidFill>
              </a:rPr>
              <a:t>satisfice</a:t>
            </a:r>
            <a:r>
              <a:rPr lang="en-US" dirty="0" smtClean="0"/>
              <a:t> = a made-up word that combines </a:t>
            </a:r>
            <a:br>
              <a:rPr lang="en-US" dirty="0" smtClean="0"/>
            </a:br>
            <a:r>
              <a:rPr lang="en-US" dirty="0" smtClean="0"/>
              <a:t>“satisfy” + “suffice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Conventions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03" y="2476500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78" y="2476500"/>
            <a:ext cx="1905000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Application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5029145"/>
          </a:xfrm>
        </p:spPr>
        <p:txBody>
          <a:bodyPr/>
          <a:lstStyle/>
          <a:p>
            <a:r>
              <a:rPr lang="en-US" dirty="0" smtClean="0"/>
              <a:t>Each team should build a working prototype </a:t>
            </a:r>
            <a:br>
              <a:rPr lang="en-US" dirty="0" smtClean="0"/>
            </a:br>
            <a:r>
              <a:rPr lang="en-US" dirty="0" smtClean="0"/>
              <a:t>of its application.</a:t>
            </a:r>
          </a:p>
          <a:p>
            <a:pPr lvl="1"/>
            <a:r>
              <a:rPr lang="en-US" dirty="0" smtClean="0"/>
              <a:t>Concentrate on designing a </a:t>
            </a:r>
            <a:r>
              <a:rPr lang="en-US" dirty="0" smtClean="0">
                <a:solidFill>
                  <a:srgbClr val="B23300"/>
                </a:solidFill>
              </a:rPr>
              <a:t>good user interface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Use UI design patterns.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The prototype doesn’t have to really work.</a:t>
            </a:r>
          </a:p>
          <a:p>
            <a:pPr lvl="1"/>
            <a:r>
              <a:rPr lang="en-US" dirty="0" smtClean="0"/>
              <a:t>“Fake it” enough so that looks realistic.</a:t>
            </a:r>
          </a:p>
          <a:p>
            <a:pPr lvl="1"/>
            <a:r>
              <a:rPr lang="en-US" dirty="0" smtClean="0"/>
              <a:t>Hard-code the interactions.</a:t>
            </a:r>
          </a:p>
          <a:p>
            <a:pPr lvl="1"/>
            <a:r>
              <a:rPr lang="en-US" dirty="0" smtClean="0"/>
              <a:t>OK for some execution paths not to work at all.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Make at least </a:t>
            </a:r>
            <a:r>
              <a:rPr lang="en-US" dirty="0" smtClean="0">
                <a:solidFill>
                  <a:srgbClr val="B23300"/>
                </a:solidFill>
              </a:rPr>
              <a:t>two of your use cases </a:t>
            </a:r>
            <a:r>
              <a:rPr lang="en-US" dirty="0" smtClean="0"/>
              <a:t>“work”.</a:t>
            </a:r>
          </a:p>
          <a:p>
            <a:pPr lvl="1"/>
            <a:r>
              <a:rPr lang="en-US" dirty="0" smtClean="0"/>
              <a:t>Concentrate on designing a </a:t>
            </a:r>
            <a:r>
              <a:rPr lang="en-US" dirty="0" smtClean="0">
                <a:solidFill>
                  <a:srgbClr val="B23300"/>
                </a:solidFill>
              </a:rPr>
              <a:t>good user experience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</a:t>
            </a:r>
            <a:r>
              <a:rPr lang="en-US" dirty="0" smtClean="0"/>
              <a:t>Conventions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295400"/>
            <a:ext cx="3291849" cy="4835525"/>
          </a:xfrm>
        </p:spPr>
        <p:txBody>
          <a:bodyPr/>
          <a:lstStyle/>
          <a:p>
            <a:r>
              <a:rPr lang="en-US" dirty="0" smtClean="0"/>
              <a:t>Even if you don</a:t>
            </a:r>
            <a:r>
              <a:rPr lang="fr-FR" dirty="0" smtClean="0"/>
              <a:t>’</a:t>
            </a:r>
            <a:r>
              <a:rPr lang="en-US" dirty="0" smtClean="0"/>
              <a:t>t read Japanese, you can figure out what’s on this page.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8" y="1234464"/>
            <a:ext cx="4067657" cy="5623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45" y="5532097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5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Effective Visual Hierarchies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more important </a:t>
            </a:r>
            <a:r>
              <a:rPr lang="en-US" dirty="0"/>
              <a:t>something is,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>
                <a:solidFill>
                  <a:srgbClr val="B23C00"/>
                </a:solidFill>
              </a:rPr>
              <a:t>more prominent </a:t>
            </a:r>
            <a:r>
              <a:rPr lang="en-US" dirty="0" smtClean="0"/>
              <a:t>it should be.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81" y="2514610"/>
            <a:ext cx="4013200" cy="341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7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Effective </a:t>
            </a:r>
            <a:r>
              <a:rPr lang="en-US" dirty="0" smtClean="0"/>
              <a:t>Visual Hierarchies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r>
              <a:rPr lang="en-US" dirty="0"/>
              <a:t>Things that are </a:t>
            </a:r>
            <a:r>
              <a:rPr lang="en-US" dirty="0">
                <a:solidFill>
                  <a:srgbClr val="B23C00"/>
                </a:solidFill>
              </a:rPr>
              <a:t>related logically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should be </a:t>
            </a:r>
            <a:r>
              <a:rPr lang="en-US" dirty="0" smtClean="0">
                <a:solidFill>
                  <a:srgbClr val="B23C00"/>
                </a:solidFill>
              </a:rPr>
              <a:t>related </a:t>
            </a:r>
            <a:r>
              <a:rPr lang="en-US" dirty="0">
                <a:solidFill>
                  <a:srgbClr val="B23C00"/>
                </a:solidFill>
              </a:rPr>
              <a:t>visually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58" y="2514575"/>
            <a:ext cx="3911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4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Effective Visual Hierarchies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B23C00"/>
                </a:solidFill>
              </a:rPr>
              <a:t>nesting</a:t>
            </a:r>
            <a:r>
              <a:rPr lang="en-US" dirty="0" smtClean="0"/>
              <a:t> to show what is part of what.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2085319"/>
            <a:ext cx="3873500" cy="326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6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Effective Visual Hierarchies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600220"/>
            <a:ext cx="8595316" cy="2743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3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Effective Visual Hierarchies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2618719"/>
            <a:ext cx="3238500" cy="273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56" y="2618719"/>
            <a:ext cx="3225800" cy="273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1708" y="2070085"/>
            <a:ext cx="1085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Wrong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52146" y="2070085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Right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25903"/>
            <a:ext cx="8229600" cy="731513"/>
          </a:xfrm>
        </p:spPr>
        <p:txBody>
          <a:bodyPr/>
          <a:lstStyle/>
          <a:p>
            <a:r>
              <a:rPr lang="en-US" dirty="0" smtClean="0"/>
              <a:t>Break pages into </a:t>
            </a:r>
            <a:r>
              <a:rPr lang="en-US" dirty="0" smtClean="0">
                <a:solidFill>
                  <a:srgbClr val="B23C00"/>
                </a:solidFill>
              </a:rPr>
              <a:t>clearly defined areas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8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 Text to Support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Which would you rather scan?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25" y="1846855"/>
            <a:ext cx="8067130" cy="4416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58245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Text to Support </a:t>
            </a:r>
            <a:r>
              <a:rPr lang="en-US" dirty="0" smtClean="0"/>
              <a:t>Scanning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Use headings that are </a:t>
            </a:r>
            <a:r>
              <a:rPr lang="en-US" dirty="0" smtClean="0">
                <a:solidFill>
                  <a:srgbClr val="B23C00"/>
                </a:solidFill>
              </a:rPr>
              <a:t>well differentiated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2400619"/>
            <a:ext cx="4206194" cy="1942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78" y="2375190"/>
            <a:ext cx="4244358" cy="196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0269" y="1965976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400780" y="1965976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Better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6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Text to Support </a:t>
            </a:r>
            <a:r>
              <a:rPr lang="en-US" dirty="0" smtClean="0"/>
              <a:t>Scanning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Don’t let headings “float”.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965976"/>
            <a:ext cx="4383338" cy="3200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031" y="1965976"/>
            <a:ext cx="4570421" cy="3200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7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Following the “Scent of Information”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don’t mind clicking a lot to find </a:t>
            </a:r>
            <a:br>
              <a:rPr lang="en-US" dirty="0" smtClean="0"/>
            </a:br>
            <a:r>
              <a:rPr lang="en-US" dirty="0" smtClean="0"/>
              <a:t>desired information on a website as long as: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Each click is painless.</a:t>
            </a:r>
          </a:p>
          <a:p>
            <a:pPr lvl="6"/>
            <a:endParaRPr lang="en-US" dirty="0" smtClean="0"/>
          </a:p>
          <a:p>
            <a:pPr lvl="1"/>
            <a:r>
              <a:rPr lang="en-US" dirty="0" smtClean="0"/>
              <a:t>They have continued confidence that they’re </a:t>
            </a:r>
            <a:br>
              <a:rPr lang="en-US" dirty="0" smtClean="0"/>
            </a:br>
            <a:r>
              <a:rPr lang="en-US" dirty="0" smtClean="0">
                <a:solidFill>
                  <a:srgbClr val="B23C00"/>
                </a:solidFill>
              </a:rPr>
              <a:t>on the right track </a:t>
            </a:r>
            <a:r>
              <a:rPr lang="en-US" dirty="0" smtClean="0"/>
              <a:t>to finding their information “prey”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5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Application </a:t>
            </a:r>
            <a:r>
              <a:rPr lang="en-US" dirty="0" smtClean="0"/>
              <a:t>Prototype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Bob Nicholson’s favorite </a:t>
            </a:r>
            <a:r>
              <a:rPr lang="en-US" dirty="0" smtClean="0">
                <a:solidFill>
                  <a:srgbClr val="B23300"/>
                </a:solidFill>
              </a:rPr>
              <a:t>wireframe tool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Balsamic </a:t>
            </a:r>
            <a:r>
              <a:rPr lang="en-US" dirty="0" smtClean="0"/>
              <a:t>Mockups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balsamiq.com</a:t>
            </a:r>
            <a:r>
              <a:rPr lang="en-US" dirty="0" smtClean="0"/>
              <a:t> </a:t>
            </a:r>
          </a:p>
          <a:p>
            <a:pPr lvl="5"/>
            <a:endParaRPr lang="en-US" dirty="0"/>
          </a:p>
          <a:p>
            <a:r>
              <a:rPr lang="en-US" dirty="0" smtClean="0"/>
              <a:t>You will perform </a:t>
            </a:r>
            <a:r>
              <a:rPr lang="en-US" dirty="0" smtClean="0">
                <a:solidFill>
                  <a:srgbClr val="B23300"/>
                </a:solidFill>
              </a:rPr>
              <a:t>usability testing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your application prototypes.</a:t>
            </a:r>
          </a:p>
          <a:p>
            <a:pPr lvl="1"/>
            <a:r>
              <a:rPr lang="en-US" dirty="0" smtClean="0"/>
              <a:t>Determine how good your UI and UX designs are.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We will study how to perform usability testing </a:t>
            </a:r>
            <a:br>
              <a:rPr lang="en-US" dirty="0" smtClean="0"/>
            </a:br>
            <a:r>
              <a:rPr lang="en-US" dirty="0" smtClean="0"/>
              <a:t>starting next week.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1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Showing Confusing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598828"/>
          </a:xfrm>
        </p:spPr>
        <p:txBody>
          <a:bodyPr/>
          <a:lstStyle/>
          <a:p>
            <a:r>
              <a:rPr lang="en-US" dirty="0" smtClean="0"/>
              <a:t>A confused user may decide it’s not worth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3098"/>
            <a:ext cx="9144000" cy="4507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0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Showing Confusing </a:t>
            </a:r>
            <a:r>
              <a:rPr lang="en-US" dirty="0" smtClean="0"/>
              <a:t>Options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Display only relevant options.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76" y="1965976"/>
            <a:ext cx="7533279" cy="4754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318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0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Home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big picture?</a:t>
            </a:r>
          </a:p>
          <a:p>
            <a:r>
              <a:rPr lang="en-US" dirty="0" smtClean="0"/>
              <a:t>What is this website about?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Users must be able to answer these questions within the first few seconds.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The first few seconds a user spends </a:t>
            </a:r>
            <a:br>
              <a:rPr lang="en-US" dirty="0" smtClean="0"/>
            </a:br>
            <a:r>
              <a:rPr lang="en-US" dirty="0" smtClean="0"/>
              <a:t>on a new website are critical.</a:t>
            </a:r>
            <a:endParaRPr lang="en-US" dirty="0"/>
          </a:p>
          <a:p>
            <a:pPr lvl="1"/>
            <a:r>
              <a:rPr lang="en-US" dirty="0" smtClean="0"/>
              <a:t>You must quickly get the main point across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9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Home Page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every visitor to your website </a:t>
            </a:r>
            <a:br>
              <a:rPr lang="en-US" dirty="0" smtClean="0"/>
            </a:br>
            <a:r>
              <a:rPr lang="en-US" dirty="0" smtClean="0"/>
              <a:t>will start with the home page.</a:t>
            </a:r>
          </a:p>
          <a:p>
            <a:pPr lvl="6"/>
            <a:endParaRPr lang="en-US" dirty="0" smtClean="0"/>
          </a:p>
          <a:p>
            <a:pPr lvl="1"/>
            <a:r>
              <a:rPr lang="en-US" dirty="0" smtClean="0"/>
              <a:t>The user may actually start with some </a:t>
            </a:r>
            <a:r>
              <a:rPr lang="en-US" dirty="0" smtClean="0">
                <a:solidFill>
                  <a:srgbClr val="B23C00"/>
                </a:solidFill>
              </a:rPr>
              <a:t>internal page </a:t>
            </a:r>
            <a:r>
              <a:rPr lang="en-US" dirty="0" smtClean="0"/>
              <a:t>after following a link.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Therefore, make it easy to return </a:t>
            </a:r>
            <a:br>
              <a:rPr lang="en-US" dirty="0" smtClean="0"/>
            </a:br>
            <a:r>
              <a:rPr lang="en-US" dirty="0" smtClean="0"/>
              <a:t>to the home page from every page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9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93527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B23C00"/>
                </a:solidFill>
              </a:rPr>
              <a:t>Search-dominant</a:t>
            </a:r>
            <a:r>
              <a:rPr lang="en-US" dirty="0" smtClean="0"/>
              <a:t>” users look for a search box as soon as they enter a site.</a:t>
            </a:r>
          </a:p>
          <a:p>
            <a:pPr lvl="1"/>
            <a:r>
              <a:rPr lang="en-US" dirty="0" smtClean="0"/>
              <a:t>In a physical store, they immediately look for a clerk.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2685913"/>
            <a:ext cx="7772315" cy="4132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928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1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Navigation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402088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B23C00"/>
                </a:solidFill>
              </a:rPr>
              <a:t>Link-dominant</a:t>
            </a:r>
            <a:r>
              <a:rPr lang="en-US" dirty="0"/>
              <a:t>”</a:t>
            </a:r>
            <a:r>
              <a:rPr lang="en-US" dirty="0" smtClean="0">
                <a:solidFill>
                  <a:srgbClr val="B23C00"/>
                </a:solidFill>
              </a:rPr>
              <a:t> </a:t>
            </a:r>
            <a:r>
              <a:rPr lang="en-US" dirty="0" smtClean="0"/>
              <a:t>users want to browse first.</a:t>
            </a:r>
          </a:p>
          <a:p>
            <a:pPr lvl="1"/>
            <a:r>
              <a:rPr lang="en-US" dirty="0" smtClean="0"/>
              <a:t>They search only after running out of links</a:t>
            </a:r>
            <a:br>
              <a:rPr lang="en-US" dirty="0" smtClean="0"/>
            </a:br>
            <a:r>
              <a:rPr lang="en-US" dirty="0" smtClean="0"/>
              <a:t>or they’ve gotten sufficiently frustrated.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3048000"/>
            <a:ext cx="56007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160512"/>
            <a:ext cx="5600700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3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Persistent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93527"/>
          </a:xfrm>
        </p:spPr>
        <p:txBody>
          <a:bodyPr/>
          <a:lstStyle/>
          <a:p>
            <a:r>
              <a:rPr lang="en-US" dirty="0"/>
              <a:t>The set of navigation elements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B23C00"/>
                </a:solidFill>
              </a:rPr>
              <a:t>appear on </a:t>
            </a:r>
            <a:r>
              <a:rPr lang="en-US" dirty="0">
                <a:solidFill>
                  <a:srgbClr val="B23C00"/>
                </a:solidFill>
              </a:rPr>
              <a:t>every page </a:t>
            </a:r>
            <a:r>
              <a:rPr lang="en-US" dirty="0"/>
              <a:t>of a site.</a:t>
            </a:r>
          </a:p>
          <a:p>
            <a:pPr lvl="1"/>
            <a:r>
              <a:rPr lang="en-US" dirty="0" smtClean="0"/>
              <a:t>AKA </a:t>
            </a:r>
            <a:r>
              <a:rPr lang="en-US" dirty="0" smtClean="0">
                <a:solidFill>
                  <a:srgbClr val="B23C00"/>
                </a:solidFill>
              </a:rPr>
              <a:t>global navigation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2867641"/>
            <a:ext cx="8851900" cy="229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2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Navigation Conventions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81" y="1234464"/>
            <a:ext cx="5006319" cy="5568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45" y="5532097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1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 Every Page a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1878"/>
            <a:ext cx="8229600" cy="548634"/>
          </a:xfrm>
        </p:spPr>
        <p:txBody>
          <a:bodyPr/>
          <a:lstStyle/>
          <a:p>
            <a:r>
              <a:rPr lang="en-US" dirty="0" smtClean="0"/>
              <a:t>The page name should be </a:t>
            </a:r>
            <a:r>
              <a:rPr lang="en-US" dirty="0" smtClean="0">
                <a:solidFill>
                  <a:srgbClr val="B23C00"/>
                </a:solidFill>
              </a:rPr>
              <a:t>prominent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1234464"/>
            <a:ext cx="6766486" cy="2306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0" y="4330417"/>
            <a:ext cx="7498048" cy="1841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58245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4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Page Names Consistently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5" y="1508781"/>
            <a:ext cx="8229560" cy="2098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5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</a:t>
            </a:r>
            <a:r>
              <a:rPr lang="en-US" dirty="0" smtClean="0"/>
              <a:t>#2: </a:t>
            </a:r>
            <a:r>
              <a:rPr lang="en-US" dirty="0" smtClean="0"/>
              <a:t>Usability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team </a:t>
            </a:r>
            <a:r>
              <a:rPr lang="en-US" dirty="0" smtClean="0"/>
              <a:t>chooses </a:t>
            </a:r>
            <a:r>
              <a:rPr lang="en-US" dirty="0" smtClean="0">
                <a:solidFill>
                  <a:srgbClr val="B23C00"/>
                </a:solidFill>
              </a:rPr>
              <a:t>two </a:t>
            </a:r>
            <a:r>
              <a:rPr lang="en-US" dirty="0" smtClean="0">
                <a:solidFill>
                  <a:srgbClr val="B23C00"/>
                </a:solidFill>
              </a:rPr>
              <a:t>interactive use </a:t>
            </a:r>
            <a:r>
              <a:rPr lang="en-US" dirty="0" smtClean="0">
                <a:solidFill>
                  <a:srgbClr val="B23C00"/>
                </a:solidFill>
              </a:rPr>
              <a:t>cases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its web application prototype.</a:t>
            </a:r>
            <a:endParaRPr lang="en-US" dirty="0" smtClean="0"/>
          </a:p>
          <a:p>
            <a:pPr lvl="5"/>
            <a:endParaRPr lang="en-US" dirty="0" smtClean="0"/>
          </a:p>
          <a:p>
            <a:r>
              <a:rPr lang="en-US" dirty="0" smtClean="0"/>
              <a:t>Each use case must </a:t>
            </a:r>
            <a:r>
              <a:rPr lang="en-US" dirty="0" smtClean="0">
                <a:solidFill>
                  <a:srgbClr val="B23C00"/>
                </a:solidFill>
              </a:rPr>
              <a:t>accomplish a specific task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A significant task for the application.</a:t>
            </a:r>
            <a:endParaRPr lang="en-US" dirty="0"/>
          </a:p>
          <a:p>
            <a:pPr lvl="1"/>
            <a:r>
              <a:rPr lang="en-US" dirty="0" smtClean="0"/>
              <a:t>Not simply “log in”.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“You are Here”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670576"/>
          </a:xfrm>
        </p:spPr>
        <p:txBody>
          <a:bodyPr/>
          <a:lstStyle/>
          <a:p>
            <a:r>
              <a:rPr lang="en-US" dirty="0" smtClean="0"/>
              <a:t>Make the </a:t>
            </a:r>
            <a:r>
              <a:rPr lang="en-US" dirty="0" smtClean="0">
                <a:solidFill>
                  <a:srgbClr val="B23C00"/>
                </a:solidFill>
              </a:rPr>
              <a:t>current location </a:t>
            </a:r>
            <a:r>
              <a:rPr lang="en-US" dirty="0" smtClean="0"/>
              <a:t>stand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2104720"/>
            <a:ext cx="8869633" cy="1598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7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“You are Here</a:t>
            </a:r>
            <a:r>
              <a:rPr lang="en-US" dirty="0" smtClean="0"/>
              <a:t>”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B23C00"/>
                </a:solidFill>
              </a:rPr>
              <a:t>Breadcrumbs</a:t>
            </a:r>
            <a:r>
              <a:rPr lang="en-US" dirty="0" smtClean="0"/>
              <a:t>” show you where you are</a:t>
            </a:r>
            <a:br>
              <a:rPr lang="en-US" dirty="0" smtClean="0"/>
            </a:br>
            <a:r>
              <a:rPr lang="en-US" dirty="0" smtClean="0"/>
              <a:t>and how you got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 descr="Screen Shot 2015-02-16 at 7.4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2331732"/>
            <a:ext cx="7955193" cy="4511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74367" y="3611878"/>
            <a:ext cx="4114755" cy="365756"/>
          </a:xfrm>
          <a:prstGeom prst="ellipse">
            <a:avLst/>
          </a:prstGeom>
          <a:noFill/>
          <a:ln w="28575" cap="flat" cmpd="sng" algn="ctr">
            <a:solidFill>
              <a:srgbClr val="B23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9341" y="6263609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Taglines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93527"/>
          </a:xfrm>
        </p:spPr>
        <p:txBody>
          <a:bodyPr/>
          <a:lstStyle/>
          <a:p>
            <a:r>
              <a:rPr lang="en-US" dirty="0"/>
              <a:t>Good taglines are clear and informative and explain exactly what your </a:t>
            </a:r>
            <a:r>
              <a:rPr lang="en-US" dirty="0" smtClean="0"/>
              <a:t>website </a:t>
            </a:r>
            <a:r>
              <a:rPr lang="en-US" dirty="0"/>
              <a:t>or your organization does.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23" y="2786353"/>
            <a:ext cx="8331200" cy="311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2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</a:t>
            </a:r>
            <a:r>
              <a:rPr lang="en-US" dirty="0" smtClean="0"/>
              <a:t>Taglines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859284"/>
          </a:xfrm>
        </p:spPr>
        <p:txBody>
          <a:bodyPr/>
          <a:lstStyle/>
          <a:p>
            <a:r>
              <a:rPr lang="en-US" dirty="0"/>
              <a:t>Good taglines are just long enough,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dirty="0"/>
              <a:t>not too long. </a:t>
            </a:r>
            <a:endParaRPr lang="en-US" dirty="0" smtClean="0"/>
          </a:p>
          <a:p>
            <a:pPr lvl="1"/>
            <a:r>
              <a:rPr lang="en-US" dirty="0" smtClean="0"/>
              <a:t>Six </a:t>
            </a:r>
            <a:r>
              <a:rPr lang="en-US" dirty="0"/>
              <a:t>to eight words seem </a:t>
            </a:r>
            <a:r>
              <a:rPr lang="en-US" dirty="0" smtClean="0"/>
              <a:t>long </a:t>
            </a:r>
            <a:r>
              <a:rPr lang="en-US" dirty="0"/>
              <a:t>enough to convey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full thought, but short enough to absorb easily.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3246122"/>
            <a:ext cx="6273800" cy="276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1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Taglines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93891"/>
          </a:xfrm>
        </p:spPr>
        <p:txBody>
          <a:bodyPr/>
          <a:lstStyle/>
          <a:p>
            <a:r>
              <a:rPr lang="en-US" dirty="0"/>
              <a:t>Good taglines convey differentiation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a clear benefit. </a:t>
            </a:r>
            <a:endParaRPr lang="en-US" dirty="0" smtClean="0"/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really good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tagline </a:t>
            </a:r>
            <a:r>
              <a:rPr lang="en-US" dirty="0"/>
              <a:t>is 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that no </a:t>
            </a:r>
            <a:r>
              <a:rPr lang="en-US" dirty="0"/>
              <a:t>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else </a:t>
            </a:r>
            <a:r>
              <a:rPr lang="en-US" dirty="0"/>
              <a:t>in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world </a:t>
            </a:r>
            <a:r>
              <a:rPr lang="en-US" dirty="0"/>
              <a:t>could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use </a:t>
            </a:r>
            <a:r>
              <a:rPr lang="en-US" dirty="0"/>
              <a:t>except </a:t>
            </a:r>
            <a:r>
              <a:rPr lang="en-US" dirty="0" smtClean="0"/>
              <a:t>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958" y="2331732"/>
            <a:ext cx="5402553" cy="3730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Taglines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Bad taglines sound generic.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2171700"/>
            <a:ext cx="414020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6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Taglines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767844"/>
          </a:xfrm>
        </p:spPr>
        <p:txBody>
          <a:bodyPr/>
          <a:lstStyle/>
          <a:p>
            <a:r>
              <a:rPr lang="en-US" dirty="0"/>
              <a:t>Good taglines are personable, lively,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sometimes clever. </a:t>
            </a:r>
            <a:endParaRPr lang="en-US" dirty="0" smtClean="0"/>
          </a:p>
          <a:p>
            <a:pPr lvl="1"/>
            <a:r>
              <a:rPr lang="en-US" dirty="0" smtClean="0"/>
              <a:t>Clever </a:t>
            </a:r>
            <a:r>
              <a:rPr lang="en-US" dirty="0"/>
              <a:t>is good, but only if the cleverness helps convey—not obscure—the benefit.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35" y="3063243"/>
            <a:ext cx="6400730" cy="3236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585" y="6258245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0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</a:t>
            </a:r>
            <a:r>
              <a:rPr lang="en-US" dirty="0" smtClean="0"/>
              <a:t>#2: </a:t>
            </a:r>
            <a:r>
              <a:rPr lang="en-US" dirty="0" smtClean="0"/>
              <a:t>Usability </a:t>
            </a:r>
            <a:r>
              <a:rPr lang="en-US" dirty="0" smtClean="0"/>
              <a:t>Testing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</a:t>
            </a:r>
            <a:r>
              <a:rPr lang="en-US" dirty="0" smtClean="0">
                <a:solidFill>
                  <a:srgbClr val="B23C00"/>
                </a:solidFill>
              </a:rPr>
              <a:t>usability testing</a:t>
            </a:r>
            <a:r>
              <a:rPr lang="en-US" dirty="0" smtClean="0"/>
              <a:t>, a student will be </a:t>
            </a:r>
            <a:r>
              <a:rPr lang="en-US" dirty="0" smtClean="0"/>
              <a:t>chosen to </a:t>
            </a:r>
            <a:r>
              <a:rPr lang="en-US" dirty="0" smtClean="0"/>
              <a:t>test each team’s application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Not a student from the client or </a:t>
            </a:r>
            <a:r>
              <a:rPr lang="en-US" dirty="0" smtClean="0"/>
              <a:t>design </a:t>
            </a:r>
            <a:r>
              <a:rPr lang="en-US" dirty="0" smtClean="0"/>
              <a:t>teams</a:t>
            </a:r>
            <a:r>
              <a:rPr lang="en-US" dirty="0" smtClean="0"/>
              <a:t>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The student tester will attempt each use case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smtClean="0">
                <a:solidFill>
                  <a:srgbClr val="B23C00"/>
                </a:solidFill>
              </a:rPr>
              <a:t>no </a:t>
            </a:r>
            <a:r>
              <a:rPr lang="en-US" dirty="0" smtClean="0">
                <a:solidFill>
                  <a:srgbClr val="B23C00"/>
                </a:solidFill>
              </a:rPr>
              <a:t>handholding </a:t>
            </a:r>
            <a:r>
              <a:rPr lang="en-US" dirty="0" smtClean="0"/>
              <a:t>from </a:t>
            </a:r>
            <a:r>
              <a:rPr lang="en-US" dirty="0" smtClean="0"/>
              <a:t>the </a:t>
            </a:r>
            <a:r>
              <a:rPr lang="en-US" dirty="0" smtClean="0"/>
              <a:t>test facilitator.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The test facilitator will be a member of the application’s design team.</a:t>
            </a:r>
          </a:p>
          <a:p>
            <a:pPr lvl="1"/>
            <a:r>
              <a:rPr lang="en-US" dirty="0" smtClean="0"/>
              <a:t>The remaining members of the design team </a:t>
            </a:r>
            <a:br>
              <a:rPr lang="en-US" dirty="0" smtClean="0"/>
            </a:br>
            <a:r>
              <a:rPr lang="en-US" dirty="0" smtClean="0"/>
              <a:t>will observe and take copious notes.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9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</a:t>
            </a:r>
            <a:r>
              <a:rPr lang="en-US" dirty="0" smtClean="0"/>
              <a:t>#2: </a:t>
            </a:r>
            <a:r>
              <a:rPr lang="en-US" dirty="0" smtClean="0"/>
              <a:t>Usability Testing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Usability tests will occur February 24 and 26.</a:t>
            </a:r>
          </a:p>
          <a:p>
            <a:pPr lvl="1"/>
            <a:r>
              <a:rPr lang="en-US" dirty="0"/>
              <a:t>20 minutes each</a:t>
            </a:r>
            <a:r>
              <a:rPr lang="en-US" dirty="0" smtClean="0"/>
              <a:t>.</a:t>
            </a:r>
          </a:p>
          <a:p>
            <a:pPr lvl="6"/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/>
              <a:t>design team will </a:t>
            </a:r>
            <a:r>
              <a:rPr lang="en-US" dirty="0" smtClean="0"/>
              <a:t>write </a:t>
            </a:r>
            <a:r>
              <a:rPr lang="en-US" dirty="0" smtClean="0"/>
              <a:t>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B23C00"/>
                </a:solidFill>
              </a:rPr>
              <a:t>Usability </a:t>
            </a:r>
            <a:r>
              <a:rPr lang="en-US" dirty="0" smtClean="0">
                <a:solidFill>
                  <a:srgbClr val="B23C00"/>
                </a:solidFill>
              </a:rPr>
              <a:t>Test Report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What problems were observed?</a:t>
            </a:r>
          </a:p>
          <a:p>
            <a:pPr lvl="1"/>
            <a:r>
              <a:rPr lang="en-US" dirty="0" smtClean="0"/>
              <a:t>What design fault caused each problem?</a:t>
            </a:r>
          </a:p>
          <a:p>
            <a:pPr lvl="1"/>
            <a:r>
              <a:rPr lang="en-US" dirty="0" smtClean="0"/>
              <a:t>What improvements can be made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Before and after screen shots.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</a:t>
            </a:r>
            <a:r>
              <a:rPr lang="en-US" dirty="0" smtClean="0"/>
              <a:t>#2: </a:t>
            </a:r>
            <a:r>
              <a:rPr lang="en-US" dirty="0" smtClean="0"/>
              <a:t>Usability Testing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26"/>
            <a:ext cx="8229600" cy="5120584"/>
          </a:xfrm>
        </p:spPr>
        <p:txBody>
          <a:bodyPr/>
          <a:lstStyle/>
          <a:p>
            <a:r>
              <a:rPr lang="en-US" dirty="0" smtClean="0"/>
              <a:t>Usability Test </a:t>
            </a:r>
            <a:r>
              <a:rPr lang="en-US" dirty="0"/>
              <a:t>Reports due one week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after </a:t>
            </a:r>
            <a:r>
              <a:rPr lang="en-US" dirty="0"/>
              <a:t>the test.</a:t>
            </a:r>
          </a:p>
          <a:p>
            <a:pPr lvl="1"/>
            <a:r>
              <a:rPr lang="en-US" dirty="0"/>
              <a:t>March 3 and 5.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Go </a:t>
            </a:r>
            <a:r>
              <a:rPr lang="en-US" dirty="0" smtClean="0"/>
              <a:t>to </a:t>
            </a:r>
            <a:r>
              <a:rPr lang="en-US" dirty="0"/>
              <a:t>this website: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2"/>
              </a:rPr>
              <a:t>http://www.sensible.com/</a:t>
            </a:r>
            <a:r>
              <a:rPr lang="en-US" dirty="0" smtClean="0">
                <a:hlinkClick r:id="rId2"/>
              </a:rPr>
              <a:t>rsme.html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watch the “Demo Usability Test” video.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The actual test starts at 6:</a:t>
            </a:r>
            <a:r>
              <a:rPr lang="en-US" dirty="0" smtClean="0"/>
              <a:t>00 into the video. </a:t>
            </a:r>
            <a:endParaRPr lang="en-US" dirty="0" smtClean="0"/>
          </a:p>
          <a:p>
            <a:pPr lvl="2"/>
            <a:r>
              <a:rPr lang="en-US" dirty="0" smtClean="0"/>
              <a:t>During the tests we’ll do in class, </a:t>
            </a:r>
            <a:br>
              <a:rPr lang="en-US" dirty="0" smtClean="0"/>
            </a:br>
            <a:r>
              <a:rPr lang="en-US" dirty="0" smtClean="0"/>
              <a:t>you don’t need to do the initial chat.</a:t>
            </a:r>
          </a:p>
          <a:p>
            <a:pPr lvl="1"/>
            <a:r>
              <a:rPr lang="en-US" dirty="0" smtClean="0"/>
              <a:t>Notice how the tester and the </a:t>
            </a:r>
            <a:r>
              <a:rPr lang="en-US" dirty="0" smtClean="0"/>
              <a:t>test facilitator</a:t>
            </a:r>
            <a:br>
              <a:rPr lang="en-US" dirty="0" smtClean="0"/>
            </a:br>
            <a:r>
              <a:rPr lang="en-US" dirty="0" smtClean="0"/>
              <a:t>have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B23C00"/>
                </a:solidFill>
              </a:rPr>
              <a:t>constant conversation </a:t>
            </a:r>
            <a:r>
              <a:rPr lang="en-US" dirty="0" smtClean="0"/>
              <a:t>with each other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7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Book on Web Usability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460475"/>
            <a:ext cx="3302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4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of Usability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23C00"/>
                </a:solidFill>
              </a:rPr>
              <a:t>Useful</a:t>
            </a:r>
          </a:p>
          <a:p>
            <a:pPr lvl="1"/>
            <a:r>
              <a:rPr lang="en-US" dirty="0" smtClean="0"/>
              <a:t>Does it do something people need done?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Learnable</a:t>
            </a:r>
          </a:p>
          <a:p>
            <a:pPr lvl="1"/>
            <a:r>
              <a:rPr lang="en-US" dirty="0" smtClean="0"/>
              <a:t>Can people figure out how to use it?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Memorable</a:t>
            </a:r>
          </a:p>
          <a:p>
            <a:pPr lvl="1"/>
            <a:r>
              <a:rPr lang="en-US" dirty="0" smtClean="0"/>
              <a:t>Do they have to relearn it each time they use it?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Effective</a:t>
            </a:r>
          </a:p>
          <a:p>
            <a:pPr lvl="1"/>
            <a:r>
              <a:rPr lang="en-US" dirty="0" smtClean="0"/>
              <a:t>Does it get the job done?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32670</TotalTime>
  <Words>984</Words>
  <Application>Microsoft Macintosh PowerPoint</Application>
  <PresentationFormat>On-screen Show (4:3)</PresentationFormat>
  <Paragraphs>295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Quadrant</vt:lpstr>
      <vt:lpstr>CS 235: User Interface Design February 17 Class Meeting</vt:lpstr>
      <vt:lpstr>Your Application Prototype</vt:lpstr>
      <vt:lpstr>Your Application Prototype, cont’d</vt:lpstr>
      <vt:lpstr>Assignment #2: Usability Testing</vt:lpstr>
      <vt:lpstr>Assignment #2: Usability Testing, cont’d</vt:lpstr>
      <vt:lpstr>Assignment #2: Usability Testing, cont’d</vt:lpstr>
      <vt:lpstr>Assignment #2: Usability Testing, cont’d</vt:lpstr>
      <vt:lpstr>A Good Book on Web Usability</vt:lpstr>
      <vt:lpstr>Definitions of Usability</vt:lpstr>
      <vt:lpstr>Definitions of Usability, cont’d</vt:lpstr>
      <vt:lpstr>Don’t Make Me Think</vt:lpstr>
      <vt:lpstr>Don’t Make Me Think, cont’d</vt:lpstr>
      <vt:lpstr>Don’t Make Me Think, cont’d</vt:lpstr>
      <vt:lpstr>Don’t Make Me Think, cont’d</vt:lpstr>
      <vt:lpstr>Users Don’t Read Pages</vt:lpstr>
      <vt:lpstr>Users Scan Web Pages</vt:lpstr>
      <vt:lpstr>Users Scan Web Pages, cont’d</vt:lpstr>
      <vt:lpstr>Users “Satisfice”</vt:lpstr>
      <vt:lpstr>Follow Conventions</vt:lpstr>
      <vt:lpstr>Follow Conventions, cont’d</vt:lpstr>
      <vt:lpstr>Create Effective Visual Hierarchies</vt:lpstr>
      <vt:lpstr>Create Effective Visual Hierarchies, cont’d</vt:lpstr>
      <vt:lpstr>Create Effective Visual Hierarchies, cont’d</vt:lpstr>
      <vt:lpstr>Create Effective Visual Hierarchies, cont’d</vt:lpstr>
      <vt:lpstr>Create Effective Visual Hierarchies, cont’d</vt:lpstr>
      <vt:lpstr>Format Text to Support Scanning</vt:lpstr>
      <vt:lpstr>Format Text to Support Scanning, cont’d</vt:lpstr>
      <vt:lpstr>Format Text to Support Scanning, cont’d</vt:lpstr>
      <vt:lpstr>Following the “Scent of Information”</vt:lpstr>
      <vt:lpstr>Avoid Showing Confusing Options</vt:lpstr>
      <vt:lpstr>Avoid Showing Confusing Options, cont’d</vt:lpstr>
      <vt:lpstr>The Home Page</vt:lpstr>
      <vt:lpstr>The Home Page, cont’d</vt:lpstr>
      <vt:lpstr>Web Navigation</vt:lpstr>
      <vt:lpstr>Web Navigation, cont’d</vt:lpstr>
      <vt:lpstr>Persistent Navigation</vt:lpstr>
      <vt:lpstr>Web Navigation Conventions</vt:lpstr>
      <vt:lpstr>Give Every Page a Name</vt:lpstr>
      <vt:lpstr>Use Page Names Consistently</vt:lpstr>
      <vt:lpstr>“You are Here”</vt:lpstr>
      <vt:lpstr>“You are Here”, cont’d</vt:lpstr>
      <vt:lpstr>Website Taglines</vt:lpstr>
      <vt:lpstr>Website Taglines, cont’d</vt:lpstr>
      <vt:lpstr>Website Taglines, cont’d</vt:lpstr>
      <vt:lpstr>Website Taglines, cont’d</vt:lpstr>
      <vt:lpstr>Website Taglines, cont’d</vt:lpstr>
    </vt:vector>
  </TitlesOfParts>
  <Manager/>
  <Company>San Jose State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235: User Interface Design</dc:title>
  <dc:subject/>
  <dc:creator>Ronald Mak</dc:creator>
  <cp:keywords/>
  <dc:description/>
  <cp:lastModifiedBy>Ronald Mak</cp:lastModifiedBy>
  <cp:revision>391</cp:revision>
  <dcterms:created xsi:type="dcterms:W3CDTF">2008-01-12T03:52:55Z</dcterms:created>
  <dcterms:modified xsi:type="dcterms:W3CDTF">2015-02-17T19:48:20Z</dcterms:modified>
  <cp:category/>
</cp:coreProperties>
</file>