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5" r:id="rId1"/>
  </p:sldMasterIdLst>
  <p:notesMasterIdLst>
    <p:notesMasterId r:id="rId19"/>
  </p:notesMasterIdLst>
  <p:handoutMasterIdLst>
    <p:handoutMasterId r:id="rId20"/>
  </p:handoutMasterIdLst>
  <p:sldIdLst>
    <p:sldId id="256" r:id="rId2"/>
    <p:sldId id="257" r:id="rId3"/>
    <p:sldId id="258" r:id="rId4"/>
    <p:sldId id="263" r:id="rId5"/>
    <p:sldId id="259" r:id="rId6"/>
    <p:sldId id="266" r:id="rId7"/>
    <p:sldId id="267" r:id="rId8"/>
    <p:sldId id="268" r:id="rId9"/>
    <p:sldId id="260" r:id="rId10"/>
    <p:sldId id="265" r:id="rId11"/>
    <p:sldId id="261" r:id="rId12"/>
    <p:sldId id="273" r:id="rId13"/>
    <p:sldId id="264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56" d="100"/>
          <a:sy n="156" d="100"/>
        </p:scale>
        <p:origin x="-39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handoutMaster" Target="handoutMasters/handoutMaster1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2F32F4-BD83-154C-AA9A-4D82CA5BD784}" type="datetimeFigureOut">
              <a:rPr lang="en-US" smtClean="0"/>
              <a:t>2/8/15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31F44B-648A-964B-BD01-F8E1B2AC01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46236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D0D1FF-877A-1547-9B12-3172CA3B27A0}" type="datetimeFigureOut">
              <a:rPr lang="en-US" smtClean="0"/>
              <a:t>2/8/15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DEB654-6116-1C4E-BDB3-646BCAC7F7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07273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2/10/15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Robert Nicholson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9895A-707F-8341-BDFC-0D30AAC2A4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1671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2/10/15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Robert Nicholson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A27A7-74DC-2A47-9D23-749C6EF3263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976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2/10/15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Robert Nicholson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A27A7-74DC-2A47-9D23-749C6EF3263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143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2/10/15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Robert Nicholson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A27A7-74DC-2A47-9D23-749C6EF3263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8394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2/10/15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Robert Nicholson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A27A7-74DC-2A47-9D23-749C6EF3263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1802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2/10/15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Robert Nicholson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A27A7-74DC-2A47-9D23-749C6EF3263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1359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2/10/15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Robert Nicholson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A27A7-74DC-2A47-9D23-749C6EF3263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476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2/10/15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Robert Nicholson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A27A7-74DC-2A47-9D23-749C6EF3263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81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2/10/15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Robert Nicholson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A27A7-74DC-2A47-9D23-749C6EF3263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5080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2/10/15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Robert Nicholson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9895A-707F-8341-BDFC-0D30AAC2A4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788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2/10/15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Robert Nicholson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A27A7-74DC-2A47-9D23-749C6EF3263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77586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2/10/15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Robert Nicholson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02091D-51C0-2749-B558-025DF5FACD90}" type="slidenum">
              <a:rPr lang="en-US" smtClean="0"/>
              <a:t>‹#›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135672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57005"/>
            <a:ext cx="7772400" cy="193206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User Interface Requirements</a:t>
            </a:r>
            <a:br>
              <a:rPr lang="en-US" dirty="0" smtClean="0"/>
            </a:br>
            <a:r>
              <a:rPr lang="en-US" dirty="0" smtClean="0"/>
              <a:t>in the Real World</a:t>
            </a:r>
            <a:br>
              <a:rPr lang="en-US" dirty="0" smtClean="0"/>
            </a:br>
            <a:r>
              <a:rPr lang="en-US" sz="3600" i="1" dirty="0" smtClean="0"/>
              <a:t>Experiences and Lessons Learned</a:t>
            </a:r>
            <a:endParaRPr lang="en-US" sz="3600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Robert Nicholson</a:t>
            </a:r>
            <a:endParaRPr lang="en-US" dirty="0" smtClean="0"/>
          </a:p>
          <a:p>
            <a:r>
              <a:rPr lang="en-US" sz="2000" dirty="0" err="1" smtClean="0"/>
              <a:t>bob-n@wygk.com</a:t>
            </a:r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2/10/15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9895A-707F-8341-BDFC-0D30AAC2A476}" type="slidenum">
              <a:rPr lang="en-US" smtClean="0"/>
              <a:t>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Robert Nicholson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Getting Good Requirements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Write (or re-write) Requirements</a:t>
            </a:r>
            <a:endParaRPr lang="en-US" dirty="0" smtClean="0"/>
          </a:p>
          <a:p>
            <a:pPr lvl="1">
              <a:buFont typeface="Courier New"/>
              <a:buChar char="o"/>
            </a:pPr>
            <a:r>
              <a:rPr lang="en-US" dirty="0" smtClean="0"/>
              <a:t>Create Use Cases</a:t>
            </a:r>
            <a:endParaRPr lang="en-US" dirty="0"/>
          </a:p>
          <a:p>
            <a:pPr lvl="1">
              <a:buFont typeface="Courier New"/>
              <a:buChar char="o"/>
            </a:pPr>
            <a:r>
              <a:rPr lang="en-US" dirty="0" smtClean="0"/>
              <a:t>Validate with Users </a:t>
            </a:r>
            <a:r>
              <a:rPr lang="en-US" i="1" dirty="0" smtClean="0"/>
              <a:t>and</a:t>
            </a:r>
            <a:r>
              <a:rPr lang="en-US" dirty="0" smtClean="0"/>
              <a:t> Decision Makers</a:t>
            </a:r>
          </a:p>
          <a:p>
            <a:r>
              <a:rPr lang="en-US" dirty="0" smtClean="0"/>
              <a:t>Build prototype (wireframe tools, prototyping </a:t>
            </a:r>
            <a:r>
              <a:rPr lang="en-US" dirty="0"/>
              <a:t>tools, </a:t>
            </a:r>
            <a:r>
              <a:rPr lang="en-US" dirty="0" smtClean="0"/>
              <a:t>RAD tools, web) and validate</a:t>
            </a:r>
          </a:p>
          <a:p>
            <a:pPr lvl="1">
              <a:buFont typeface="Courier New"/>
              <a:buChar char="o"/>
            </a:pPr>
            <a:r>
              <a:rPr lang="en-US" dirty="0" smtClean="0"/>
              <a:t>May require multiple iterations</a:t>
            </a:r>
          </a:p>
          <a:p>
            <a:r>
              <a:rPr lang="en-US" dirty="0" smtClean="0"/>
              <a:t>Actual User Testing, A/B Testing</a:t>
            </a:r>
          </a:p>
          <a:p>
            <a:r>
              <a:rPr lang="en-US" dirty="0" smtClean="0"/>
              <a:t>Plan for </a:t>
            </a:r>
            <a:r>
              <a:rPr lang="en-US" dirty="0" smtClean="0"/>
              <a:t>Documentation</a:t>
            </a:r>
            <a:r>
              <a:rPr lang="en-US" dirty="0" smtClean="0"/>
              <a:t>, Help, Messages and Training</a:t>
            </a:r>
            <a:endParaRPr lang="en-US" dirty="0"/>
          </a:p>
          <a:p>
            <a:r>
              <a:rPr lang="en-US" dirty="0" smtClean="0"/>
              <a:t>UI Transition Plan</a:t>
            </a:r>
          </a:p>
          <a:p>
            <a:pPr lvl="1">
              <a:buFont typeface="Courier New"/>
              <a:buChar char="o"/>
            </a:pPr>
            <a:r>
              <a:rPr lang="en-US" dirty="0" smtClean="0"/>
              <a:t>Leverage Legacy Learning</a:t>
            </a:r>
          </a:p>
          <a:p>
            <a:pPr lvl="1">
              <a:buFont typeface="Courier New"/>
              <a:buChar char="o"/>
            </a:pPr>
            <a:r>
              <a:rPr lang="en-US" dirty="0" smtClean="0"/>
              <a:t>Some Users Will Resist Change</a:t>
            </a:r>
          </a:p>
          <a:p>
            <a:pPr lvl="1">
              <a:buFont typeface="Courier New"/>
              <a:buChar char="o"/>
            </a:pPr>
            <a:r>
              <a:rPr lang="en-US" dirty="0" smtClean="0"/>
              <a:t>Incremental Change Sucks!</a:t>
            </a:r>
          </a:p>
          <a:p>
            <a:r>
              <a:rPr lang="en-US" dirty="0" smtClean="0"/>
              <a:t>Bottom Line:  </a:t>
            </a:r>
            <a:r>
              <a:rPr lang="en-US" i="1" dirty="0" smtClean="0"/>
              <a:t>Redevelop the Requirements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2/10/15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A27A7-74DC-2A47-9D23-749C6EF32631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Robert Nicholson</a:t>
            </a:r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17494"/>
          </a:xfrm>
        </p:spPr>
        <p:txBody>
          <a:bodyPr>
            <a:normAutofit/>
          </a:bodyPr>
          <a:lstStyle/>
          <a:p>
            <a:r>
              <a:rPr lang="en-US" dirty="0" smtClean="0"/>
              <a:t>Pre-Project Requirements</a:t>
            </a:r>
            <a:endParaRPr lang="en-US" sz="2667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2132"/>
            <a:ext cx="8229600" cy="4934031"/>
          </a:xfrm>
        </p:spPr>
        <p:txBody>
          <a:bodyPr>
            <a:normAutofit/>
          </a:bodyPr>
          <a:lstStyle/>
          <a:p>
            <a:r>
              <a:rPr lang="en-US" dirty="0" smtClean="0"/>
              <a:t>Need to Commit Based on Bad Requirements</a:t>
            </a:r>
          </a:p>
          <a:p>
            <a:r>
              <a:rPr lang="en-US" dirty="0" smtClean="0"/>
              <a:t>Minimize the Risk:</a:t>
            </a:r>
          </a:p>
          <a:p>
            <a:pPr lvl="1">
              <a:buFont typeface="Courier New"/>
              <a:buChar char="o"/>
            </a:pPr>
            <a:r>
              <a:rPr lang="en-US" dirty="0" smtClean="0"/>
              <a:t>Make a </a:t>
            </a:r>
            <a:r>
              <a:rPr lang="en-US" i="1" dirty="0" smtClean="0"/>
              <a:t>Conditional </a:t>
            </a:r>
            <a:r>
              <a:rPr lang="en-US" i="1" dirty="0" smtClean="0"/>
              <a:t>Commitment</a:t>
            </a:r>
          </a:p>
          <a:p>
            <a:pPr lvl="1">
              <a:buFont typeface="Courier New"/>
              <a:buChar char="o"/>
            </a:pPr>
            <a:r>
              <a:rPr lang="en-US" dirty="0" smtClean="0"/>
              <a:t>Specify Requirements Gathering Phase</a:t>
            </a:r>
          </a:p>
          <a:p>
            <a:pPr lvl="2">
              <a:buFont typeface="Courier New"/>
              <a:buChar char="o"/>
            </a:pPr>
            <a:r>
              <a:rPr lang="en-US" dirty="0" smtClean="0"/>
              <a:t>Require access to users and systems</a:t>
            </a:r>
          </a:p>
          <a:p>
            <a:pPr lvl="1">
              <a:buFont typeface="Courier New"/>
              <a:buChar char="o"/>
            </a:pPr>
            <a:r>
              <a:rPr lang="en-US" dirty="0" smtClean="0"/>
              <a:t>Allow Time and Budget for Changes</a:t>
            </a:r>
          </a:p>
          <a:p>
            <a:r>
              <a:rPr lang="en-US" dirty="0" smtClean="0"/>
              <a:t>May Cost You Jobs!  </a:t>
            </a:r>
            <a:br>
              <a:rPr lang="en-US" dirty="0" smtClean="0"/>
            </a:br>
            <a:r>
              <a:rPr lang="en-US" dirty="0" smtClean="0"/>
              <a:t>(But may get you better jobs)</a:t>
            </a:r>
          </a:p>
          <a:p>
            <a:pPr lvl="1">
              <a:buFont typeface="Courier New"/>
              <a:buChar char="o"/>
            </a:pPr>
            <a:r>
              <a:rPr lang="en-US" dirty="0" smtClean="0"/>
              <a:t>Filter out problem clients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2/10/15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A27A7-74DC-2A47-9D23-749C6EF32631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Robert Nicholson</a:t>
            </a:r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Getting Buy-In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are asking your clients to “buy in” to investing more time and $$$ in requirements</a:t>
            </a:r>
          </a:p>
          <a:p>
            <a:r>
              <a:rPr lang="en-US" dirty="0" smtClean="0"/>
              <a:t>Educate your clients:</a:t>
            </a:r>
          </a:p>
          <a:p>
            <a:pPr lvl="1">
              <a:buFont typeface="Courier New"/>
              <a:buChar char="o"/>
            </a:pPr>
            <a:r>
              <a:rPr lang="en-US" dirty="0" smtClean="0"/>
              <a:t>Present UI design principles</a:t>
            </a:r>
          </a:p>
          <a:p>
            <a:pPr lvl="1">
              <a:buFont typeface="Courier New"/>
              <a:buChar char="o"/>
            </a:pPr>
            <a:r>
              <a:rPr lang="en-US" dirty="0" smtClean="0"/>
              <a:t>Identify the information you need</a:t>
            </a:r>
          </a:p>
          <a:p>
            <a:pPr lvl="1">
              <a:buFont typeface="Courier New"/>
              <a:buChar char="o"/>
            </a:pPr>
            <a:r>
              <a:rPr lang="en-US" dirty="0" smtClean="0"/>
              <a:t>Explain where the requirements fall short</a:t>
            </a:r>
          </a:p>
          <a:p>
            <a:r>
              <a:rPr lang="en-US" dirty="0" smtClean="0"/>
              <a:t>A well-written handout (with citations) on the process can help establish your credibility</a:t>
            </a:r>
            <a:endParaRPr lang="en-US" dirty="0"/>
          </a:p>
          <a:p>
            <a:pPr>
              <a:buFont typeface="Courier New"/>
              <a:buChar char="o"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2/10/15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Robert Nicholson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A27A7-74DC-2A47-9D23-749C6EF32631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9273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Requirements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Requirements evolve in the course of the project</a:t>
            </a:r>
          </a:p>
          <a:p>
            <a:r>
              <a:rPr lang="en-US" dirty="0" smtClean="0"/>
              <a:t>Need to control and </a:t>
            </a:r>
            <a:r>
              <a:rPr lang="en-US" dirty="0" smtClean="0"/>
              <a:t>limit the changes</a:t>
            </a:r>
          </a:p>
          <a:p>
            <a:pPr lvl="1">
              <a:buFont typeface="Courier New"/>
              <a:buChar char="o"/>
            </a:pPr>
            <a:r>
              <a:rPr lang="en-US" dirty="0" smtClean="0"/>
              <a:t>Requires People </a:t>
            </a:r>
            <a:r>
              <a:rPr lang="en-US" dirty="0" smtClean="0"/>
              <a:t>Management / Project Management</a:t>
            </a:r>
          </a:p>
          <a:p>
            <a:r>
              <a:rPr lang="en-US" dirty="0" smtClean="0"/>
              <a:t>Insist on a Single </a:t>
            </a:r>
            <a:r>
              <a:rPr lang="en-US" u="sng" dirty="0" smtClean="0"/>
              <a:t>Authoritative</a:t>
            </a:r>
            <a:r>
              <a:rPr lang="en-US" dirty="0" smtClean="0"/>
              <a:t> Contact</a:t>
            </a:r>
          </a:p>
          <a:p>
            <a:pPr lvl="1">
              <a:buFont typeface="Courier New"/>
              <a:buChar char="o"/>
            </a:pPr>
            <a:r>
              <a:rPr lang="en-US" dirty="0" smtClean="0"/>
              <a:t>Assemble input from multiple people</a:t>
            </a:r>
            <a:endParaRPr lang="en-US" dirty="0"/>
          </a:p>
          <a:p>
            <a:pPr lvl="1">
              <a:buFont typeface="Courier New"/>
              <a:buChar char="o"/>
            </a:pPr>
            <a:r>
              <a:rPr lang="en-US" dirty="0" smtClean="0"/>
              <a:t>May not be decision maker, but must have </a:t>
            </a:r>
            <a:br>
              <a:rPr lang="en-US" dirty="0" smtClean="0"/>
            </a:br>
            <a:r>
              <a:rPr lang="en-US" i="1" dirty="0" smtClean="0"/>
              <a:t>direct access to decision maker</a:t>
            </a:r>
          </a:p>
          <a:p>
            <a:pPr lvl="1">
              <a:buFont typeface="Courier New"/>
              <a:buChar char="o"/>
            </a:pPr>
            <a:r>
              <a:rPr lang="en-US" dirty="0" smtClean="0"/>
              <a:t>You still need </a:t>
            </a:r>
            <a:r>
              <a:rPr lang="en-US" i="1" dirty="0" smtClean="0"/>
              <a:t>access</a:t>
            </a:r>
            <a:r>
              <a:rPr lang="en-US" dirty="0" smtClean="0"/>
              <a:t> to actual users</a:t>
            </a:r>
          </a:p>
          <a:p>
            <a:r>
              <a:rPr lang="en-US" u="sng" dirty="0" smtClean="0"/>
              <a:t>Put</a:t>
            </a:r>
            <a:r>
              <a:rPr lang="en-US" dirty="0" smtClean="0"/>
              <a:t> Everything in Writing</a:t>
            </a:r>
          </a:p>
          <a:p>
            <a:pPr lvl="1">
              <a:buFont typeface="Courier New"/>
              <a:buChar char="o"/>
            </a:pPr>
            <a:r>
              <a:rPr lang="en-US" dirty="0" smtClean="0"/>
              <a:t>Meeting minutes</a:t>
            </a:r>
          </a:p>
          <a:p>
            <a:r>
              <a:rPr lang="en-US" u="sng" dirty="0" smtClean="0"/>
              <a:t>Get</a:t>
            </a:r>
            <a:r>
              <a:rPr lang="en-US" dirty="0" smtClean="0"/>
              <a:t> Everything </a:t>
            </a:r>
            <a:r>
              <a:rPr lang="en-US" dirty="0"/>
              <a:t>in Writing (including approvals)</a:t>
            </a:r>
          </a:p>
          <a:p>
            <a:r>
              <a:rPr lang="en-US" dirty="0" smtClean="0"/>
              <a:t>Timetable for Requirements Review by Client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2/10/15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A27A7-74DC-2A47-9D23-749C6EF32631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Robert Nicholson</a:t>
            </a:r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Take Charge of Requirements</a:t>
            </a:r>
          </a:p>
          <a:p>
            <a:r>
              <a:rPr lang="en-US" dirty="0"/>
              <a:t>Have a </a:t>
            </a:r>
            <a:r>
              <a:rPr lang="en-US" i="1" dirty="0"/>
              <a:t>Plan</a:t>
            </a:r>
            <a:r>
              <a:rPr lang="en-US" dirty="0"/>
              <a:t> for </a:t>
            </a:r>
            <a:r>
              <a:rPr lang="en-US" dirty="0" smtClean="0"/>
              <a:t>Requirements</a:t>
            </a:r>
          </a:p>
          <a:p>
            <a:pPr lvl="1">
              <a:buFont typeface="Courier New"/>
              <a:buChar char="o"/>
            </a:pPr>
            <a:r>
              <a:rPr lang="en-US" dirty="0" smtClean="0"/>
              <a:t>Determine </a:t>
            </a:r>
            <a:r>
              <a:rPr lang="en-US" dirty="0"/>
              <a:t>business </a:t>
            </a:r>
            <a:r>
              <a:rPr lang="en-US" dirty="0" smtClean="0"/>
              <a:t>priorities</a:t>
            </a:r>
          </a:p>
          <a:p>
            <a:pPr lvl="1">
              <a:buFont typeface="Courier New"/>
              <a:buChar char="o"/>
            </a:pPr>
            <a:r>
              <a:rPr lang="en-US" dirty="0" smtClean="0"/>
              <a:t>Survey </a:t>
            </a:r>
            <a:r>
              <a:rPr lang="en-US" dirty="0"/>
              <a:t>basic </a:t>
            </a:r>
            <a:r>
              <a:rPr lang="en-US" dirty="0" smtClean="0"/>
              <a:t>requirements</a:t>
            </a:r>
          </a:p>
          <a:p>
            <a:pPr lvl="1">
              <a:buFont typeface="Courier New"/>
              <a:buChar char="o"/>
            </a:pPr>
            <a:r>
              <a:rPr lang="en-US" dirty="0" smtClean="0"/>
              <a:t>Review documentation</a:t>
            </a:r>
          </a:p>
          <a:p>
            <a:pPr lvl="1">
              <a:buFont typeface="Courier New"/>
              <a:buChar char="o"/>
            </a:pPr>
            <a:r>
              <a:rPr lang="en-US" dirty="0" smtClean="0"/>
              <a:t>engage users</a:t>
            </a:r>
          </a:p>
          <a:p>
            <a:pPr lvl="1">
              <a:buFont typeface="Courier New"/>
              <a:buChar char="o"/>
            </a:pPr>
            <a:r>
              <a:rPr lang="en-US" dirty="0" smtClean="0"/>
              <a:t>view </a:t>
            </a:r>
            <a:r>
              <a:rPr lang="en-US" dirty="0"/>
              <a:t>end-to-end </a:t>
            </a:r>
            <a:r>
              <a:rPr lang="en-US" dirty="0" smtClean="0"/>
              <a:t>system</a:t>
            </a:r>
          </a:p>
          <a:p>
            <a:pPr lvl="1">
              <a:buFont typeface="Courier New"/>
              <a:buChar char="o"/>
            </a:pPr>
            <a:r>
              <a:rPr lang="en-US" dirty="0" smtClean="0"/>
              <a:t>incorporate </a:t>
            </a:r>
            <a:r>
              <a:rPr lang="en-US" dirty="0"/>
              <a:t>knowledge of IU/UX technology &amp; best </a:t>
            </a:r>
            <a:r>
              <a:rPr lang="en-US" dirty="0" smtClean="0"/>
              <a:t>practices</a:t>
            </a:r>
            <a:endParaRPr lang="en-US" dirty="0"/>
          </a:p>
          <a:p>
            <a:r>
              <a:rPr lang="en-US" i="1" dirty="0" smtClean="0"/>
              <a:t>Inform Client of Need for </a:t>
            </a:r>
            <a:r>
              <a:rPr lang="en-US" i="1" dirty="0" smtClean="0"/>
              <a:t>Interface Review </a:t>
            </a:r>
            <a:r>
              <a:rPr lang="en-US" i="1" dirty="0" smtClean="0"/>
              <a:t>&amp; </a:t>
            </a:r>
            <a:r>
              <a:rPr lang="en-US" i="1" dirty="0" smtClean="0"/>
              <a:t>Update</a:t>
            </a:r>
            <a:endParaRPr lang="en-US" i="1" dirty="0" smtClean="0"/>
          </a:p>
          <a:p>
            <a:r>
              <a:rPr lang="en-US" dirty="0" smtClean="0"/>
              <a:t>Schedule and Budget for </a:t>
            </a:r>
            <a:r>
              <a:rPr lang="en-US" dirty="0" smtClean="0"/>
              <a:t>mid-project Interface Review(s)</a:t>
            </a:r>
            <a:endParaRPr lang="en-US" dirty="0" smtClean="0"/>
          </a:p>
          <a:p>
            <a:r>
              <a:rPr lang="en-US" dirty="0" smtClean="0"/>
              <a:t>Plan </a:t>
            </a:r>
            <a:r>
              <a:rPr lang="en-US" dirty="0" smtClean="0"/>
              <a:t>for Documentation and Training</a:t>
            </a:r>
          </a:p>
          <a:p>
            <a:r>
              <a:rPr lang="en-US" dirty="0" smtClean="0"/>
              <a:t>Plan for Interface Transition / Rollout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2/10/15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A27A7-74DC-2A47-9D23-749C6EF32631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Robert Nicholson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8533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57005"/>
            <a:ext cx="7772400" cy="193206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Working with Graphic</a:t>
            </a:r>
            <a:br>
              <a:rPr lang="en-US" dirty="0" smtClean="0"/>
            </a:br>
            <a:r>
              <a:rPr lang="en-US" dirty="0" smtClean="0"/>
              <a:t>Designers</a:t>
            </a:r>
            <a:br>
              <a:rPr lang="en-US" dirty="0" smtClean="0"/>
            </a:br>
            <a:r>
              <a:rPr lang="en-US" sz="3600" i="1" dirty="0" smtClean="0"/>
              <a:t>Experiences and Lessons Learned</a:t>
            </a:r>
            <a:endParaRPr lang="en-US" sz="3600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Robert Nicholson</a:t>
            </a:r>
            <a:endParaRPr lang="en-US" dirty="0" smtClean="0"/>
          </a:p>
          <a:p>
            <a:r>
              <a:rPr lang="en-US" sz="2000" dirty="0" err="1" smtClean="0"/>
              <a:t>bob-n@wygk.com</a:t>
            </a:r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2/10/15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9895A-707F-8341-BDFC-0D30AAC2A476}" type="slidenum">
              <a:rPr lang="en-US" smtClean="0"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Robert Nicholson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1188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is Important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>
            <a:normAutofit/>
          </a:bodyPr>
          <a:lstStyle/>
          <a:p>
            <a:r>
              <a:rPr lang="en-US" dirty="0" smtClean="0"/>
              <a:t>Graphic Design is Critical to Success</a:t>
            </a:r>
          </a:p>
          <a:p>
            <a:pPr lvl="1">
              <a:buFont typeface="Courier New"/>
              <a:buChar char="o"/>
            </a:pPr>
            <a:r>
              <a:rPr lang="en-US" dirty="0" smtClean="0"/>
              <a:t>Especially in Consumer Applications</a:t>
            </a:r>
          </a:p>
          <a:p>
            <a:r>
              <a:rPr lang="en-US" dirty="0" smtClean="0"/>
              <a:t>You are </a:t>
            </a:r>
            <a:r>
              <a:rPr lang="en-US" i="1" dirty="0" smtClean="0"/>
              <a:t>not</a:t>
            </a:r>
            <a:r>
              <a:rPr lang="en-US" dirty="0" smtClean="0"/>
              <a:t> a Graphic Designer</a:t>
            </a:r>
          </a:p>
          <a:p>
            <a:pPr lvl="1">
              <a:buFont typeface="Courier New"/>
              <a:buChar char="o"/>
            </a:pPr>
            <a:r>
              <a:rPr lang="en-US" dirty="0" smtClean="0"/>
              <a:t>Designers spend years studying color theory, layout, typography, iconography, graphic development tools, etc.</a:t>
            </a:r>
          </a:p>
          <a:p>
            <a:r>
              <a:rPr lang="en-US" dirty="0" smtClean="0"/>
              <a:t>Design Fashions and Styles </a:t>
            </a:r>
            <a:r>
              <a:rPr lang="en-US" dirty="0" smtClean="0"/>
              <a:t>change</a:t>
            </a:r>
          </a:p>
          <a:p>
            <a:pPr lvl="1"/>
            <a:r>
              <a:rPr lang="en-US" dirty="0" smtClean="0"/>
              <a:t>Magazines: by decade; web: by year</a:t>
            </a:r>
            <a:endParaRPr lang="en-US" dirty="0" smtClean="0"/>
          </a:p>
          <a:p>
            <a:pPr lvl="1"/>
            <a:r>
              <a:rPr lang="en-US" dirty="0" smtClean="0"/>
              <a:t>Current:  Infinite pages, video backgrounds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2/10/15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A27A7-74DC-2A47-9D23-749C6EF32631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Robert Nicholson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913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Trust Your Designer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Set Individual Preferences Aside</a:t>
            </a:r>
          </a:p>
          <a:p>
            <a:r>
              <a:rPr lang="en-US" dirty="0" smtClean="0"/>
              <a:t>Choose a Designer based on </a:t>
            </a:r>
            <a:r>
              <a:rPr lang="en-US" dirty="0" smtClean="0"/>
              <a:t>review of past </a:t>
            </a:r>
            <a:r>
              <a:rPr lang="en-US" dirty="0" smtClean="0"/>
              <a:t>work</a:t>
            </a:r>
          </a:p>
          <a:p>
            <a:r>
              <a:rPr lang="en-US" dirty="0" smtClean="0"/>
              <a:t>Make sure Designer understands </a:t>
            </a:r>
            <a:r>
              <a:rPr lang="en-US" dirty="0" smtClean="0"/>
              <a:t>requirements</a:t>
            </a:r>
          </a:p>
          <a:p>
            <a:pPr marL="742950" lvl="2" indent="-342900">
              <a:buFont typeface="Courier New"/>
              <a:buChar char="o"/>
            </a:pPr>
            <a:r>
              <a:rPr lang="en-US" dirty="0"/>
              <a:t>Provide wireframes and </a:t>
            </a:r>
            <a:r>
              <a:rPr lang="en-US" dirty="0" smtClean="0"/>
              <a:t>list of screen types</a:t>
            </a:r>
            <a:endParaRPr lang="en-US" dirty="0" smtClean="0"/>
          </a:p>
          <a:p>
            <a:r>
              <a:rPr lang="en-US" dirty="0" smtClean="0"/>
              <a:t>Tell designer what you need </a:t>
            </a:r>
          </a:p>
          <a:p>
            <a:pPr lvl="1">
              <a:buFont typeface="Courier New"/>
              <a:buChar char="o"/>
            </a:pPr>
            <a:r>
              <a:rPr lang="en-US" dirty="0" err="1" smtClean="0"/>
              <a:t>Unflattened</a:t>
            </a:r>
            <a:r>
              <a:rPr lang="en-US" dirty="0" smtClean="0"/>
              <a:t> </a:t>
            </a:r>
            <a:r>
              <a:rPr lang="en-US" dirty="0" smtClean="0"/>
              <a:t>Photoshop files, sized icons, font and color specifications, CSS files, etc.</a:t>
            </a:r>
          </a:p>
          <a:p>
            <a:r>
              <a:rPr lang="en-US" dirty="0" smtClean="0"/>
              <a:t>Get early designs and refine</a:t>
            </a:r>
          </a:p>
          <a:p>
            <a:r>
              <a:rPr lang="en-US" dirty="0" smtClean="0"/>
              <a:t>Incorporate graphic design in prototypes</a:t>
            </a:r>
          </a:p>
          <a:p>
            <a:r>
              <a:rPr lang="en-US" dirty="0" smtClean="0"/>
              <a:t>As far as possible, isolate design from code (e.g. </a:t>
            </a:r>
            <a:r>
              <a:rPr lang="en-US" dirty="0" err="1" smtClean="0"/>
              <a:t>css</a:t>
            </a:r>
            <a:r>
              <a:rPr lang="en-US" dirty="0" smtClean="0"/>
              <a:t>, WordPress themes)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2/10/15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A27A7-74DC-2A47-9D23-749C6EF32631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Robert Nicholson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2131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My Background</a:t>
            </a:r>
            <a:br>
              <a:rPr lang="en-US" dirty="0" smtClean="0"/>
            </a:br>
            <a:r>
              <a:rPr lang="en-US" sz="2667" dirty="0" smtClean="0"/>
              <a:t>BS, Computer Science, California State University, Chico</a:t>
            </a:r>
            <a:br>
              <a:rPr lang="en-US" sz="2667" dirty="0" smtClean="0"/>
            </a:br>
            <a:r>
              <a:rPr lang="en-US" sz="2667" dirty="0" smtClean="0"/>
              <a:t>MS, Computer Engineering, Stanford University</a:t>
            </a:r>
            <a:endParaRPr lang="en-US" sz="2667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78904"/>
            <a:ext cx="4013560" cy="4247259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Hewlett-Packard, </a:t>
            </a:r>
            <a:br>
              <a:rPr lang="en-US" dirty="0" smtClean="0"/>
            </a:br>
            <a:r>
              <a:rPr lang="en-US" dirty="0" smtClean="0"/>
              <a:t>Software Engineer</a:t>
            </a:r>
          </a:p>
          <a:p>
            <a:r>
              <a:rPr lang="en-US" dirty="0" err="1" smtClean="0"/>
              <a:t>Sydis</a:t>
            </a:r>
            <a:r>
              <a:rPr lang="en-US" dirty="0" smtClean="0"/>
              <a:t> Inc, </a:t>
            </a:r>
            <a:br>
              <a:rPr lang="en-US" dirty="0" smtClean="0"/>
            </a:br>
            <a:r>
              <a:rPr lang="en-US" dirty="0" smtClean="0"/>
              <a:t>Engineering Manager</a:t>
            </a:r>
          </a:p>
          <a:p>
            <a:r>
              <a:rPr lang="en-US" dirty="0" smtClean="0"/>
              <a:t>Cognitive Concepts, Founder</a:t>
            </a:r>
          </a:p>
          <a:p>
            <a:r>
              <a:rPr lang="en-US" dirty="0" smtClean="0"/>
              <a:t>Plexus, </a:t>
            </a:r>
            <a:br>
              <a:rPr lang="en-US" dirty="0" smtClean="0"/>
            </a:br>
            <a:r>
              <a:rPr lang="en-US" dirty="0" smtClean="0"/>
              <a:t>Engineering Manager</a:t>
            </a:r>
          </a:p>
          <a:p>
            <a:r>
              <a:rPr lang="en-US" dirty="0" smtClean="0"/>
              <a:t>Oracle, </a:t>
            </a:r>
            <a:br>
              <a:rPr lang="en-US" dirty="0" smtClean="0"/>
            </a:br>
            <a:r>
              <a:rPr lang="en-US" dirty="0" smtClean="0"/>
              <a:t>Engineering Director</a:t>
            </a:r>
          </a:p>
          <a:p>
            <a:r>
              <a:rPr lang="en-US" dirty="0" smtClean="0"/>
              <a:t>Silicon Graphics / AT&amp;T, Engineering Manager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4430" y="1878904"/>
            <a:ext cx="4112370" cy="4247259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sz="3200" dirty="0" smtClean="0"/>
              <a:t>Sun Microsystems, Engineering Director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InterSurvey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b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VP of Engineering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sz="3200" baseline="0" dirty="0" err="1" smtClean="0"/>
              <a:t>StockMaster</a:t>
            </a:r>
            <a:r>
              <a:rPr lang="en-US" sz="3200" dirty="0" smtClean="0"/>
              <a:t> / Red Herring, VP of Engineering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Ratingz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Inc, </a:t>
            </a:r>
            <a:r>
              <a:rPr lang="en-US" sz="3200" dirty="0" smtClean="0"/>
              <a:t>Co-Founder, </a:t>
            </a:r>
            <a:br>
              <a:rPr lang="en-US" sz="3200" dirty="0" smtClean="0"/>
            </a:br>
            <a:r>
              <a:rPr lang="en-US" sz="3200" dirty="0" smtClean="0"/>
              <a:t>VP of Marketing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LunaGraphica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Inc, Co-Founder, VP of Technology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sz="3200" baseline="0" dirty="0" smtClean="0"/>
              <a:t>Entrepreneur</a:t>
            </a:r>
            <a:r>
              <a:rPr lang="en-US" sz="3200" dirty="0" smtClean="0"/>
              <a:t> and Independent Consultant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2/10/15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A27A7-74DC-2A47-9D23-749C6EF32631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Robert Nicholson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1749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“Requirements” Mix</a:t>
            </a:r>
            <a:br>
              <a:rPr lang="en-US" dirty="0" smtClean="0"/>
            </a:br>
            <a:endParaRPr lang="en-US" sz="2667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2132"/>
            <a:ext cx="8229600" cy="4934031"/>
          </a:xfrm>
        </p:spPr>
        <p:txBody>
          <a:bodyPr>
            <a:normAutofit/>
          </a:bodyPr>
          <a:lstStyle/>
          <a:p>
            <a:r>
              <a:rPr lang="en-US" dirty="0" smtClean="0"/>
              <a:t>User Interface</a:t>
            </a:r>
          </a:p>
          <a:p>
            <a:pPr lvl="1">
              <a:buFont typeface="Courier New"/>
              <a:buChar char="o"/>
            </a:pPr>
            <a:r>
              <a:rPr lang="en-US" dirty="0" smtClean="0"/>
              <a:t>Design, Interface Elements, etc</a:t>
            </a:r>
          </a:p>
          <a:p>
            <a:r>
              <a:rPr lang="en-US" dirty="0" smtClean="0"/>
              <a:t>User Experience</a:t>
            </a:r>
          </a:p>
          <a:p>
            <a:pPr lvl="1">
              <a:buFont typeface="Courier New"/>
              <a:buChar char="o"/>
            </a:pPr>
            <a:r>
              <a:rPr lang="en-US" dirty="0" smtClean="0"/>
              <a:t>Data Model, Process (Context)</a:t>
            </a:r>
          </a:p>
          <a:p>
            <a:r>
              <a:rPr lang="en-US" dirty="0" smtClean="0"/>
              <a:t>Specific Functionality</a:t>
            </a:r>
          </a:p>
          <a:p>
            <a:r>
              <a:rPr lang="en-US" dirty="0" smtClean="0"/>
              <a:t>Use Cases</a:t>
            </a:r>
          </a:p>
          <a:p>
            <a:r>
              <a:rPr lang="en-US" dirty="0" smtClean="0"/>
              <a:t>Devices &amp; Platforms</a:t>
            </a:r>
          </a:p>
          <a:p>
            <a:r>
              <a:rPr lang="en-US" dirty="0" smtClean="0"/>
              <a:t>Performance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4430" y="1192132"/>
            <a:ext cx="4112370" cy="49340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2/10/15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A27A7-74DC-2A47-9D23-749C6EF32631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Robert Nicholson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“Requirements” Phases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>
              <a:defRPr/>
            </a:pPr>
            <a:r>
              <a:rPr lang="en-US" dirty="0" smtClean="0"/>
              <a:t>Pre-Project:</a:t>
            </a:r>
          </a:p>
          <a:p>
            <a:pPr marL="800100" lvl="1" indent="-342900">
              <a:buFont typeface="Courier New"/>
              <a:buChar char="o"/>
            </a:pPr>
            <a:r>
              <a:rPr lang="en-US" sz="3200" dirty="0"/>
              <a:t>Research </a:t>
            </a:r>
            <a:r>
              <a:rPr lang="en-US" sz="3200" dirty="0" smtClean="0"/>
              <a:t>Requirements from scratch</a:t>
            </a:r>
            <a:endParaRPr lang="en-US" sz="3200" dirty="0"/>
          </a:p>
          <a:p>
            <a:pPr marL="800100" lvl="1" indent="-342900">
              <a:buFont typeface="Courier New"/>
              <a:buChar char="o"/>
            </a:pPr>
            <a:r>
              <a:rPr lang="en-US" sz="3200" dirty="0" smtClean="0"/>
              <a:t>RFP (Request For Proposal) *</a:t>
            </a:r>
          </a:p>
          <a:p>
            <a:pPr marL="800100" lvl="1" indent="-342900">
              <a:buFont typeface="Courier New"/>
              <a:buChar char="o"/>
            </a:pPr>
            <a:r>
              <a:rPr lang="en-US" sz="3200" dirty="0" smtClean="0"/>
              <a:t>Marketing Requirements</a:t>
            </a:r>
          </a:p>
          <a:p>
            <a:pPr lvl="0">
              <a:defRPr/>
            </a:pPr>
            <a:r>
              <a:rPr lang="en-US" dirty="0" smtClean="0"/>
              <a:t>Project Initiation</a:t>
            </a:r>
          </a:p>
          <a:p>
            <a:pPr marL="800100" lvl="1" indent="-342900">
              <a:buFont typeface="Courier New"/>
              <a:buChar char="o"/>
            </a:pPr>
            <a:r>
              <a:rPr lang="en-US" sz="3200" dirty="0" smtClean="0"/>
              <a:t>Requirements Gathering / Refining</a:t>
            </a:r>
          </a:p>
          <a:p>
            <a:pPr marL="400050"/>
            <a:r>
              <a:rPr lang="en-US" dirty="0" smtClean="0"/>
              <a:t>In-Progress Project Review(s)</a:t>
            </a:r>
          </a:p>
          <a:p>
            <a:pPr marL="800100" lvl="1">
              <a:buFont typeface="Courier New"/>
              <a:buChar char="o"/>
            </a:pPr>
            <a:r>
              <a:rPr lang="en-US" dirty="0" smtClean="0"/>
              <a:t>Change Requirements</a:t>
            </a:r>
          </a:p>
          <a:p>
            <a:pPr lvl="0">
              <a:defRPr/>
            </a:pPr>
            <a:r>
              <a:rPr lang="en-US" dirty="0" smtClean="0"/>
              <a:t>Web / Desktop Applications / Mobile Apps</a:t>
            </a:r>
            <a:endParaRPr lang="en-US" dirty="0"/>
          </a:p>
          <a:p>
            <a:pPr marL="800100" lvl="1">
              <a:buFont typeface="Courier New"/>
              <a:buChar char="o"/>
            </a:pPr>
            <a:r>
              <a:rPr lang="en-US" dirty="0" smtClean="0"/>
              <a:t>Different Release Cycles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2/10/15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A27A7-74DC-2A47-9D23-749C6EF32631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Robert Nicholson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1749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Why Requirements are WRONG (1)</a:t>
            </a:r>
            <a:br>
              <a:rPr lang="en-US" dirty="0" smtClean="0"/>
            </a:br>
            <a:endParaRPr lang="en-US" sz="2667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2132"/>
            <a:ext cx="8229600" cy="4934031"/>
          </a:xfrm>
        </p:spPr>
        <p:txBody>
          <a:bodyPr>
            <a:normAutofit/>
          </a:bodyPr>
          <a:lstStyle/>
          <a:p>
            <a:r>
              <a:rPr lang="en-US" dirty="0" smtClean="0"/>
              <a:t>Wrong People</a:t>
            </a:r>
          </a:p>
          <a:p>
            <a:pPr lvl="1">
              <a:buFont typeface="Courier New"/>
              <a:buChar char="o"/>
            </a:pPr>
            <a:r>
              <a:rPr lang="en-US" dirty="0" smtClean="0"/>
              <a:t>Managers, administrators, executives</a:t>
            </a:r>
          </a:p>
          <a:p>
            <a:pPr lvl="1">
              <a:buFont typeface="Courier New"/>
              <a:buChar char="o"/>
            </a:pPr>
            <a:r>
              <a:rPr lang="en-US" dirty="0" smtClean="0"/>
              <a:t>Limited understanding of the problem</a:t>
            </a:r>
          </a:p>
          <a:p>
            <a:pPr lvl="1">
              <a:buFont typeface="Courier New"/>
              <a:buChar char="o"/>
            </a:pPr>
            <a:r>
              <a:rPr lang="en-US" dirty="0" smtClean="0"/>
              <a:t>No UI / UX expertise (and haven’t seen this talk!)</a:t>
            </a:r>
          </a:p>
          <a:p>
            <a:r>
              <a:rPr lang="en-US" dirty="0" smtClean="0"/>
              <a:t>Mix of People *</a:t>
            </a:r>
            <a:endParaRPr lang="en-US" dirty="0"/>
          </a:p>
          <a:p>
            <a:pPr lvl="1">
              <a:buFont typeface="Courier New"/>
              <a:buChar char="o"/>
            </a:pPr>
            <a:r>
              <a:rPr lang="en-US" dirty="0" smtClean="0"/>
              <a:t>Different </a:t>
            </a:r>
            <a:r>
              <a:rPr lang="en-US" dirty="0" smtClean="0"/>
              <a:t>goals</a:t>
            </a:r>
          </a:p>
          <a:p>
            <a:pPr lvl="1">
              <a:buFont typeface="Courier New"/>
              <a:buChar char="o"/>
            </a:pPr>
            <a:r>
              <a:rPr lang="en-US" dirty="0" smtClean="0"/>
              <a:t>Lack of priorities and process</a:t>
            </a:r>
            <a:endParaRPr lang="en-US" dirty="0" smtClean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789869" y="1192132"/>
            <a:ext cx="3896931" cy="49340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2/10/15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A27A7-74DC-2A47-9D23-749C6EF32631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Robert Nicholson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Requirements are WRONG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Wrong Problem</a:t>
            </a:r>
          </a:p>
          <a:p>
            <a:pPr lvl="1">
              <a:buFont typeface="Courier New"/>
              <a:buChar char="o"/>
            </a:pPr>
            <a:r>
              <a:rPr lang="en-US" dirty="0" smtClean="0"/>
              <a:t>Focus on “Pain Points” rather than business priorities</a:t>
            </a:r>
          </a:p>
          <a:p>
            <a:pPr lvl="1">
              <a:buFont typeface="Courier New"/>
              <a:buChar char="o"/>
            </a:pPr>
            <a:r>
              <a:rPr lang="en-US" dirty="0" smtClean="0"/>
              <a:t>Focus on legacy systems rather than </a:t>
            </a:r>
            <a:r>
              <a:rPr lang="en-US" dirty="0" smtClean="0"/>
              <a:t>future</a:t>
            </a:r>
            <a:endParaRPr lang="en-US" dirty="0"/>
          </a:p>
          <a:p>
            <a:pPr lvl="2">
              <a:buFont typeface="Courier New"/>
              <a:buChar char="o"/>
            </a:pPr>
            <a:r>
              <a:rPr lang="en-US" dirty="0" smtClean="0"/>
              <a:t>(There are always legacy systems)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2/10/15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A27A7-74DC-2A47-9D23-749C6EF32631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Robert Nicholson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Why Requirements are WRONG (3)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defRPr/>
            </a:pPr>
            <a:r>
              <a:rPr lang="en-US" dirty="0" smtClean="0"/>
              <a:t>Copying Other Applications</a:t>
            </a:r>
          </a:p>
          <a:p>
            <a:pPr lvl="1">
              <a:buFont typeface="Courier New"/>
              <a:buChar char="o"/>
              <a:defRPr/>
            </a:pPr>
            <a:r>
              <a:rPr lang="en-US" dirty="0" smtClean="0"/>
              <a:t>Often not </a:t>
            </a:r>
            <a:r>
              <a:rPr lang="en-US" dirty="0" smtClean="0"/>
              <a:t>appropriate</a:t>
            </a:r>
          </a:p>
          <a:p>
            <a:pPr lvl="2">
              <a:buFont typeface="Courier New"/>
              <a:buChar char="o"/>
              <a:defRPr/>
            </a:pPr>
            <a:r>
              <a:rPr lang="en-US" dirty="0" smtClean="0"/>
              <a:t>Example:  selection spinner</a:t>
            </a:r>
            <a:endParaRPr lang="en-US" dirty="0" smtClean="0"/>
          </a:p>
          <a:p>
            <a:pPr lvl="1">
              <a:buFont typeface="Courier New"/>
              <a:buChar char="o"/>
              <a:defRPr/>
            </a:pPr>
            <a:r>
              <a:rPr lang="en-US" dirty="0" smtClean="0"/>
              <a:t>Interface Pizza</a:t>
            </a:r>
          </a:p>
          <a:p>
            <a:pPr lvl="1">
              <a:buFont typeface="Courier New"/>
              <a:buChar char="o"/>
              <a:defRPr/>
            </a:pPr>
            <a:r>
              <a:rPr lang="en-US" dirty="0" smtClean="0"/>
              <a:t>Backward-looking (legacy and technology*)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2/10/15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A27A7-74DC-2A47-9D23-749C6EF32631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Robert Nicholson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Requirements are WRONG (4)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>
              <a:defRPr/>
            </a:pPr>
            <a:r>
              <a:rPr lang="en-US" dirty="0" smtClean="0"/>
              <a:t>Lack of Technology / Industry Knowledge</a:t>
            </a:r>
          </a:p>
          <a:p>
            <a:pPr marL="800100" lvl="1" indent="-342900">
              <a:buFont typeface="Courier New"/>
              <a:buChar char="o"/>
            </a:pPr>
            <a:r>
              <a:rPr lang="en-US" sz="3200" dirty="0" smtClean="0"/>
              <a:t>(Not </a:t>
            </a:r>
            <a:r>
              <a:rPr lang="en-US" sz="3200" dirty="0" smtClean="0"/>
              <a:t>knowing what is </a:t>
            </a:r>
            <a:r>
              <a:rPr lang="en-US" sz="3200" dirty="0" smtClean="0"/>
              <a:t>possible)</a:t>
            </a:r>
            <a:endParaRPr lang="en-US" sz="3200" dirty="0" smtClean="0"/>
          </a:p>
          <a:p>
            <a:pPr marL="800100" lvl="1" indent="-342900">
              <a:buFont typeface="Courier New"/>
              <a:buChar char="o"/>
            </a:pPr>
            <a:r>
              <a:rPr lang="en-US" sz="3200" dirty="0" err="1" smtClean="0"/>
              <a:t>Geolocation</a:t>
            </a:r>
            <a:endParaRPr lang="en-US" sz="3200" dirty="0" smtClean="0"/>
          </a:p>
          <a:p>
            <a:pPr marL="800100" lvl="1" indent="-342900">
              <a:buFont typeface="Courier New"/>
              <a:buChar char="o"/>
            </a:pPr>
            <a:r>
              <a:rPr lang="en-US" sz="3200" dirty="0" smtClean="0"/>
              <a:t>Image recognition</a:t>
            </a:r>
          </a:p>
          <a:p>
            <a:pPr marL="800100" lvl="1" indent="-342900">
              <a:buFont typeface="Courier New"/>
              <a:buChar char="o"/>
            </a:pPr>
            <a:r>
              <a:rPr lang="en-US" sz="3200" dirty="0" smtClean="0"/>
              <a:t>Audio Input</a:t>
            </a:r>
          </a:p>
          <a:p>
            <a:pPr marL="800100" lvl="1" indent="-342900">
              <a:buFont typeface="Courier New"/>
              <a:buChar char="o"/>
            </a:pPr>
            <a:r>
              <a:rPr lang="en-US" sz="3200" dirty="0" smtClean="0"/>
              <a:t>Language translation</a:t>
            </a:r>
          </a:p>
          <a:p>
            <a:pPr marL="800100" lvl="1" indent="-342900">
              <a:buFont typeface="Courier New"/>
              <a:buChar char="o"/>
            </a:pPr>
            <a:r>
              <a:rPr lang="en-US" sz="3200" dirty="0" smtClean="0"/>
              <a:t>Expert Systems / artificial intelligence</a:t>
            </a:r>
          </a:p>
          <a:p>
            <a:pPr marL="800100" lvl="1" indent="-342900">
              <a:buFont typeface="Courier New"/>
              <a:buChar char="o"/>
            </a:pPr>
            <a:r>
              <a:rPr lang="en-US" sz="3200" dirty="0" smtClean="0"/>
              <a:t>Back-end database verification services</a:t>
            </a:r>
          </a:p>
          <a:p>
            <a:pPr marL="800100" lvl="1" indent="-342900">
              <a:buFont typeface="Courier New"/>
              <a:buChar char="o"/>
            </a:pPr>
            <a:endParaRPr lang="en-US" sz="3200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2/10/15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A27A7-74DC-2A47-9D23-749C6EF32631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Robert Nicholson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17494"/>
          </a:xfrm>
        </p:spPr>
        <p:txBody>
          <a:bodyPr>
            <a:normAutofit/>
          </a:bodyPr>
          <a:lstStyle/>
          <a:p>
            <a:r>
              <a:rPr lang="en-US" dirty="0" smtClean="0"/>
              <a:t>Getting Good Requirements (1)</a:t>
            </a:r>
            <a:endParaRPr lang="en-US" sz="2667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2132"/>
            <a:ext cx="8229600" cy="4934031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Understand the Basics:</a:t>
            </a:r>
          </a:p>
          <a:p>
            <a:pPr lvl="1">
              <a:buFont typeface="Courier New"/>
              <a:buChar char="o"/>
            </a:pPr>
            <a:r>
              <a:rPr lang="en-US" dirty="0" smtClean="0"/>
              <a:t>Use </a:t>
            </a:r>
            <a:r>
              <a:rPr lang="en-US" dirty="0"/>
              <a:t>Questionnaires or Interviews</a:t>
            </a:r>
          </a:p>
          <a:p>
            <a:pPr lvl="1">
              <a:buFont typeface="Courier New"/>
              <a:buChar char="o"/>
            </a:pPr>
            <a:r>
              <a:rPr lang="en-US" dirty="0" smtClean="0"/>
              <a:t>Likes </a:t>
            </a:r>
            <a:r>
              <a:rPr lang="en-US" dirty="0" smtClean="0"/>
              <a:t>and Dislikes (especially useful for UI)</a:t>
            </a:r>
          </a:p>
          <a:p>
            <a:pPr lvl="1">
              <a:buFont typeface="Courier New"/>
              <a:buChar char="o"/>
            </a:pPr>
            <a:r>
              <a:rPr lang="en-US" dirty="0" smtClean="0"/>
              <a:t>Colors and fonts (preferences, company standards)</a:t>
            </a:r>
          </a:p>
          <a:p>
            <a:pPr lvl="1">
              <a:buFont typeface="Courier New"/>
              <a:buChar char="o"/>
            </a:pPr>
            <a:r>
              <a:rPr lang="en-US" dirty="0" smtClean="0"/>
              <a:t>“Mood” </a:t>
            </a:r>
            <a:r>
              <a:rPr lang="en-US" dirty="0" smtClean="0"/>
              <a:t>(professional, efficient, fun)</a:t>
            </a:r>
            <a:endParaRPr lang="en-US" dirty="0" smtClean="0"/>
          </a:p>
          <a:p>
            <a:pPr lvl="1">
              <a:buFont typeface="Courier New"/>
              <a:buChar char="o"/>
            </a:pPr>
            <a:r>
              <a:rPr lang="en-US" dirty="0" err="1" smtClean="0"/>
              <a:t>Language(s</a:t>
            </a:r>
            <a:r>
              <a:rPr lang="en-US" dirty="0" smtClean="0"/>
              <a:t>)</a:t>
            </a:r>
          </a:p>
          <a:p>
            <a:pPr lvl="1">
              <a:buFont typeface="Courier New"/>
              <a:buChar char="o"/>
            </a:pPr>
            <a:r>
              <a:rPr lang="en-US" dirty="0" smtClean="0"/>
              <a:t>Target Users (age</a:t>
            </a:r>
            <a:r>
              <a:rPr lang="en-US" dirty="0"/>
              <a:t>, gender</a:t>
            </a:r>
            <a:r>
              <a:rPr lang="en-US" dirty="0" smtClean="0"/>
              <a:t>, education</a:t>
            </a:r>
            <a:r>
              <a:rPr lang="en-US" dirty="0"/>
              <a:t>, </a:t>
            </a:r>
            <a:r>
              <a:rPr lang="en-US" dirty="0" smtClean="0"/>
              <a:t>training)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Review Documentation and Training Materials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Engage Actual Users (understand workflow, but </a:t>
            </a:r>
            <a:r>
              <a:rPr lang="en-US" i="1" dirty="0" smtClean="0"/>
              <a:t>keep priorities in mind</a:t>
            </a:r>
            <a:r>
              <a:rPr lang="en-US" dirty="0" smtClean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Observe the System End-to-End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Question, Question, </a:t>
            </a:r>
            <a:r>
              <a:rPr lang="en-US" dirty="0" smtClean="0"/>
              <a:t>Question (Why?)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2/10/15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A27A7-74DC-2A47-9D23-749C6EF32631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Robert Nicholson</a:t>
            </a:r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1910</TotalTime>
  <Words>908</Words>
  <Application>Microsoft Macintosh PowerPoint</Application>
  <PresentationFormat>On-screen Show (4:3)</PresentationFormat>
  <Paragraphs>202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User Interface Requirements in the Real World Experiences and Lessons Learned</vt:lpstr>
      <vt:lpstr>My Background BS, Computer Science, California State University, Chico MS, Computer Engineering, Stanford University</vt:lpstr>
      <vt:lpstr>“Requirements” Mix </vt:lpstr>
      <vt:lpstr>“Requirements” Phases</vt:lpstr>
      <vt:lpstr>Why Requirements are WRONG (1) </vt:lpstr>
      <vt:lpstr>Why Requirements are WRONG (2)</vt:lpstr>
      <vt:lpstr>Why Requirements are WRONG (3)</vt:lpstr>
      <vt:lpstr>Why Requirements are WRONG (4)</vt:lpstr>
      <vt:lpstr>Getting Good Requirements (1)</vt:lpstr>
      <vt:lpstr>Getting Good Requirements (2)</vt:lpstr>
      <vt:lpstr>Pre-Project Requirements</vt:lpstr>
      <vt:lpstr>Getting Buy-In</vt:lpstr>
      <vt:lpstr>Requirements Management</vt:lpstr>
      <vt:lpstr>Summary</vt:lpstr>
      <vt:lpstr>Working with Graphic Designers Experiences and Lessons Learned</vt:lpstr>
      <vt:lpstr>Design is Important</vt:lpstr>
      <vt:lpstr>Trust Your Designer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User Interface Requirements</dc:title>
  <dc:creator>Bob Nicholson</dc:creator>
  <cp:lastModifiedBy>Bob Nicholson</cp:lastModifiedBy>
  <cp:revision>87</cp:revision>
  <cp:lastPrinted>2014-10-26T19:10:02Z</cp:lastPrinted>
  <dcterms:created xsi:type="dcterms:W3CDTF">2014-10-25T05:01:33Z</dcterms:created>
  <dcterms:modified xsi:type="dcterms:W3CDTF">2015-02-09T17:34:24Z</dcterms:modified>
</cp:coreProperties>
</file>