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03" r:id="rId16"/>
    <p:sldId id="274" r:id="rId17"/>
    <p:sldId id="275" r:id="rId18"/>
    <p:sldId id="302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270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50" d="100"/>
          <a:sy n="150" d="100"/>
        </p:scale>
        <p:origin x="-112" y="-40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92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11/23/15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2015: November 23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hyperlink" Target="http://www.sitepoint.com/best-php-framework-2015-sitepoint-survey-results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odoparrot.co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November 23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the MVC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Well-established industry convention.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Well-defined roles for the objects of a </a:t>
            </a:r>
            <a:br>
              <a:rPr lang="en-US" dirty="0" smtClean="0"/>
            </a:br>
            <a:r>
              <a:rPr lang="en-US" dirty="0" smtClean="0"/>
              <a:t>GUI-based client-server application.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Once interfaces are designed and agreed upon, developers can work independently.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MVC architectures are supported by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web application frameworks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26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 smtClean="0"/>
              <a:t>Provides the </a:t>
            </a:r>
            <a:r>
              <a:rPr lang="en-US" dirty="0" smtClean="0">
                <a:solidFill>
                  <a:srgbClr val="B23C00"/>
                </a:solidFill>
              </a:rPr>
              <a:t>structure</a:t>
            </a:r>
            <a:r>
              <a:rPr lang="en-US" dirty="0" smtClean="0"/>
              <a:t> for a dynamic web app.</a:t>
            </a:r>
          </a:p>
          <a:p>
            <a:pPr lvl="1"/>
            <a:r>
              <a:rPr lang="en-US" dirty="0" smtClean="0"/>
              <a:t>Supports the MVC architecture.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Relieves the web programmer of the </a:t>
            </a:r>
            <a:r>
              <a:rPr lang="en-US" dirty="0" smtClean="0">
                <a:solidFill>
                  <a:srgbClr val="B23C00"/>
                </a:solidFill>
              </a:rPr>
              <a:t>mundane details </a:t>
            </a:r>
            <a:r>
              <a:rPr lang="en-US" dirty="0" smtClean="0"/>
              <a:t>of web application development.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During run time, the framework controls</a:t>
            </a:r>
          </a:p>
          <a:p>
            <a:pPr lvl="1"/>
            <a:r>
              <a:rPr lang="en-US" dirty="0" smtClean="0"/>
              <a:t>web page generation</a:t>
            </a:r>
          </a:p>
          <a:p>
            <a:pPr lvl="1"/>
            <a:r>
              <a:rPr lang="en-US" dirty="0" smtClean="0"/>
              <a:t>input validation</a:t>
            </a:r>
          </a:p>
          <a:p>
            <a:pPr lvl="1"/>
            <a:r>
              <a:rPr lang="en-US" dirty="0" smtClean="0"/>
              <a:t>page navigation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Support for security and internationalization.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96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Inversion of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traditional procedural programming, </a:t>
            </a:r>
            <a:br>
              <a:rPr lang="en-US" dirty="0" smtClean="0"/>
            </a:br>
            <a:r>
              <a:rPr lang="en-US" dirty="0" smtClean="0"/>
              <a:t>our programs are in complete control </a:t>
            </a:r>
            <a:br>
              <a:rPr lang="en-US" dirty="0" smtClean="0"/>
            </a:br>
            <a:r>
              <a:rPr lang="en-US" dirty="0" smtClean="0"/>
              <a:t>of the </a:t>
            </a:r>
            <a:r>
              <a:rPr lang="en-US" dirty="0" smtClean="0">
                <a:solidFill>
                  <a:srgbClr val="B23C00"/>
                </a:solidFill>
              </a:rPr>
              <a:t>execution flow </a:t>
            </a:r>
            <a:r>
              <a:rPr lang="en-US" dirty="0" smtClean="0"/>
              <a:t>at run time.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Programs that react to external events (such as button clicks) have </a:t>
            </a:r>
            <a:r>
              <a:rPr lang="en-US" dirty="0" smtClean="0">
                <a:solidFill>
                  <a:srgbClr val="B23C00"/>
                </a:solidFill>
              </a:rPr>
              <a:t>inversion of control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Such programs are not in complete control </a:t>
            </a:r>
            <a:br>
              <a:rPr lang="en-US" dirty="0" smtClean="0"/>
            </a:br>
            <a:r>
              <a:rPr lang="en-US" dirty="0" smtClean="0"/>
              <a:t>of the execution flow.</a:t>
            </a:r>
          </a:p>
          <a:p>
            <a:pPr lvl="1"/>
            <a:r>
              <a:rPr lang="en-US" dirty="0" smtClean="0"/>
              <a:t>They </a:t>
            </a:r>
            <a:r>
              <a:rPr lang="en-US" dirty="0" smtClean="0">
                <a:solidFill>
                  <a:srgbClr val="B23C00"/>
                </a:solidFill>
              </a:rPr>
              <a:t>react</a:t>
            </a:r>
            <a:r>
              <a:rPr lang="en-US" dirty="0" smtClean="0"/>
              <a:t> (via event handlers) to the events </a:t>
            </a:r>
            <a:br>
              <a:rPr lang="en-US" dirty="0" smtClean="0"/>
            </a:br>
            <a:r>
              <a:rPr lang="en-US" dirty="0" smtClean="0"/>
              <a:t>as the events occur.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42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Frameworks and Inversion </a:t>
            </a:r>
            <a:r>
              <a:rPr lang="en-US" dirty="0"/>
              <a:t>of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Frameworks can also impose inversion of control on programmers.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framework has a well-specified </a:t>
            </a:r>
            <a:r>
              <a:rPr lang="en-US" dirty="0" smtClean="0">
                <a:solidFill>
                  <a:srgbClr val="B23C00"/>
                </a:solidFill>
              </a:rPr>
              <a:t>directory structure </a:t>
            </a:r>
            <a:r>
              <a:rPr lang="en-US" dirty="0" smtClean="0"/>
              <a:t>into which the programmer adds code.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framework imposes a </a:t>
            </a:r>
            <a:r>
              <a:rPr lang="en-US" dirty="0" smtClean="0">
                <a:solidFill>
                  <a:srgbClr val="B23C00"/>
                </a:solidFill>
              </a:rPr>
              <a:t>naming convention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a programmer must follow.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During run time, the </a:t>
            </a:r>
            <a:r>
              <a:rPr lang="en-US" dirty="0" smtClean="0">
                <a:solidFill>
                  <a:srgbClr val="B23300"/>
                </a:solidFill>
              </a:rPr>
              <a:t>framework controls the flow </a:t>
            </a:r>
            <a:r>
              <a:rPr lang="en-US" dirty="0" smtClean="0"/>
              <a:t>of execution by invoking the programmer’s code at the appropriate times.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32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5-04-28 at 12.45.4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" y="1234464"/>
            <a:ext cx="6888300" cy="5486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Laravel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75097" y="4892024"/>
            <a:ext cx="22447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hlinkClick r:id="rId3"/>
              </a:rPr>
              <a:t>http://www.sitepoint.com/best-php-framework-2015-sitepoint-survey-results</a:t>
            </a:r>
            <a:r>
              <a:rPr lang="en-US" sz="1100" dirty="0" smtClean="0">
                <a:hlinkClick r:id="rId3"/>
              </a:rPr>
              <a:t>/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3566171" y="1874537"/>
            <a:ext cx="3275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PHP Framework Popularity </a:t>
            </a:r>
          </a:p>
          <a:p>
            <a:r>
              <a:rPr lang="en-US" sz="2000" dirty="0" smtClean="0"/>
              <a:t>in Personal Projects</a:t>
            </a:r>
          </a:p>
          <a:p>
            <a:r>
              <a:rPr lang="en-US" sz="2000" dirty="0" err="1" smtClean="0"/>
              <a:t>SitePoint</a:t>
            </a:r>
            <a:r>
              <a:rPr lang="en-US" sz="2000" dirty="0" smtClean="0"/>
              <a:t>, 2015</a:t>
            </a:r>
            <a:endParaRPr lang="en-US" sz="2000" dirty="0"/>
          </a:p>
        </p:txBody>
      </p:sp>
      <p:sp>
        <p:nvSpPr>
          <p:cNvPr id="12" name="Right Arrow 11"/>
          <p:cNvSpPr/>
          <p:nvPr/>
        </p:nvSpPr>
        <p:spPr bwMode="auto">
          <a:xfrm>
            <a:off x="1005879" y="5897853"/>
            <a:ext cx="548634" cy="365756"/>
          </a:xfrm>
          <a:prstGeom prst="right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55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Complete </a:t>
            </a:r>
            <a:r>
              <a:rPr lang="en-US" dirty="0" err="1" smtClean="0"/>
              <a:t>Laravel</a:t>
            </a:r>
            <a:r>
              <a:rPr lang="en-US" dirty="0" smtClean="0"/>
              <a:t> Web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www.todoparrot.com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6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Laravel</a:t>
            </a:r>
            <a:r>
              <a:rPr lang="en-US" dirty="0" smtClean="0"/>
              <a:t> 5 To-Do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composer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to create the application framework for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dev.todoparrot.com</a:t>
            </a:r>
            <a:r>
              <a:rPr lang="en-US" dirty="0" smtClean="0"/>
              <a:t>.</a:t>
            </a:r>
          </a:p>
          <a:p>
            <a:pPr lvl="1"/>
            <a:r>
              <a:rPr lang="en-US" sz="2800" b="1" dirty="0" smtClean="0">
                <a:solidFill>
                  <a:srgbClr val="0033CC"/>
                </a:solidFill>
                <a:latin typeface="Courier New"/>
                <a:cs typeface="Courier New"/>
              </a:rPr>
              <a:t>composer</a:t>
            </a:r>
            <a:r>
              <a:rPr lang="en-US" dirty="0" smtClean="0"/>
              <a:t> is a PHP dependency manager utility.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/>
              <a:t>PHP’s built-in </a:t>
            </a:r>
            <a:r>
              <a:rPr lang="en-US" dirty="0">
                <a:solidFill>
                  <a:srgbClr val="B23C00"/>
                </a:solidFill>
              </a:rPr>
              <a:t>development web server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at port </a:t>
            </a:r>
            <a:r>
              <a:rPr lang="en-US" dirty="0" smtClean="0"/>
              <a:t>8000.</a:t>
            </a:r>
          </a:p>
          <a:p>
            <a:pPr lvl="1"/>
            <a:r>
              <a:rPr lang="en-US" dirty="0" smtClean="0"/>
              <a:t>Run it in the background.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2971805"/>
            <a:ext cx="8188159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composer create-project </a:t>
            </a:r>
            <a:r>
              <a:rPr lang="en-US" sz="2000" b="1" dirty="0" smtClean="0">
                <a:latin typeface="Courier New"/>
                <a:cs typeface="Courier New"/>
              </a:rPr>
              <a:t>\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</a:t>
            </a:r>
            <a:r>
              <a:rPr lang="en-US" sz="2000" b="1" dirty="0" err="1" smtClean="0">
                <a:latin typeface="Courier New"/>
                <a:cs typeface="Courier New"/>
              </a:rPr>
              <a:t>laravel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laravel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dev.todoparrot.com</a:t>
            </a:r>
            <a:r>
              <a:rPr lang="en-US" sz="2000" b="1" dirty="0">
                <a:latin typeface="Courier New"/>
                <a:cs typeface="Courier New"/>
              </a:rPr>
              <a:t> --prefer-</a:t>
            </a:r>
            <a:r>
              <a:rPr lang="en-US" sz="2000" b="1" dirty="0" err="1">
                <a:latin typeface="Courier New"/>
                <a:cs typeface="Courier New"/>
              </a:rPr>
              <a:t>dist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7537" y="5680621"/>
            <a:ext cx="310901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serve &amp;</a:t>
            </a:r>
          </a:p>
        </p:txBody>
      </p:sp>
    </p:spTree>
    <p:extLst>
      <p:ext uri="{BB962C8B-B14F-4D97-AF65-F5344CB8AC3E}">
        <p14:creationId xmlns:p14="http://schemas.microsoft.com/office/powerpoint/2010/main" val="301754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Laravel</a:t>
            </a:r>
            <a:r>
              <a:rPr lang="en-US" dirty="0"/>
              <a:t> 5 To-Do </a:t>
            </a:r>
            <a:r>
              <a:rPr lang="en-US" dirty="0" smtClean="0"/>
              <a:t>Application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to the development directory:</a:t>
            </a:r>
          </a:p>
          <a:p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Set the application namespace:</a:t>
            </a:r>
          </a:p>
          <a:p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Edit file </a:t>
            </a:r>
            <a:r>
              <a:rPr lang="en-US" dirty="0" smtClean="0">
                <a:solidFill>
                  <a:srgbClr val="0033CC"/>
                </a:solidFill>
              </a:rPr>
              <a:t>.</a:t>
            </a:r>
            <a:r>
              <a:rPr lang="en-US" dirty="0" err="1" smtClean="0">
                <a:solidFill>
                  <a:srgbClr val="0033CC"/>
                </a:solidFill>
              </a:rPr>
              <a:t>env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20" y="1874537"/>
            <a:ext cx="309571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cd </a:t>
            </a:r>
            <a:r>
              <a:rPr lang="en-US" sz="1800" b="1" dirty="0" err="1">
                <a:latin typeface="Courier New"/>
                <a:cs typeface="Courier New"/>
              </a:rPr>
              <a:t>dev.todoparrot.com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4586" y="3151107"/>
            <a:ext cx="4755892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artisan </a:t>
            </a:r>
            <a:r>
              <a:rPr lang="en-US" sz="1800" b="1" dirty="0" err="1" smtClean="0">
                <a:latin typeface="Courier New"/>
                <a:cs typeface="Courier New"/>
              </a:rPr>
              <a:t>app:name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todoparrot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17537" y="4423207"/>
            <a:ext cx="3095719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DB_HOST</a:t>
            </a:r>
            <a:r>
              <a:rPr lang="en-US" sz="1800" b="1" dirty="0" smtClean="0">
                <a:latin typeface="Courier New"/>
                <a:cs typeface="Courier New"/>
              </a:rPr>
              <a:t>=</a:t>
            </a:r>
            <a:r>
              <a:rPr lang="nb-NO" sz="1800" b="1" dirty="0">
                <a:latin typeface="Courier New"/>
                <a:cs typeface="Courier New"/>
              </a:rPr>
              <a:t>127.0.0.1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DB_DATABASE=homestead</a:t>
            </a:r>
          </a:p>
          <a:p>
            <a:r>
              <a:rPr lang="en-US" sz="1800" b="1" dirty="0">
                <a:latin typeface="Courier New"/>
                <a:cs typeface="Courier New"/>
              </a:rPr>
              <a:t>DB_USERNAME=root</a:t>
            </a:r>
          </a:p>
          <a:p>
            <a:r>
              <a:rPr lang="en-US" sz="1800" b="1" dirty="0">
                <a:latin typeface="Courier New"/>
                <a:cs typeface="Courier New"/>
              </a:rPr>
              <a:t>DB_PASSWORD=</a:t>
            </a:r>
            <a:r>
              <a:rPr lang="en-US" sz="1800" b="1" dirty="0" smtClean="0">
                <a:latin typeface="Courier New"/>
                <a:cs typeface="Courier New"/>
              </a:rPr>
              <a:t>sesame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3372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Laravel</a:t>
            </a:r>
            <a:r>
              <a:rPr lang="en-US" dirty="0" smtClean="0"/>
              <a:t> </a:t>
            </a:r>
            <a:r>
              <a:rPr lang="en-US" dirty="0" err="1" smtClean="0"/>
              <a:t>Debugbar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r>
              <a:rPr lang="en-US" dirty="0" smtClean="0"/>
              <a:t>To install </a:t>
            </a:r>
            <a:r>
              <a:rPr lang="en-US" dirty="0" err="1" smtClean="0"/>
              <a:t>Laravel’s</a:t>
            </a:r>
            <a:r>
              <a:rPr lang="en-US" dirty="0" smtClean="0"/>
              <a:t> debugging toolbar </a:t>
            </a:r>
            <a:r>
              <a:rPr lang="en-US" dirty="0" err="1" smtClean="0">
                <a:solidFill>
                  <a:srgbClr val="B23C00"/>
                </a:solidFill>
              </a:rPr>
              <a:t>Debugbar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6"/>
            <a:endParaRPr lang="en-US" dirty="0" smtClean="0"/>
          </a:p>
          <a:p>
            <a:r>
              <a:rPr lang="en-US" dirty="0" smtClean="0"/>
              <a:t>Modify file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config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app.php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Add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to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providers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alias</a:t>
            </a:r>
            <a:r>
              <a:rPr lang="en-US" dirty="0" smtClean="0"/>
              <a:t> arrays, respectively.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Install the package configuration: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2331732"/>
            <a:ext cx="6649026" cy="40011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composer require </a:t>
            </a:r>
            <a:r>
              <a:rPr lang="en-US" sz="2000" b="1" dirty="0" err="1">
                <a:latin typeface="Courier New"/>
                <a:cs typeface="Courier New"/>
              </a:rPr>
              <a:t>barryvdh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laravel-debugbar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7391" y="3516863"/>
            <a:ext cx="5087341" cy="369332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'</a:t>
            </a:r>
            <a:r>
              <a:rPr lang="en-US" sz="1800" b="1" dirty="0" err="1">
                <a:latin typeface="Courier New"/>
                <a:cs typeface="Courier New"/>
              </a:rPr>
              <a:t>Barryvdh</a:t>
            </a:r>
            <a:r>
              <a:rPr lang="en-US" sz="1800" b="1" dirty="0">
                <a:latin typeface="Courier New"/>
                <a:cs typeface="Courier New"/>
              </a:rPr>
              <a:t>\</a:t>
            </a:r>
            <a:r>
              <a:rPr lang="en-US" sz="1800" b="1" dirty="0" err="1">
                <a:latin typeface="Courier New"/>
                <a:cs typeface="Courier New"/>
              </a:rPr>
              <a:t>Debugbar</a:t>
            </a:r>
            <a:r>
              <a:rPr lang="en-US" sz="1800" b="1" dirty="0">
                <a:latin typeface="Courier New"/>
                <a:cs typeface="Courier New"/>
              </a:rPr>
              <a:t>\</a:t>
            </a:r>
            <a:r>
              <a:rPr lang="en-US" sz="1800" b="1" dirty="0" err="1" smtClean="0">
                <a:latin typeface="Courier New"/>
                <a:cs typeface="Courier New"/>
              </a:rPr>
              <a:t>ServiceProvider</a:t>
            </a:r>
            <a:r>
              <a:rPr lang="en-US" sz="1800" b="1" dirty="0">
                <a:latin typeface="Courier New"/>
                <a:cs typeface="Courier New"/>
              </a:rPr>
              <a:t>'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7391" y="3974058"/>
            <a:ext cx="5725546" cy="369332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'</a:t>
            </a:r>
            <a:r>
              <a:rPr lang="en-US" sz="1800" b="1" dirty="0" err="1">
                <a:latin typeface="Courier New"/>
                <a:cs typeface="Courier New"/>
              </a:rPr>
              <a:t>Debugbar</a:t>
            </a:r>
            <a:r>
              <a:rPr lang="en-US" sz="1800" b="1" dirty="0">
                <a:latin typeface="Courier New"/>
                <a:cs typeface="Courier New"/>
              </a:rPr>
              <a:t>' =&gt; '</a:t>
            </a:r>
            <a:r>
              <a:rPr lang="en-US" sz="1800" b="1" dirty="0" err="1">
                <a:latin typeface="Courier New"/>
                <a:cs typeface="Courier New"/>
              </a:rPr>
              <a:t>Barryvdh</a:t>
            </a:r>
            <a:r>
              <a:rPr lang="en-US" sz="1800" b="1" dirty="0">
                <a:latin typeface="Courier New"/>
                <a:cs typeface="Courier New"/>
              </a:rPr>
              <a:t>\</a:t>
            </a:r>
            <a:r>
              <a:rPr lang="en-US" sz="1800" b="1" dirty="0" err="1">
                <a:latin typeface="Courier New"/>
                <a:cs typeface="Courier New"/>
              </a:rPr>
              <a:t>Debugbar</a:t>
            </a:r>
            <a:r>
              <a:rPr lang="en-US" sz="1800" b="1" dirty="0">
                <a:latin typeface="Courier New"/>
                <a:cs typeface="Courier New"/>
              </a:rPr>
              <a:t>\</a:t>
            </a:r>
            <a:r>
              <a:rPr lang="en-US" sz="1800" b="1" dirty="0" smtClean="0">
                <a:latin typeface="Courier New"/>
                <a:cs typeface="Courier New"/>
              </a:rPr>
              <a:t>Facade</a:t>
            </a:r>
            <a:r>
              <a:rPr lang="en-US" sz="1800" b="1" dirty="0">
                <a:latin typeface="Courier New"/>
                <a:cs typeface="Courier New"/>
              </a:rPr>
              <a:t>'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77464" y="5897853"/>
            <a:ext cx="4186413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</a:t>
            </a:r>
            <a:r>
              <a:rPr lang="en-US" sz="2000" b="1" dirty="0" err="1">
                <a:latin typeface="Courier New"/>
                <a:cs typeface="Courier New"/>
              </a:rPr>
              <a:t>vendor:publish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77691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Page 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3845" y="1600220"/>
            <a:ext cx="7418593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class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WelcomeController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extends Controller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{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  public </a:t>
            </a:r>
            <a:r>
              <a:rPr lang="en-US" sz="2000" b="1" dirty="0">
                <a:latin typeface="Courier New"/>
                <a:cs typeface="Courier New"/>
              </a:rPr>
              <a:t>function __construct()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$this-&gt;middleware('guest');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latin typeface="Courier New"/>
                <a:cs typeface="Courier New"/>
              </a:rPr>
              <a:t>public </a:t>
            </a:r>
            <a:r>
              <a:rPr lang="en-US" sz="2000" b="1" dirty="0">
                <a:latin typeface="Courier New"/>
                <a:cs typeface="Courier New"/>
              </a:rPr>
              <a:t>function index()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$data = array('name' =&gt; 'San Juan',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'date' =&gt; date('Y-m-d'));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   return view('welcome')-&gt;with($data);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80561" y="1325903"/>
            <a:ext cx="425228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app/Http/Controllers/</a:t>
            </a:r>
            <a:r>
              <a:rPr lang="en-US" dirty="0" err="1" smtClean="0">
                <a:solidFill>
                  <a:srgbClr val="FFFF00"/>
                </a:solidFill>
              </a:rPr>
              <a:t>WelcomeController.php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1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 Presentations 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15-minute demos</a:t>
            </a:r>
          </a:p>
          <a:p>
            <a:pPr lvl="1"/>
            <a:r>
              <a:rPr lang="en-US" dirty="0" smtClean="0"/>
              <a:t>Explain what the app does.</a:t>
            </a:r>
          </a:p>
          <a:p>
            <a:pPr lvl="1"/>
            <a:r>
              <a:rPr lang="en-US" dirty="0" smtClean="0"/>
              <a:t>Show the app in operation.</a:t>
            </a:r>
          </a:p>
          <a:p>
            <a:pPr lvl="1"/>
            <a:r>
              <a:rPr lang="en-US" dirty="0" smtClean="0"/>
              <a:t>Describe what technologies you used.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Which teams to </a:t>
            </a:r>
            <a:r>
              <a:rPr lang="en-US" dirty="0" smtClean="0"/>
              <a:t>present next </a:t>
            </a:r>
            <a:r>
              <a:rPr lang="en-US" dirty="0" smtClean="0"/>
              <a:t>Monday and Wednesday to be determined by </a:t>
            </a:r>
            <a:r>
              <a:rPr lang="en-US" dirty="0" smtClean="0"/>
              <a:t>a</a:t>
            </a:r>
            <a:br>
              <a:rPr lang="en-US" dirty="0" smtClean="0"/>
            </a:br>
            <a:r>
              <a:rPr lang="en-US" dirty="0" smtClean="0"/>
              <a:t>random </a:t>
            </a:r>
            <a:r>
              <a:rPr lang="en-US" dirty="0" smtClean="0"/>
              <a:t>drawing </a:t>
            </a:r>
            <a:r>
              <a:rPr lang="en-US" dirty="0" smtClean="0"/>
              <a:t>this </a:t>
            </a:r>
            <a:r>
              <a:rPr lang="en-US" smtClean="0"/>
              <a:t>Wednesday.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43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Page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530108"/>
            <a:ext cx="8649899" cy="40934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@extends('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layouts.master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')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@section('content')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&lt;h1&gt;Welcome to </a:t>
            </a:r>
            <a:r>
              <a:rPr lang="en-US" sz="2000" b="1" dirty="0" err="1">
                <a:latin typeface="Courier New"/>
                <a:cs typeface="Courier New"/>
              </a:rPr>
              <a:t>TODOParrot</a:t>
            </a:r>
            <a:r>
              <a:rPr lang="en-US" sz="2000" b="1" dirty="0">
                <a:latin typeface="Courier New"/>
                <a:cs typeface="Courier New"/>
              </a:rPr>
              <a:t>&lt;/h1&gt;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TODOParrot</a:t>
            </a:r>
            <a:r>
              <a:rPr lang="en-US" sz="2000" b="1" dirty="0">
                <a:latin typeface="Courier New"/>
                <a:cs typeface="Courier New"/>
              </a:rPr>
              <a:t> is the ultimate productivity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application for tropically</a:t>
            </a:r>
            <a:r>
              <a:rPr lang="en-US" sz="2000" b="1" dirty="0">
                <a:latin typeface="Courier New"/>
                <a:cs typeface="Courier New"/>
              </a:rPr>
              <a:t>-minded users.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{{-- Output the $name variable. --}}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&lt;p&gt;You last visited {{ $name }} on {{ $date }}.&lt;/p&gt;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endsection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4878" y="1325903"/>
            <a:ext cx="424477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resources/views/layouts/</a:t>
            </a:r>
            <a:r>
              <a:rPr lang="en-US" dirty="0" err="1" smtClean="0">
                <a:solidFill>
                  <a:srgbClr val="FFFF00"/>
                </a:solidFill>
              </a:rPr>
              <a:t>welcome.blade.php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27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Templates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457824"/>
            <a:ext cx="8065028" cy="526298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&lt;!</a:t>
            </a:r>
            <a:r>
              <a:rPr lang="en-US" b="1" dirty="0" err="1">
                <a:latin typeface="Courier New"/>
                <a:cs typeface="Courier New"/>
              </a:rPr>
              <a:t>doctype</a:t>
            </a:r>
            <a:r>
              <a:rPr lang="en-US" b="1" dirty="0">
                <a:latin typeface="Courier New"/>
                <a:cs typeface="Courier New"/>
              </a:rPr>
              <a:t> html&gt;</a:t>
            </a:r>
          </a:p>
          <a:p>
            <a:r>
              <a:rPr lang="en-US" b="1" dirty="0">
                <a:latin typeface="Courier New"/>
                <a:cs typeface="Courier New"/>
              </a:rPr>
              <a:t>&lt;html </a:t>
            </a:r>
            <a:r>
              <a:rPr lang="en-US" b="1" dirty="0" err="1">
                <a:latin typeface="Courier New"/>
                <a:cs typeface="Courier New"/>
              </a:rPr>
              <a:t>lang</a:t>
            </a:r>
            <a:r>
              <a:rPr lang="en-US" b="1" dirty="0">
                <a:latin typeface="Courier New"/>
                <a:cs typeface="Courier New"/>
              </a:rPr>
              <a:t>="en"&gt;</a:t>
            </a:r>
          </a:p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&lt;meta charset="UTF-8"&gt;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&lt;title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r>
              <a:rPr lang="en-US" b="1" dirty="0" err="1" smtClean="0">
                <a:latin typeface="Courier New"/>
                <a:cs typeface="Courier New"/>
              </a:rPr>
              <a:t>TODOParrot</a:t>
            </a:r>
            <a:r>
              <a:rPr lang="en-US" b="1" dirty="0">
                <a:latin typeface="Courier New"/>
                <a:cs typeface="Courier New"/>
              </a:rPr>
              <a:t>&lt;/title&gt;</a:t>
            </a:r>
          </a:p>
          <a:p>
            <a:r>
              <a:rPr lang="en-US" b="1" dirty="0">
                <a:latin typeface="Courier New"/>
                <a:cs typeface="Courier New"/>
              </a:rPr>
              <a:t>    &lt;style&gt;</a:t>
            </a:r>
          </a:p>
          <a:p>
            <a:r>
              <a:rPr lang="en-US" b="1" dirty="0">
                <a:latin typeface="Courier New"/>
                <a:cs typeface="Courier New"/>
              </a:rPr>
              <a:t>        @import </a:t>
            </a:r>
            <a:r>
              <a:rPr lang="en-US" b="1" dirty="0" err="1">
                <a:latin typeface="Courier New"/>
                <a:cs typeface="Courier New"/>
              </a:rPr>
              <a:t>url</a:t>
            </a:r>
            <a:r>
              <a:rPr lang="en-US" b="1" dirty="0">
                <a:latin typeface="Courier New"/>
                <a:cs typeface="Courier New"/>
              </a:rPr>
              <a:t>(//</a:t>
            </a:r>
            <a:r>
              <a:rPr lang="en-US" b="1" dirty="0" err="1">
                <a:latin typeface="Courier New"/>
                <a:cs typeface="Courier New"/>
              </a:rPr>
              <a:t>fonts.googleapis.com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 dirty="0" err="1">
                <a:latin typeface="Courier New"/>
                <a:cs typeface="Courier New"/>
              </a:rPr>
              <a:t>css?family</a:t>
            </a:r>
            <a:r>
              <a:rPr lang="en-US" b="1" dirty="0">
                <a:latin typeface="Courier New"/>
                <a:cs typeface="Courier New"/>
              </a:rPr>
              <a:t>=Lato:700);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body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&lt;/style&gt;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@yield('content')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b="1" dirty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1325903"/>
            <a:ext cx="40509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resources/views/layouts/</a:t>
            </a:r>
            <a:r>
              <a:rPr lang="en-US" dirty="0" err="1" smtClean="0">
                <a:solidFill>
                  <a:srgbClr val="FFFF00"/>
                </a:solidFill>
              </a:rPr>
              <a:t>master.blade.php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865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9830" y="1965976"/>
            <a:ext cx="6956852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&lt;?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namespace </a:t>
            </a:r>
            <a:r>
              <a:rPr lang="en-US" sz="2000" b="1" dirty="0" err="1">
                <a:latin typeface="Courier New"/>
                <a:cs typeface="Courier New"/>
              </a:rPr>
              <a:t>todoparrot</a:t>
            </a:r>
            <a:r>
              <a:rPr lang="en-US" sz="2000" b="1" dirty="0">
                <a:latin typeface="Courier New"/>
                <a:cs typeface="Courier New"/>
              </a:rPr>
              <a:t>\Http\Controllers;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use </a:t>
            </a:r>
            <a:r>
              <a:rPr lang="en-US" sz="2000" b="1" dirty="0" err="1">
                <a:latin typeface="Courier New"/>
                <a:cs typeface="Courier New"/>
              </a:rPr>
              <a:t>todoparrot</a:t>
            </a:r>
            <a:r>
              <a:rPr lang="en-US" sz="2000" b="1" dirty="0">
                <a:latin typeface="Courier New"/>
                <a:cs typeface="Courier New"/>
              </a:rPr>
              <a:t>\Http\Requests;</a:t>
            </a:r>
          </a:p>
          <a:p>
            <a:r>
              <a:rPr lang="en-US" sz="2000" b="1" dirty="0">
                <a:latin typeface="Courier New"/>
                <a:cs typeface="Courier New"/>
              </a:rPr>
              <a:t>use </a:t>
            </a:r>
            <a:r>
              <a:rPr lang="en-US" sz="2000" b="1" dirty="0" err="1">
                <a:latin typeface="Courier New"/>
                <a:cs typeface="Courier New"/>
              </a:rPr>
              <a:t>todoparrot</a:t>
            </a:r>
            <a:r>
              <a:rPr lang="en-US" sz="2000" b="1" dirty="0">
                <a:latin typeface="Courier New"/>
                <a:cs typeface="Courier New"/>
              </a:rPr>
              <a:t>\Http\Controllers\Controller;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use Illuminate\Http\Request;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class </a:t>
            </a:r>
            <a:r>
              <a:rPr lang="en-US" sz="2000" b="1" dirty="0" err="1">
                <a:latin typeface="Courier New"/>
                <a:cs typeface="Courier New"/>
              </a:rPr>
              <a:t>AboutController</a:t>
            </a:r>
            <a:r>
              <a:rPr lang="en-US" sz="2000" b="1" dirty="0">
                <a:latin typeface="Courier New"/>
                <a:cs typeface="Courier New"/>
              </a:rPr>
              <a:t> extends Controller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{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public function index()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return view('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about.index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 ...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“About” 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647" y="1381334"/>
            <a:ext cx="8495986" cy="40011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</a:t>
            </a:r>
            <a:r>
              <a:rPr lang="en-US" sz="2000" b="1" dirty="0" err="1" smtClean="0">
                <a:latin typeface="Courier New"/>
                <a:cs typeface="Courier New"/>
              </a:rPr>
              <a:t>make:controller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-- </a:t>
            </a:r>
            <a:r>
              <a:rPr lang="en-US" sz="2000" b="1" dirty="0" err="1" smtClean="0">
                <a:latin typeface="Courier New"/>
                <a:cs typeface="Courier New"/>
              </a:rPr>
              <a:t>plainAboutController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6171" y="6107933"/>
            <a:ext cx="43706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app/Http/Controllers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plainAboutController.php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90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“About”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855764"/>
            <a:ext cx="8649899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&lt;h1&gt;About </a:t>
            </a:r>
            <a:r>
              <a:rPr lang="en-US" sz="2000" b="1" dirty="0" err="1">
                <a:latin typeface="Courier New"/>
                <a:cs typeface="Courier New"/>
              </a:rPr>
              <a:t>TODOParrot</a:t>
            </a:r>
            <a:r>
              <a:rPr lang="en-US" sz="2000" b="1" dirty="0">
                <a:latin typeface="Courier New"/>
                <a:cs typeface="Courier New"/>
              </a:rPr>
              <a:t>&lt;/h1&gt;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&lt;p&gt;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TODOParrot</a:t>
            </a:r>
            <a:r>
              <a:rPr lang="en-US" sz="2000" b="1" dirty="0">
                <a:latin typeface="Courier New"/>
                <a:cs typeface="Courier New"/>
              </a:rPr>
              <a:t> is the first tropically-themed TODO List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application to hit the market.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&lt;/p&gt;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67" y="1508781"/>
            <a:ext cx="37890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resources/views/about/</a:t>
            </a:r>
            <a:r>
              <a:rPr lang="en-US" dirty="0" err="1" smtClean="0">
                <a:solidFill>
                  <a:srgbClr val="FFFF00"/>
                </a:solidFill>
              </a:rPr>
              <a:t>index.blade.php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092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Laravel</a:t>
            </a:r>
            <a:r>
              <a:rPr lang="en-US" dirty="0" smtClean="0"/>
              <a:t> Models and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8854"/>
            <a:ext cx="8229600" cy="3982072"/>
          </a:xfrm>
        </p:spPr>
        <p:txBody>
          <a:bodyPr/>
          <a:lstStyle/>
          <a:p>
            <a:r>
              <a:rPr lang="en-US" dirty="0" err="1" smtClean="0"/>
              <a:t>Laravel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23C00"/>
                </a:solidFill>
              </a:rPr>
              <a:t>migration</a:t>
            </a:r>
          </a:p>
          <a:p>
            <a:pPr lvl="4"/>
            <a:endParaRPr lang="en-US" dirty="0" smtClean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Use a script to change the structure of a database.</a:t>
            </a:r>
          </a:p>
          <a:p>
            <a:pPr lvl="1"/>
            <a:r>
              <a:rPr lang="en-US" dirty="0" smtClean="0"/>
              <a:t>Be able to roll back any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1417342"/>
            <a:ext cx="526380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</a:t>
            </a:r>
            <a:r>
              <a:rPr lang="en-US" sz="2000" b="1" dirty="0" err="1" smtClean="0">
                <a:latin typeface="Courier New"/>
                <a:cs typeface="Courier New"/>
              </a:rPr>
              <a:t>make:model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Todolist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635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Laravel</a:t>
            </a:r>
            <a:r>
              <a:rPr lang="en-US" dirty="0"/>
              <a:t> Models and </a:t>
            </a:r>
            <a:r>
              <a:rPr lang="en-US" dirty="0" smtClean="0"/>
              <a:t>Migration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210709"/>
            <a:ext cx="8773030" cy="560153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&lt;?</a:t>
            </a:r>
            <a:r>
              <a:rPr lang="en-US" sz="1800" b="1" dirty="0" err="1" smtClean="0">
                <a:latin typeface="Courier New"/>
                <a:cs typeface="Courier New"/>
              </a:rPr>
              <a:t>php</a:t>
            </a:r>
            <a:endParaRPr lang="en-US" sz="1800" b="1" dirty="0" smtClean="0">
              <a:latin typeface="Courier New"/>
              <a:cs typeface="Courier New"/>
            </a:endParaRP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class </a:t>
            </a:r>
            <a:r>
              <a:rPr lang="en-US" sz="1800" b="1" dirty="0" err="1">
                <a:latin typeface="Courier New"/>
                <a:cs typeface="Courier New"/>
              </a:rPr>
              <a:t>CreateTodolistsTable</a:t>
            </a:r>
            <a:r>
              <a:rPr lang="en-US" sz="1800" b="1" dirty="0">
                <a:latin typeface="Courier New"/>
                <a:cs typeface="Courier New"/>
              </a:rPr>
              <a:t> extends Migration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{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up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Schema::create('</a:t>
            </a:r>
            <a:r>
              <a:rPr lang="en-US" sz="1800" b="1" dirty="0" err="1">
                <a:latin typeface="Courier New"/>
                <a:cs typeface="Courier New"/>
              </a:rPr>
              <a:t>todolists</a:t>
            </a:r>
            <a:r>
              <a:rPr lang="en-US" sz="1800" b="1" dirty="0">
                <a:latin typeface="Courier New"/>
                <a:cs typeface="Courier New"/>
              </a:rPr>
              <a:t>', function(Blueprint $table)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$table-&gt;increments('id');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$table-&gt;string('name');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$table-&gt;text('description');            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$table-&gt;timestamps();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down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Schema::drop('</a:t>
            </a:r>
            <a:r>
              <a:rPr lang="en-US" sz="1800" b="1" dirty="0" err="1">
                <a:latin typeface="Courier New"/>
                <a:cs typeface="Courier New"/>
              </a:rPr>
              <a:t>todolists</a:t>
            </a:r>
            <a:r>
              <a:rPr lang="en-US" sz="1800" b="1" dirty="0">
                <a:latin typeface="Courier New"/>
                <a:cs typeface="Courier New"/>
              </a:rPr>
              <a:t>');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9296" y="5349219"/>
            <a:ext cx="10698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Rollback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6171" y="1325903"/>
            <a:ext cx="529503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database/</a:t>
            </a:r>
            <a:r>
              <a:rPr lang="en-US" dirty="0">
                <a:solidFill>
                  <a:srgbClr val="FFFF00"/>
                </a:solidFill>
              </a:rPr>
              <a:t>migrations</a:t>
            </a:r>
            <a:r>
              <a:rPr lang="en-US" dirty="0" smtClean="0">
                <a:solidFill>
                  <a:srgbClr val="FFFF00"/>
                </a:solidFill>
              </a:rPr>
              <a:t>/&lt;date&gt;_</a:t>
            </a:r>
            <a:r>
              <a:rPr lang="en-US" dirty="0" err="1" smtClean="0">
                <a:solidFill>
                  <a:srgbClr val="FFFF00"/>
                </a:solidFill>
              </a:rPr>
              <a:t>create_todolists_table.php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716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Laravel</a:t>
            </a:r>
            <a:r>
              <a:rPr lang="en-US" dirty="0"/>
              <a:t> Models and Migration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5977"/>
            <a:ext cx="8229600" cy="548634"/>
          </a:xfrm>
        </p:spPr>
        <p:txBody>
          <a:bodyPr/>
          <a:lstStyle/>
          <a:p>
            <a:r>
              <a:rPr lang="en-US" dirty="0" smtClean="0"/>
              <a:t>After migration: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417342"/>
            <a:ext cx="3325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migrate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51781" y="2606049"/>
            <a:ext cx="3878586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mysql</a:t>
            </a:r>
            <a:r>
              <a:rPr lang="en-US" sz="2000" b="1" dirty="0">
                <a:latin typeface="Courier New"/>
                <a:cs typeface="Courier New"/>
              </a:rPr>
              <a:t>&gt;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show tables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+---------------------+</a:t>
            </a:r>
          </a:p>
          <a:p>
            <a:r>
              <a:rPr lang="en-US" sz="2000" b="1" dirty="0">
                <a:latin typeface="Courier New"/>
                <a:cs typeface="Courier New"/>
              </a:rPr>
              <a:t>| </a:t>
            </a:r>
            <a:r>
              <a:rPr lang="en-US" sz="2000" b="1" dirty="0" err="1">
                <a:latin typeface="Courier New"/>
                <a:cs typeface="Courier New"/>
              </a:rPr>
              <a:t>Tables_in_homestead</a:t>
            </a:r>
            <a:r>
              <a:rPr lang="en-US" sz="2000" b="1" dirty="0">
                <a:latin typeface="Courier New"/>
                <a:cs typeface="Courier New"/>
              </a:rPr>
              <a:t> |</a:t>
            </a:r>
          </a:p>
          <a:p>
            <a:r>
              <a:rPr lang="en-US" sz="2000" b="1" dirty="0">
                <a:latin typeface="Courier New"/>
                <a:cs typeface="Courier New"/>
              </a:rPr>
              <a:t>+---------------------+</a:t>
            </a:r>
          </a:p>
          <a:p>
            <a:r>
              <a:rPr lang="fr-FR" sz="2000" b="1" dirty="0">
                <a:latin typeface="Courier New"/>
                <a:cs typeface="Courier New"/>
              </a:rPr>
              <a:t>| migrations          |</a:t>
            </a:r>
          </a:p>
          <a:p>
            <a:r>
              <a:rPr lang="fr-FR" sz="2000" b="1" dirty="0">
                <a:latin typeface="Courier New"/>
                <a:cs typeface="Courier New"/>
              </a:rPr>
              <a:t>| </a:t>
            </a:r>
            <a:r>
              <a:rPr lang="fr-FR" sz="2000" b="1" dirty="0" err="1">
                <a:latin typeface="Courier New"/>
                <a:cs typeface="Courier New"/>
              </a:rPr>
              <a:t>password_resets</a:t>
            </a:r>
            <a:r>
              <a:rPr lang="fr-FR" sz="2000" b="1" dirty="0">
                <a:latin typeface="Courier New"/>
                <a:cs typeface="Courier New"/>
              </a:rPr>
              <a:t>     |</a:t>
            </a:r>
          </a:p>
          <a:p>
            <a:r>
              <a:rPr lang="en-US" sz="2000" b="1" dirty="0">
                <a:latin typeface="Courier New"/>
                <a:cs typeface="Courier New"/>
              </a:rPr>
              <a:t>| </a:t>
            </a:r>
            <a:r>
              <a:rPr lang="en-US" sz="2000" b="1" dirty="0" err="1">
                <a:latin typeface="Courier New"/>
                <a:cs typeface="Courier New"/>
              </a:rPr>
              <a:t>todolists</a:t>
            </a:r>
            <a:r>
              <a:rPr lang="en-US" sz="2000" b="1" dirty="0">
                <a:latin typeface="Courier New"/>
                <a:cs typeface="Courier New"/>
              </a:rPr>
              <a:t>           |</a:t>
            </a:r>
          </a:p>
          <a:p>
            <a:r>
              <a:rPr lang="en-US" sz="2000" b="1" dirty="0">
                <a:latin typeface="Courier New"/>
                <a:cs typeface="Courier New"/>
              </a:rPr>
              <a:t>| users               |</a:t>
            </a:r>
          </a:p>
          <a:p>
            <a:r>
              <a:rPr lang="en-US" sz="2000" b="1" dirty="0">
                <a:latin typeface="Courier New"/>
                <a:cs typeface="Courier New"/>
              </a:rPr>
              <a:t>+---------------------+</a:t>
            </a:r>
          </a:p>
          <a:p>
            <a:r>
              <a:rPr lang="en-US" sz="2000" b="1" dirty="0">
                <a:latin typeface="Courier New"/>
                <a:cs typeface="Courier New"/>
              </a:rPr>
              <a:t>4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1290091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Laravel</a:t>
            </a:r>
            <a:r>
              <a:rPr lang="en-US" dirty="0"/>
              <a:t> Models and Migration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508781"/>
            <a:ext cx="8801245" cy="229293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 err="1">
                <a:latin typeface="Courier New"/>
                <a:cs typeface="Courier New"/>
              </a:rPr>
              <a:t>mysql</a:t>
            </a:r>
            <a:r>
              <a:rPr lang="en-US" sz="1300" b="1" dirty="0">
                <a:latin typeface="Courier New"/>
                <a:cs typeface="Courier New"/>
              </a:rPr>
              <a:t>&gt; </a:t>
            </a:r>
            <a:r>
              <a:rPr lang="en-US" sz="1300" b="1" dirty="0">
                <a:solidFill>
                  <a:srgbClr val="B23C00"/>
                </a:solidFill>
                <a:latin typeface="Courier New"/>
                <a:cs typeface="Courier New"/>
              </a:rPr>
              <a:t>describe </a:t>
            </a:r>
            <a:r>
              <a:rPr lang="en-US" sz="1300" b="1" dirty="0" err="1">
                <a:solidFill>
                  <a:srgbClr val="B23C00"/>
                </a:solidFill>
                <a:latin typeface="Courier New"/>
                <a:cs typeface="Courier New"/>
              </a:rPr>
              <a:t>todolists</a:t>
            </a:r>
            <a:r>
              <a:rPr lang="en-US" sz="1300" b="1" dirty="0">
                <a:latin typeface="Courier New"/>
                <a:cs typeface="Courier New"/>
              </a:rPr>
              <a:t>;</a:t>
            </a:r>
          </a:p>
          <a:p>
            <a:r>
              <a:rPr lang="en-US" sz="1300" b="1" dirty="0">
                <a:latin typeface="Courier New"/>
                <a:cs typeface="Courier New"/>
              </a:rPr>
              <a:t>+-------------+------------------+------+-----+---------------------+----------------+</a:t>
            </a:r>
          </a:p>
          <a:p>
            <a:r>
              <a:rPr lang="nl-NL" sz="1300" b="1" dirty="0">
                <a:latin typeface="Courier New"/>
                <a:cs typeface="Courier New"/>
              </a:rPr>
              <a:t>| Field       | Type             | </a:t>
            </a:r>
            <a:r>
              <a:rPr lang="nl-NL" sz="1300" b="1" dirty="0" err="1">
                <a:latin typeface="Courier New"/>
                <a:cs typeface="Courier New"/>
              </a:rPr>
              <a:t>Null</a:t>
            </a:r>
            <a:r>
              <a:rPr lang="nl-NL" sz="1300" b="1" dirty="0">
                <a:latin typeface="Courier New"/>
                <a:cs typeface="Courier New"/>
              </a:rPr>
              <a:t> | </a:t>
            </a:r>
            <a:r>
              <a:rPr lang="nl-NL" sz="1300" b="1" dirty="0" err="1">
                <a:latin typeface="Courier New"/>
                <a:cs typeface="Courier New"/>
              </a:rPr>
              <a:t>Key</a:t>
            </a:r>
            <a:r>
              <a:rPr lang="nl-NL" sz="1300" b="1" dirty="0">
                <a:latin typeface="Courier New"/>
                <a:cs typeface="Courier New"/>
              </a:rPr>
              <a:t> | Default             | Extra          |</a:t>
            </a:r>
          </a:p>
          <a:p>
            <a:r>
              <a:rPr lang="nl-NL" sz="1300" b="1" dirty="0">
                <a:latin typeface="Courier New"/>
                <a:cs typeface="Courier New"/>
              </a:rPr>
              <a:t>+-------------+------------------+------+-----+---------------------+----------------+</a:t>
            </a:r>
          </a:p>
          <a:p>
            <a:r>
              <a:rPr lang="en-US" sz="1300" b="1" dirty="0">
                <a:latin typeface="Courier New"/>
                <a:cs typeface="Courier New"/>
              </a:rPr>
              <a:t>| id          | </a:t>
            </a:r>
            <a:r>
              <a:rPr lang="en-US" sz="1300" b="1" dirty="0" err="1">
                <a:latin typeface="Courier New"/>
                <a:cs typeface="Courier New"/>
              </a:rPr>
              <a:t>int</a:t>
            </a:r>
            <a:r>
              <a:rPr lang="en-US" sz="1300" b="1" dirty="0">
                <a:latin typeface="Courier New"/>
                <a:cs typeface="Courier New"/>
              </a:rPr>
              <a:t>(10) unsigned | NO   | PRI | NULL                | </a:t>
            </a:r>
            <a:r>
              <a:rPr lang="en-US" sz="1300" b="1" dirty="0" err="1">
                <a:latin typeface="Courier New"/>
                <a:cs typeface="Courier New"/>
              </a:rPr>
              <a:t>auto_increment</a:t>
            </a:r>
            <a:r>
              <a:rPr lang="en-US" sz="1300" b="1" dirty="0">
                <a:latin typeface="Courier New"/>
                <a:cs typeface="Courier New"/>
              </a:rPr>
              <a:t> |</a:t>
            </a:r>
          </a:p>
          <a:p>
            <a:r>
              <a:rPr lang="en-US" sz="1300" b="1" dirty="0">
                <a:latin typeface="Courier New"/>
                <a:cs typeface="Courier New"/>
              </a:rPr>
              <a:t>| name        | </a:t>
            </a:r>
            <a:r>
              <a:rPr lang="en-US" sz="1300" b="1" dirty="0" err="1">
                <a:latin typeface="Courier New"/>
                <a:cs typeface="Courier New"/>
              </a:rPr>
              <a:t>varchar</a:t>
            </a:r>
            <a:r>
              <a:rPr lang="en-US" sz="1300" b="1" dirty="0">
                <a:latin typeface="Courier New"/>
                <a:cs typeface="Courier New"/>
              </a:rPr>
              <a:t>(255)     | NO   |     | NULL                |                |</a:t>
            </a:r>
          </a:p>
          <a:p>
            <a:r>
              <a:rPr lang="en-US" sz="1300" b="1" dirty="0">
                <a:latin typeface="Courier New"/>
                <a:cs typeface="Courier New"/>
              </a:rPr>
              <a:t>| description | text             | NO   |     | NULL                |                |</a:t>
            </a:r>
          </a:p>
          <a:p>
            <a:r>
              <a:rPr lang="en-US" sz="1300" b="1" dirty="0">
                <a:latin typeface="Courier New"/>
                <a:cs typeface="Courier New"/>
              </a:rPr>
              <a:t>| </a:t>
            </a:r>
            <a:r>
              <a:rPr lang="en-US" sz="1300" b="1" dirty="0" err="1">
                <a:latin typeface="Courier New"/>
                <a:cs typeface="Courier New"/>
              </a:rPr>
              <a:t>created_at</a:t>
            </a:r>
            <a:r>
              <a:rPr lang="en-US" sz="1300" b="1" dirty="0">
                <a:latin typeface="Courier New"/>
                <a:cs typeface="Courier New"/>
              </a:rPr>
              <a:t>  | timestamp        | NO   |     | 0000-00-00 00:00:00 |                |</a:t>
            </a:r>
          </a:p>
          <a:p>
            <a:r>
              <a:rPr lang="en-US" sz="1300" b="1" dirty="0">
                <a:latin typeface="Courier New"/>
                <a:cs typeface="Courier New"/>
              </a:rPr>
              <a:t>| </a:t>
            </a:r>
            <a:r>
              <a:rPr lang="en-US" sz="1300" b="1" dirty="0" err="1">
                <a:latin typeface="Courier New"/>
                <a:cs typeface="Courier New"/>
              </a:rPr>
              <a:t>updated_at</a:t>
            </a:r>
            <a:r>
              <a:rPr lang="en-US" sz="1300" b="1" dirty="0">
                <a:latin typeface="Courier New"/>
                <a:cs typeface="Courier New"/>
              </a:rPr>
              <a:t>  | timestamp        | NO   |     | 0000-00-00 00:00:00 |                |</a:t>
            </a:r>
          </a:p>
          <a:p>
            <a:r>
              <a:rPr lang="pt-BR" sz="1300" b="1" dirty="0" smtClean="0">
                <a:latin typeface="Courier New"/>
                <a:cs typeface="Courier New"/>
              </a:rPr>
              <a:t>+</a:t>
            </a:r>
            <a:r>
              <a:rPr lang="pt-BR" sz="1300" b="1" dirty="0">
                <a:latin typeface="Courier New"/>
                <a:cs typeface="Courier New"/>
              </a:rPr>
              <a:t>-------------+------------------+------+-----+---------------------+----------------+</a:t>
            </a:r>
          </a:p>
          <a:p>
            <a:r>
              <a:rPr lang="en-US" sz="1300" b="1" dirty="0" smtClean="0">
                <a:latin typeface="Courier New"/>
                <a:cs typeface="Courier New"/>
              </a:rPr>
              <a:t>5 </a:t>
            </a:r>
            <a:r>
              <a:rPr lang="en-US" sz="1300" b="1" dirty="0">
                <a:latin typeface="Courier New"/>
                <a:cs typeface="Courier New"/>
              </a:rPr>
              <a:t>rows in set (0.01 sec</a:t>
            </a:r>
            <a:r>
              <a:rPr lang="en-US" sz="1300" b="1" dirty="0" smtClean="0">
                <a:latin typeface="Courier New"/>
                <a:cs typeface="Courier New"/>
              </a:rPr>
              <a:t>)</a:t>
            </a:r>
            <a:endParaRPr lang="en-US" sz="13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92717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the Database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325903"/>
            <a:ext cx="6766486" cy="48462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&lt;?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use Illuminate\Database\Seeder;</a:t>
            </a:r>
          </a:p>
          <a:p>
            <a:r>
              <a:rPr lang="en-US" sz="2000" b="1" dirty="0">
                <a:latin typeface="Courier New"/>
                <a:cs typeface="Courier New"/>
              </a:rPr>
              <a:t>use Illuminate\Database\Eloquent\Model;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class </a:t>
            </a:r>
            <a:r>
              <a:rPr lang="en-US" sz="2000" b="1" dirty="0" err="1">
                <a:latin typeface="Courier New"/>
                <a:cs typeface="Courier New"/>
              </a:rPr>
              <a:t>DatabaseSeeder</a:t>
            </a:r>
            <a:r>
              <a:rPr lang="en-US" sz="2000" b="1" dirty="0">
                <a:latin typeface="Courier New"/>
                <a:cs typeface="Courier New"/>
              </a:rPr>
              <a:t> extends Seeder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{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  public </a:t>
            </a:r>
            <a:r>
              <a:rPr lang="en-US" sz="2000" b="1" dirty="0">
                <a:latin typeface="Courier New"/>
                <a:cs typeface="Courier New"/>
              </a:rPr>
              <a:t>function run()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{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      Model</a:t>
            </a:r>
            <a:r>
              <a:rPr lang="en-US" sz="2000" b="1" dirty="0">
                <a:latin typeface="Courier New"/>
                <a:cs typeface="Courier New"/>
              </a:rPr>
              <a:t>::</a:t>
            </a:r>
            <a:r>
              <a:rPr lang="en-US" sz="2000" b="1" dirty="0" err="1">
                <a:latin typeface="Courier New"/>
                <a:cs typeface="Courier New"/>
              </a:rPr>
              <a:t>unguard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</a:t>
            </a:r>
            <a:r>
              <a:rPr lang="en-US" sz="2000" b="1" dirty="0" smtClean="0">
                <a:latin typeface="Courier New"/>
                <a:cs typeface="Courier New"/>
              </a:rPr>
              <a:t>     DB</a:t>
            </a:r>
            <a:r>
              <a:rPr lang="en-US" sz="2000" b="1" dirty="0">
                <a:latin typeface="Courier New"/>
                <a:cs typeface="Courier New"/>
              </a:rPr>
              <a:t>::table('</a:t>
            </a:r>
            <a:r>
              <a:rPr lang="en-US" sz="2000" b="1" dirty="0" err="1">
                <a:latin typeface="Courier New"/>
                <a:cs typeface="Courier New"/>
              </a:rPr>
              <a:t>todolists</a:t>
            </a:r>
            <a:r>
              <a:rPr lang="en-US" sz="2000" b="1" dirty="0">
                <a:latin typeface="Courier New"/>
                <a:cs typeface="Courier New"/>
              </a:rPr>
              <a:t>')-&gt;delete();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$this-&gt;call('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TodolistTableSeeder</a:t>
            </a:r>
            <a:r>
              <a:rPr lang="en-US" sz="2000" b="1" dirty="0">
                <a:latin typeface="Courier New"/>
                <a:cs typeface="Courier New"/>
              </a:rPr>
              <a:t>');	</a:t>
            </a:r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0561" y="1417342"/>
            <a:ext cx="3675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database/seeds/</a:t>
            </a:r>
            <a:r>
              <a:rPr lang="en-US" dirty="0" err="1" smtClean="0">
                <a:solidFill>
                  <a:srgbClr val="FFFF00"/>
                </a:solidFill>
              </a:rPr>
              <a:t>DatabaseSeeder.php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686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Seed the </a:t>
            </a:r>
            <a:r>
              <a:rPr lang="en-US" dirty="0" smtClean="0"/>
              <a:t>Database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1022" y="1325903"/>
            <a:ext cx="8957726" cy="540147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&lt;?</a:t>
            </a:r>
            <a:r>
              <a:rPr lang="en-US" sz="1500" b="1" dirty="0" err="1">
                <a:latin typeface="Courier New"/>
                <a:cs typeface="Courier New"/>
              </a:rPr>
              <a:t>php</a:t>
            </a:r>
            <a:endParaRPr lang="en-US" sz="1500" b="1" dirty="0">
              <a:latin typeface="Courier New"/>
              <a:cs typeface="Courier New"/>
            </a:endParaRP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class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TodolistTableSeeder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500" b="1" dirty="0">
                <a:latin typeface="Courier New"/>
                <a:cs typeface="Courier New"/>
              </a:rPr>
              <a:t>extends Seeder </a:t>
            </a:r>
            <a:endParaRPr lang="en-US" sz="1500" b="1" dirty="0" smtClean="0">
              <a:latin typeface="Courier New"/>
              <a:cs typeface="Courier New"/>
            </a:endParaRPr>
          </a:p>
          <a:p>
            <a:r>
              <a:rPr lang="en-US" sz="1500" b="1" dirty="0" smtClean="0">
                <a:latin typeface="Courier New"/>
                <a:cs typeface="Courier New"/>
              </a:rPr>
              <a:t>{</a:t>
            </a:r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public function run()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        </a:t>
            </a:r>
            <a:r>
              <a:rPr lang="en-US" sz="1500" b="1" dirty="0" err="1" smtClean="0">
                <a:latin typeface="Courier New"/>
                <a:cs typeface="Courier New"/>
              </a:rPr>
              <a:t>Todolist</a:t>
            </a:r>
            <a:r>
              <a:rPr lang="en-US" sz="1500" b="1" dirty="0">
                <a:latin typeface="Courier New"/>
                <a:cs typeface="Courier New"/>
              </a:rPr>
              <a:t>::create([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'name' =&gt; 'San Juan Vacation',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'description' =&gt; 'Things to do before we leave for Puerto Rico!'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]);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Todolist</a:t>
            </a:r>
            <a:r>
              <a:rPr lang="en-US" sz="1500" b="1" dirty="0">
                <a:latin typeface="Courier New"/>
                <a:cs typeface="Courier New"/>
              </a:rPr>
              <a:t>::create([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'name' =&gt; 'Home Winterization',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'description' =&gt; 'Winter is coming.'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]);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latin typeface="Courier New"/>
                <a:cs typeface="Courier New"/>
              </a:rPr>
              <a:t>Todolist</a:t>
            </a:r>
            <a:r>
              <a:rPr lang="en-US" sz="1500" b="1" dirty="0">
                <a:latin typeface="Courier New"/>
                <a:cs typeface="Courier New"/>
              </a:rPr>
              <a:t>::create([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'name' =&gt; 'Rental Maintenance',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'description' =&gt; 'Cleanup and improvements for new tenants'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]);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smtClean="0">
                <a:latin typeface="Courier New"/>
                <a:cs typeface="Courier New"/>
              </a:rPr>
              <a:t>}</a:t>
            </a:r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3576" y="1417342"/>
            <a:ext cx="4097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database/seeds/</a:t>
            </a:r>
            <a:r>
              <a:rPr lang="en-US" dirty="0" err="1" smtClean="0">
                <a:solidFill>
                  <a:srgbClr val="FFFF00"/>
                </a:solidFill>
              </a:rPr>
              <a:t>TodolistTableSeeder.php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6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Hand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 smtClean="0"/>
              <a:t>A brief (around 5 pages) report describing:</a:t>
            </a:r>
          </a:p>
          <a:p>
            <a:pPr lvl="1"/>
            <a:r>
              <a:rPr lang="en-US" dirty="0" smtClean="0"/>
              <a:t>What the app does.</a:t>
            </a:r>
          </a:p>
          <a:p>
            <a:pPr lvl="1"/>
            <a:r>
              <a:rPr lang="en-US" dirty="0" smtClean="0"/>
              <a:t>Its architecture and the technologies that you used.</a:t>
            </a:r>
          </a:p>
          <a:p>
            <a:pPr lvl="1"/>
            <a:r>
              <a:rPr lang="en-US" dirty="0" smtClean="0"/>
              <a:t>Any special features or challenges.</a:t>
            </a:r>
          </a:p>
          <a:p>
            <a:r>
              <a:rPr lang="en-US" dirty="0" smtClean="0"/>
              <a:t>Database dump.</a:t>
            </a:r>
          </a:p>
          <a:p>
            <a:pPr lvl="1"/>
            <a:r>
              <a:rPr lang="en-US" dirty="0" smtClean="0"/>
              <a:t>Indicate the name of the database and the username and password to use.</a:t>
            </a:r>
          </a:p>
          <a:p>
            <a:r>
              <a:rPr lang="en-US" dirty="0" smtClean="0"/>
              <a:t>Source files.</a:t>
            </a:r>
          </a:p>
          <a:p>
            <a:r>
              <a:rPr lang="en-US" dirty="0" smtClean="0"/>
              <a:t>Screen shots.</a:t>
            </a:r>
          </a:p>
          <a:p>
            <a:r>
              <a:rPr lang="en-US" dirty="0" smtClean="0"/>
              <a:t>PowerPoint slides from your presentation.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19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Seed the Database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444" y="1417342"/>
            <a:ext cx="310901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php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artisan </a:t>
            </a:r>
            <a:r>
              <a:rPr lang="en-US" sz="2000" b="1" dirty="0" err="1" smtClean="0">
                <a:latin typeface="Courier New"/>
                <a:cs typeface="Courier New"/>
              </a:rPr>
              <a:t>db:seed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136" y="2331732"/>
            <a:ext cx="8924375" cy="13388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ourier New"/>
                <a:cs typeface="Courier New"/>
              </a:rPr>
              <a:t>mysql</a:t>
            </a:r>
            <a:r>
              <a:rPr lang="en-US" sz="900" b="1" dirty="0">
                <a:latin typeface="Courier New"/>
                <a:cs typeface="Courier New"/>
              </a:rPr>
              <a:t>&gt; </a:t>
            </a:r>
            <a:r>
              <a:rPr lang="en-US" sz="900" b="1" dirty="0">
                <a:solidFill>
                  <a:srgbClr val="B23C00"/>
                </a:solidFill>
                <a:latin typeface="Courier New"/>
                <a:cs typeface="Courier New"/>
              </a:rPr>
              <a:t>select * from </a:t>
            </a:r>
            <a:r>
              <a:rPr lang="en-US" sz="900" b="1" dirty="0" err="1">
                <a:solidFill>
                  <a:srgbClr val="B23C00"/>
                </a:solidFill>
                <a:latin typeface="Courier New"/>
                <a:cs typeface="Courier New"/>
              </a:rPr>
              <a:t>todolists</a:t>
            </a:r>
            <a:r>
              <a:rPr lang="en-US" sz="900" b="1" dirty="0">
                <a:latin typeface="Courier New"/>
                <a:cs typeface="Courier New"/>
              </a:rPr>
              <a:t>;</a:t>
            </a:r>
          </a:p>
          <a:p>
            <a:r>
              <a:rPr lang="en-US" sz="900" b="1" dirty="0">
                <a:latin typeface="Courier New"/>
                <a:cs typeface="Courier New"/>
              </a:rPr>
              <a:t>+----+--------------------+-----------------------------------------------+---------------------+---------------------+------+</a:t>
            </a:r>
          </a:p>
          <a:p>
            <a:r>
              <a:rPr lang="en-US" sz="900" b="1" dirty="0">
                <a:latin typeface="Courier New"/>
                <a:cs typeface="Courier New"/>
              </a:rPr>
              <a:t>| id | name               | description                                   | </a:t>
            </a:r>
            <a:r>
              <a:rPr lang="en-US" sz="900" b="1" dirty="0" err="1">
                <a:latin typeface="Courier New"/>
                <a:cs typeface="Courier New"/>
              </a:rPr>
              <a:t>created_at</a:t>
            </a:r>
            <a:r>
              <a:rPr lang="en-US" sz="900" b="1" dirty="0">
                <a:latin typeface="Courier New"/>
                <a:cs typeface="Courier New"/>
              </a:rPr>
              <a:t>          | </a:t>
            </a:r>
            <a:r>
              <a:rPr lang="en-US" sz="900" b="1" dirty="0" err="1">
                <a:latin typeface="Courier New"/>
                <a:cs typeface="Courier New"/>
              </a:rPr>
              <a:t>updated_at</a:t>
            </a:r>
            <a:r>
              <a:rPr lang="en-US" sz="900" b="1" dirty="0">
                <a:latin typeface="Courier New"/>
                <a:cs typeface="Courier New"/>
              </a:rPr>
              <a:t>          | note |</a:t>
            </a:r>
          </a:p>
          <a:p>
            <a:r>
              <a:rPr lang="en-US" sz="900" b="1" dirty="0">
                <a:latin typeface="Courier New"/>
                <a:cs typeface="Courier New"/>
              </a:rPr>
              <a:t>+----+--------------------+-----------------------------------------------+---------------------+---------------------+------+</a:t>
            </a:r>
          </a:p>
          <a:p>
            <a:r>
              <a:rPr lang="en-US" sz="900" b="1" dirty="0">
                <a:latin typeface="Courier New"/>
                <a:cs typeface="Courier New"/>
              </a:rPr>
              <a:t>|  2 | San Juan Vacation  | Things to do before we leave for Puerto Rico! | 2015-04-30 03:06:56 | 2015-04-30 03:06:56 |      |</a:t>
            </a:r>
          </a:p>
          <a:p>
            <a:r>
              <a:rPr lang="en-US" sz="900" b="1" dirty="0">
                <a:latin typeface="Courier New"/>
                <a:cs typeface="Courier New"/>
              </a:rPr>
              <a:t>|  3 | Home Winterization | Winter is coming.                             | 2015-04-30 03:06:56 | 2015-04-30 03:06:56 |      |</a:t>
            </a:r>
          </a:p>
          <a:p>
            <a:r>
              <a:rPr lang="en-US" sz="900" b="1" dirty="0">
                <a:latin typeface="Courier New"/>
                <a:cs typeface="Courier New"/>
              </a:rPr>
              <a:t>|  4 | Rental Maintenance | Cleanup and improvements for new tenants      | 2015-04-30 03:06:56 | 2015-04-30 03:06:56 |      |</a:t>
            </a:r>
          </a:p>
          <a:p>
            <a:r>
              <a:rPr lang="en-US" sz="900" b="1" dirty="0">
                <a:latin typeface="Courier New"/>
                <a:cs typeface="Courier New"/>
              </a:rPr>
              <a:t>+----+--------------------+-----------------------------------------------+---------------------+---------------------+------+</a:t>
            </a:r>
          </a:p>
          <a:p>
            <a:r>
              <a:rPr lang="en-US" sz="900" b="1" dirty="0">
                <a:latin typeface="Courier New"/>
                <a:cs typeface="Courier New"/>
              </a:rPr>
              <a:t>3 rows in set (0.00 sec</a:t>
            </a:r>
            <a:r>
              <a:rPr lang="en-US" sz="900" b="1" dirty="0" smtClean="0">
                <a:latin typeface="Courier New"/>
                <a:cs typeface="Courier New"/>
              </a:rPr>
              <a:t>)</a:t>
            </a:r>
            <a:endParaRPr lang="en-US" sz="9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34533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“Lists” 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325903"/>
            <a:ext cx="7110765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</a:t>
            </a:r>
            <a:r>
              <a:rPr lang="en-US" sz="2000" b="1" dirty="0" err="1" smtClean="0">
                <a:latin typeface="Courier New"/>
                <a:cs typeface="Courier New"/>
              </a:rPr>
              <a:t>make:controller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ListsController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67" y="1965976"/>
            <a:ext cx="7772593" cy="4801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&lt;?</a:t>
            </a:r>
            <a:r>
              <a:rPr lang="en-US" sz="1700" b="1" dirty="0" err="1">
                <a:latin typeface="Courier New"/>
                <a:cs typeface="Courier New"/>
              </a:rPr>
              <a:t>php</a:t>
            </a:r>
            <a:r>
              <a:rPr lang="en-US" sz="1700" b="1" dirty="0">
                <a:latin typeface="Courier New"/>
                <a:cs typeface="Courier New"/>
              </a:rPr>
              <a:t> namespace </a:t>
            </a:r>
            <a:r>
              <a:rPr lang="en-US" sz="1700" b="1" dirty="0" err="1">
                <a:latin typeface="Courier New"/>
                <a:cs typeface="Courier New"/>
              </a:rPr>
              <a:t>todoparrot</a:t>
            </a:r>
            <a:r>
              <a:rPr lang="en-US" sz="1700" b="1" dirty="0">
                <a:latin typeface="Courier New"/>
                <a:cs typeface="Courier New"/>
              </a:rPr>
              <a:t>\Http\Controllers;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use </a:t>
            </a:r>
            <a:r>
              <a:rPr lang="en-US" sz="1700" b="1" dirty="0" err="1">
                <a:latin typeface="Courier New"/>
                <a:cs typeface="Courier New"/>
              </a:rPr>
              <a:t>todoparrot</a:t>
            </a:r>
            <a:r>
              <a:rPr lang="en-US" sz="1700" b="1" dirty="0">
                <a:latin typeface="Courier New"/>
                <a:cs typeface="Courier New"/>
              </a:rPr>
              <a:t>\Http\Requests;</a:t>
            </a:r>
          </a:p>
          <a:p>
            <a:r>
              <a:rPr lang="en-US" sz="1700" b="1" dirty="0">
                <a:latin typeface="Courier New"/>
                <a:cs typeface="Courier New"/>
              </a:rPr>
              <a:t>use </a:t>
            </a:r>
            <a:r>
              <a:rPr lang="en-US" sz="1700" b="1" dirty="0" err="1">
                <a:latin typeface="Courier New"/>
                <a:cs typeface="Courier New"/>
              </a:rPr>
              <a:t>todoparrot</a:t>
            </a:r>
            <a:r>
              <a:rPr lang="en-US" sz="1700" b="1" dirty="0">
                <a:latin typeface="Courier New"/>
                <a:cs typeface="Courier New"/>
              </a:rPr>
              <a:t>\Http\Controllers\Controller;</a:t>
            </a:r>
          </a:p>
          <a:p>
            <a:r>
              <a:rPr lang="en-US" sz="1700" b="1" dirty="0">
                <a:latin typeface="Courier New"/>
                <a:cs typeface="Courier New"/>
              </a:rPr>
              <a:t>use </a:t>
            </a:r>
            <a:r>
              <a:rPr lang="en-US" sz="1700" b="1" dirty="0" err="1">
                <a:latin typeface="Courier New"/>
                <a:cs typeface="Courier New"/>
              </a:rPr>
              <a:t>todoparrot</a:t>
            </a:r>
            <a:r>
              <a:rPr lang="en-US" sz="1700" b="1" dirty="0">
                <a:latin typeface="Courier New"/>
                <a:cs typeface="Courier New"/>
              </a:rPr>
              <a:t>\</a:t>
            </a:r>
            <a:r>
              <a:rPr lang="en-US" sz="1700" b="1" dirty="0" err="1">
                <a:latin typeface="Courier New"/>
                <a:cs typeface="Courier New"/>
              </a:rPr>
              <a:t>Todolist</a:t>
            </a:r>
            <a:r>
              <a:rPr lang="en-US" sz="1700" b="1" dirty="0">
                <a:latin typeface="Courier New"/>
                <a:cs typeface="Courier New"/>
              </a:rPr>
              <a:t>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use Illuminate\Http\Request;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 smtClean="0">
                <a:latin typeface="Courier New"/>
                <a:cs typeface="Courier New"/>
              </a:rPr>
              <a:t>class </a:t>
            </a:r>
            <a:r>
              <a:rPr lang="en-US" sz="1700" b="1" dirty="0" err="1">
                <a:latin typeface="Courier New"/>
                <a:cs typeface="Courier New"/>
              </a:rPr>
              <a:t>ListsController</a:t>
            </a:r>
            <a:r>
              <a:rPr lang="en-US" sz="1700" b="1" dirty="0">
                <a:latin typeface="Courier New"/>
                <a:cs typeface="Courier New"/>
              </a:rPr>
              <a:t> extends Controller {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 smtClean="0">
                <a:latin typeface="Courier New"/>
                <a:cs typeface="Courier New"/>
              </a:rPr>
              <a:t>    </a:t>
            </a:r>
            <a:r>
              <a:rPr lang="en-US" sz="1700" b="1" dirty="0">
                <a:latin typeface="Courier New"/>
                <a:cs typeface="Courier New"/>
              </a:rPr>
              <a:t>public function index()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$lists = </a:t>
            </a:r>
            <a:r>
              <a:rPr lang="en-US" sz="1700" b="1" dirty="0" err="1">
                <a:latin typeface="Courier New"/>
                <a:cs typeface="Courier New"/>
              </a:rPr>
              <a:t>Todolist</a:t>
            </a:r>
            <a:r>
              <a:rPr lang="en-US" sz="1700" b="1" dirty="0">
                <a:latin typeface="Courier New"/>
                <a:cs typeface="Courier New"/>
              </a:rPr>
              <a:t>::all();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return view('</a:t>
            </a:r>
            <a:r>
              <a:rPr lang="en-US" sz="1700" b="1" dirty="0" err="1">
                <a:latin typeface="Courier New"/>
                <a:cs typeface="Courier New"/>
              </a:rPr>
              <a:t>lists.index</a:t>
            </a:r>
            <a:r>
              <a:rPr lang="en-US" sz="1700" b="1" dirty="0">
                <a:latin typeface="Courier New"/>
                <a:cs typeface="Courier New"/>
              </a:rPr>
              <a:t>')-&gt;with('lists', $lists); 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 smtClean="0">
                <a:latin typeface="Courier New"/>
                <a:cs typeface="Courier New"/>
              </a:rPr>
              <a:t>}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 smtClean="0">
                <a:latin typeface="Courier New"/>
                <a:cs typeface="Courier New"/>
              </a:rPr>
              <a:t>    ...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4805" y="6355048"/>
            <a:ext cx="38227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app/Http/Controllers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ListsController.php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904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“Lists”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82781" y="1304829"/>
            <a:ext cx="5455340" cy="5324536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@extends('</a:t>
            </a:r>
            <a:r>
              <a:rPr lang="en-US" sz="1800" b="1" dirty="0" err="1">
                <a:latin typeface="Courier New"/>
                <a:cs typeface="Courier New"/>
              </a:rPr>
              <a:t>layouts.master</a:t>
            </a:r>
            <a:r>
              <a:rPr lang="en-US" sz="1800" b="1" dirty="0">
                <a:latin typeface="Courier New"/>
                <a:cs typeface="Courier New"/>
              </a:rPr>
              <a:t>')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@section('content')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&lt;h1&gt;Lists&lt;/h1&gt;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@if ($lists-&gt;count() &gt; 0)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</a:t>
            </a:r>
            <a:r>
              <a:rPr lang="en-US" sz="1800" b="1" dirty="0" err="1">
                <a:latin typeface="Courier New"/>
                <a:cs typeface="Courier New"/>
              </a:rPr>
              <a:t>ul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@</a:t>
            </a:r>
            <a:r>
              <a:rPr lang="en-US" sz="1800" b="1" dirty="0" err="1">
                <a:latin typeface="Courier New"/>
                <a:cs typeface="Courier New"/>
              </a:rPr>
              <a:t>foreach</a:t>
            </a:r>
            <a:r>
              <a:rPr lang="en-US" sz="1800" b="1" dirty="0">
                <a:latin typeface="Courier New"/>
                <a:cs typeface="Courier New"/>
              </a:rPr>
              <a:t> ($lists as $list)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&lt;li&gt;{{ $list-&gt;name }}&lt;/li&gt;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@</a:t>
            </a:r>
            <a:r>
              <a:rPr lang="en-US" sz="1800" b="1" dirty="0" err="1">
                <a:latin typeface="Courier New"/>
                <a:cs typeface="Courier New"/>
              </a:rPr>
              <a:t>endforeach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&lt;/</a:t>
            </a:r>
            <a:r>
              <a:rPr lang="en-US" sz="1800" b="1" dirty="0" err="1">
                <a:latin typeface="Courier New"/>
                <a:cs typeface="Courier New"/>
              </a:rPr>
              <a:t>ul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@else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No lists found!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@</a:t>
            </a:r>
            <a:r>
              <a:rPr lang="en-US" sz="1800" b="1" dirty="0" err="1">
                <a:latin typeface="Courier New"/>
                <a:cs typeface="Courier New"/>
              </a:rPr>
              <a:t>endif</a:t>
            </a:r>
            <a:endParaRPr lang="en-US" sz="1800" b="1" dirty="0">
              <a:latin typeface="Courier New"/>
              <a:cs typeface="Courier New"/>
            </a:endParaRP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@</a:t>
            </a:r>
            <a:r>
              <a:rPr lang="en-US" sz="1800" b="1" dirty="0" err="1">
                <a:latin typeface="Courier New"/>
                <a:cs typeface="Courier New"/>
              </a:rPr>
              <a:t>endsection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20356" y="6107933"/>
            <a:ext cx="35263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resources/views/list/</a:t>
            </a:r>
            <a:r>
              <a:rPr lang="en-US" dirty="0" err="1" smtClean="0">
                <a:solidFill>
                  <a:srgbClr val="FFFF00"/>
                </a:solidFill>
              </a:rPr>
              <a:t>index.blade.php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8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Contact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581828"/>
            <a:ext cx="6833722" cy="5047537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@extends('</a:t>
            </a:r>
            <a:r>
              <a:rPr lang="en-US" sz="1800" b="1" dirty="0" err="1">
                <a:latin typeface="Courier New"/>
                <a:cs typeface="Courier New"/>
              </a:rPr>
              <a:t>layouts.master</a:t>
            </a:r>
            <a:r>
              <a:rPr lang="en-US" sz="1800" b="1" dirty="0">
                <a:latin typeface="Courier New"/>
                <a:cs typeface="Courier New"/>
              </a:rPr>
              <a:t>')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@section('content')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&lt;h1&gt;Contact </a:t>
            </a:r>
            <a:r>
              <a:rPr lang="en-US" sz="1800" b="1" dirty="0" err="1">
                <a:latin typeface="Courier New"/>
                <a:cs typeface="Courier New"/>
              </a:rPr>
              <a:t>TODOParrot</a:t>
            </a:r>
            <a:r>
              <a:rPr lang="en-US" sz="1800" b="1" dirty="0">
                <a:latin typeface="Courier New"/>
                <a:cs typeface="Courier New"/>
              </a:rPr>
              <a:t>&lt;/h1&gt;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...</a:t>
            </a:r>
            <a:endParaRPr lang="en-US" sz="1800" b="1" dirty="0">
              <a:latin typeface="Courier New"/>
              <a:cs typeface="Courier New"/>
            </a:endParaRP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{!! Form::open(array('route' =&gt; '</a:t>
            </a:r>
            <a:r>
              <a:rPr lang="en-US" sz="1800" b="1" dirty="0" err="1">
                <a:latin typeface="Courier New"/>
                <a:cs typeface="Courier New"/>
              </a:rPr>
              <a:t>contact_store</a:t>
            </a:r>
            <a:r>
              <a:rPr lang="en-US" sz="1800" b="1" dirty="0">
                <a:latin typeface="Courier New"/>
                <a:cs typeface="Courier New"/>
              </a:rPr>
              <a:t>',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           '</a:t>
            </a:r>
            <a:r>
              <a:rPr lang="en-US" sz="1800" b="1" dirty="0">
                <a:latin typeface="Courier New"/>
                <a:cs typeface="Courier New"/>
              </a:rPr>
              <a:t>class' =&gt; 'form')) !!}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&lt;div class="form-group"&gt;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{!! Form::label('Your Name') !!}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{!!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Form::text('name'</a:t>
            </a:r>
            <a:r>
              <a:rPr lang="en-US" sz="1800" b="1" dirty="0">
                <a:latin typeface="Courier New"/>
                <a:cs typeface="Courier New"/>
              </a:rPr>
              <a:t>, null,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array('required',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'class'=&gt;'form-control',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'placeholder'=&gt;'Your name')) !!}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&lt;/div</a:t>
            </a:r>
            <a:r>
              <a:rPr lang="en-US" sz="1800" b="1" dirty="0" smtClean="0">
                <a:latin typeface="Courier New"/>
                <a:cs typeface="Courier New"/>
              </a:rPr>
              <a:t>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8757" y="1234464"/>
            <a:ext cx="396003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resources/views/about/</a:t>
            </a:r>
            <a:r>
              <a:rPr lang="en-US" dirty="0" err="1" smtClean="0">
                <a:solidFill>
                  <a:srgbClr val="FFFF00"/>
                </a:solidFill>
              </a:rPr>
              <a:t>contact.blade.php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67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Contact </a:t>
            </a:r>
            <a:r>
              <a:rPr lang="en-US" dirty="0" smtClean="0"/>
              <a:t>Form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147" y="1453904"/>
            <a:ext cx="7941898" cy="4216540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&lt;div class="form-group"&gt;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{!! Form::label('Your E-mail Address') !!}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{!!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Form::text('email'</a:t>
            </a:r>
            <a:r>
              <a:rPr lang="en-US" sz="1800" b="1" dirty="0">
                <a:latin typeface="Courier New"/>
                <a:cs typeface="Courier New"/>
              </a:rPr>
              <a:t>, null,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array('required',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'class'=&gt;'form-control',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'placeholder'=&gt;'Your e-mail address')) !!}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&lt;/div&gt;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&lt;div class="form-group"&gt;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{!! Form::label('Your Message') !!}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{!!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Form::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textarea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('message'</a:t>
            </a:r>
            <a:r>
              <a:rPr lang="en-US" sz="1800" b="1" dirty="0">
                <a:latin typeface="Courier New"/>
                <a:cs typeface="Courier New"/>
              </a:rPr>
              <a:t>, null,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array('required',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'class'=&gt;'form-control',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'placeholder'=&gt;'Your message')) !!}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&lt;/div</a:t>
            </a:r>
            <a:r>
              <a:rPr lang="en-US" sz="1800" b="1" dirty="0" smtClean="0">
                <a:latin typeface="Courier New"/>
                <a:cs typeface="Courier New"/>
              </a:rPr>
              <a:t>&gt;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5949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Contact Form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508781"/>
            <a:ext cx="7264679" cy="255454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&lt;div class="form-group"&gt;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{!!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Form::submit('Contact Us!'</a:t>
            </a:r>
            <a:r>
              <a:rPr lang="en-US" sz="2000" b="1" dirty="0">
                <a:latin typeface="Courier New"/>
                <a:cs typeface="Courier New"/>
              </a:rPr>
              <a:t>,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array('class'=&gt;'</a:t>
            </a:r>
            <a:r>
              <a:rPr lang="en-US" sz="2000" b="1" dirty="0" err="1">
                <a:latin typeface="Courier New"/>
                <a:cs typeface="Courier New"/>
              </a:rPr>
              <a:t>btn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btn</a:t>
            </a:r>
            <a:r>
              <a:rPr lang="en-US" sz="2000" b="1" dirty="0">
                <a:latin typeface="Courier New"/>
                <a:cs typeface="Courier New"/>
              </a:rPr>
              <a:t>-primary')) !!}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&lt;/div&gt;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{!! Form::close() !!}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@</a:t>
            </a:r>
            <a:r>
              <a:rPr lang="en-US" sz="2000" b="1" dirty="0" err="1">
                <a:latin typeface="Courier New"/>
                <a:cs typeface="Courier New"/>
              </a:rPr>
              <a:t>endsection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43465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Form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Encapsulate </a:t>
            </a:r>
            <a:r>
              <a:rPr lang="en-US" dirty="0"/>
              <a:t>authorization and validation logic </a:t>
            </a:r>
            <a:r>
              <a:rPr lang="en-US" dirty="0" smtClean="0"/>
              <a:t>in a separate class.</a:t>
            </a:r>
          </a:p>
          <a:p>
            <a:pPr lvl="1"/>
            <a:r>
              <a:rPr lang="en-US" dirty="0" smtClean="0"/>
              <a:t>Remove this logic from controllers.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2880366"/>
            <a:ext cx="7110765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</a:t>
            </a:r>
            <a:r>
              <a:rPr lang="en-US" sz="2000" b="1" dirty="0" err="1" smtClean="0">
                <a:latin typeface="Courier New"/>
                <a:cs typeface="Courier New"/>
              </a:rPr>
              <a:t>make:request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ContactFormRequest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75363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Form </a:t>
            </a:r>
            <a:r>
              <a:rPr lang="en-US" dirty="0" smtClean="0"/>
              <a:t>Request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29702" y="1210709"/>
            <a:ext cx="5864068" cy="563231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&lt;?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namespace </a:t>
            </a:r>
            <a:r>
              <a:rPr lang="en-US" sz="1800" b="1" dirty="0" err="1">
                <a:latin typeface="Courier New"/>
                <a:cs typeface="Courier New"/>
              </a:rPr>
              <a:t>todoparrot</a:t>
            </a:r>
            <a:r>
              <a:rPr lang="en-US" sz="1800" b="1" dirty="0">
                <a:latin typeface="Courier New"/>
                <a:cs typeface="Courier New"/>
              </a:rPr>
              <a:t>\Http\Requests;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use </a:t>
            </a:r>
            <a:r>
              <a:rPr lang="en-US" sz="1800" b="1" dirty="0" err="1">
                <a:latin typeface="Courier New"/>
                <a:cs typeface="Courier New"/>
              </a:rPr>
              <a:t>todoparrot</a:t>
            </a:r>
            <a:r>
              <a:rPr lang="en-US" sz="1800" b="1" dirty="0">
                <a:latin typeface="Courier New"/>
                <a:cs typeface="Courier New"/>
              </a:rPr>
              <a:t>\Http\Requests\Request;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class </a:t>
            </a:r>
            <a:r>
              <a:rPr lang="en-US" sz="1800" b="1" dirty="0" err="1">
                <a:latin typeface="Courier New"/>
                <a:cs typeface="Courier New"/>
              </a:rPr>
              <a:t>ContactFormRequest</a:t>
            </a:r>
            <a:r>
              <a:rPr lang="en-US" sz="1800" b="1" dirty="0">
                <a:latin typeface="Courier New"/>
                <a:cs typeface="Courier New"/>
              </a:rPr>
              <a:t> extends Request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{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>
                <a:latin typeface="Courier New"/>
                <a:cs typeface="Courier New"/>
              </a:rPr>
              <a:t>function authorize()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true;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>
                <a:latin typeface="Courier New"/>
                <a:cs typeface="Courier New"/>
              </a:rPr>
              <a:t>function rules()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[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'name' =&gt; 'required',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'email' =&gt; '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required|email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',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'message' =&gt; 'required',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];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3289" y="6263609"/>
            <a:ext cx="43475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app/Http/Requests/</a:t>
            </a:r>
            <a:r>
              <a:rPr lang="en-US" dirty="0" err="1" smtClean="0">
                <a:solidFill>
                  <a:srgbClr val="FFFF00"/>
                </a:solidFill>
              </a:rPr>
              <a:t>ContactFormRequest.php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69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Form Request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5952" y="1417342"/>
            <a:ext cx="5725546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</a:t>
            </a:r>
            <a:r>
              <a:rPr lang="en-US" sz="1800" b="1" dirty="0" err="1">
                <a:latin typeface="Courier New"/>
                <a:cs typeface="Courier New"/>
              </a:rPr>
              <a:t>AboutController</a:t>
            </a:r>
            <a:r>
              <a:rPr lang="en-US" sz="1800" b="1" dirty="0">
                <a:latin typeface="Courier New"/>
                <a:cs typeface="Courier New"/>
              </a:rPr>
              <a:t> extends Controller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{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...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create()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view('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about.contact</a:t>
            </a:r>
            <a:r>
              <a:rPr lang="en-US" sz="1800" b="1" dirty="0">
                <a:latin typeface="Courier New"/>
                <a:cs typeface="Courier New"/>
              </a:rPr>
              <a:t>');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...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15" y="4069073"/>
            <a:ext cx="43706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app/Http/Controllers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plainAboutController.php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08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Laravel</a:t>
            </a:r>
            <a:r>
              <a:rPr lang="en-US" dirty="0" smtClean="0"/>
              <a:t> 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Laravel</a:t>
            </a:r>
            <a:r>
              <a:rPr lang="en-US" dirty="0" smtClean="0"/>
              <a:t> supports object-relational mapping (ORM) for database access.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Create a form for the user to create </a:t>
            </a:r>
            <a:br>
              <a:rPr lang="en-US" dirty="0" smtClean="0"/>
            </a:br>
            <a:r>
              <a:rPr lang="en-US" dirty="0" smtClean="0"/>
              <a:t>a new to-do list and enter it into the database.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38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Hand </a:t>
            </a:r>
            <a:r>
              <a:rPr lang="en-US" dirty="0" smtClean="0"/>
              <a:t>In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zip file named after your team.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Email to </a:t>
            </a:r>
            <a:r>
              <a:rPr lang="en-US" dirty="0" smtClean="0">
                <a:hlinkClick r:id="rId2"/>
              </a:rPr>
              <a:t>ron.mak@sjsu.edu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Subject: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CS 174-</a:t>
            </a:r>
            <a:r>
              <a:rPr lang="en-US" b="1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section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Project </a:t>
            </a:r>
            <a:r>
              <a:rPr lang="en-US" b="1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team name</a:t>
            </a:r>
          </a:p>
          <a:p>
            <a:pPr lvl="4"/>
            <a:endParaRPr lang="en-US" b="1" i="1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B23C00"/>
                </a:solidFill>
              </a:rPr>
              <a:t>Due: Wednesday, December 9 at 11:59 PM.</a:t>
            </a:r>
            <a:endParaRPr lang="en-US" b="1" dirty="0">
              <a:solidFill>
                <a:srgbClr val="B23C00"/>
              </a:solidFill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44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New To-Do List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8699" y="1143025"/>
            <a:ext cx="8803812" cy="50167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@extends('</a:t>
            </a:r>
            <a:r>
              <a:rPr lang="en-US" b="1" dirty="0" err="1">
                <a:latin typeface="Courier New"/>
                <a:cs typeface="Courier New"/>
              </a:rPr>
              <a:t>layouts.master</a:t>
            </a:r>
            <a:r>
              <a:rPr lang="en-US" b="1" dirty="0">
                <a:latin typeface="Courier New"/>
                <a:cs typeface="Courier New"/>
              </a:rPr>
              <a:t>')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@section('content')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&lt;h1&gt;Create a New List&lt;/h1&gt;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@</a:t>
            </a:r>
            <a:r>
              <a:rPr lang="en-US" b="1" dirty="0" err="1">
                <a:latin typeface="Courier New"/>
                <a:cs typeface="Courier New"/>
              </a:rPr>
              <a:t>foreach</a:t>
            </a:r>
            <a:r>
              <a:rPr lang="en-US" b="1" dirty="0">
                <a:latin typeface="Courier New"/>
                <a:cs typeface="Courier New"/>
              </a:rPr>
              <a:t>($errors-&gt;all() as $error)</a:t>
            </a:r>
          </a:p>
          <a:p>
            <a:r>
              <a:rPr lang="en-US" b="1" dirty="0">
                <a:latin typeface="Courier New"/>
                <a:cs typeface="Courier New"/>
              </a:rPr>
              <a:t>        &lt;li&gt;{{ $error }}&lt;/li&gt;</a:t>
            </a:r>
          </a:p>
          <a:p>
            <a:r>
              <a:rPr lang="en-US" b="1" dirty="0">
                <a:latin typeface="Courier New"/>
                <a:cs typeface="Courier New"/>
              </a:rPr>
              <a:t>    @</a:t>
            </a:r>
            <a:r>
              <a:rPr lang="en-US" b="1" dirty="0" err="1">
                <a:latin typeface="Courier New"/>
                <a:cs typeface="Courier New"/>
              </a:rPr>
              <a:t>endforeach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&lt;/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{!! Form::open(array('route' =&gt; '</a:t>
            </a:r>
            <a:r>
              <a:rPr lang="en-US" b="1" dirty="0" err="1">
                <a:latin typeface="Courier New"/>
                <a:cs typeface="Courier New"/>
              </a:rPr>
              <a:t>lists.store</a:t>
            </a:r>
            <a:r>
              <a:rPr lang="en-US" b="1" dirty="0">
                <a:latin typeface="Courier New"/>
                <a:cs typeface="Courier New"/>
              </a:rPr>
              <a:t>', 'class' =&gt; 'form')) !!}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&lt;div class="form-group"&gt;</a:t>
            </a:r>
          </a:p>
          <a:p>
            <a:r>
              <a:rPr lang="en-US" b="1" dirty="0">
                <a:latin typeface="Courier New"/>
                <a:cs typeface="Courier New"/>
              </a:rPr>
              <a:t>    {!! Form::label('List Name') !!}</a:t>
            </a:r>
          </a:p>
          <a:p>
            <a:r>
              <a:rPr lang="en-US" b="1" dirty="0">
                <a:latin typeface="Courier New"/>
                <a:cs typeface="Courier New"/>
              </a:rPr>
              <a:t>    {!! Form::text('name', null,</a:t>
            </a:r>
          </a:p>
          <a:p>
            <a:r>
              <a:rPr lang="en-US" b="1" dirty="0">
                <a:latin typeface="Courier New"/>
                <a:cs typeface="Courier New"/>
              </a:rPr>
              <a:t>        array('required', 'class'=&gt;'form-control',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'placeholder'=&gt;'San Juan Vacation')) !!}</a:t>
            </a:r>
          </a:p>
          <a:p>
            <a:r>
              <a:rPr lang="en-US" b="1" dirty="0">
                <a:latin typeface="Courier New"/>
                <a:cs typeface="Courier New"/>
              </a:rPr>
              <a:t>&lt;/div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2773" y="1234464"/>
            <a:ext cx="329829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resources/views/</a:t>
            </a:r>
            <a:r>
              <a:rPr lang="en-US" dirty="0" err="1" smtClean="0">
                <a:solidFill>
                  <a:srgbClr val="FFFF00"/>
                </a:solidFill>
              </a:rPr>
              <a:t>create.blade.php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58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New To-Do List </a:t>
            </a:r>
            <a:r>
              <a:rPr lang="en-US" dirty="0" smtClean="0"/>
              <a:t>Form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3876" y="1477818"/>
            <a:ext cx="9050074" cy="35394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&lt;div class="form-group"&gt;</a:t>
            </a:r>
          </a:p>
          <a:p>
            <a:r>
              <a:rPr lang="en-US" b="1" dirty="0">
                <a:latin typeface="Courier New"/>
                <a:cs typeface="Courier New"/>
              </a:rPr>
              <a:t>    {!! Form::label('List Description') !!}</a:t>
            </a:r>
          </a:p>
          <a:p>
            <a:r>
              <a:rPr lang="en-US" b="1" dirty="0">
                <a:latin typeface="Courier New"/>
                <a:cs typeface="Courier New"/>
              </a:rPr>
              <a:t>    {!! Form::</a:t>
            </a:r>
            <a:r>
              <a:rPr lang="en-US" b="1" dirty="0" err="1">
                <a:latin typeface="Courier New"/>
                <a:cs typeface="Courier New"/>
              </a:rPr>
              <a:t>textarea</a:t>
            </a:r>
            <a:r>
              <a:rPr lang="en-US" b="1" dirty="0">
                <a:latin typeface="Courier New"/>
                <a:cs typeface="Courier New"/>
              </a:rPr>
              <a:t>('description', null,</a:t>
            </a:r>
          </a:p>
          <a:p>
            <a:r>
              <a:rPr lang="en-US" b="1" dirty="0">
                <a:latin typeface="Courier New"/>
                <a:cs typeface="Courier New"/>
              </a:rPr>
              <a:t>        array('required', 'class'=&gt;'form-control',</a:t>
            </a:r>
          </a:p>
          <a:p>
            <a:r>
              <a:rPr lang="en-US" b="1" dirty="0">
                <a:latin typeface="Courier New"/>
                <a:cs typeface="Courier New"/>
              </a:rPr>
              <a:t>         </a:t>
            </a:r>
            <a:r>
              <a:rPr lang="en-US" b="1" dirty="0" smtClean="0">
                <a:latin typeface="Courier New"/>
                <a:cs typeface="Courier New"/>
              </a:rPr>
              <a:t>'</a:t>
            </a:r>
            <a:r>
              <a:rPr lang="en-US" b="1" dirty="0">
                <a:latin typeface="Courier New"/>
                <a:cs typeface="Courier New"/>
              </a:rPr>
              <a:t>placeholder'=&gt;'Things to do before leaving for vacation')) !!}</a:t>
            </a:r>
          </a:p>
          <a:p>
            <a:r>
              <a:rPr lang="en-US" b="1" dirty="0">
                <a:latin typeface="Courier New"/>
                <a:cs typeface="Courier New"/>
              </a:rPr>
              <a:t>&lt;/div&gt;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&lt;div class="form-group"&gt;</a:t>
            </a:r>
          </a:p>
          <a:p>
            <a:r>
              <a:rPr lang="en-US" b="1" dirty="0">
                <a:latin typeface="Courier New"/>
                <a:cs typeface="Courier New"/>
              </a:rPr>
              <a:t>    {!! Form::submit('Create List',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array</a:t>
            </a:r>
            <a:r>
              <a:rPr lang="en-US" b="1" dirty="0">
                <a:latin typeface="Courier New"/>
                <a:cs typeface="Courier New"/>
              </a:rPr>
              <a:t>('class'=&gt;'</a:t>
            </a:r>
            <a:r>
              <a:rPr lang="en-US" b="1" dirty="0" err="1">
                <a:latin typeface="Courier New"/>
                <a:cs typeface="Courier New"/>
              </a:rPr>
              <a:t>btn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btn</a:t>
            </a:r>
            <a:r>
              <a:rPr lang="en-US" b="1" dirty="0">
                <a:latin typeface="Courier New"/>
                <a:cs typeface="Courier New"/>
              </a:rPr>
              <a:t>-primary')) !!}</a:t>
            </a:r>
          </a:p>
          <a:p>
            <a:r>
              <a:rPr lang="en-US" b="1" dirty="0">
                <a:latin typeface="Courier New"/>
                <a:cs typeface="Courier New"/>
              </a:rPr>
              <a:t>&lt;/div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{!! Form::close() !!}</a:t>
            </a:r>
          </a:p>
          <a:p>
            <a:r>
              <a:rPr lang="en-US" b="1" dirty="0">
                <a:latin typeface="Courier New"/>
                <a:cs typeface="Courier New"/>
              </a:rPr>
              <a:t>@stop</a:t>
            </a:r>
          </a:p>
        </p:txBody>
      </p:sp>
    </p:spTree>
    <p:extLst>
      <p:ext uri="{BB962C8B-B14F-4D97-AF65-F5344CB8AC3E}">
        <p14:creationId xmlns:p14="http://schemas.microsoft.com/office/powerpoint/2010/main" val="3237254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New To-Do List Form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76785" y="1339273"/>
            <a:ext cx="5864068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&lt;?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namespace </a:t>
            </a:r>
            <a:r>
              <a:rPr lang="en-US" sz="1800" b="1" dirty="0" err="1">
                <a:latin typeface="Courier New"/>
                <a:cs typeface="Courier New"/>
              </a:rPr>
              <a:t>todoparrot</a:t>
            </a:r>
            <a:r>
              <a:rPr lang="en-US" sz="1800" b="1" dirty="0">
                <a:latin typeface="Courier New"/>
                <a:cs typeface="Courier New"/>
              </a:rPr>
              <a:t>\Http\Requests;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use </a:t>
            </a:r>
            <a:r>
              <a:rPr lang="en-US" sz="1800" b="1" dirty="0" err="1">
                <a:latin typeface="Courier New"/>
                <a:cs typeface="Courier New"/>
              </a:rPr>
              <a:t>todoparrot</a:t>
            </a:r>
            <a:r>
              <a:rPr lang="en-US" sz="1800" b="1" dirty="0">
                <a:latin typeface="Courier New"/>
                <a:cs typeface="Courier New"/>
              </a:rPr>
              <a:t>\Http\Requests\Request;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class </a:t>
            </a:r>
            <a:r>
              <a:rPr lang="en-US" sz="1800" b="1" dirty="0" err="1">
                <a:latin typeface="Courier New"/>
                <a:cs typeface="Courier New"/>
              </a:rPr>
              <a:t>ListFormRequest</a:t>
            </a:r>
            <a:r>
              <a:rPr lang="en-US" sz="1800" b="1" dirty="0">
                <a:latin typeface="Courier New"/>
                <a:cs typeface="Courier New"/>
              </a:rPr>
              <a:t> extends Request {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>
                <a:latin typeface="Courier New"/>
                <a:cs typeface="Courier New"/>
              </a:rPr>
              <a:t>function authorize()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true;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>
                <a:latin typeface="Courier New"/>
                <a:cs typeface="Courier New"/>
              </a:rPr>
              <a:t>function rules()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</a:t>
            </a:r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 return [</a:t>
            </a:r>
          </a:p>
          <a:p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            'name' =&gt; 'required',</a:t>
            </a:r>
          </a:p>
          <a:p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            'description' =&gt; 'required'     </a:t>
            </a:r>
          </a:p>
          <a:p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        ];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7537" y="6172170"/>
            <a:ext cx="397105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app</a:t>
            </a:r>
            <a:r>
              <a:rPr lang="en-US" dirty="0">
                <a:solidFill>
                  <a:srgbClr val="FFFF00"/>
                </a:solidFill>
              </a:rPr>
              <a:t>/Http/Requests/</a:t>
            </a:r>
            <a:r>
              <a:rPr lang="en-US" dirty="0" err="1">
                <a:solidFill>
                  <a:srgbClr val="FFFF00"/>
                </a:solidFill>
              </a:rPr>
              <a:t>ListFormRequest.php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064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 into the Database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179931"/>
            <a:ext cx="7695636" cy="550920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class </a:t>
            </a:r>
            <a:r>
              <a:rPr lang="en-US" b="1" dirty="0" err="1">
                <a:latin typeface="Courier New"/>
                <a:cs typeface="Courier New"/>
              </a:rPr>
              <a:t>ListsController</a:t>
            </a:r>
            <a:r>
              <a:rPr lang="en-US" b="1" dirty="0">
                <a:latin typeface="Courier New"/>
                <a:cs typeface="Courier New"/>
              </a:rPr>
              <a:t> extends Controller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public </a:t>
            </a:r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>
                <a:solidFill>
                  <a:srgbClr val="B23300"/>
                </a:solidFill>
                <a:latin typeface="Courier New"/>
                <a:cs typeface="Courier New"/>
              </a:rPr>
              <a:t>create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view('</a:t>
            </a:r>
            <a:r>
              <a:rPr lang="en-US" b="1" dirty="0" err="1">
                <a:latin typeface="Courier New"/>
                <a:cs typeface="Courier New"/>
              </a:rPr>
              <a:t>lists.create</a:t>
            </a:r>
            <a:r>
              <a:rPr lang="en-US" b="1" dirty="0">
                <a:latin typeface="Courier New"/>
                <a:cs typeface="Courier New"/>
              </a:rPr>
              <a:t>');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public </a:t>
            </a:r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>
                <a:solidFill>
                  <a:srgbClr val="B23300"/>
                </a:solidFill>
                <a:latin typeface="Courier New"/>
                <a:cs typeface="Courier New"/>
              </a:rPr>
              <a:t>store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ListFormRequest</a:t>
            </a:r>
            <a:r>
              <a:rPr lang="en-US" b="1" dirty="0">
                <a:latin typeface="Courier New"/>
                <a:cs typeface="Courier New"/>
              </a:rPr>
              <a:t> $request)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$list = new </a:t>
            </a:r>
            <a:r>
              <a:rPr lang="en-US" b="1" dirty="0" err="1">
                <a:latin typeface="Courier New"/>
                <a:cs typeface="Courier New"/>
              </a:rPr>
              <a:t>Todolist</a:t>
            </a:r>
            <a:r>
              <a:rPr lang="en-US" b="1" dirty="0">
                <a:latin typeface="Courier New"/>
                <a:cs typeface="Courier New"/>
              </a:rPr>
              <a:t>(array(</a:t>
            </a:r>
          </a:p>
          <a:p>
            <a:r>
              <a:rPr lang="en-US" b="1" dirty="0">
                <a:latin typeface="Courier New"/>
                <a:cs typeface="Courier New"/>
              </a:rPr>
              <a:t>            'name' =&gt; $request-&gt;get('name'),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'description' =&gt; $request-&gt;get('description')</a:t>
            </a:r>
          </a:p>
          <a:p>
            <a:r>
              <a:rPr lang="en-US" b="1" dirty="0">
                <a:latin typeface="Courier New"/>
                <a:cs typeface="Courier New"/>
              </a:rPr>
              <a:t>        ));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>
                <a:solidFill>
                  <a:srgbClr val="B23300"/>
                </a:solidFill>
                <a:latin typeface="Courier New"/>
                <a:cs typeface="Courier New"/>
              </a:rPr>
              <a:t>$list-&gt;save()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\Redirect::route('</a:t>
            </a:r>
            <a:r>
              <a:rPr lang="en-US" b="1" dirty="0" err="1">
                <a:latin typeface="Courier New"/>
                <a:cs typeface="Courier New"/>
              </a:rPr>
              <a:t>lists.create</a:t>
            </a:r>
            <a:r>
              <a:rPr lang="en-US" b="1" dirty="0">
                <a:latin typeface="Courier New"/>
                <a:cs typeface="Courier New"/>
              </a:rPr>
              <a:t>'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-</a:t>
            </a:r>
            <a:r>
              <a:rPr lang="en-US" b="1" dirty="0">
                <a:latin typeface="Courier New"/>
                <a:cs typeface="Courier New"/>
              </a:rPr>
              <a:t>&gt;with('message', 'Your list has been created!');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6244" y="6290811"/>
            <a:ext cx="3765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app</a:t>
            </a:r>
            <a:r>
              <a:rPr lang="en-US" dirty="0">
                <a:solidFill>
                  <a:srgbClr val="FFFF00"/>
                </a:solidFill>
              </a:rPr>
              <a:t>/Http</a:t>
            </a:r>
            <a:r>
              <a:rPr lang="en-US" dirty="0" smtClean="0">
                <a:solidFill>
                  <a:srgbClr val="FFFF00"/>
                </a:solidFill>
              </a:rPr>
              <a:t>/Controllers/</a:t>
            </a:r>
            <a:r>
              <a:rPr lang="en-US" dirty="0" err="1" smtClean="0">
                <a:solidFill>
                  <a:srgbClr val="FFFF00"/>
                </a:solidFill>
              </a:rPr>
              <a:t>ListsController.php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7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Navigation 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67455" y="1417342"/>
            <a:ext cx="3633325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</a:t>
            </a:r>
            <a:r>
              <a:rPr lang="en-US" sz="2000" b="1" dirty="0" err="1">
                <a:latin typeface="Courier New"/>
                <a:cs typeface="Courier New"/>
              </a:rPr>
              <a:t>route:list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" y="2057415"/>
            <a:ext cx="9143900" cy="267765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Courier New"/>
                <a:cs typeface="Courier New"/>
              </a:rPr>
              <a:t>+--------+--------------------------------+-------------------------------------------------------+---------------+-------------------------------------------------------------------+------------+</a:t>
            </a:r>
          </a:p>
          <a:p>
            <a:r>
              <a:rPr lang="en-US" sz="600" b="1" dirty="0">
                <a:latin typeface="Courier New"/>
                <a:cs typeface="Courier New"/>
              </a:rPr>
              <a:t>| Domain | Method                         | URI                                                   | Name          | Action                                                            | Middleware |</a:t>
            </a:r>
          </a:p>
          <a:p>
            <a:r>
              <a:rPr lang="en-US" sz="600" b="1" dirty="0">
                <a:latin typeface="Courier New"/>
                <a:cs typeface="Courier New"/>
              </a:rPr>
              <a:t>+--------+--------------------------------+-------------------------------------------------------+---------------+-------------------------------------------------------------------+------------+</a:t>
            </a:r>
          </a:p>
          <a:p>
            <a:r>
              <a:rPr lang="es-ES_tradnl" sz="600" b="1" dirty="0">
                <a:latin typeface="Courier New"/>
                <a:cs typeface="Courier New"/>
              </a:rPr>
              <a:t>|        | GET|HEAD                       | /                                                     |               | </a:t>
            </a:r>
            <a:r>
              <a:rPr lang="es-ES_tradnl" sz="600" b="1" dirty="0" err="1">
                <a:latin typeface="Courier New"/>
                <a:cs typeface="Courier New"/>
              </a:rPr>
              <a:t>todoparrot</a:t>
            </a:r>
            <a:r>
              <a:rPr lang="es-ES_tradnl" sz="600" b="1" dirty="0">
                <a:latin typeface="Courier New"/>
                <a:cs typeface="Courier New"/>
              </a:rPr>
              <a:t>\Http\</a:t>
            </a:r>
            <a:r>
              <a:rPr lang="es-ES_tradnl" sz="600" b="1" dirty="0" err="1">
                <a:latin typeface="Courier New"/>
                <a:cs typeface="Courier New"/>
              </a:rPr>
              <a:t>Controllers</a:t>
            </a:r>
            <a:r>
              <a:rPr lang="es-ES_tradnl" sz="600" b="1" dirty="0">
                <a:latin typeface="Courier New"/>
                <a:cs typeface="Courier New"/>
              </a:rPr>
              <a:t>\</a:t>
            </a:r>
            <a:r>
              <a:rPr lang="es-ES_tradnl" sz="600" b="1" dirty="0" err="1">
                <a:latin typeface="Courier New"/>
                <a:cs typeface="Courier New"/>
              </a:rPr>
              <a:t>WelcomeController@index</a:t>
            </a:r>
            <a:r>
              <a:rPr lang="es-ES_tradnl" sz="600" b="1" dirty="0">
                <a:latin typeface="Courier New"/>
                <a:cs typeface="Courier New"/>
              </a:rPr>
              <a:t>               | </a:t>
            </a:r>
            <a:r>
              <a:rPr lang="es-ES_tradnl" sz="600" b="1" dirty="0" err="1">
                <a:latin typeface="Courier New"/>
                <a:cs typeface="Courier New"/>
              </a:rPr>
              <a:t>guest</a:t>
            </a:r>
            <a:r>
              <a:rPr lang="es-ES_tradnl" sz="600" b="1" dirty="0">
                <a:latin typeface="Courier New"/>
                <a:cs typeface="Courier New"/>
              </a:rPr>
              <a:t>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home                                                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HomeController@index</a:t>
            </a:r>
            <a:r>
              <a:rPr lang="en-US" sz="600" b="1" dirty="0">
                <a:latin typeface="Courier New"/>
                <a:cs typeface="Courier New"/>
              </a:rPr>
              <a:t>                  | 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about                                               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AboutController@index</a:t>
            </a:r>
            <a:r>
              <a:rPr lang="en-US" sz="600" b="1" dirty="0">
                <a:latin typeface="Courier New"/>
                <a:cs typeface="Courier New"/>
              </a:rPr>
              <a:t> 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/register/{one?}/{two?}/{three?}/{four?}/{five?}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AuthController@getRegister</a:t>
            </a:r>
            <a:r>
              <a:rPr lang="en-US" sz="600" b="1" dirty="0">
                <a:latin typeface="Courier New"/>
                <a:cs typeface="Courier New"/>
              </a:rPr>
              <a:t>  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POST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/register/{one?}/{two?}/{three?}/{four?}/{five?}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AuthController@postRegister</a:t>
            </a:r>
            <a:r>
              <a:rPr lang="en-US" sz="600" b="1" dirty="0">
                <a:latin typeface="Courier New"/>
                <a:cs typeface="Courier New"/>
              </a:rPr>
              <a:t> 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/login/{one?}/{two?}/{three?}/{four?}/{five?}   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AuthController@getLogin</a:t>
            </a:r>
            <a:r>
              <a:rPr lang="en-US" sz="600" b="1" dirty="0">
                <a:latin typeface="Courier New"/>
                <a:cs typeface="Courier New"/>
              </a:rPr>
              <a:t>     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POST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/login/{one?}/{two?}/{three?}/{four?}/{five?}   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AuthController@postLogin</a:t>
            </a:r>
            <a:r>
              <a:rPr lang="en-US" sz="600" b="1" dirty="0">
                <a:latin typeface="Courier New"/>
                <a:cs typeface="Courier New"/>
              </a:rPr>
              <a:t>    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/logout/{one?}/{two?}/{three?}/{four?}/{five?}  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AuthController@getLogout</a:t>
            </a:r>
            <a:r>
              <a:rPr lang="en-US" sz="600" b="1" dirty="0">
                <a:latin typeface="Courier New"/>
                <a:cs typeface="Courier New"/>
              </a:rPr>
              <a:t>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GET|HEAD|POST|PUT|PATCH|DELETE | 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/{_missing}                                     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AuthController@missingMethod</a:t>
            </a:r>
            <a:r>
              <a:rPr lang="en-US" sz="600" b="1" dirty="0">
                <a:latin typeface="Courier New"/>
                <a:cs typeface="Courier New"/>
              </a:rPr>
              <a:t>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password/email/{one?}/{two?}/{three?}/{four?}/{five?}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PasswordController@getEmail</a:t>
            </a:r>
            <a:r>
              <a:rPr lang="en-US" sz="600" b="1" dirty="0">
                <a:latin typeface="Courier New"/>
                <a:cs typeface="Courier New"/>
              </a:rPr>
              <a:t> 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POST                           | password/email/{one?}/{two?}/{three?}/{four?}/{five?}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PasswordController@postEmail</a:t>
            </a:r>
            <a:r>
              <a:rPr lang="en-US" sz="600" b="1" dirty="0">
                <a:latin typeface="Courier New"/>
                <a:cs typeface="Courier New"/>
              </a:rPr>
              <a:t>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password/reset/{one?}/{two?}/{three?}/{four?}/{five?}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PasswordController@getReset</a:t>
            </a:r>
            <a:r>
              <a:rPr lang="en-US" sz="600" b="1" dirty="0">
                <a:latin typeface="Courier New"/>
                <a:cs typeface="Courier New"/>
              </a:rPr>
              <a:t> 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POST                           | password/reset/{one?}/{two?}/{three?}/{four?}/{five?}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PasswordController@postReset</a:t>
            </a:r>
            <a:r>
              <a:rPr lang="en-US" sz="600" b="1" dirty="0">
                <a:latin typeface="Courier New"/>
                <a:cs typeface="Courier New"/>
              </a:rPr>
              <a:t>    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GET|HEAD|POST|PUT|PATCH|DELETE | password/{_missing}                                 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Auth</a:t>
            </a:r>
            <a:r>
              <a:rPr lang="en-US" sz="600" b="1" dirty="0">
                <a:latin typeface="Courier New"/>
                <a:cs typeface="Courier New"/>
              </a:rPr>
              <a:t>\</a:t>
            </a:r>
            <a:r>
              <a:rPr lang="en-US" sz="600" b="1" dirty="0" err="1">
                <a:latin typeface="Courier New"/>
                <a:cs typeface="Courier New"/>
              </a:rPr>
              <a:t>PasswordController@missingMethod</a:t>
            </a:r>
            <a:r>
              <a:rPr lang="en-US" sz="600" b="1" dirty="0">
                <a:latin typeface="Courier New"/>
                <a:cs typeface="Courier New"/>
              </a:rPr>
              <a:t> | guest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lists                      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lists.index</a:t>
            </a:r>
            <a:r>
              <a:rPr lang="en-US" sz="600" b="1" dirty="0">
                <a:latin typeface="Courier New"/>
                <a:cs typeface="Courier New"/>
              </a:rPr>
              <a:t>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ListsController@index</a:t>
            </a:r>
            <a:r>
              <a:rPr lang="en-US" sz="600" b="1" dirty="0">
                <a:latin typeface="Courier New"/>
                <a:cs typeface="Courier New"/>
              </a:rPr>
              <a:t> 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lists/create               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lists.create</a:t>
            </a:r>
            <a:r>
              <a:rPr lang="en-US" sz="600" b="1" dirty="0">
                <a:latin typeface="Courier New"/>
                <a:cs typeface="Courier New"/>
              </a:rPr>
              <a:t>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ListsController@create</a:t>
            </a:r>
            <a:r>
              <a:rPr lang="en-US" sz="600" b="1" dirty="0">
                <a:latin typeface="Courier New"/>
                <a:cs typeface="Courier New"/>
              </a:rPr>
              <a:t>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POST                           | lists                      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lists.store</a:t>
            </a:r>
            <a:r>
              <a:rPr lang="en-US" sz="600" b="1" dirty="0">
                <a:latin typeface="Courier New"/>
                <a:cs typeface="Courier New"/>
              </a:rPr>
              <a:t>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ListsController@store</a:t>
            </a:r>
            <a:r>
              <a:rPr lang="en-US" sz="600" b="1" dirty="0">
                <a:latin typeface="Courier New"/>
                <a:cs typeface="Courier New"/>
              </a:rPr>
              <a:t> 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lists/{lists}              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lists.show</a:t>
            </a:r>
            <a:r>
              <a:rPr lang="en-US" sz="600" b="1" dirty="0">
                <a:latin typeface="Courier New"/>
                <a:cs typeface="Courier New"/>
              </a:rPr>
              <a:t>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ListsController@show</a:t>
            </a:r>
            <a:r>
              <a:rPr lang="en-US" sz="600" b="1" dirty="0">
                <a:latin typeface="Courier New"/>
                <a:cs typeface="Courier New"/>
              </a:rPr>
              <a:t>  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lists/{lists}/edit         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lists.edit</a:t>
            </a:r>
            <a:r>
              <a:rPr lang="en-US" sz="600" b="1" dirty="0">
                <a:latin typeface="Courier New"/>
                <a:cs typeface="Courier New"/>
              </a:rPr>
              <a:t>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ListsController@edit</a:t>
            </a:r>
            <a:r>
              <a:rPr lang="en-US" sz="600" b="1" dirty="0">
                <a:latin typeface="Courier New"/>
                <a:cs typeface="Courier New"/>
              </a:rPr>
              <a:t>  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PUT                            | lists/{lists}              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lists.update</a:t>
            </a:r>
            <a:r>
              <a:rPr lang="en-US" sz="600" b="1" dirty="0">
                <a:latin typeface="Courier New"/>
                <a:cs typeface="Courier New"/>
              </a:rPr>
              <a:t>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ListsController@update</a:t>
            </a:r>
            <a:r>
              <a:rPr lang="en-US" sz="600" b="1" dirty="0">
                <a:latin typeface="Courier New"/>
                <a:cs typeface="Courier New"/>
              </a:rPr>
              <a:t>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PATCH                          | lists/{lists}                                         |        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ListsController@update</a:t>
            </a:r>
            <a:r>
              <a:rPr lang="en-US" sz="600" b="1" dirty="0">
                <a:latin typeface="Courier New"/>
                <a:cs typeface="Courier New"/>
              </a:rPr>
              <a:t>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DELETE                         | lists/{lists}              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lists.destroy</a:t>
            </a:r>
            <a:r>
              <a:rPr lang="en-US" sz="600" b="1" dirty="0">
                <a:latin typeface="Courier New"/>
                <a:cs typeface="Courier New"/>
              </a:rPr>
              <a:t>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ListsController@destroy</a:t>
            </a:r>
            <a:r>
              <a:rPr lang="en-US" sz="600" b="1" dirty="0">
                <a:latin typeface="Courier New"/>
                <a:cs typeface="Courier New"/>
              </a:rPr>
              <a:t>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GET|HEAD                       | contact                                               | contact      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AboutController@create</a:t>
            </a:r>
            <a:r>
              <a:rPr lang="en-US" sz="600" b="1" dirty="0">
                <a:latin typeface="Courier New"/>
                <a:cs typeface="Courier New"/>
              </a:rPr>
              <a:t>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|        | POST                           | contact                                               | </a:t>
            </a:r>
            <a:r>
              <a:rPr lang="en-US" sz="600" b="1" dirty="0" err="1">
                <a:latin typeface="Courier New"/>
                <a:cs typeface="Courier New"/>
              </a:rPr>
              <a:t>contact_store</a:t>
            </a:r>
            <a:r>
              <a:rPr lang="en-US" sz="600" b="1" dirty="0">
                <a:latin typeface="Courier New"/>
                <a:cs typeface="Courier New"/>
              </a:rPr>
              <a:t> | </a:t>
            </a:r>
            <a:r>
              <a:rPr lang="en-US" sz="600" b="1" dirty="0" err="1">
                <a:latin typeface="Courier New"/>
                <a:cs typeface="Courier New"/>
              </a:rPr>
              <a:t>todoparrot</a:t>
            </a:r>
            <a:r>
              <a:rPr lang="en-US" sz="600" b="1" dirty="0">
                <a:latin typeface="Courier New"/>
                <a:cs typeface="Courier New"/>
              </a:rPr>
              <a:t>\Http\Controllers\</a:t>
            </a:r>
            <a:r>
              <a:rPr lang="en-US" sz="600" b="1" dirty="0" err="1">
                <a:latin typeface="Courier New"/>
                <a:cs typeface="Courier New"/>
              </a:rPr>
              <a:t>AboutController@store</a:t>
            </a:r>
            <a:r>
              <a:rPr lang="en-US" sz="600" b="1" dirty="0">
                <a:latin typeface="Courier New"/>
                <a:cs typeface="Courier New"/>
              </a:rPr>
              <a:t>                 |            |</a:t>
            </a:r>
          </a:p>
          <a:p>
            <a:r>
              <a:rPr lang="en-US" sz="600" b="1" dirty="0">
                <a:latin typeface="Courier New"/>
                <a:cs typeface="Courier New"/>
              </a:rPr>
              <a:t>+--------+--------------------------------+-------------------------------------------------------+---------------+-------------------------------------------------------------------+------------+</a:t>
            </a:r>
          </a:p>
        </p:txBody>
      </p:sp>
    </p:spTree>
    <p:extLst>
      <p:ext uri="{BB962C8B-B14F-4D97-AF65-F5344CB8AC3E}">
        <p14:creationId xmlns:p14="http://schemas.microsoft.com/office/powerpoint/2010/main" val="2851999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Laravel</a:t>
            </a:r>
            <a:r>
              <a:rPr lang="en-US" dirty="0" smtClean="0"/>
              <a:t> Test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865111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B23C00"/>
                </a:solidFill>
              </a:rPr>
              <a:t>composer</a:t>
            </a:r>
            <a:r>
              <a:rPr lang="en-US" dirty="0" smtClean="0"/>
              <a:t> to create a </a:t>
            </a:r>
            <a:r>
              <a:rPr lang="en-US" dirty="0" err="1" smtClean="0"/>
              <a:t>Laravel</a:t>
            </a:r>
            <a:r>
              <a:rPr lang="en-US" dirty="0" smtClean="0"/>
              <a:t> test app.</a:t>
            </a:r>
          </a:p>
          <a:p>
            <a:pPr lvl="1"/>
            <a:r>
              <a:rPr lang="en-US" dirty="0" smtClean="0"/>
              <a:t>composer is the PHP project manager.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Start PHP’s built-in </a:t>
            </a:r>
            <a:r>
              <a:rPr lang="en-US" dirty="0" smtClean="0">
                <a:solidFill>
                  <a:srgbClr val="B23C00"/>
                </a:solidFill>
              </a:rPr>
              <a:t>development web server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at port 8000: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331732"/>
            <a:ext cx="863450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composer create-project </a:t>
            </a:r>
            <a:r>
              <a:rPr lang="en-US" sz="1800" b="1" dirty="0" err="1">
                <a:latin typeface="Courier New"/>
                <a:cs typeface="Courier New"/>
              </a:rPr>
              <a:t>laravel</a:t>
            </a:r>
            <a:r>
              <a:rPr lang="en-US" sz="1800" b="1" dirty="0">
                <a:latin typeface="Courier New"/>
                <a:cs typeface="Courier New"/>
              </a:rPr>
              <a:t>/</a:t>
            </a:r>
            <a:r>
              <a:rPr lang="en-US" sz="1800" b="1" dirty="0" err="1">
                <a:latin typeface="Courier New"/>
                <a:cs typeface="Courier New"/>
              </a:rPr>
              <a:t>laravel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testapp</a:t>
            </a:r>
            <a:r>
              <a:rPr lang="en-US" sz="1800" b="1" dirty="0">
                <a:latin typeface="Courier New"/>
                <a:cs typeface="Courier New"/>
              </a:rPr>
              <a:t> --prefer-</a:t>
            </a:r>
            <a:r>
              <a:rPr lang="en-US" sz="1800" b="1" dirty="0" err="1">
                <a:latin typeface="Courier New"/>
                <a:cs typeface="Courier New"/>
              </a:rPr>
              <a:t>dist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7537" y="4069073"/>
            <a:ext cx="310901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 artisan serve &amp;</a:t>
            </a:r>
          </a:p>
        </p:txBody>
      </p:sp>
    </p:spTree>
    <p:extLst>
      <p:ext uri="{BB962C8B-B14F-4D97-AF65-F5344CB8AC3E}">
        <p14:creationId xmlns:p14="http://schemas.microsoft.com/office/powerpoint/2010/main" val="3348613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FB9-E1C1-0042-9413-E65235ABAD2F}" type="slidenum">
              <a:rPr lang="en-US"/>
              <a:pPr/>
              <a:t>5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 </a:t>
            </a:r>
            <a:r>
              <a:rPr lang="en-US" dirty="0" smtClean="0"/>
              <a:t>Architecture (MVC)</a:t>
            </a:r>
            <a:endParaRPr lang="en-US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Model-View-Controller (MVC) </a:t>
            </a:r>
            <a:r>
              <a:rPr lang="en-US" dirty="0" smtClean="0"/>
              <a:t>architecture is </a:t>
            </a:r>
            <a:r>
              <a:rPr lang="en-US" dirty="0"/>
              <a:t>used for client-server </a:t>
            </a:r>
            <a:r>
              <a:rPr lang="en-US" dirty="0" smtClean="0"/>
              <a:t>applications that </a:t>
            </a:r>
            <a:r>
              <a:rPr lang="en-US" dirty="0"/>
              <a:t>include a user interface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Well-designed web applications </a:t>
            </a:r>
            <a:br>
              <a:rPr lang="en-US" dirty="0" smtClean="0"/>
            </a:br>
            <a:r>
              <a:rPr lang="en-US" dirty="0" smtClean="0"/>
              <a:t>use the MVC architecture.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3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FB9-E1C1-0042-9413-E65235ABAD2F}" type="slidenum">
              <a:rPr lang="en-US"/>
              <a:pPr/>
              <a:t>6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 MVC Objects</a:t>
            </a:r>
            <a:endParaRPr lang="en-US" i="1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Model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Maintain the data and knowledge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your application.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View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Display the model to the user.</a:t>
            </a:r>
          </a:p>
          <a:p>
            <a:pPr lvl="1"/>
            <a:r>
              <a:rPr lang="en-US" dirty="0"/>
              <a:t>The presentation layer.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Controller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Manage the application flow.</a:t>
            </a:r>
          </a:p>
          <a:p>
            <a:pPr lvl="1"/>
            <a:r>
              <a:rPr lang="en-US" dirty="0"/>
              <a:t>Handle user interactions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30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4D3C-E7E9-ED44-9B0B-4F40F6A91174}" type="slidenum">
              <a:rPr lang="en-US"/>
              <a:pPr/>
              <a:t>7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</a:t>
            </a:r>
            <a:r>
              <a:rPr lang="en-US" dirty="0" smtClean="0"/>
              <a:t>Controller Operation</a:t>
            </a:r>
            <a:endParaRPr lang="en-US" i="1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7363" y="1235075"/>
            <a:ext cx="4389437" cy="4938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The user interacts with the controller to send it commands.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Via buttons, text fields, </a:t>
            </a:r>
            <a:br>
              <a:rPr lang="en-US" sz="1800" dirty="0"/>
            </a:br>
            <a:r>
              <a:rPr lang="en-US" sz="1800" dirty="0"/>
              <a:t>mouse actions, etc.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commands may tell the controller to modify the view directly, or the controller may alter the state of the model.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altered model causes the view to update how it displays the model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data.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user may react to changes in the view by interacting with the controller to send new commands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198660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8125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3001" y="4983463"/>
            <a:ext cx="3045951" cy="923330"/>
          </a:xfrm>
          <a:prstGeom prst="rect">
            <a:avLst/>
          </a:prstGeom>
          <a:solidFill>
            <a:srgbClr val="FFFFC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folHlink"/>
                </a:solidFill>
              </a:rPr>
              <a:t>The user never manipulates </a:t>
            </a:r>
            <a:endParaRPr lang="en-US" sz="1800" dirty="0" smtClean="0">
              <a:solidFill>
                <a:schemeClr val="folHlink"/>
              </a:solidFill>
            </a:endParaRPr>
          </a:p>
          <a:p>
            <a:pPr algn="ctr"/>
            <a:r>
              <a:rPr lang="en-US" sz="1800" dirty="0" smtClean="0">
                <a:solidFill>
                  <a:schemeClr val="folHlink"/>
                </a:solidFill>
              </a:rPr>
              <a:t>the </a:t>
            </a:r>
            <a:r>
              <a:rPr lang="en-US" sz="1800" dirty="0">
                <a:solidFill>
                  <a:schemeClr val="folHlink"/>
                </a:solidFill>
              </a:rPr>
              <a:t>model directly, </a:t>
            </a:r>
            <a:endParaRPr lang="en-US" sz="1800" dirty="0" smtClean="0">
              <a:solidFill>
                <a:schemeClr val="folHlink"/>
              </a:solidFill>
            </a:endParaRPr>
          </a:p>
          <a:p>
            <a:pPr algn="ctr"/>
            <a:r>
              <a:rPr lang="en-US" sz="1800" dirty="0" smtClean="0">
                <a:solidFill>
                  <a:schemeClr val="folHlink"/>
                </a:solidFill>
              </a:rPr>
              <a:t>only </a:t>
            </a:r>
            <a:r>
              <a:rPr lang="en-US" sz="1800" dirty="0">
                <a:solidFill>
                  <a:schemeClr val="folHlink"/>
                </a:solidFill>
              </a:rPr>
              <a:t>through the controller</a:t>
            </a:r>
            <a:r>
              <a:rPr lang="en-US" sz="1800" dirty="0" smtClean="0">
                <a:solidFill>
                  <a:schemeClr val="folHlink"/>
                </a:solidFill>
              </a:rPr>
              <a:t>.</a:t>
            </a:r>
            <a:endParaRPr lang="en-US" sz="18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86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D6E-82EA-E049-BCF7-73A8340627A4}" type="slidenum">
              <a:rPr lang="en-US"/>
              <a:pPr/>
              <a:t>8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Model-View-Controller Example</a:t>
            </a:r>
          </a:p>
        </p:txBody>
      </p:sp>
      <p:grpSp>
        <p:nvGrpSpPr>
          <p:cNvPr id="199683" name="Group 3"/>
          <p:cNvGrpSpPr>
            <a:grpSpLocks/>
          </p:cNvGrpSpPr>
          <p:nvPr/>
        </p:nvGrpSpPr>
        <p:grpSpPr bwMode="auto">
          <a:xfrm>
            <a:off x="4297363" y="2058011"/>
            <a:ext cx="944562" cy="1371600"/>
            <a:chOff x="2707" y="1584"/>
            <a:chExt cx="595" cy="864"/>
          </a:xfrm>
        </p:grpSpPr>
        <p:sp>
          <p:nvSpPr>
            <p:cNvPr id="199684" name="Line 4"/>
            <p:cNvSpPr>
              <a:spLocks noChangeShapeType="1"/>
            </p:cNvSpPr>
            <p:nvPr/>
          </p:nvSpPr>
          <p:spPr bwMode="auto">
            <a:xfrm flipV="1">
              <a:off x="2707" y="1584"/>
              <a:ext cx="0" cy="864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85" name="Text Box 5"/>
            <p:cNvSpPr txBox="1">
              <a:spLocks noChangeArrowheads="1"/>
            </p:cNvSpPr>
            <p:nvPr/>
          </p:nvSpPr>
          <p:spPr bwMode="auto">
            <a:xfrm>
              <a:off x="2765" y="1987"/>
              <a:ext cx="53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alter state</a:t>
              </a:r>
            </a:p>
          </p:txBody>
        </p:sp>
      </p:grpSp>
      <p:grpSp>
        <p:nvGrpSpPr>
          <p:cNvPr id="199686" name="Group 6"/>
          <p:cNvGrpSpPr>
            <a:grpSpLocks/>
          </p:cNvGrpSpPr>
          <p:nvPr/>
        </p:nvGrpSpPr>
        <p:grpSpPr bwMode="auto">
          <a:xfrm>
            <a:off x="2378075" y="1783374"/>
            <a:ext cx="1554163" cy="731837"/>
            <a:chOff x="1498" y="1411"/>
            <a:chExt cx="979" cy="461"/>
          </a:xfrm>
        </p:grpSpPr>
        <p:sp>
          <p:nvSpPr>
            <p:cNvPr id="199687" name="Line 7"/>
            <p:cNvSpPr>
              <a:spLocks noChangeShapeType="1"/>
            </p:cNvSpPr>
            <p:nvPr/>
          </p:nvSpPr>
          <p:spPr bwMode="auto">
            <a:xfrm flipH="1">
              <a:off x="1498" y="1469"/>
              <a:ext cx="979" cy="403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88" name="Text Box 8"/>
            <p:cNvSpPr txBox="1">
              <a:spLocks noChangeArrowheads="1"/>
            </p:cNvSpPr>
            <p:nvPr/>
          </p:nvSpPr>
          <p:spPr bwMode="auto">
            <a:xfrm>
              <a:off x="1728" y="1411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update</a:t>
              </a:r>
            </a:p>
          </p:txBody>
        </p:sp>
      </p:grpSp>
      <p:grpSp>
        <p:nvGrpSpPr>
          <p:cNvPr id="199689" name="Group 9"/>
          <p:cNvGrpSpPr>
            <a:grpSpLocks/>
          </p:cNvGrpSpPr>
          <p:nvPr/>
        </p:nvGrpSpPr>
        <p:grpSpPr bwMode="auto">
          <a:xfrm>
            <a:off x="4754563" y="1783374"/>
            <a:ext cx="1281112" cy="731837"/>
            <a:chOff x="2995" y="1411"/>
            <a:chExt cx="807" cy="461"/>
          </a:xfrm>
        </p:grpSpPr>
        <p:sp>
          <p:nvSpPr>
            <p:cNvPr id="199690" name="Line 10"/>
            <p:cNvSpPr>
              <a:spLocks noChangeShapeType="1"/>
            </p:cNvSpPr>
            <p:nvPr/>
          </p:nvSpPr>
          <p:spPr bwMode="auto">
            <a:xfrm>
              <a:off x="2995" y="1469"/>
              <a:ext cx="807" cy="403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91" name="Text Box 11"/>
            <p:cNvSpPr txBox="1">
              <a:spLocks noChangeArrowheads="1"/>
            </p:cNvSpPr>
            <p:nvPr/>
          </p:nvSpPr>
          <p:spPr bwMode="auto">
            <a:xfrm>
              <a:off x="3283" y="1411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update</a:t>
              </a:r>
            </a:p>
          </p:txBody>
        </p:sp>
      </p:grpSp>
      <p:grpSp>
        <p:nvGrpSpPr>
          <p:cNvPr id="199692" name="Group 12"/>
          <p:cNvGrpSpPr>
            <a:grpSpLocks/>
          </p:cNvGrpSpPr>
          <p:nvPr/>
        </p:nvGrpSpPr>
        <p:grpSpPr bwMode="auto">
          <a:xfrm>
            <a:off x="549275" y="1600811"/>
            <a:ext cx="8137525" cy="2743200"/>
            <a:chOff x="346" y="1296"/>
            <a:chExt cx="5126" cy="1728"/>
          </a:xfrm>
        </p:grpSpPr>
        <p:sp>
          <p:nvSpPr>
            <p:cNvPr id="199693" name="Rectangle 13"/>
            <p:cNvSpPr>
              <a:spLocks noChangeArrowheads="1"/>
            </p:cNvSpPr>
            <p:nvPr/>
          </p:nvSpPr>
          <p:spPr bwMode="auto">
            <a:xfrm>
              <a:off x="2246" y="2448"/>
              <a:ext cx="922" cy="288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CONTROLLER</a:t>
              </a:r>
            </a:p>
          </p:txBody>
        </p:sp>
        <p:grpSp>
          <p:nvGrpSpPr>
            <p:cNvPr id="199694" name="Group 14"/>
            <p:cNvGrpSpPr>
              <a:grpSpLocks/>
            </p:cNvGrpSpPr>
            <p:nvPr/>
          </p:nvGrpSpPr>
          <p:grpSpPr bwMode="auto">
            <a:xfrm>
              <a:off x="346" y="1872"/>
              <a:ext cx="1152" cy="1152"/>
              <a:chOff x="1152" y="1584"/>
              <a:chExt cx="1152" cy="1152"/>
            </a:xfrm>
          </p:grpSpPr>
          <p:sp>
            <p:nvSpPr>
              <p:cNvPr id="199695" name="Rectangle 15"/>
              <p:cNvSpPr>
                <a:spLocks noChangeArrowheads="1"/>
              </p:cNvSpPr>
              <p:nvPr/>
            </p:nvSpPr>
            <p:spPr bwMode="auto">
              <a:xfrm>
                <a:off x="1152" y="1584"/>
                <a:ext cx="1152" cy="1152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6" name="Line 16"/>
              <p:cNvSpPr>
                <a:spLocks noChangeShapeType="1"/>
              </p:cNvSpPr>
              <p:nvPr/>
            </p:nvSpPr>
            <p:spPr bwMode="auto">
              <a:xfrm>
                <a:off x="1267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7" name="Line 17"/>
              <p:cNvSpPr>
                <a:spLocks noChangeShapeType="1"/>
              </p:cNvSpPr>
              <p:nvPr/>
            </p:nvSpPr>
            <p:spPr bwMode="auto">
              <a:xfrm>
                <a:off x="1613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8" name="Line 18"/>
              <p:cNvSpPr>
                <a:spLocks noChangeShapeType="1"/>
              </p:cNvSpPr>
              <p:nvPr/>
            </p:nvSpPr>
            <p:spPr bwMode="auto">
              <a:xfrm>
                <a:off x="1958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9" name="Line 19"/>
              <p:cNvSpPr>
                <a:spLocks noChangeShapeType="1"/>
              </p:cNvSpPr>
              <p:nvPr/>
            </p:nvSpPr>
            <p:spPr bwMode="auto">
              <a:xfrm>
                <a:off x="1267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0" name="Line 20"/>
              <p:cNvSpPr>
                <a:spLocks noChangeShapeType="1"/>
              </p:cNvSpPr>
              <p:nvPr/>
            </p:nvSpPr>
            <p:spPr bwMode="auto">
              <a:xfrm>
                <a:off x="1613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1" name="Line 21"/>
              <p:cNvSpPr>
                <a:spLocks noChangeShapeType="1"/>
              </p:cNvSpPr>
              <p:nvPr/>
            </p:nvSpPr>
            <p:spPr bwMode="auto">
              <a:xfrm>
                <a:off x="1958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2" name="Line 22"/>
              <p:cNvSpPr>
                <a:spLocks noChangeShapeType="1"/>
              </p:cNvSpPr>
              <p:nvPr/>
            </p:nvSpPr>
            <p:spPr bwMode="auto">
              <a:xfrm>
                <a:off x="1267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3" name="Line 23"/>
              <p:cNvSpPr>
                <a:spLocks noChangeShapeType="1"/>
              </p:cNvSpPr>
              <p:nvPr/>
            </p:nvSpPr>
            <p:spPr bwMode="auto">
              <a:xfrm>
                <a:off x="1613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4" name="Line 24"/>
              <p:cNvSpPr>
                <a:spLocks noChangeShapeType="1"/>
              </p:cNvSpPr>
              <p:nvPr/>
            </p:nvSpPr>
            <p:spPr bwMode="auto">
              <a:xfrm>
                <a:off x="1958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5" name="Line 25"/>
              <p:cNvSpPr>
                <a:spLocks noChangeShapeType="1"/>
              </p:cNvSpPr>
              <p:nvPr/>
            </p:nvSpPr>
            <p:spPr bwMode="auto">
              <a:xfrm>
                <a:off x="1267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6" name="Line 26"/>
              <p:cNvSpPr>
                <a:spLocks noChangeShapeType="1"/>
              </p:cNvSpPr>
              <p:nvPr/>
            </p:nvSpPr>
            <p:spPr bwMode="auto">
              <a:xfrm>
                <a:off x="1613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7" name="Line 27"/>
              <p:cNvSpPr>
                <a:spLocks noChangeShapeType="1"/>
              </p:cNvSpPr>
              <p:nvPr/>
            </p:nvSpPr>
            <p:spPr bwMode="auto">
              <a:xfrm>
                <a:off x="1958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8" name="Line 28"/>
              <p:cNvSpPr>
                <a:spLocks noChangeShapeType="1"/>
              </p:cNvSpPr>
              <p:nvPr/>
            </p:nvSpPr>
            <p:spPr bwMode="auto">
              <a:xfrm>
                <a:off x="1267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9" name="Line 29"/>
              <p:cNvSpPr>
                <a:spLocks noChangeShapeType="1"/>
              </p:cNvSpPr>
              <p:nvPr/>
            </p:nvSpPr>
            <p:spPr bwMode="auto">
              <a:xfrm>
                <a:off x="1613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0" name="Line 30"/>
              <p:cNvSpPr>
                <a:spLocks noChangeShapeType="1"/>
              </p:cNvSpPr>
              <p:nvPr/>
            </p:nvSpPr>
            <p:spPr bwMode="auto">
              <a:xfrm>
                <a:off x="1958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1" name="Line 31"/>
              <p:cNvSpPr>
                <a:spLocks noChangeShapeType="1"/>
              </p:cNvSpPr>
              <p:nvPr/>
            </p:nvSpPr>
            <p:spPr bwMode="auto">
              <a:xfrm>
                <a:off x="1267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2" name="Line 32"/>
              <p:cNvSpPr>
                <a:spLocks noChangeShapeType="1"/>
              </p:cNvSpPr>
              <p:nvPr/>
            </p:nvSpPr>
            <p:spPr bwMode="auto">
              <a:xfrm>
                <a:off x="1613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3" name="Line 33"/>
              <p:cNvSpPr>
                <a:spLocks noChangeShapeType="1"/>
              </p:cNvSpPr>
              <p:nvPr/>
            </p:nvSpPr>
            <p:spPr bwMode="auto">
              <a:xfrm>
                <a:off x="1958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4" name="Line 34"/>
              <p:cNvSpPr>
                <a:spLocks noChangeShapeType="1"/>
              </p:cNvSpPr>
              <p:nvPr/>
            </p:nvSpPr>
            <p:spPr bwMode="auto">
              <a:xfrm>
                <a:off x="1267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5" name="Line 35"/>
              <p:cNvSpPr>
                <a:spLocks noChangeShapeType="1"/>
              </p:cNvSpPr>
              <p:nvPr/>
            </p:nvSpPr>
            <p:spPr bwMode="auto">
              <a:xfrm>
                <a:off x="1613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6" name="Line 36"/>
              <p:cNvSpPr>
                <a:spLocks noChangeShapeType="1"/>
              </p:cNvSpPr>
              <p:nvPr/>
            </p:nvSpPr>
            <p:spPr bwMode="auto">
              <a:xfrm>
                <a:off x="1958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7" name="Line 37"/>
              <p:cNvSpPr>
                <a:spLocks noChangeShapeType="1"/>
              </p:cNvSpPr>
              <p:nvPr/>
            </p:nvSpPr>
            <p:spPr bwMode="auto">
              <a:xfrm>
                <a:off x="1267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8" name="Line 38"/>
              <p:cNvSpPr>
                <a:spLocks noChangeShapeType="1"/>
              </p:cNvSpPr>
              <p:nvPr/>
            </p:nvSpPr>
            <p:spPr bwMode="auto">
              <a:xfrm>
                <a:off x="1613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9" name="Line 39"/>
              <p:cNvSpPr>
                <a:spLocks noChangeShapeType="1"/>
              </p:cNvSpPr>
              <p:nvPr/>
            </p:nvSpPr>
            <p:spPr bwMode="auto">
              <a:xfrm>
                <a:off x="1958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9720" name="Group 40"/>
            <p:cNvGrpSpPr>
              <a:grpSpLocks/>
            </p:cNvGrpSpPr>
            <p:nvPr/>
          </p:nvGrpSpPr>
          <p:grpSpPr bwMode="auto">
            <a:xfrm>
              <a:off x="3802" y="1872"/>
              <a:ext cx="1670" cy="1152"/>
              <a:chOff x="3456" y="1584"/>
              <a:chExt cx="1670" cy="1152"/>
            </a:xfrm>
          </p:grpSpPr>
          <p:sp>
            <p:nvSpPr>
              <p:cNvPr id="199721" name="Rectangle 41"/>
              <p:cNvSpPr>
                <a:spLocks noChangeArrowheads="1"/>
              </p:cNvSpPr>
              <p:nvPr/>
            </p:nvSpPr>
            <p:spPr bwMode="auto">
              <a:xfrm>
                <a:off x="3456" y="1584"/>
                <a:ext cx="1670" cy="11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20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99722" name="Line 42"/>
              <p:cNvSpPr>
                <a:spLocks noChangeShapeType="1"/>
              </p:cNvSpPr>
              <p:nvPr/>
            </p:nvSpPr>
            <p:spPr bwMode="auto">
              <a:xfrm flipV="1">
                <a:off x="3629" y="1699"/>
                <a:ext cx="0" cy="9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3" name="Line 43"/>
              <p:cNvSpPr>
                <a:spLocks noChangeShapeType="1"/>
              </p:cNvSpPr>
              <p:nvPr/>
            </p:nvSpPr>
            <p:spPr bwMode="auto">
              <a:xfrm>
                <a:off x="3514" y="2506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4" name="Line 44"/>
              <p:cNvSpPr>
                <a:spLocks noChangeShapeType="1"/>
              </p:cNvSpPr>
              <p:nvPr/>
            </p:nvSpPr>
            <p:spPr bwMode="auto">
              <a:xfrm flipV="1">
                <a:off x="3571" y="2102"/>
                <a:ext cx="403" cy="231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5" name="Line 45"/>
              <p:cNvSpPr>
                <a:spLocks noChangeShapeType="1"/>
              </p:cNvSpPr>
              <p:nvPr/>
            </p:nvSpPr>
            <p:spPr bwMode="auto">
              <a:xfrm>
                <a:off x="3974" y="2102"/>
                <a:ext cx="288" cy="173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6" name="Line 46"/>
              <p:cNvSpPr>
                <a:spLocks noChangeShapeType="1"/>
              </p:cNvSpPr>
              <p:nvPr/>
            </p:nvSpPr>
            <p:spPr bwMode="auto">
              <a:xfrm flipV="1">
                <a:off x="4262" y="1814"/>
                <a:ext cx="519" cy="461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9727" name="Rectangle 47"/>
            <p:cNvSpPr>
              <a:spLocks noChangeArrowheads="1"/>
            </p:cNvSpPr>
            <p:nvPr/>
          </p:nvSpPr>
          <p:spPr bwMode="auto">
            <a:xfrm>
              <a:off x="2419" y="1296"/>
              <a:ext cx="63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MODEL</a:t>
              </a:r>
            </a:p>
          </p:txBody>
        </p:sp>
      </p:grpSp>
      <p:sp>
        <p:nvSpPr>
          <p:cNvPr id="199729" name="Text Box 49"/>
          <p:cNvSpPr txBox="1">
            <a:spLocks noChangeArrowheads="1"/>
          </p:cNvSpPr>
          <p:nvPr/>
        </p:nvSpPr>
        <p:spPr bwMode="auto">
          <a:xfrm>
            <a:off x="914400" y="4350361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VIEW #1</a:t>
            </a:r>
          </a:p>
        </p:txBody>
      </p:sp>
      <p:sp>
        <p:nvSpPr>
          <p:cNvPr id="199730" name="Text Box 50"/>
          <p:cNvSpPr txBox="1">
            <a:spLocks noChangeArrowheads="1"/>
          </p:cNvSpPr>
          <p:nvPr/>
        </p:nvSpPr>
        <p:spPr bwMode="auto">
          <a:xfrm>
            <a:off x="6858000" y="4350361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VIEW #2</a:t>
            </a:r>
          </a:p>
        </p:txBody>
      </p:sp>
      <p:grpSp>
        <p:nvGrpSpPr>
          <p:cNvPr id="199739" name="Group 59"/>
          <p:cNvGrpSpPr>
            <a:grpSpLocks/>
          </p:cNvGrpSpPr>
          <p:nvPr/>
        </p:nvGrpSpPr>
        <p:grpSpPr bwMode="auto">
          <a:xfrm>
            <a:off x="4013200" y="4585311"/>
            <a:ext cx="558800" cy="1038225"/>
            <a:chOff x="2528" y="3024"/>
            <a:chExt cx="352" cy="654"/>
          </a:xfrm>
        </p:grpSpPr>
        <p:grpSp>
          <p:nvGrpSpPr>
            <p:cNvPr id="199732" name="Group 52"/>
            <p:cNvGrpSpPr>
              <a:grpSpLocks/>
            </p:cNvGrpSpPr>
            <p:nvPr/>
          </p:nvGrpSpPr>
          <p:grpSpPr bwMode="auto">
            <a:xfrm>
              <a:off x="2592" y="3024"/>
              <a:ext cx="230" cy="404"/>
              <a:chOff x="634" y="1238"/>
              <a:chExt cx="230" cy="404"/>
            </a:xfrm>
          </p:grpSpPr>
          <p:sp>
            <p:nvSpPr>
              <p:cNvPr id="199733" name="Oval 53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34" name="Line 54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5" name="Line 55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6" name="Line 56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7" name="Line 57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9738" name="Text Box 58"/>
            <p:cNvSpPr txBox="1">
              <a:spLocks noChangeArrowheads="1"/>
            </p:cNvSpPr>
            <p:nvPr/>
          </p:nvSpPr>
          <p:spPr bwMode="auto">
            <a:xfrm>
              <a:off x="2528" y="3486"/>
              <a:ext cx="3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User</a:t>
              </a:r>
            </a:p>
          </p:txBody>
        </p:sp>
      </p:grpSp>
      <p:grpSp>
        <p:nvGrpSpPr>
          <p:cNvPr id="199742" name="Group 62"/>
          <p:cNvGrpSpPr>
            <a:grpSpLocks/>
          </p:cNvGrpSpPr>
          <p:nvPr/>
        </p:nvGrpSpPr>
        <p:grpSpPr bwMode="auto">
          <a:xfrm>
            <a:off x="4297363" y="3886811"/>
            <a:ext cx="1314450" cy="639763"/>
            <a:chOff x="2707" y="2736"/>
            <a:chExt cx="828" cy="403"/>
          </a:xfrm>
        </p:grpSpPr>
        <p:sp>
          <p:nvSpPr>
            <p:cNvPr id="199740" name="Line 60"/>
            <p:cNvSpPr>
              <a:spLocks noChangeShapeType="1"/>
            </p:cNvSpPr>
            <p:nvPr/>
          </p:nvSpPr>
          <p:spPr bwMode="auto">
            <a:xfrm flipV="1">
              <a:off x="2707" y="2736"/>
              <a:ext cx="0" cy="403"/>
            </a:xfrm>
            <a:prstGeom prst="line">
              <a:avLst/>
            </a:prstGeom>
            <a:noFill/>
            <a:ln w="5715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741" name="Text Box 61"/>
            <p:cNvSpPr txBox="1">
              <a:spLocks noChangeArrowheads="1"/>
            </p:cNvSpPr>
            <p:nvPr/>
          </p:nvSpPr>
          <p:spPr bwMode="auto">
            <a:xfrm>
              <a:off x="2765" y="2909"/>
              <a:ext cx="77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send command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6386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29" grpId="0"/>
      <p:bldP spid="1997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Recall our application with the dynamically generated drop-down menu and table: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What are the model objects? View objects? Controller objects?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Screen Shot 2015-04-27 at 11.36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14" y="2331732"/>
            <a:ext cx="4213461" cy="256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543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49191</TotalTime>
  <Words>5244</Words>
  <Application>Microsoft Macintosh PowerPoint</Application>
  <PresentationFormat>On-screen Show (4:3)</PresentationFormat>
  <Paragraphs>631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Quadrant</vt:lpstr>
      <vt:lpstr>CS 174: Web Programming November 23 Class Meeting</vt:lpstr>
      <vt:lpstr>Web Application Presentations Next Week</vt:lpstr>
      <vt:lpstr>What to Hand In</vt:lpstr>
      <vt:lpstr>What to Hand In, cont’d</vt:lpstr>
      <vt:lpstr>Model-View-Controller Architecture (MVC)</vt:lpstr>
      <vt:lpstr>Three Types of MVC Objects</vt:lpstr>
      <vt:lpstr>Model-View-Controller Operation</vt:lpstr>
      <vt:lpstr>Model-View-Controller Example</vt:lpstr>
      <vt:lpstr>MVC Objects</vt:lpstr>
      <vt:lpstr>Advantages of the MVC Architecture</vt:lpstr>
      <vt:lpstr>Web Application Framework</vt:lpstr>
      <vt:lpstr>Inversion of Control</vt:lpstr>
      <vt:lpstr> Frameworks and Inversion of Control</vt:lpstr>
      <vt:lpstr>Laravel 5</vt:lpstr>
      <vt:lpstr>A Complete Laravel Web App</vt:lpstr>
      <vt:lpstr>Laravel 5 To-Do Application</vt:lpstr>
      <vt:lpstr>Laravel 5 To-Do Application, cont’d</vt:lpstr>
      <vt:lpstr>Laravel Debugbar</vt:lpstr>
      <vt:lpstr>Welcome Page Controller</vt:lpstr>
      <vt:lpstr>Welcome Page View</vt:lpstr>
      <vt:lpstr>Page Templates</vt:lpstr>
      <vt:lpstr>The “About” Controller</vt:lpstr>
      <vt:lpstr>The “About” View</vt:lpstr>
      <vt:lpstr>Laravel Models and Migration</vt:lpstr>
      <vt:lpstr>Laravel Models and Migration, cont’d</vt:lpstr>
      <vt:lpstr>Laravel Models and Migration, cont’d</vt:lpstr>
      <vt:lpstr>Laravel Models and Migration, cont’d</vt:lpstr>
      <vt:lpstr>Seed the Database</vt:lpstr>
      <vt:lpstr>Seed the Database, cont’d</vt:lpstr>
      <vt:lpstr>Seed the Database, cont’d</vt:lpstr>
      <vt:lpstr>The “Lists” Controller</vt:lpstr>
      <vt:lpstr>The “Lists” View</vt:lpstr>
      <vt:lpstr>Create a Contact Form</vt:lpstr>
      <vt:lpstr>Create a Contact Form, cont’d</vt:lpstr>
      <vt:lpstr>Create a Contact Form, cont’d</vt:lpstr>
      <vt:lpstr>Create a Form Request</vt:lpstr>
      <vt:lpstr>Create a Form Request, cont’d</vt:lpstr>
      <vt:lpstr>Create a Form Request, cont’d</vt:lpstr>
      <vt:lpstr>Laravel ORM</vt:lpstr>
      <vt:lpstr>Create a New To-Do List Form</vt:lpstr>
      <vt:lpstr>Create a New To-Do List Form, cont’d</vt:lpstr>
      <vt:lpstr>Create a New To-Do List Form, cont’d</vt:lpstr>
      <vt:lpstr>Store into the Database</vt:lpstr>
      <vt:lpstr>Page Navigation Routing</vt:lpstr>
      <vt:lpstr>Laravel Test App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937</cp:revision>
  <dcterms:created xsi:type="dcterms:W3CDTF">2008-01-12T03:52:55Z</dcterms:created>
  <dcterms:modified xsi:type="dcterms:W3CDTF">2015-11-23T08:18:48Z</dcterms:modified>
  <cp:category/>
</cp:coreProperties>
</file>