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57" r:id="rId9"/>
    <p:sldId id="258" r:id="rId10"/>
    <p:sldId id="259" r:id="rId11"/>
    <p:sldId id="260" r:id="rId12"/>
    <p:sldId id="265" r:id="rId13"/>
    <p:sldId id="261" r:id="rId14"/>
    <p:sldId id="276" r:id="rId15"/>
    <p:sldId id="277" r:id="rId16"/>
    <p:sldId id="278" r:id="rId17"/>
    <p:sldId id="279" r:id="rId18"/>
    <p:sldId id="286" r:id="rId19"/>
    <p:sldId id="262" r:id="rId20"/>
    <p:sldId id="263" r:id="rId21"/>
    <p:sldId id="264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0"/>
    <a:srgbClr val="FF8000"/>
    <a:srgbClr val="FFCC66"/>
    <a:srgbClr val="B23C00"/>
    <a:srgbClr val="A12A03"/>
    <a:srgbClr val="E2EAFF"/>
    <a:srgbClr val="FFFDC7"/>
    <a:srgbClr val="66CCFF"/>
    <a:srgbClr val="A4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20" autoAdjust="0"/>
    <p:restoredTop sz="98450" autoAdjust="0"/>
  </p:normalViewPr>
  <p:slideViewPr>
    <p:cSldViewPr>
      <p:cViewPr varScale="1">
        <p:scale>
          <a:sx n="136" d="100"/>
          <a:sy n="136" d="100"/>
        </p:scale>
        <p:origin x="-144" y="-104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8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Fall 2015</a:t>
            </a:r>
            <a:r>
              <a:rPr lang="en-US" sz="1000" baseline="0" dirty="0" smtClean="0"/>
              <a:t>: </a:t>
            </a:r>
            <a:r>
              <a:rPr lang="en-US" sz="1000" baseline="0" dirty="0" smtClean="0"/>
              <a:t>November 16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35811" y="6263609"/>
            <a:ext cx="1750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174: Web Programming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rraghenright.tumblr.com/post/22027208929/installing-intl-package-on-osx-lion" TargetMode="External"/><Relationship Id="rId4" Type="http://schemas.openxmlformats.org/officeDocument/2006/relationships/hyperlink" Target="http://stackoverflow.com/questions/1451468/intl-extension-installing-php-intl-d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cl.php.net/package/int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List_of_ISO_639-1_codes" TargetMode="External"/><Relationship Id="rId3" Type="http://schemas.openxmlformats.org/officeDocument/2006/relationships/hyperlink" Target="http://en.wikipedia.org/wiki/ISO_3166-1_alpha-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erguide.icu-project.org/formatparse/message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istory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xe.com/iso4217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hyperlink" Target="http://www.computerhistory.org/babbag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1401/" TargetMode="External"/><Relationship Id="rId4" Type="http://schemas.openxmlformats.org/officeDocument/2006/relationships/hyperlink" Target="http://ed-thelen.org/1401Project/1401RestorationPag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BM_14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174: Web Programming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November 16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Apps for I18N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to a user’s locale.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Dynamically determine: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 smtClean="0">
                <a:solidFill>
                  <a:srgbClr val="B23C00"/>
                </a:solidFill>
              </a:rPr>
              <a:t>language</a:t>
            </a:r>
            <a:r>
              <a:rPr lang="en-US" dirty="0" smtClean="0"/>
              <a:t> to display all text, </a:t>
            </a:r>
            <a:br>
              <a:rPr lang="en-US" dirty="0" smtClean="0"/>
            </a:br>
            <a:r>
              <a:rPr lang="en-US" dirty="0" smtClean="0"/>
              <a:t>such as labels and messages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 smtClean="0">
                <a:solidFill>
                  <a:srgbClr val="B23C00"/>
                </a:solidFill>
              </a:rPr>
              <a:t>format</a:t>
            </a:r>
            <a:r>
              <a:rPr lang="en-US" dirty="0" smtClean="0"/>
              <a:t> to display numbers, dates, and times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How to </a:t>
            </a:r>
            <a:r>
              <a:rPr lang="en-US" dirty="0" smtClean="0">
                <a:solidFill>
                  <a:srgbClr val="B23C00"/>
                </a:solidFill>
              </a:rPr>
              <a:t>sort</a:t>
            </a:r>
            <a:r>
              <a:rPr lang="en-US" dirty="0" smtClean="0"/>
              <a:t> 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5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Support for I18N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B23C00"/>
                </a:solidFill>
              </a:rPr>
              <a:t>intl</a:t>
            </a:r>
            <a:r>
              <a:rPr lang="en-US" dirty="0" smtClean="0">
                <a:solidFill>
                  <a:srgbClr val="B23C00"/>
                </a:solidFill>
              </a:rPr>
              <a:t> extension</a:t>
            </a:r>
            <a:r>
              <a:rPr lang="en-US" dirty="0" smtClean="0"/>
              <a:t> is bundled with </a:t>
            </a:r>
            <a:br>
              <a:rPr lang="en-US" dirty="0" smtClean="0"/>
            </a:br>
            <a:r>
              <a:rPr lang="en-US" dirty="0" smtClean="0"/>
              <a:t>PHP versions 5.3.0 and later.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necessary, download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http://pecl.php.net/package/</a:t>
            </a:r>
            <a:r>
              <a:rPr lang="en-US" dirty="0" smtClean="0">
                <a:hlinkClick r:id="rId2"/>
              </a:rPr>
              <a:t>intl</a:t>
            </a:r>
            <a:r>
              <a:rPr lang="en-US" dirty="0" smtClean="0"/>
              <a:t> 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Mac </a:t>
            </a:r>
            <a:r>
              <a:rPr lang="en-US" dirty="0"/>
              <a:t>users should see also </a:t>
            </a:r>
            <a:br>
              <a:rPr lang="en-US" dirty="0"/>
            </a:br>
            <a:r>
              <a:rPr lang="en-US" dirty="0">
                <a:hlinkClick r:id="rId3"/>
              </a:rPr>
              <a:t>http://darraghenright.tumblr.com/post/22027208929/installing-intl-package-on-osx-</a:t>
            </a:r>
            <a:r>
              <a:rPr lang="en-US" dirty="0" smtClean="0">
                <a:hlinkClick r:id="rId3"/>
              </a:rPr>
              <a:t>lion</a:t>
            </a:r>
            <a:r>
              <a:rPr lang="en-US" dirty="0" smtClean="0"/>
              <a:t> 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Windows users should </a:t>
            </a:r>
            <a:r>
              <a:rPr lang="en-US" dirty="0"/>
              <a:t>see also </a:t>
            </a:r>
            <a:r>
              <a:rPr lang="en-US" dirty="0">
                <a:hlinkClick r:id="rId4"/>
              </a:rPr>
              <a:t>http://stackoverflow.com/questions/1451468/intl-extension-installing-php-intl-</a:t>
            </a:r>
            <a:r>
              <a:rPr lang="en-US" dirty="0" smtClean="0">
                <a:hlinkClick r:id="rId4"/>
              </a:rPr>
              <a:t>dll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4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Locale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5964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locale ID </a:t>
            </a:r>
            <a:r>
              <a:rPr lang="en-US" dirty="0" smtClean="0"/>
              <a:t>has several parts </a:t>
            </a:r>
            <a:br>
              <a:rPr lang="en-US" dirty="0" smtClean="0"/>
            </a:br>
            <a:r>
              <a:rPr lang="en-US" dirty="0" smtClean="0"/>
              <a:t>separated by underscores.</a:t>
            </a:r>
          </a:p>
          <a:p>
            <a:pPr lvl="1"/>
            <a:r>
              <a:rPr lang="en-US" dirty="0" smtClean="0"/>
              <a:t>Two-letter </a:t>
            </a:r>
            <a:r>
              <a:rPr lang="en-US" dirty="0" smtClean="0">
                <a:solidFill>
                  <a:srgbClr val="B23C00"/>
                </a:solidFill>
              </a:rPr>
              <a:t>language code </a:t>
            </a:r>
            <a:r>
              <a:rPr lang="en-US" dirty="0" smtClean="0"/>
              <a:t>as determined </a:t>
            </a:r>
            <a:br>
              <a:rPr lang="en-US" dirty="0" smtClean="0"/>
            </a:br>
            <a:r>
              <a:rPr lang="en-US" dirty="0" smtClean="0"/>
              <a:t>by the ISO 639-</a:t>
            </a:r>
            <a:r>
              <a:rPr lang="en-US" dirty="0"/>
              <a:t>1 standard: </a:t>
            </a:r>
            <a:r>
              <a:rPr lang="en-US" dirty="0">
                <a:hlinkClick r:id="rId2"/>
              </a:rPr>
              <a:t>http://en.wikipedia.org/wiki/List_of_ISO_639-</a:t>
            </a:r>
            <a:r>
              <a:rPr lang="en-US" dirty="0" smtClean="0">
                <a:hlinkClick r:id="rId2"/>
              </a:rPr>
              <a:t>1_codes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 smtClean="0">
                <a:solidFill>
                  <a:srgbClr val="B23C00"/>
                </a:solidFill>
              </a:rPr>
              <a:t>country code </a:t>
            </a:r>
            <a:r>
              <a:rPr lang="en-US" dirty="0" smtClean="0"/>
              <a:t>as </a:t>
            </a:r>
            <a:r>
              <a:rPr lang="en-US" dirty="0" err="1" smtClean="0"/>
              <a:t>determed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the ISO 3166 </a:t>
            </a:r>
            <a:r>
              <a:rPr lang="en-US" dirty="0"/>
              <a:t>standard: </a:t>
            </a:r>
            <a:r>
              <a:rPr lang="en-US" dirty="0">
                <a:hlinkClick r:id="rId3"/>
              </a:rPr>
              <a:t>http://en.wikipedia.org/wiki/ISO_3166-1_alpha-</a:t>
            </a:r>
            <a:r>
              <a:rPr lang="en-US" dirty="0" smtClean="0">
                <a:hlinkClick r:id="rId3"/>
              </a:rPr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en_US</a:t>
            </a:r>
            <a:r>
              <a:rPr lang="en-US" dirty="0" smtClean="0"/>
              <a:t>: American English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en_GB</a:t>
            </a:r>
            <a:r>
              <a:rPr lang="en-US" dirty="0" smtClean="0"/>
              <a:t>: British English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a User’s Locale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 smtClean="0"/>
              <a:t>Determine a user’s locale in order to </a:t>
            </a:r>
            <a:r>
              <a:rPr lang="en-US" dirty="0" smtClean="0">
                <a:solidFill>
                  <a:srgbClr val="B23C00"/>
                </a:solidFill>
              </a:rPr>
              <a:t>dynamically localize </a:t>
            </a:r>
            <a:r>
              <a:rPr lang="en-US" dirty="0" smtClean="0"/>
              <a:t>your web application.</a:t>
            </a:r>
          </a:p>
          <a:p>
            <a:pPr lvl="1"/>
            <a:r>
              <a:rPr lang="en-US" dirty="0" smtClean="0"/>
              <a:t>Do that on the server with PHP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2880366"/>
            <a:ext cx="8686705" cy="2970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/>
                <a:cs typeface="Courier New"/>
              </a:rPr>
              <a:t>&lt;?</a:t>
            </a:r>
            <a:r>
              <a:rPr lang="en-US" sz="1700" b="1" dirty="0" err="1">
                <a:latin typeface="Courier New"/>
                <a:cs typeface="Courier New"/>
              </a:rPr>
              <a:t>php</a:t>
            </a:r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if (</a:t>
            </a:r>
            <a:r>
              <a:rPr lang="en-US" sz="1700" b="1" dirty="0" err="1">
                <a:latin typeface="Courier New"/>
                <a:cs typeface="Courier New"/>
              </a:rPr>
              <a:t>isset</a:t>
            </a:r>
            <a:r>
              <a:rPr lang="en-US" sz="1700" b="1" dirty="0">
                <a:latin typeface="Courier New"/>
                <a:cs typeface="Courier New"/>
              </a:rPr>
              <a:t>($_SERVER['HTTP_ACCEPT_LANGUAGE']))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$</a:t>
            </a:r>
            <a:r>
              <a:rPr lang="en-US" sz="1700" b="1" dirty="0" err="1">
                <a:latin typeface="Courier New"/>
                <a:cs typeface="Courier New"/>
              </a:rPr>
              <a:t>localeToUse</a:t>
            </a:r>
            <a:r>
              <a:rPr lang="en-US" sz="1700" b="1" dirty="0">
                <a:latin typeface="Courier New"/>
                <a:cs typeface="Courier New"/>
              </a:rPr>
              <a:t> = </a:t>
            </a:r>
            <a:endParaRPr lang="en-US" sz="1700" b="1" dirty="0" smtClean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       Locale</a:t>
            </a:r>
            <a:r>
              <a:rPr lang="en-US" sz="1700" b="1" dirty="0">
                <a:latin typeface="Courier New"/>
                <a:cs typeface="Courier New"/>
              </a:rPr>
              <a:t>::</a:t>
            </a:r>
            <a:r>
              <a:rPr lang="en-US" sz="1700" b="1" dirty="0" err="1">
                <a:latin typeface="Courier New"/>
                <a:cs typeface="Courier New"/>
              </a:rPr>
              <a:t>acceptFromHttp</a:t>
            </a:r>
            <a:r>
              <a:rPr lang="en-US" sz="1700" b="1" dirty="0">
                <a:latin typeface="Courier New"/>
                <a:cs typeface="Courier New"/>
              </a:rPr>
              <a:t>($_SERVER['HTTP_ACCEPT_LANGUAGE']);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  <a:p>
            <a:r>
              <a:rPr lang="en-US" sz="1700" b="1" dirty="0">
                <a:latin typeface="Courier New"/>
                <a:cs typeface="Courier New"/>
              </a:rPr>
              <a:t>else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$</a:t>
            </a:r>
            <a:r>
              <a:rPr lang="en-US" sz="1700" b="1" dirty="0" err="1">
                <a:latin typeface="Courier New"/>
                <a:cs typeface="Courier New"/>
              </a:rPr>
              <a:t>localeToUse</a:t>
            </a:r>
            <a:r>
              <a:rPr lang="en-US" sz="1700" b="1" dirty="0">
                <a:latin typeface="Courier New"/>
                <a:cs typeface="Courier New"/>
              </a:rPr>
              <a:t> = Locale::</a:t>
            </a:r>
            <a:r>
              <a:rPr lang="en-US" sz="1700" b="1" dirty="0" err="1">
                <a:latin typeface="Courier New"/>
                <a:cs typeface="Courier New"/>
              </a:rPr>
              <a:t>getDefault</a:t>
            </a:r>
            <a:r>
              <a:rPr lang="en-US" sz="1700" b="1" dirty="0">
                <a:latin typeface="Courier New"/>
                <a:cs typeface="Courier New"/>
              </a:rPr>
              <a:t>();</a:t>
            </a:r>
          </a:p>
          <a:p>
            <a:r>
              <a:rPr lang="en-US" sz="1700" b="1" dirty="0" smtClean="0">
                <a:latin typeface="Courier New"/>
                <a:cs typeface="Courier New"/>
              </a:rPr>
              <a:t>}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print $</a:t>
            </a:r>
            <a:r>
              <a:rPr lang="en-US" sz="1700" b="1" dirty="0" err="1" smtClean="0">
                <a:latin typeface="Courier New"/>
                <a:cs typeface="Courier New"/>
              </a:rPr>
              <a:t>localeToUse</a:t>
            </a:r>
            <a:r>
              <a:rPr lang="en-US" sz="1700" b="1" dirty="0" smtClean="0">
                <a:latin typeface="Courier New"/>
                <a:cs typeface="Courier New"/>
              </a:rPr>
              <a:t>;</a:t>
            </a:r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?&gt;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4581" y="2724690"/>
            <a:ext cx="15650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i18n/</a:t>
            </a:r>
            <a:r>
              <a:rPr lang="en-US" dirty="0" err="1" smtClean="0">
                <a:solidFill>
                  <a:srgbClr val="FFFF00"/>
                </a:solidFill>
              </a:rPr>
              <a:t>locale.php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 Text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the chosen word or phrase to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MessageFormatter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 for formatting.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First parameter: the </a:t>
            </a:r>
            <a:r>
              <a:rPr lang="en-US" dirty="0" smtClean="0">
                <a:solidFill>
                  <a:srgbClr val="B23C00"/>
                </a:solidFill>
              </a:rPr>
              <a:t>locale</a:t>
            </a:r>
            <a:r>
              <a:rPr lang="en-US" dirty="0" smtClean="0"/>
              <a:t> to </a:t>
            </a:r>
            <a:r>
              <a:rPr lang="en-US" dirty="0" smtClean="0"/>
              <a:t>use.</a:t>
            </a:r>
            <a:endParaRPr lang="en-US" dirty="0" smtClean="0"/>
          </a:p>
          <a:p>
            <a:r>
              <a:rPr lang="en-US" dirty="0" smtClean="0"/>
              <a:t>Second parameter: the string to </a:t>
            </a:r>
            <a:r>
              <a:rPr lang="en-US" dirty="0" smtClean="0"/>
              <a:t>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2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Text Messages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508781"/>
            <a:ext cx="849598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&lt;?</a:t>
            </a:r>
            <a:r>
              <a:rPr lang="en-US" sz="2000" b="1" dirty="0" err="1">
                <a:latin typeface="Courier New"/>
                <a:cs typeface="Courier New"/>
              </a:rPr>
              <a:t>php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$template = 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{0,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spellout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}</a:t>
            </a:r>
            <a:r>
              <a:rPr lang="en-US" sz="2000" b="1" dirty="0">
                <a:latin typeface="Courier New"/>
                <a:cs typeface="Courier New"/>
              </a:rPr>
              <a:t>";</a:t>
            </a:r>
          </a:p>
          <a:p>
            <a:r>
              <a:rPr lang="en-US" sz="2000" b="1" dirty="0">
                <a:latin typeface="Courier New"/>
                <a:cs typeface="Courier New"/>
              </a:rPr>
              <a:t>$locales  = array('</a:t>
            </a:r>
            <a:r>
              <a:rPr lang="en-US" sz="2000" b="1" dirty="0" err="1">
                <a:latin typeface="Courier New"/>
                <a:cs typeface="Courier New"/>
              </a:rPr>
              <a:t>en_GB</a:t>
            </a:r>
            <a:r>
              <a:rPr lang="en-US" sz="2000" b="1" dirty="0">
                <a:latin typeface="Courier New"/>
                <a:cs typeface="Courier New"/>
              </a:rPr>
              <a:t>', '</a:t>
            </a:r>
            <a:r>
              <a:rPr lang="en-US" sz="2000" b="1" dirty="0" err="1">
                <a:latin typeface="Courier New"/>
                <a:cs typeface="Courier New"/>
              </a:rPr>
              <a:t>fr_FR</a:t>
            </a:r>
            <a:r>
              <a:rPr lang="en-US" sz="2000" b="1" dirty="0">
                <a:latin typeface="Courier New"/>
                <a:cs typeface="Courier New"/>
              </a:rPr>
              <a:t>', '</a:t>
            </a:r>
            <a:r>
              <a:rPr lang="en-US" sz="2000" b="1" dirty="0" err="1">
                <a:latin typeface="Courier New"/>
                <a:cs typeface="Courier New"/>
              </a:rPr>
              <a:t>de_DE</a:t>
            </a:r>
            <a:r>
              <a:rPr lang="en-US" sz="2000" b="1" dirty="0">
                <a:latin typeface="Courier New"/>
                <a:cs typeface="Courier New"/>
              </a:rPr>
              <a:t>', '</a:t>
            </a:r>
            <a:r>
              <a:rPr lang="en-US" sz="2000" b="1" dirty="0" err="1">
                <a:latin typeface="Courier New"/>
                <a:cs typeface="Courier New"/>
              </a:rPr>
              <a:t>zh_CN</a:t>
            </a:r>
            <a:r>
              <a:rPr lang="en-US" sz="2000" b="1" dirty="0">
                <a:latin typeface="Courier New"/>
                <a:cs typeface="Courier New"/>
              </a:rPr>
              <a:t>');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print "&lt;table border='1'&gt;\n";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print "    &lt;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print "        &lt;</a:t>
            </a:r>
            <a:r>
              <a:rPr lang="en-US" sz="2000" b="1" dirty="0" err="1">
                <a:latin typeface="Courier New"/>
                <a:cs typeface="Courier New"/>
              </a:rPr>
              <a:t>th</a:t>
            </a:r>
            <a:r>
              <a:rPr lang="en-US" sz="2000" b="1" dirty="0">
                <a:latin typeface="Courier New"/>
                <a:cs typeface="Courier New"/>
              </a:rPr>
              <a:t>&gt;&lt;/</a:t>
            </a:r>
            <a:r>
              <a:rPr lang="en-US" sz="2000" b="1" dirty="0" err="1">
                <a:latin typeface="Courier New"/>
                <a:cs typeface="Courier New"/>
              </a:rPr>
              <a:t>th</a:t>
            </a:r>
            <a:r>
              <a:rPr lang="en-US" sz="2000" b="1" dirty="0">
                <a:latin typeface="Courier New"/>
                <a:cs typeface="Courier New"/>
              </a:rPr>
              <a:t>&gt;\n";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latin typeface="Courier New"/>
                <a:cs typeface="Courier New"/>
              </a:rPr>
              <a:t>foreach</a:t>
            </a:r>
            <a:r>
              <a:rPr lang="en-US" sz="2000" b="1" dirty="0">
                <a:latin typeface="Courier New"/>
                <a:cs typeface="Courier New"/>
              </a:rPr>
              <a:t> ($locales as $locale)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print "        &lt;</a:t>
            </a:r>
            <a:r>
              <a:rPr lang="en-US" sz="2000" b="1" dirty="0" err="1">
                <a:latin typeface="Courier New"/>
                <a:cs typeface="Courier New"/>
              </a:rPr>
              <a:t>th</a:t>
            </a:r>
            <a:r>
              <a:rPr lang="en-US" sz="2000" b="1" dirty="0">
                <a:latin typeface="Courier New"/>
                <a:cs typeface="Courier New"/>
              </a:rPr>
              <a:t>&gt;$locale&lt;/</a:t>
            </a:r>
            <a:r>
              <a:rPr lang="en-US" sz="2000" b="1" dirty="0" err="1">
                <a:latin typeface="Courier New"/>
                <a:cs typeface="Courier New"/>
              </a:rPr>
              <a:t>th</a:t>
            </a:r>
            <a:r>
              <a:rPr lang="en-US" sz="20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r>
              <a:rPr lang="en-US" sz="2000" b="1" dirty="0">
                <a:latin typeface="Courier New"/>
                <a:cs typeface="Courier New"/>
              </a:rPr>
              <a:t>print "    &lt;/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&gt;\n";</a:t>
            </a:r>
            <a:endParaRPr lang="hu-HU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3731" y="1325903"/>
            <a:ext cx="170200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i18n/</a:t>
            </a:r>
            <a:r>
              <a:rPr lang="en-US" dirty="0" err="1" smtClean="0">
                <a:solidFill>
                  <a:srgbClr val="FFFF00"/>
                </a:solidFill>
              </a:rPr>
              <a:t>counter.php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Text Messages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11" y="1468011"/>
            <a:ext cx="9111639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for ($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= 0; $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&lt;= 21; $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print "    &lt;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print "        &lt;td&gt;$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&lt;/td&gt;\n";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foreach</a:t>
            </a:r>
            <a:r>
              <a:rPr lang="en-US" sz="2000" b="1" dirty="0">
                <a:latin typeface="Courier New"/>
                <a:cs typeface="Courier New"/>
              </a:rPr>
              <a:t> ($locales as $locale)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$</a:t>
            </a:r>
            <a:r>
              <a:rPr lang="en-US" sz="2000" b="1" dirty="0" err="1">
                <a:latin typeface="Courier New"/>
                <a:cs typeface="Courier New"/>
              </a:rPr>
              <a:t>msgMF</a:t>
            </a:r>
            <a:r>
              <a:rPr lang="en-US" sz="2000" b="1" dirty="0">
                <a:latin typeface="Courier New"/>
                <a:cs typeface="Courier New"/>
              </a:rPr>
              <a:t> = new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MessageFormatter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($locale, $template)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$</a:t>
            </a:r>
            <a:r>
              <a:rPr lang="en-US" sz="2000" b="1" dirty="0" err="1">
                <a:latin typeface="Courier New"/>
                <a:cs typeface="Courier New"/>
              </a:rPr>
              <a:t>msg</a:t>
            </a:r>
            <a:r>
              <a:rPr lang="en-US" sz="2000" b="1" dirty="0">
                <a:latin typeface="Courier New"/>
                <a:cs typeface="Courier New"/>
              </a:rPr>
              <a:t> = $</a:t>
            </a:r>
            <a:r>
              <a:rPr lang="en-US" sz="2000" b="1" dirty="0" err="1">
                <a:latin typeface="Courier New"/>
                <a:cs typeface="Courier New"/>
              </a:rPr>
              <a:t>msgMF</a:t>
            </a:r>
            <a:r>
              <a:rPr lang="en-US" sz="2000" b="1" dirty="0">
                <a:latin typeface="Courier New"/>
                <a:cs typeface="Courier New"/>
              </a:rPr>
              <a:t>-&gt;format(array($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));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print "        &lt;td&gt;$</a:t>
            </a:r>
            <a:r>
              <a:rPr lang="en-US" sz="2000" b="1" dirty="0" err="1">
                <a:latin typeface="Courier New"/>
                <a:cs typeface="Courier New"/>
              </a:rPr>
              <a:t>msg</a:t>
            </a:r>
            <a:r>
              <a:rPr lang="en-US" sz="2000" b="1" dirty="0">
                <a:latin typeface="Courier New"/>
                <a:cs typeface="Courier New"/>
              </a:rPr>
              <a:t>&lt;/td&gt;\n";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print "    &lt;/</a:t>
            </a:r>
            <a:r>
              <a:rPr lang="en-US" sz="2000" b="1" dirty="0" err="1">
                <a:latin typeface="Courier New"/>
                <a:cs typeface="Courier New"/>
              </a:rPr>
              <a:t>tr</a:t>
            </a:r>
            <a:r>
              <a:rPr lang="en-US" sz="20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print "&lt;/table&gt;\n";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?&gt;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0503" y="1325903"/>
            <a:ext cx="170200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i18n/</a:t>
            </a:r>
            <a:r>
              <a:rPr lang="en-US" dirty="0" err="1" smtClean="0">
                <a:solidFill>
                  <a:srgbClr val="FFFF00"/>
                </a:solidFill>
              </a:rPr>
              <a:t>counter.php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1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Text Messages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4796" y="1234464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pic>
        <p:nvPicPr>
          <p:cNvPr id="3" name="Picture 2" descr="Screen Shot 2015-11-15 at 10.12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81" y="1234464"/>
            <a:ext cx="2964535" cy="557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8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Text Messages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constructor of class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MessageFormatter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takes two parameters:</a:t>
            </a:r>
          </a:p>
          <a:p>
            <a:pPr lvl="1"/>
            <a:r>
              <a:rPr lang="en-US" dirty="0" smtClean="0"/>
              <a:t>the locale</a:t>
            </a:r>
          </a:p>
          <a:p>
            <a:pPr lvl="1"/>
            <a:r>
              <a:rPr lang="en-US" dirty="0" smtClean="0"/>
              <a:t>the string to format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string can contain </a:t>
            </a:r>
            <a:r>
              <a:rPr lang="en-US" dirty="0" smtClean="0">
                <a:solidFill>
                  <a:srgbClr val="B23C00"/>
                </a:solidFill>
              </a:rPr>
              <a:t>ICU parameters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ICU = International Components for Unicode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{0,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spellout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}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http://userguide.icu-project.org/formatparse/</a:t>
            </a:r>
            <a:r>
              <a:rPr lang="en-US" dirty="0" smtClean="0">
                <a:hlinkClick r:id="rId2"/>
              </a:rPr>
              <a:t>messages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5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 Text Messages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 </a:t>
            </a:r>
            <a:r>
              <a:rPr lang="en-US" dirty="0" smtClean="0">
                <a:solidFill>
                  <a:srgbClr val="B23C00"/>
                </a:solidFill>
              </a:rPr>
              <a:t>message catalog </a:t>
            </a:r>
            <a:r>
              <a:rPr lang="en-US" dirty="0" smtClean="0"/>
              <a:t>of words </a:t>
            </a:r>
            <a:br>
              <a:rPr lang="en-US" dirty="0" smtClean="0"/>
            </a:br>
            <a:r>
              <a:rPr lang="en-US" dirty="0" smtClean="0"/>
              <a:t>and phrases in the different languages.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Retrieve the appropriate word or phrase.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Pass the chosen word or phrase to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MessageFormatter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 for 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7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</a:t>
            </a:r>
            <a:r>
              <a:rPr lang="en-US" b="1" dirty="0" smtClean="0">
                <a:solidFill>
                  <a:srgbClr val="B23C00"/>
                </a:solidFill>
              </a:rPr>
              <a:t>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Provide your own transportation to the museum.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</a:t>
            </a:r>
            <a:r>
              <a:rPr lang="en-US" b="1" dirty="0" smtClean="0">
                <a:solidFill>
                  <a:srgbClr val="B23C00"/>
                </a:solidFill>
              </a:rPr>
              <a:t>November 21, </a:t>
            </a:r>
            <a:r>
              <a:rPr lang="en-US" b="1" dirty="0">
                <a:solidFill>
                  <a:srgbClr val="B23C00"/>
                </a:solidFill>
              </a:rPr>
              <a:t>11:30 – closing </a:t>
            </a:r>
            <a:r>
              <a:rPr lang="en-US" b="1" dirty="0" smtClean="0">
                <a:solidFill>
                  <a:srgbClr val="B23C00"/>
                </a:solidFill>
              </a:rPr>
              <a:t>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Special </a:t>
            </a:r>
            <a:r>
              <a:rPr lang="en-US" dirty="0"/>
              <a:t>free admission.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a self-guided tour of the </a:t>
            </a:r>
            <a:r>
              <a:rPr lang="en-US" dirty="0" smtClean="0">
                <a:solidFill>
                  <a:schemeClr val="folHlink"/>
                </a:solidFill>
              </a:rPr>
              <a:t>Revolution</a:t>
            </a:r>
            <a:r>
              <a:rPr lang="en-US" dirty="0" smtClean="0"/>
              <a:t> </a:t>
            </a:r>
            <a:r>
              <a:rPr lang="en-US" dirty="0"/>
              <a:t>exhibit.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a life-size working model of Charles </a:t>
            </a:r>
            <a:r>
              <a:rPr lang="en-US" dirty="0" smtClean="0"/>
              <a:t>Babbage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Difference Engine</a:t>
            </a:r>
            <a:r>
              <a:rPr lang="en-US" dirty="0"/>
              <a:t> in operation, a hand-cranked mechanical computer designed in the early 1800s.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</a:t>
            </a:r>
            <a:r>
              <a:rPr lang="en-US" dirty="0" smtClean="0"/>
              <a:t>from </a:t>
            </a:r>
            <a:r>
              <a:rPr lang="en-US" dirty="0"/>
              <a:t>the early 1960s in operation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0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Text </a:t>
            </a:r>
            <a:r>
              <a:rPr lang="en-US" dirty="0" smtClean="0"/>
              <a:t>Messages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35" y="1234464"/>
            <a:ext cx="6187286" cy="5016758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$messages = array();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$messages['</a:t>
            </a:r>
            <a:r>
              <a:rPr lang="en-US" sz="2000" b="1" dirty="0" err="1">
                <a:latin typeface="Courier New"/>
                <a:cs typeface="Courier New"/>
              </a:rPr>
              <a:t>en_US</a:t>
            </a:r>
            <a:r>
              <a:rPr lang="en-US" sz="2000" b="1" dirty="0">
                <a:latin typeface="Courier New"/>
                <a:cs typeface="Courier New"/>
              </a:rPr>
              <a:t>'] =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array('FAVORITE' =&gt; 'favorite',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</a:t>
            </a:r>
            <a:r>
              <a:rPr lang="en-US" sz="2000" b="1" dirty="0" smtClean="0">
                <a:latin typeface="Courier New"/>
                <a:cs typeface="Courier New"/>
              </a:rPr>
              <a:t> '</a:t>
            </a:r>
            <a:r>
              <a:rPr lang="en-US" sz="2000" b="1" dirty="0">
                <a:latin typeface="Courier New"/>
                <a:cs typeface="Courier New"/>
              </a:rPr>
              <a:t>FRIES' =&gt; '</a:t>
            </a:r>
            <a:r>
              <a:rPr lang="en-US" sz="2000" b="1" dirty="0" err="1">
                <a:latin typeface="Courier New"/>
                <a:cs typeface="Courier New"/>
              </a:rPr>
              <a:t>french</a:t>
            </a:r>
            <a:r>
              <a:rPr lang="en-US" sz="2000" b="1" dirty="0">
                <a:latin typeface="Courier New"/>
                <a:cs typeface="Courier New"/>
              </a:rPr>
              <a:t> fries',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        </a:t>
            </a:r>
            <a:r>
              <a:rPr lang="tr-TR" sz="2000" b="1" dirty="0" smtClean="0">
                <a:latin typeface="Courier New"/>
                <a:cs typeface="Courier New"/>
              </a:rPr>
              <a:t> '</a:t>
            </a:r>
            <a:r>
              <a:rPr lang="tr-TR" sz="2000" b="1" dirty="0">
                <a:latin typeface="Courier New"/>
                <a:cs typeface="Courier New"/>
              </a:rPr>
              <a:t>CANDY' =&gt; '</a:t>
            </a:r>
            <a:r>
              <a:rPr lang="tr-TR" sz="2000" b="1" dirty="0" err="1">
                <a:latin typeface="Courier New"/>
                <a:cs typeface="Courier New"/>
              </a:rPr>
              <a:t>candy</a:t>
            </a:r>
            <a:r>
              <a:rPr lang="tr-TR" sz="2000" b="1" dirty="0">
                <a:latin typeface="Courier New"/>
                <a:cs typeface="Courier New"/>
              </a:rPr>
              <a:t>',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        </a:t>
            </a:r>
            <a:r>
              <a:rPr lang="it-IT" sz="2000" b="1" dirty="0" smtClean="0">
                <a:latin typeface="Courier New"/>
                <a:cs typeface="Courier New"/>
              </a:rPr>
              <a:t> '</a:t>
            </a:r>
            <a:r>
              <a:rPr lang="it-IT" sz="2000" b="1" dirty="0">
                <a:latin typeface="Courier New"/>
                <a:cs typeface="Courier New"/>
              </a:rPr>
              <a:t>CHIPS' =&gt; 'potato chips',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  </a:t>
            </a:r>
            <a:r>
              <a:rPr lang="fr-FR" sz="2000" b="1" dirty="0" smtClean="0">
                <a:latin typeface="Courier New"/>
                <a:cs typeface="Courier New"/>
              </a:rPr>
              <a:t>'</a:t>
            </a:r>
            <a:r>
              <a:rPr lang="fr-FR" sz="2000" b="1" dirty="0">
                <a:latin typeface="Courier New"/>
                <a:cs typeface="Courier New"/>
              </a:rPr>
              <a:t>EGGPLANT' =&gt; '</a:t>
            </a:r>
            <a:r>
              <a:rPr lang="fr-FR" sz="2000" b="1" dirty="0" err="1">
                <a:latin typeface="Courier New"/>
                <a:cs typeface="Courier New"/>
              </a:rPr>
              <a:t>eggplant</a:t>
            </a:r>
            <a:r>
              <a:rPr lang="fr-FR" sz="2000" b="1" dirty="0">
                <a:latin typeface="Courier New"/>
                <a:cs typeface="Courier New"/>
              </a:rPr>
              <a:t>');</a:t>
            </a:r>
          </a:p>
          <a:p>
            <a:r>
              <a:rPr lang="fr-FR" sz="2000" b="1" dirty="0">
                <a:latin typeface="Courier New"/>
                <a:cs typeface="Courier New"/>
              </a:rPr>
              <a:t>$messages['</a:t>
            </a:r>
            <a:r>
              <a:rPr lang="fr-FR" sz="2000" b="1" dirty="0" err="1">
                <a:latin typeface="Courier New"/>
                <a:cs typeface="Courier New"/>
              </a:rPr>
              <a:t>en_GB</a:t>
            </a:r>
            <a:r>
              <a:rPr lang="fr-FR" sz="2000" b="1" dirty="0">
                <a:latin typeface="Courier New"/>
                <a:cs typeface="Courier New"/>
              </a:rPr>
              <a:t>'] =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</a:t>
            </a:r>
            <a:r>
              <a:rPr lang="fr-FR" sz="2000" b="1" dirty="0" err="1">
                <a:latin typeface="Courier New"/>
                <a:cs typeface="Courier New"/>
              </a:rPr>
              <a:t>array</a:t>
            </a:r>
            <a:r>
              <a:rPr lang="fr-FR" sz="2000" b="1" dirty="0">
                <a:latin typeface="Courier New"/>
                <a:cs typeface="Courier New"/>
              </a:rPr>
              <a:t>('FAVORITE' =&gt; '</a:t>
            </a:r>
            <a:r>
              <a:rPr lang="fr-FR" sz="2000" b="1" dirty="0" err="1">
                <a:latin typeface="Courier New"/>
                <a:cs typeface="Courier New"/>
              </a:rPr>
              <a:t>favourite</a:t>
            </a:r>
            <a:r>
              <a:rPr lang="fr-FR" sz="2000" b="1" dirty="0">
                <a:latin typeface="Courier New"/>
                <a:cs typeface="Courier New"/>
              </a:rPr>
              <a:t>',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   </a:t>
            </a:r>
            <a:r>
              <a:rPr lang="fr-FR" sz="2000" b="1" dirty="0" smtClean="0">
                <a:latin typeface="Courier New"/>
                <a:cs typeface="Courier New"/>
              </a:rPr>
              <a:t>  </a:t>
            </a:r>
            <a:r>
              <a:rPr lang="fr-FR" sz="2000" b="1" dirty="0">
                <a:latin typeface="Courier New"/>
                <a:cs typeface="Courier New"/>
              </a:rPr>
              <a:t>'FRIES' =&gt; 'chips',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</a:t>
            </a: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>
                <a:latin typeface="Courier New"/>
                <a:cs typeface="Courier New"/>
              </a:rPr>
              <a:t>'CANDY' =&gt; 'sweets',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        </a:t>
            </a:r>
            <a:r>
              <a:rPr lang="it-IT" sz="2000" b="1" dirty="0" smtClean="0">
                <a:latin typeface="Courier New"/>
                <a:cs typeface="Courier New"/>
              </a:rPr>
              <a:t> '</a:t>
            </a:r>
            <a:r>
              <a:rPr lang="it-IT" sz="2000" b="1" dirty="0">
                <a:latin typeface="Courier New"/>
                <a:cs typeface="Courier New"/>
              </a:rPr>
              <a:t>CHIPS' =&gt; '</a:t>
            </a:r>
            <a:r>
              <a:rPr lang="it-IT" sz="2000" b="1" dirty="0" err="1">
                <a:latin typeface="Courier New"/>
                <a:cs typeface="Courier New"/>
              </a:rPr>
              <a:t>crisps</a:t>
            </a:r>
            <a:r>
              <a:rPr lang="it-IT" sz="2000" b="1" dirty="0">
                <a:latin typeface="Courier New"/>
                <a:cs typeface="Courier New"/>
              </a:rPr>
              <a:t>',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  </a:t>
            </a:r>
            <a:r>
              <a:rPr lang="fr-FR" sz="2000" b="1" dirty="0" smtClean="0">
                <a:latin typeface="Courier New"/>
                <a:cs typeface="Courier New"/>
              </a:rPr>
              <a:t>'</a:t>
            </a:r>
            <a:r>
              <a:rPr lang="fr-FR" sz="2000" b="1" dirty="0">
                <a:latin typeface="Courier New"/>
                <a:cs typeface="Courier New"/>
              </a:rPr>
              <a:t>EGGPLANT' =&gt; 'aubergine');</a:t>
            </a:r>
          </a:p>
          <a:p>
            <a:endParaRPr lang="fr-FR" sz="2000" b="1" dirty="0">
              <a:latin typeface="Courier New"/>
              <a:cs typeface="Courier New"/>
            </a:endParaRPr>
          </a:p>
          <a:p>
            <a:r>
              <a:rPr lang="fr-FR" sz="2000" b="1" dirty="0">
                <a:latin typeface="Courier New"/>
                <a:cs typeface="Courier New"/>
              </a:rPr>
              <a:t>$locales  = </a:t>
            </a:r>
            <a:r>
              <a:rPr lang="fr-FR" sz="2000" b="1" dirty="0" err="1">
                <a:latin typeface="Courier New"/>
                <a:cs typeface="Courier New"/>
              </a:rPr>
              <a:t>array</a:t>
            </a:r>
            <a:r>
              <a:rPr lang="fr-FR" sz="2000" b="1" dirty="0">
                <a:latin typeface="Courier New"/>
                <a:cs typeface="Courier New"/>
              </a:rPr>
              <a:t>('</a:t>
            </a:r>
            <a:r>
              <a:rPr lang="fr-FR" sz="2000" b="1" dirty="0" err="1">
                <a:latin typeface="Courier New"/>
                <a:cs typeface="Courier New"/>
              </a:rPr>
              <a:t>en_US</a:t>
            </a:r>
            <a:r>
              <a:rPr lang="fr-FR" sz="2000" b="1" dirty="0">
                <a:latin typeface="Courier New"/>
                <a:cs typeface="Courier New"/>
              </a:rPr>
              <a:t>', '</a:t>
            </a:r>
            <a:r>
              <a:rPr lang="fr-FR" sz="2000" b="1" dirty="0" err="1">
                <a:latin typeface="Courier New"/>
                <a:cs typeface="Courier New"/>
              </a:rPr>
              <a:t>en_GB</a:t>
            </a:r>
            <a:r>
              <a:rPr lang="fr-FR" sz="2000" b="1" dirty="0">
                <a:latin typeface="Courier New"/>
                <a:cs typeface="Courier New"/>
              </a:rPr>
              <a:t>');</a:t>
            </a:r>
          </a:p>
          <a:p>
            <a:r>
              <a:rPr lang="nl-NL" sz="2000" b="1" dirty="0" smtClean="0">
                <a:latin typeface="Courier New"/>
                <a:cs typeface="Courier New"/>
              </a:rPr>
              <a:t>$</a:t>
            </a:r>
            <a:r>
              <a:rPr lang="nl-NL" sz="2000" b="1" dirty="0" err="1">
                <a:latin typeface="Courier New"/>
                <a:cs typeface="Courier New"/>
              </a:rPr>
              <a:t>sentence</a:t>
            </a:r>
            <a:r>
              <a:rPr lang="nl-NL" sz="2000" b="1" dirty="0">
                <a:latin typeface="Courier New"/>
                <a:cs typeface="Courier New"/>
              </a:rPr>
              <a:t> = 'My {0} food is {1}</a:t>
            </a:r>
            <a:r>
              <a:rPr lang="nl-NL" sz="2000" b="1" dirty="0" smtClean="0">
                <a:latin typeface="Courier New"/>
                <a:cs typeface="Courier New"/>
              </a:rPr>
              <a:t>.’;</a:t>
            </a:r>
            <a:endParaRPr lang="nl-NL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7902" y="1325903"/>
            <a:ext cx="147378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i18n/text1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76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Text Messages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373346"/>
            <a:ext cx="8819204" cy="297004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 smtClean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favoriteMF</a:t>
            </a:r>
            <a:r>
              <a:rPr lang="en-US" sz="1700" b="1" dirty="0">
                <a:latin typeface="Courier New"/>
                <a:cs typeface="Courier New"/>
              </a:rPr>
              <a:t> = </a:t>
            </a:r>
            <a:endParaRPr lang="en-US" sz="1700" b="1" dirty="0" smtClean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   new </a:t>
            </a:r>
            <a:r>
              <a:rPr lang="en-US" sz="1700" b="1" dirty="0" err="1">
                <a:latin typeface="Courier New"/>
                <a:cs typeface="Courier New"/>
              </a:rPr>
              <a:t>MessageFormatter</a:t>
            </a:r>
            <a:r>
              <a:rPr lang="en-US" sz="1700" b="1" dirty="0">
                <a:latin typeface="Courier New"/>
                <a:cs typeface="Courier New"/>
              </a:rPr>
              <a:t>($locale, $messages[$locale]['FAVORITE']);</a:t>
            </a:r>
          </a:p>
          <a:p>
            <a:r>
              <a:rPr lang="en-US" sz="1700" b="1" dirty="0">
                <a:latin typeface="Courier New"/>
                <a:cs typeface="Courier New"/>
              </a:rPr>
              <a:t>$favorite = </a:t>
            </a:r>
            <a:r>
              <a:rPr lang="en-US" sz="1700" b="1" dirty="0" smtClean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favoriteMF</a:t>
            </a:r>
            <a:r>
              <a:rPr lang="en-US" sz="1700" b="1" dirty="0">
                <a:latin typeface="Courier New"/>
                <a:cs typeface="Courier New"/>
              </a:rPr>
              <a:t>-&gt;format(array())</a:t>
            </a:r>
            <a:r>
              <a:rPr lang="en-US" sz="1700" b="1" dirty="0" smtClean="0">
                <a:latin typeface="Courier New"/>
                <a:cs typeface="Courier New"/>
              </a:rPr>
              <a:t>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candyMF</a:t>
            </a:r>
            <a:r>
              <a:rPr lang="en-US" sz="1700" b="1" dirty="0">
                <a:latin typeface="Courier New"/>
                <a:cs typeface="Courier New"/>
              </a:rPr>
              <a:t> = </a:t>
            </a:r>
            <a:endParaRPr lang="en-US" sz="1700" b="1" dirty="0" smtClean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   new </a:t>
            </a:r>
            <a:r>
              <a:rPr lang="en-US" sz="1700" b="1" dirty="0" err="1">
                <a:latin typeface="Courier New"/>
                <a:cs typeface="Courier New"/>
              </a:rPr>
              <a:t>MessageFormatter</a:t>
            </a:r>
            <a:r>
              <a:rPr lang="en-US" sz="1700" b="1" dirty="0">
                <a:latin typeface="Courier New"/>
                <a:cs typeface="Courier New"/>
              </a:rPr>
              <a:t>($locale, $messages[$locale]['CANDY']);</a:t>
            </a:r>
          </a:p>
          <a:p>
            <a:r>
              <a:rPr lang="en-US" sz="1700" b="1" dirty="0">
                <a:latin typeface="Courier New"/>
                <a:cs typeface="Courier New"/>
              </a:rPr>
              <a:t>$candy = </a:t>
            </a:r>
            <a:r>
              <a:rPr lang="en-US" sz="1700" b="1" dirty="0" smtClean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candyMF</a:t>
            </a:r>
            <a:r>
              <a:rPr lang="en-US" sz="1700" b="1" dirty="0">
                <a:latin typeface="Courier New"/>
                <a:cs typeface="Courier New"/>
              </a:rPr>
              <a:t>-&gt;format(array());</a:t>
            </a:r>
          </a:p>
          <a:p>
            <a:endParaRPr lang="en-US" sz="1700" b="1" dirty="0" smtClean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sentenceMF</a:t>
            </a:r>
            <a:r>
              <a:rPr lang="en-US" sz="1700" b="1" dirty="0">
                <a:latin typeface="Courier New"/>
                <a:cs typeface="Courier New"/>
              </a:rPr>
              <a:t> = </a:t>
            </a:r>
            <a:endParaRPr lang="en-US" sz="1700" b="1" dirty="0" smtClean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   new </a:t>
            </a:r>
            <a:r>
              <a:rPr lang="en-US" sz="1700" b="1" dirty="0" err="1">
                <a:latin typeface="Courier New"/>
                <a:cs typeface="Courier New"/>
              </a:rPr>
              <a:t>MessageFormatter</a:t>
            </a:r>
            <a:r>
              <a:rPr lang="en-US" sz="1700" b="1" dirty="0">
                <a:latin typeface="Courier New"/>
                <a:cs typeface="Courier New"/>
              </a:rPr>
              <a:t>($locale, $sentence);</a:t>
            </a:r>
          </a:p>
          <a:p>
            <a:r>
              <a:rPr lang="en-US" sz="1700" b="1" dirty="0">
                <a:latin typeface="Courier New"/>
                <a:cs typeface="Courier New"/>
              </a:rPr>
              <a:t>$text = $</a:t>
            </a:r>
            <a:r>
              <a:rPr lang="en-US" sz="1700" b="1" dirty="0" err="1">
                <a:latin typeface="Courier New"/>
                <a:cs typeface="Courier New"/>
              </a:rPr>
              <a:t>sentenceMF</a:t>
            </a:r>
            <a:r>
              <a:rPr lang="en-US" sz="1700" b="1" dirty="0">
                <a:latin typeface="Courier New"/>
                <a:cs typeface="Courier New"/>
              </a:rPr>
              <a:t>-&gt;format(array($favorite, $candy))</a:t>
            </a:r>
            <a:r>
              <a:rPr lang="en-US" sz="1700" b="1" dirty="0" smtClean="0">
                <a:latin typeface="Courier New"/>
                <a:cs typeface="Courier New"/>
              </a:rPr>
              <a:t>;</a:t>
            </a:r>
            <a:endParaRPr lang="en-US" sz="17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6609" y="1234464"/>
            <a:ext cx="147378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i18n/text1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723" y="4709146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pic>
        <p:nvPicPr>
          <p:cNvPr id="9" name="Picture 8" descr="Screen Shot 2015-11-15 at 11.19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30" y="4526268"/>
            <a:ext cx="5283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3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 Dates and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Use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MessageFormatter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object.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date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time</a:t>
            </a:r>
            <a:r>
              <a:rPr lang="en-US" dirty="0" smtClean="0"/>
              <a:t> argument type.</a:t>
            </a:r>
          </a:p>
          <a:p>
            <a:pPr lvl="1"/>
            <a:r>
              <a:rPr lang="en-US" dirty="0" smtClean="0"/>
              <a:t>Optionally specify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short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medium</a:t>
            </a:r>
            <a:r>
              <a:rPr lang="en-US" dirty="0" smtClean="0"/>
              <a:t>, 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long</a:t>
            </a:r>
            <a:r>
              <a:rPr lang="en-US" dirty="0" smtClean="0"/>
              <a:t> style.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3044471"/>
            <a:ext cx="849598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date_default_timezone_set</a:t>
            </a:r>
            <a:r>
              <a:rPr lang="en-US" sz="2000" b="1" dirty="0">
                <a:latin typeface="Courier New"/>
                <a:cs typeface="Courier New"/>
              </a:rPr>
              <a:t>('America/</a:t>
            </a:r>
            <a:r>
              <a:rPr lang="en-US" sz="2000" b="1" dirty="0" err="1">
                <a:latin typeface="Courier New"/>
                <a:cs typeface="Courier New"/>
              </a:rPr>
              <a:t>Los_Angeles</a:t>
            </a:r>
            <a:r>
              <a:rPr lang="en-US" sz="2000" b="1" dirty="0">
                <a:latin typeface="Courier New"/>
                <a:cs typeface="Courier New"/>
              </a:rPr>
              <a:t>');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$when = new </a:t>
            </a:r>
            <a:r>
              <a:rPr lang="en-US" sz="2000" b="1" dirty="0" err="1">
                <a:latin typeface="Courier New"/>
                <a:cs typeface="Courier New"/>
              </a:rPr>
              <a:t>DateTime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$message = "It is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{0,time,short} </a:t>
            </a:r>
            <a:r>
              <a:rPr lang="en-US" sz="2000" b="1" dirty="0">
                <a:latin typeface="Courier New"/>
                <a:cs typeface="Courier New"/>
              </a:rPr>
              <a:t>on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{0,date,medium}</a:t>
            </a:r>
            <a:r>
              <a:rPr lang="en-US" sz="2000" b="1" dirty="0">
                <a:latin typeface="Courier New"/>
                <a:cs typeface="Courier New"/>
              </a:rPr>
              <a:t>.";</a:t>
            </a:r>
          </a:p>
          <a:p>
            <a:r>
              <a:rPr lang="en-US" sz="2000" b="1" dirty="0">
                <a:latin typeface="Courier New"/>
                <a:cs typeface="Courier New"/>
              </a:rPr>
              <a:t>$</a:t>
            </a:r>
            <a:r>
              <a:rPr lang="en-US" sz="2000" b="1" dirty="0" err="1">
                <a:latin typeface="Courier New"/>
                <a:cs typeface="Courier New"/>
              </a:rPr>
              <a:t>fmt</a:t>
            </a:r>
            <a:r>
              <a:rPr lang="en-US" sz="2000" b="1" dirty="0">
                <a:latin typeface="Courier New"/>
                <a:cs typeface="Courier New"/>
              </a:rPr>
              <a:t> = new </a:t>
            </a:r>
            <a:r>
              <a:rPr lang="en-US" sz="2000" b="1" dirty="0" err="1">
                <a:latin typeface="Courier New"/>
                <a:cs typeface="Courier New"/>
              </a:rPr>
              <a:t>MessageFormatter</a:t>
            </a:r>
            <a:r>
              <a:rPr lang="en-US" sz="2000" b="1" dirty="0">
                <a:latin typeface="Courier New"/>
                <a:cs typeface="Courier New"/>
              </a:rPr>
              <a:t>('</a:t>
            </a:r>
            <a:r>
              <a:rPr lang="en-US" sz="2000" b="1" dirty="0" err="1">
                <a:latin typeface="Courier New"/>
                <a:cs typeface="Courier New"/>
              </a:rPr>
              <a:t>en_US</a:t>
            </a:r>
            <a:r>
              <a:rPr lang="en-US" sz="2000" b="1" dirty="0">
                <a:latin typeface="Courier New"/>
                <a:cs typeface="Courier New"/>
              </a:rPr>
              <a:t>', $message);</a:t>
            </a:r>
          </a:p>
          <a:p>
            <a:r>
              <a:rPr lang="en-US" sz="2000" b="1" dirty="0">
                <a:latin typeface="Courier New"/>
                <a:cs typeface="Courier New"/>
              </a:rPr>
              <a:t>print $</a:t>
            </a:r>
            <a:r>
              <a:rPr lang="en-US" sz="2000" b="1" dirty="0" err="1">
                <a:latin typeface="Courier New"/>
                <a:cs typeface="Courier New"/>
              </a:rPr>
              <a:t>fmt</a:t>
            </a:r>
            <a:r>
              <a:rPr lang="en-US" sz="2000" b="1" dirty="0">
                <a:latin typeface="Courier New"/>
                <a:cs typeface="Courier New"/>
              </a:rPr>
              <a:t>-&gt;format(array($when)) . "\</a:t>
            </a:r>
            <a:r>
              <a:rPr lang="en-US" sz="2000" b="1" dirty="0" smtClean="0">
                <a:latin typeface="Courier New"/>
                <a:cs typeface="Courier New"/>
              </a:rPr>
              <a:t>n";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170" y="2788927"/>
            <a:ext cx="16450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i18n/dates1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25" y="5166341"/>
            <a:ext cx="4802066" cy="400110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It is 4:25 AM on Apr 23, 2015.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1918" y="5074902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064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Dates and </a:t>
            </a:r>
            <a:r>
              <a:rPr lang="en-US" dirty="0" smtClean="0"/>
              <a:t>Times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IntlDateFormatter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 to specify the individual parts of a date or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5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Dates and Times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34464"/>
            <a:ext cx="877303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date_default_timezone_set</a:t>
            </a:r>
            <a:r>
              <a:rPr lang="en-US" sz="1800" b="1" dirty="0">
                <a:latin typeface="Courier New"/>
                <a:cs typeface="Courier New"/>
              </a:rPr>
              <a:t>('America/</a:t>
            </a:r>
            <a:r>
              <a:rPr lang="en-US" sz="1800" b="1" dirty="0" err="1">
                <a:latin typeface="Courier New"/>
                <a:cs typeface="Courier New"/>
              </a:rPr>
              <a:t>Los_Angeles</a:t>
            </a:r>
            <a:r>
              <a:rPr lang="en-US" sz="1800" b="1" dirty="0">
                <a:latin typeface="Courier New"/>
                <a:cs typeface="Courier New"/>
              </a:rPr>
              <a:t>');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$</a:t>
            </a:r>
            <a:r>
              <a:rPr lang="en-US" sz="1800" b="1" dirty="0" err="1">
                <a:latin typeface="Courier New"/>
                <a:cs typeface="Courier New"/>
              </a:rPr>
              <a:t>fmt</a:t>
            </a:r>
            <a:r>
              <a:rPr lang="en-US" sz="1800" b="1" dirty="0">
                <a:latin typeface="Courier New"/>
                <a:cs typeface="Courier New"/>
              </a:rPr>
              <a:t> = new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IntlDateFormatter</a:t>
            </a:r>
            <a:r>
              <a:rPr lang="en-US" sz="1800" b="1" dirty="0">
                <a:latin typeface="Courier New"/>
                <a:cs typeface="Courier New"/>
              </a:rPr>
              <a:t>('</a:t>
            </a:r>
            <a:r>
              <a:rPr lang="en-US" sz="1800" b="1" dirty="0" err="1">
                <a:latin typeface="Courier New"/>
                <a:cs typeface="Courier New"/>
              </a:rPr>
              <a:t>en_US</a:t>
            </a:r>
            <a:r>
              <a:rPr lang="en-US" sz="1800" b="1" dirty="0">
                <a:latin typeface="Courier New"/>
                <a:cs typeface="Courier New"/>
              </a:rPr>
              <a:t>', 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IntlDateFormatter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::FULL</a:t>
            </a:r>
            <a:r>
              <a:rPr lang="en-US" sz="1800" b="1" dirty="0">
                <a:latin typeface="Courier New"/>
                <a:cs typeface="Courier New"/>
              </a:rPr>
              <a:t>, </a:t>
            </a:r>
          </a:p>
          <a:p>
            <a:r>
              <a:rPr lang="fi-FI" sz="1800" b="1" dirty="0">
                <a:latin typeface="Courier New"/>
                <a:cs typeface="Courier New"/>
              </a:rPr>
              <a:t>                             </a:t>
            </a:r>
            <a:r>
              <a:rPr lang="fi-FI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IntlDateFormatter::FULL</a:t>
            </a:r>
            <a:r>
              <a:rPr lang="fi-FI" sz="1800" b="1" dirty="0">
                <a:latin typeface="Courier New"/>
                <a:cs typeface="Courier New"/>
              </a:rPr>
              <a:t>, </a:t>
            </a:r>
          </a:p>
          <a:p>
            <a:r>
              <a:rPr lang="fr-FR" sz="1800" b="1" dirty="0">
                <a:latin typeface="Courier New"/>
                <a:cs typeface="Courier New"/>
              </a:rPr>
              <a:t>                             '</a:t>
            </a:r>
            <a:r>
              <a:rPr lang="fr-FR" sz="1800" b="1" dirty="0" err="1">
                <a:latin typeface="Courier New"/>
                <a:cs typeface="Courier New"/>
              </a:rPr>
              <a:t>America</a:t>
            </a:r>
            <a:r>
              <a:rPr lang="fr-FR" sz="1800" b="1" dirty="0">
                <a:latin typeface="Courier New"/>
                <a:cs typeface="Courier New"/>
              </a:rPr>
              <a:t>/</a:t>
            </a:r>
            <a:r>
              <a:rPr lang="fr-FR" sz="1800" b="1" dirty="0" err="1">
                <a:latin typeface="Courier New"/>
                <a:cs typeface="Courier New"/>
              </a:rPr>
              <a:t>Los_Angeles</a:t>
            </a:r>
            <a:r>
              <a:rPr lang="fr-FR" sz="1800" b="1" dirty="0">
                <a:latin typeface="Courier New"/>
                <a:cs typeface="Courier New"/>
              </a:rPr>
              <a:t>');</a:t>
            </a:r>
          </a:p>
          <a:p>
            <a:r>
              <a:rPr lang="fr-FR" sz="1800" b="1" dirty="0">
                <a:latin typeface="Courier New"/>
                <a:cs typeface="Courier New"/>
              </a:rPr>
              <a:t>$</a:t>
            </a:r>
            <a:r>
              <a:rPr lang="fr-FR" sz="1800" b="1" dirty="0" err="1">
                <a:latin typeface="Courier New"/>
                <a:cs typeface="Courier New"/>
              </a:rPr>
              <a:t>when</a:t>
            </a:r>
            <a:r>
              <a:rPr lang="fr-FR" sz="1800" b="1" dirty="0">
                <a:latin typeface="Courier New"/>
                <a:cs typeface="Courier New"/>
              </a:rPr>
              <a:t> = new </a:t>
            </a:r>
            <a:r>
              <a:rPr lang="fr-FR" sz="1800" b="1" dirty="0" err="1">
                <a:latin typeface="Courier New"/>
                <a:cs typeface="Courier New"/>
              </a:rPr>
              <a:t>DateTime</a:t>
            </a:r>
            <a:r>
              <a:rPr lang="fr-FR" sz="1800" b="1" dirty="0">
                <a:latin typeface="Courier New"/>
                <a:cs typeface="Courier New"/>
              </a:rPr>
              <a:t>();</a:t>
            </a:r>
          </a:p>
          <a:p>
            <a:r>
              <a:rPr lang="tr-TR" sz="1800" b="1" dirty="0">
                <a:latin typeface="Courier New"/>
                <a:cs typeface="Courier New"/>
              </a:rPr>
              <a:t>$</a:t>
            </a:r>
            <a:r>
              <a:rPr lang="tr-TR" sz="1800" b="1" dirty="0" err="1">
                <a:latin typeface="Courier New"/>
                <a:cs typeface="Courier New"/>
              </a:rPr>
              <a:t>parts</a:t>
            </a:r>
            <a:r>
              <a:rPr lang="tr-TR" sz="1800" b="1" dirty="0">
                <a:latin typeface="Courier New"/>
                <a:cs typeface="Courier New"/>
              </a:rPr>
              <a:t> = </a:t>
            </a:r>
            <a:r>
              <a:rPr lang="tr-TR" sz="1800" b="1" dirty="0" err="1">
                <a:latin typeface="Courier New"/>
                <a:cs typeface="Courier New"/>
              </a:rPr>
              <a:t>array</a:t>
            </a:r>
            <a:r>
              <a:rPr lang="tr-TR" sz="1800" b="1" dirty="0">
                <a:latin typeface="Courier New"/>
                <a:cs typeface="Courier New"/>
              </a:rPr>
              <a:t>('</a:t>
            </a:r>
            <a:r>
              <a:rPr lang="tr-TR" sz="1800" b="1" dirty="0" err="1">
                <a:latin typeface="Courier New"/>
                <a:cs typeface="Courier New"/>
              </a:rPr>
              <a:t>tm_sec</a:t>
            </a:r>
            <a:r>
              <a:rPr lang="tr-TR" sz="1800" b="1" dirty="0">
                <a:latin typeface="Courier New"/>
                <a:cs typeface="Courier New"/>
              </a:rPr>
              <a:t>' =&gt; 56,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'</a:t>
            </a:r>
            <a:r>
              <a:rPr lang="tr-TR" sz="1800" b="1" dirty="0" err="1">
                <a:latin typeface="Courier New"/>
                <a:cs typeface="Courier New"/>
              </a:rPr>
              <a:t>tm_min</a:t>
            </a:r>
            <a:r>
              <a:rPr lang="tr-TR" sz="1800" b="1" dirty="0">
                <a:latin typeface="Courier New"/>
                <a:cs typeface="Courier New"/>
              </a:rPr>
              <a:t>' =&gt; 34,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'</a:t>
            </a:r>
            <a:r>
              <a:rPr lang="tr-TR" sz="1800" b="1" dirty="0" err="1">
                <a:latin typeface="Courier New"/>
                <a:cs typeface="Courier New"/>
              </a:rPr>
              <a:t>tm_hour</a:t>
            </a:r>
            <a:r>
              <a:rPr lang="tr-TR" sz="1800" b="1" dirty="0">
                <a:latin typeface="Courier New"/>
                <a:cs typeface="Courier New"/>
              </a:rPr>
              <a:t>' =&gt; 12,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'</a:t>
            </a:r>
            <a:r>
              <a:rPr lang="tr-TR" sz="1800" b="1" dirty="0" err="1">
                <a:latin typeface="Courier New"/>
                <a:cs typeface="Courier New"/>
              </a:rPr>
              <a:t>tm_mday</a:t>
            </a:r>
            <a:r>
              <a:rPr lang="tr-TR" sz="1800" b="1" dirty="0">
                <a:latin typeface="Courier New"/>
                <a:cs typeface="Courier New"/>
              </a:rPr>
              <a:t>' =&gt; 23,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'</a:t>
            </a:r>
            <a:r>
              <a:rPr lang="en-US" sz="1800" b="1" dirty="0" err="1">
                <a:latin typeface="Courier New"/>
                <a:cs typeface="Courier New"/>
              </a:rPr>
              <a:t>tm_mon</a:t>
            </a:r>
            <a:r>
              <a:rPr lang="en-US" sz="1800" b="1" dirty="0">
                <a:latin typeface="Courier New"/>
                <a:cs typeface="Courier New"/>
              </a:rPr>
              <a:t>' =&gt; 3, /* 0 = January */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'</a:t>
            </a:r>
            <a:r>
              <a:rPr lang="en-US" sz="1800" b="1" dirty="0" err="1">
                <a:latin typeface="Courier New"/>
                <a:cs typeface="Courier New"/>
              </a:rPr>
              <a:t>tm_year</a:t>
            </a:r>
            <a:r>
              <a:rPr lang="en-US" sz="1800" b="1" dirty="0">
                <a:latin typeface="Courier New"/>
                <a:cs typeface="Courier New"/>
              </a:rPr>
              <a:t>' =&gt; 115); /* 0 = 1900 */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print $</a:t>
            </a:r>
            <a:r>
              <a:rPr lang="en-US" sz="1800" b="1" dirty="0" err="1">
                <a:latin typeface="Courier New"/>
                <a:cs typeface="Courier New"/>
              </a:rPr>
              <a:t>fmt</a:t>
            </a:r>
            <a:r>
              <a:rPr lang="en-US" sz="1800" b="1" dirty="0">
                <a:latin typeface="Courier New"/>
                <a:cs typeface="Courier New"/>
              </a:rPr>
              <a:t>-&gt;format($when) . </a:t>
            </a:r>
            <a:r>
              <a:rPr lang="en-US" sz="1800" b="1" dirty="0" smtClean="0">
                <a:latin typeface="Courier New"/>
                <a:cs typeface="Courier New"/>
              </a:rPr>
              <a:t>"&lt;</a:t>
            </a:r>
            <a:r>
              <a:rPr lang="en-US" sz="1800" b="1" dirty="0" err="1" smtClean="0">
                <a:latin typeface="Courier New"/>
                <a:cs typeface="Courier New"/>
              </a:rPr>
              <a:t>br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r>
              <a:rPr lang="en-US" sz="1800" b="1" dirty="0">
                <a:latin typeface="Courier New"/>
                <a:cs typeface="Courier New"/>
              </a:rPr>
              <a:t>\n";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print $</a:t>
            </a:r>
            <a:r>
              <a:rPr lang="en-US" sz="1800" b="1" dirty="0" err="1">
                <a:latin typeface="Courier New"/>
                <a:cs typeface="Courier New"/>
              </a:rPr>
              <a:t>fmt</a:t>
            </a:r>
            <a:r>
              <a:rPr lang="en-US" sz="1800" b="1" dirty="0">
                <a:latin typeface="Courier New"/>
                <a:cs typeface="Courier New"/>
              </a:rPr>
              <a:t>-&gt;format($parts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374" y="6080731"/>
            <a:ext cx="8357464" cy="646331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Sunday, November 15, 2015 11:23:50 PM Pacific Standard </a:t>
            </a:r>
            <a:r>
              <a:rPr lang="en-US" sz="1800" b="1" dirty="0" smtClean="0">
                <a:latin typeface="Courier New"/>
                <a:cs typeface="Courier New"/>
              </a:rPr>
              <a:t>Time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Thursday</a:t>
            </a:r>
            <a:r>
              <a:rPr lang="en-US" sz="1800" b="1" dirty="0">
                <a:latin typeface="Courier New"/>
                <a:cs typeface="Courier New"/>
              </a:rPr>
              <a:t>, April 23, 2015 12:34:56 PM Pacific Daylight </a:t>
            </a:r>
            <a:r>
              <a:rPr lang="en-US" sz="1800" b="1" dirty="0" smtClean="0">
                <a:latin typeface="Courier New"/>
                <a:cs typeface="Courier New"/>
              </a:rPr>
              <a:t>Time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45" y="5532097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15170" y="4983463"/>
            <a:ext cx="16450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i18n/dates2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365" y="2148854"/>
            <a:ext cx="1077839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Date type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Time type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7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Dates and Times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IntlDateFormatter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::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formatObject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 </a:t>
            </a:r>
            <a:r>
              <a:rPr lang="en-US" dirty="0"/>
              <a:t>helper </a:t>
            </a:r>
            <a:r>
              <a:rPr lang="en-US" dirty="0" smtClean="0"/>
              <a:t>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6536" y="6263609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2423171"/>
            <a:ext cx="8869583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date_default_timezone_set</a:t>
            </a:r>
            <a:r>
              <a:rPr lang="en-US" b="1" dirty="0">
                <a:latin typeface="Courier New"/>
                <a:cs typeface="Courier New"/>
              </a:rPr>
              <a:t>('America/</a:t>
            </a:r>
            <a:r>
              <a:rPr lang="en-US" b="1" dirty="0" err="1">
                <a:latin typeface="Courier New"/>
                <a:cs typeface="Courier New"/>
              </a:rPr>
              <a:t>Los_Angeles</a:t>
            </a:r>
            <a:r>
              <a:rPr lang="en-US" b="1" dirty="0">
                <a:latin typeface="Courier New"/>
                <a:cs typeface="Courier New"/>
              </a:rPr>
              <a:t>');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$when = new </a:t>
            </a:r>
            <a:r>
              <a:rPr lang="en-US" b="1" dirty="0" err="1">
                <a:latin typeface="Courier New"/>
                <a:cs typeface="Courier New"/>
              </a:rPr>
              <a:t>DateTime</a:t>
            </a:r>
            <a:r>
              <a:rPr lang="en-US" b="1" dirty="0">
                <a:latin typeface="Courier New"/>
                <a:cs typeface="Courier New"/>
              </a:rPr>
              <a:t>('now', new </a:t>
            </a:r>
            <a:r>
              <a:rPr lang="en-US" b="1" dirty="0" err="1">
                <a:latin typeface="Courier New"/>
                <a:cs typeface="Courier New"/>
              </a:rPr>
              <a:t>DateTimeZone</a:t>
            </a:r>
            <a:r>
              <a:rPr lang="en-US" b="1" dirty="0">
                <a:latin typeface="Courier New"/>
                <a:cs typeface="Courier New"/>
              </a:rPr>
              <a:t>('America/</a:t>
            </a:r>
            <a:r>
              <a:rPr lang="en-US" b="1" dirty="0" err="1">
                <a:latin typeface="Courier New"/>
                <a:cs typeface="Courier New"/>
              </a:rPr>
              <a:t>Los_Angeles</a:t>
            </a:r>
            <a:r>
              <a:rPr lang="en-US" b="1" dirty="0">
                <a:latin typeface="Courier New"/>
                <a:cs typeface="Courier New"/>
              </a:rPr>
              <a:t>'));</a:t>
            </a:r>
          </a:p>
          <a:p>
            <a:r>
              <a:rPr lang="en-US" b="1" dirty="0">
                <a:latin typeface="Courier New"/>
                <a:cs typeface="Courier New"/>
              </a:rPr>
              <a:t>print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IntlDateFormatter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formatObject</a:t>
            </a:r>
            <a:r>
              <a:rPr lang="en-US" b="1" dirty="0">
                <a:latin typeface="Courier New"/>
                <a:cs typeface="Courier New"/>
              </a:rPr>
              <a:t>($when,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'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eeee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dd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MMMM y'</a:t>
            </a:r>
            <a:r>
              <a:rPr lang="en-US" b="1" dirty="0">
                <a:latin typeface="Courier New"/>
                <a:cs typeface="Courier New"/>
              </a:rPr>
              <a:t>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                    '</a:t>
            </a:r>
            <a:r>
              <a:rPr lang="en-US" b="1" dirty="0" err="1">
                <a:latin typeface="Courier New"/>
                <a:cs typeface="Courier New"/>
              </a:rPr>
              <a:t>es_ES</a:t>
            </a:r>
            <a:r>
              <a:rPr lang="en-US" b="1" dirty="0">
                <a:latin typeface="Courier New"/>
                <a:cs typeface="Courier New"/>
              </a:rPr>
              <a:t>') . </a:t>
            </a:r>
            <a:r>
              <a:rPr lang="en-US" b="1" dirty="0">
                <a:latin typeface="Courier New"/>
                <a:cs typeface="Courier New"/>
              </a:rPr>
              <a:t>"&lt;</a:t>
            </a:r>
            <a:r>
              <a:rPr lang="en-US" b="1" dirty="0" err="1" smtClean="0">
                <a:latin typeface="Courier New"/>
                <a:cs typeface="Courier New"/>
              </a:rPr>
              <a:t>br</a:t>
            </a:r>
            <a:r>
              <a:rPr lang="en-US" b="1" dirty="0" smtClean="0">
                <a:latin typeface="Courier New"/>
                <a:cs typeface="Courier New"/>
              </a:rPr>
              <a:t>&gt;\</a:t>
            </a:r>
            <a:r>
              <a:rPr lang="en-US" b="1" dirty="0">
                <a:latin typeface="Courier New"/>
                <a:cs typeface="Courier New"/>
              </a:rPr>
              <a:t>n";</a:t>
            </a:r>
          </a:p>
          <a:p>
            <a:r>
              <a:rPr lang="en-US" b="1" dirty="0">
                <a:latin typeface="Courier New"/>
                <a:cs typeface="Courier New"/>
              </a:rPr>
              <a:t>print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IntlDateFormatter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formatObject</a:t>
            </a:r>
            <a:r>
              <a:rPr lang="en-US" b="1" dirty="0">
                <a:latin typeface="Courier New"/>
                <a:cs typeface="Courier New"/>
              </a:rPr>
              <a:t>($when, </a:t>
            </a:r>
            <a:r>
              <a:rPr lang="en-US" b="1" dirty="0" err="1">
                <a:latin typeface="Courier New"/>
                <a:cs typeface="Courier New"/>
              </a:rPr>
              <a:t>IntlDateFormatter</a:t>
            </a:r>
            <a:r>
              <a:rPr lang="en-US" b="1" dirty="0">
                <a:latin typeface="Courier New"/>
                <a:cs typeface="Courier New"/>
              </a:rPr>
              <a:t>::FULL,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                    '</a:t>
            </a:r>
            <a:r>
              <a:rPr lang="en-US" b="1" dirty="0" err="1">
                <a:latin typeface="Courier New"/>
                <a:cs typeface="Courier New"/>
              </a:rPr>
              <a:t>fr_FR</a:t>
            </a:r>
            <a:r>
              <a:rPr lang="en-US" b="1" dirty="0">
                <a:latin typeface="Courier New"/>
                <a:cs typeface="Courier New"/>
              </a:rPr>
              <a:t>') . </a:t>
            </a:r>
            <a:r>
              <a:rPr lang="en-US" b="1" dirty="0">
                <a:latin typeface="Courier New"/>
                <a:cs typeface="Courier New"/>
              </a:rPr>
              <a:t>"&lt;</a:t>
            </a:r>
            <a:r>
              <a:rPr lang="en-US" b="1" dirty="0" err="1">
                <a:latin typeface="Courier New"/>
                <a:cs typeface="Courier New"/>
              </a:rPr>
              <a:t>br</a:t>
            </a:r>
            <a:r>
              <a:rPr lang="en-US" b="1" dirty="0">
                <a:latin typeface="Courier New"/>
                <a:cs typeface="Courier New"/>
              </a:rPr>
              <a:t>&gt;\n";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$formats = array(</a:t>
            </a:r>
            <a:r>
              <a:rPr lang="en-US" b="1" dirty="0" err="1">
                <a:latin typeface="Courier New"/>
                <a:cs typeface="Courier New"/>
              </a:rPr>
              <a:t>IntlDateFormatter</a:t>
            </a:r>
            <a:r>
              <a:rPr lang="en-US" b="1" dirty="0">
                <a:latin typeface="Courier New"/>
                <a:cs typeface="Courier New"/>
              </a:rPr>
              <a:t>::FULL, </a:t>
            </a:r>
            <a:r>
              <a:rPr lang="en-US" b="1" dirty="0" err="1">
                <a:latin typeface="Courier New"/>
                <a:cs typeface="Courier New"/>
              </a:rPr>
              <a:t>IntlDateFormatter</a:t>
            </a:r>
            <a:r>
              <a:rPr lang="en-US" b="1" dirty="0">
                <a:latin typeface="Courier New"/>
                <a:cs typeface="Courier New"/>
              </a:rPr>
              <a:t>::SHORT);</a:t>
            </a:r>
          </a:p>
          <a:p>
            <a:r>
              <a:rPr lang="en-US" b="1" dirty="0">
                <a:latin typeface="Courier New"/>
                <a:cs typeface="Courier New"/>
              </a:rPr>
              <a:t>print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IntlDateFormatter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::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formatObject</a:t>
            </a:r>
            <a:r>
              <a:rPr lang="en-US" b="1" dirty="0">
                <a:latin typeface="Courier New"/>
                <a:cs typeface="Courier New"/>
              </a:rPr>
              <a:t>($when, $formats, '</a:t>
            </a:r>
            <a:r>
              <a:rPr lang="en-US" b="1" dirty="0" err="1">
                <a:latin typeface="Courier New"/>
                <a:cs typeface="Courier New"/>
              </a:rPr>
              <a:t>de_DE</a:t>
            </a:r>
            <a:r>
              <a:rPr lang="en-US" b="1" dirty="0">
                <a:latin typeface="Courier New"/>
                <a:cs typeface="Courier New"/>
              </a:rPr>
              <a:t>')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928" y="4800585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4367" y="5257780"/>
            <a:ext cx="8634508" cy="923330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domingo</a:t>
            </a:r>
            <a:r>
              <a:rPr lang="en-US" sz="1800" b="1" dirty="0">
                <a:latin typeface="Courier New"/>
                <a:cs typeface="Courier New"/>
              </a:rPr>
              <a:t> 15 </a:t>
            </a:r>
            <a:r>
              <a:rPr lang="en-US" sz="1800" b="1" dirty="0" err="1">
                <a:latin typeface="Courier New"/>
                <a:cs typeface="Courier New"/>
              </a:rPr>
              <a:t>noviembre</a:t>
            </a:r>
            <a:r>
              <a:rPr lang="en-US" sz="1800" b="1" dirty="0">
                <a:latin typeface="Courier New"/>
                <a:cs typeface="Courier New"/>
              </a:rPr>
              <a:t> 2015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dimanche</a:t>
            </a:r>
            <a:r>
              <a:rPr lang="en-US" sz="1800" b="1" dirty="0">
                <a:latin typeface="Courier New"/>
                <a:cs typeface="Courier New"/>
              </a:rPr>
              <a:t> 15 </a:t>
            </a:r>
            <a:r>
              <a:rPr lang="en-US" sz="1800" b="1" dirty="0" err="1">
                <a:latin typeface="Courier New"/>
                <a:cs typeface="Courier New"/>
              </a:rPr>
              <a:t>novembre</a:t>
            </a:r>
            <a:r>
              <a:rPr lang="en-US" sz="1800" b="1" dirty="0">
                <a:latin typeface="Courier New"/>
                <a:cs typeface="Courier New"/>
              </a:rPr>
              <a:t> 2015 23:33:17 </a:t>
            </a:r>
            <a:r>
              <a:rPr lang="en-US" sz="1800" b="1" dirty="0" err="1">
                <a:latin typeface="Courier New"/>
                <a:cs typeface="Courier New"/>
              </a:rPr>
              <a:t>heure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normale</a:t>
            </a:r>
            <a:r>
              <a:rPr lang="en-US" sz="1800" b="1" dirty="0">
                <a:latin typeface="Courier New"/>
                <a:cs typeface="Courier New"/>
              </a:rPr>
              <a:t> du </a:t>
            </a:r>
            <a:r>
              <a:rPr lang="en-US" sz="1800" b="1" dirty="0" err="1">
                <a:latin typeface="Courier New"/>
                <a:cs typeface="Courier New"/>
              </a:rPr>
              <a:t>Pacifique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de-DE" sz="1800" b="1" dirty="0">
                <a:latin typeface="Courier New"/>
                <a:cs typeface="Courier New"/>
              </a:rPr>
              <a:t>Sonntag, 15. November 2015 23:33</a:t>
            </a:r>
            <a:endParaRPr lang="de-DE" sz="18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170" y="2240293"/>
            <a:ext cx="16450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i18n/dates3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8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Date and Time Formatting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939151"/>
              </p:ext>
            </p:extLst>
          </p:nvPr>
        </p:nvGraphicFramePr>
        <p:xfrm>
          <a:off x="1097318" y="1417342"/>
          <a:ext cx="6888439" cy="37084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74385"/>
                <a:gridCol w="1446556"/>
                <a:gridCol w="2445388"/>
                <a:gridCol w="17221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h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12-hour</a:t>
                      </a:r>
                      <a:r>
                        <a:rPr lang="en-US" baseline="0" dirty="0" smtClean="0"/>
                        <a:t> clock (1-12)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H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hour clock (0-23)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18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m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minute (0-59)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22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s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(0-59)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49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12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EEEE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of week (name)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Friday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MMMM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April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(4 digits)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2015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 (BC or 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33CC"/>
                          </a:solidFill>
                          <a:latin typeface="Courier New"/>
                          <a:cs typeface="Courier New"/>
                        </a:rPr>
                        <a:t>AD</a:t>
                      </a:r>
                      <a:endParaRPr lang="en-US" b="1" i="0" dirty="0">
                        <a:solidFill>
                          <a:srgbClr val="00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54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Use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MessageFormatter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 </a:t>
            </a:r>
            <a:br>
              <a:rPr lang="en-US" dirty="0" smtClean="0"/>
            </a:br>
            <a:r>
              <a:rPr lang="en-US" dirty="0" smtClean="0"/>
              <a:t>to format numbers according to a locale.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2520357"/>
            <a:ext cx="757250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Courier New"/>
                <a:cs typeface="Courier New"/>
              </a:rPr>
              <a:t>$x = 5327;</a:t>
            </a:r>
          </a:p>
          <a:p>
            <a:r>
              <a:rPr lang="fr-FR" sz="2000" b="1" dirty="0">
                <a:latin typeface="Courier New"/>
                <a:cs typeface="Courier New"/>
              </a:rPr>
              <a:t>$y = 98;</a:t>
            </a:r>
          </a:p>
          <a:p>
            <a:r>
              <a:rPr lang="fr-FR" sz="2000" b="1" dirty="0">
                <a:latin typeface="Courier New"/>
                <a:cs typeface="Courier New"/>
              </a:rPr>
              <a:t>$message = '{0,number}/{1,number} = {2,number}';</a:t>
            </a:r>
          </a:p>
          <a:p>
            <a:r>
              <a:rPr lang="tr-TR" sz="2000" b="1" dirty="0">
                <a:latin typeface="Courier New"/>
                <a:cs typeface="Courier New"/>
              </a:rPr>
              <a:t>$</a:t>
            </a:r>
            <a:r>
              <a:rPr lang="tr-TR" sz="2000" b="1" dirty="0" err="1">
                <a:latin typeface="Courier New"/>
                <a:cs typeface="Courier New"/>
              </a:rPr>
              <a:t>args</a:t>
            </a:r>
            <a:r>
              <a:rPr lang="tr-TR" sz="2000" b="1" dirty="0">
                <a:latin typeface="Courier New"/>
                <a:cs typeface="Courier New"/>
              </a:rPr>
              <a:t> = </a:t>
            </a:r>
            <a:r>
              <a:rPr lang="tr-TR" sz="2000" b="1" dirty="0" err="1">
                <a:latin typeface="Courier New"/>
                <a:cs typeface="Courier New"/>
              </a:rPr>
              <a:t>array</a:t>
            </a:r>
            <a:r>
              <a:rPr lang="tr-TR" sz="2000" b="1" dirty="0">
                <a:latin typeface="Courier New"/>
                <a:cs typeface="Courier New"/>
              </a:rPr>
              <a:t>($x, $y, $x/$y);</a:t>
            </a:r>
          </a:p>
          <a:p>
            <a:r>
              <a:rPr lang="tr-TR" sz="2000" b="1" dirty="0">
                <a:latin typeface="Courier New"/>
                <a:cs typeface="Courier New"/>
              </a:rPr>
              <a:t>$us = </a:t>
            </a:r>
            <a:r>
              <a:rPr lang="tr-TR" sz="2000" b="1" dirty="0" err="1">
                <a:latin typeface="Courier New"/>
                <a:cs typeface="Courier New"/>
              </a:rPr>
              <a:t>new</a:t>
            </a:r>
            <a:r>
              <a:rPr lang="tr-TR" sz="2000" b="1" dirty="0">
                <a:latin typeface="Courier New"/>
                <a:cs typeface="Courier New"/>
              </a:rPr>
              <a:t> </a:t>
            </a:r>
            <a:r>
              <a:rPr lang="tr-TR" sz="2000" b="1" dirty="0" err="1">
                <a:latin typeface="Courier New"/>
                <a:cs typeface="Courier New"/>
              </a:rPr>
              <a:t>MessageFormatter</a:t>
            </a:r>
            <a:r>
              <a:rPr lang="tr-TR" sz="2000" b="1" dirty="0">
                <a:latin typeface="Courier New"/>
                <a:cs typeface="Courier New"/>
              </a:rPr>
              <a:t>('en_US',$</a:t>
            </a:r>
            <a:r>
              <a:rPr lang="tr-TR" sz="2000" b="1" dirty="0" err="1">
                <a:latin typeface="Courier New"/>
                <a:cs typeface="Courier New"/>
              </a:rPr>
              <a:t>message</a:t>
            </a:r>
            <a:r>
              <a:rPr lang="tr-TR" sz="2000" b="1" dirty="0">
                <a:latin typeface="Courier New"/>
                <a:cs typeface="Courier New"/>
              </a:rPr>
              <a:t>);</a:t>
            </a:r>
          </a:p>
          <a:p>
            <a:r>
              <a:rPr lang="tr-TR" sz="2000" b="1" dirty="0">
                <a:latin typeface="Courier New"/>
                <a:cs typeface="Courier New"/>
              </a:rPr>
              <a:t>$</a:t>
            </a:r>
            <a:r>
              <a:rPr lang="tr-TR" sz="2000" b="1" dirty="0" err="1">
                <a:latin typeface="Courier New"/>
                <a:cs typeface="Courier New"/>
              </a:rPr>
              <a:t>fr</a:t>
            </a:r>
            <a:r>
              <a:rPr lang="tr-TR" sz="2000" b="1" dirty="0">
                <a:latin typeface="Courier New"/>
                <a:cs typeface="Courier New"/>
              </a:rPr>
              <a:t> = </a:t>
            </a:r>
            <a:r>
              <a:rPr lang="tr-TR" sz="2000" b="1" dirty="0" err="1">
                <a:latin typeface="Courier New"/>
                <a:cs typeface="Courier New"/>
              </a:rPr>
              <a:t>new</a:t>
            </a:r>
            <a:r>
              <a:rPr lang="tr-TR" sz="2000" b="1" dirty="0">
                <a:latin typeface="Courier New"/>
                <a:cs typeface="Courier New"/>
              </a:rPr>
              <a:t> </a:t>
            </a:r>
            <a:r>
              <a:rPr lang="tr-TR" sz="2000" b="1" dirty="0" err="1">
                <a:latin typeface="Courier New"/>
                <a:cs typeface="Courier New"/>
              </a:rPr>
              <a:t>MessageFormatter</a:t>
            </a:r>
            <a:r>
              <a:rPr lang="tr-TR" sz="2000" b="1" dirty="0">
                <a:latin typeface="Courier New"/>
                <a:cs typeface="Courier New"/>
              </a:rPr>
              <a:t>('fr_FR',$</a:t>
            </a:r>
            <a:r>
              <a:rPr lang="tr-TR" sz="2000" b="1" dirty="0" err="1">
                <a:latin typeface="Courier New"/>
                <a:cs typeface="Courier New"/>
              </a:rPr>
              <a:t>message</a:t>
            </a:r>
            <a:r>
              <a:rPr lang="tr-TR" sz="2000" b="1" dirty="0">
                <a:latin typeface="Courier New"/>
                <a:cs typeface="Courier New"/>
              </a:rPr>
              <a:t>);</a:t>
            </a:r>
          </a:p>
          <a:p>
            <a:r>
              <a:rPr lang="tr-TR" sz="2000" b="1" dirty="0" err="1">
                <a:latin typeface="Courier New"/>
                <a:cs typeface="Courier New"/>
              </a:rPr>
              <a:t>print</a:t>
            </a:r>
            <a:r>
              <a:rPr lang="tr-TR" sz="2000" b="1" dirty="0">
                <a:latin typeface="Courier New"/>
                <a:cs typeface="Courier New"/>
              </a:rPr>
              <a:t> $us-&gt;format($</a:t>
            </a:r>
            <a:r>
              <a:rPr lang="tr-TR" sz="2000" b="1" dirty="0" err="1">
                <a:latin typeface="Courier New"/>
                <a:cs typeface="Courier New"/>
              </a:rPr>
              <a:t>args</a:t>
            </a:r>
            <a:r>
              <a:rPr lang="tr-TR" sz="2000" b="1" dirty="0">
                <a:latin typeface="Courier New"/>
                <a:cs typeface="Courier New"/>
              </a:rPr>
              <a:t>) . </a:t>
            </a:r>
            <a:r>
              <a:rPr lang="tr-TR" sz="2000" b="1" dirty="0">
                <a:latin typeface="Courier New"/>
                <a:cs typeface="Courier New"/>
              </a:rPr>
              <a:t>"&lt;</a:t>
            </a:r>
            <a:r>
              <a:rPr lang="tr-TR" sz="2000" b="1" dirty="0" err="1" smtClean="0">
                <a:latin typeface="Courier New"/>
                <a:cs typeface="Courier New"/>
              </a:rPr>
              <a:t>br</a:t>
            </a:r>
            <a:r>
              <a:rPr lang="tr-TR" sz="2000" b="1" dirty="0" smtClean="0">
                <a:latin typeface="Courier New"/>
                <a:cs typeface="Courier New"/>
              </a:rPr>
              <a:t>&gt;\</a:t>
            </a:r>
            <a:r>
              <a:rPr lang="tr-TR" sz="2000" b="1" dirty="0">
                <a:latin typeface="Courier New"/>
                <a:cs typeface="Courier New"/>
              </a:rPr>
              <a:t>n";</a:t>
            </a:r>
          </a:p>
          <a:p>
            <a:r>
              <a:rPr lang="tr-TR" sz="2000" b="1" dirty="0" err="1">
                <a:latin typeface="Courier New"/>
                <a:cs typeface="Courier New"/>
              </a:rPr>
              <a:t>print</a:t>
            </a:r>
            <a:r>
              <a:rPr lang="tr-TR" sz="2000" b="1" dirty="0">
                <a:latin typeface="Courier New"/>
                <a:cs typeface="Courier New"/>
              </a:rPr>
              <a:t> $</a:t>
            </a:r>
            <a:r>
              <a:rPr lang="tr-TR" sz="2000" b="1" dirty="0" err="1">
                <a:latin typeface="Courier New"/>
                <a:cs typeface="Courier New"/>
              </a:rPr>
              <a:t>fr</a:t>
            </a:r>
            <a:r>
              <a:rPr lang="tr-TR" sz="2000" b="1" dirty="0">
                <a:latin typeface="Courier New"/>
                <a:cs typeface="Courier New"/>
              </a:rPr>
              <a:t>-&gt;format($</a:t>
            </a:r>
            <a:r>
              <a:rPr lang="tr-TR" sz="2000" b="1" dirty="0" err="1">
                <a:latin typeface="Courier New"/>
                <a:cs typeface="Courier New"/>
              </a:rPr>
              <a:t>args</a:t>
            </a:r>
            <a:r>
              <a:rPr lang="tr-TR" sz="2000" b="1" dirty="0" smtClean="0">
                <a:latin typeface="Courier New"/>
                <a:cs typeface="Courier New"/>
              </a:rPr>
              <a:t>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0269" y="5257780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15" y="5257780"/>
            <a:ext cx="2801193" cy="707886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5,327/98 = 54.357</a:t>
            </a:r>
          </a:p>
          <a:p>
            <a:r>
              <a:rPr lang="en-US" sz="2000" b="1" dirty="0">
                <a:latin typeface="Courier New"/>
                <a:cs typeface="Courier New"/>
              </a:rPr>
              <a:t>5 327/98 = </a:t>
            </a:r>
            <a:r>
              <a:rPr lang="en-US" sz="2000" b="1" dirty="0" smtClean="0">
                <a:latin typeface="Courier New"/>
                <a:cs typeface="Courier New"/>
              </a:rPr>
              <a:t>54,357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097" y="2331732"/>
            <a:ext cx="18272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</a:t>
            </a:r>
            <a:r>
              <a:rPr lang="en-US" dirty="0" err="1">
                <a:solidFill>
                  <a:srgbClr val="FFFF00"/>
                </a:solidFill>
              </a:rPr>
              <a:t>numbers.php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5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</a:t>
            </a:r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MessageFormatter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object </a:t>
            </a:r>
            <a:br>
              <a:rPr lang="en-US" dirty="0"/>
            </a:br>
            <a:r>
              <a:rPr lang="en-US" dirty="0"/>
              <a:t>to format </a:t>
            </a:r>
            <a:r>
              <a:rPr lang="en-US" dirty="0" smtClean="0"/>
              <a:t>currency according </a:t>
            </a:r>
            <a:r>
              <a:rPr lang="en-US" dirty="0"/>
              <a:t>to a locale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2423171"/>
            <a:ext cx="7680876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Courier New"/>
                <a:cs typeface="Courier New"/>
              </a:rPr>
              <a:t>$</a:t>
            </a:r>
            <a:r>
              <a:rPr lang="it-IT" sz="2000" b="1" dirty="0" err="1">
                <a:latin typeface="Courier New"/>
                <a:cs typeface="Courier New"/>
              </a:rPr>
              <a:t>income</a:t>
            </a:r>
            <a:r>
              <a:rPr lang="it-IT" sz="2000" b="1" dirty="0">
                <a:latin typeface="Courier New"/>
                <a:cs typeface="Courier New"/>
              </a:rPr>
              <a:t> = 5549.3;</a:t>
            </a:r>
          </a:p>
          <a:p>
            <a:r>
              <a:rPr lang="es-ES_tradnl" sz="2000" b="1" dirty="0">
                <a:latin typeface="Courier New"/>
                <a:cs typeface="Courier New"/>
              </a:rPr>
              <a:t>$</a:t>
            </a:r>
            <a:r>
              <a:rPr lang="es-ES_tradnl" sz="2000" b="1" dirty="0" err="1">
                <a:latin typeface="Courier New"/>
                <a:cs typeface="Courier New"/>
              </a:rPr>
              <a:t>debit</a:t>
            </a:r>
            <a:r>
              <a:rPr lang="es-ES_tradnl" sz="2000" b="1" dirty="0">
                <a:latin typeface="Courier New"/>
                <a:cs typeface="Courier New"/>
              </a:rPr>
              <a:t> </a:t>
            </a:r>
            <a:r>
              <a:rPr lang="es-ES_tradnl" sz="2000" b="1" dirty="0" smtClean="0">
                <a:latin typeface="Courier New"/>
                <a:cs typeface="Courier New"/>
              </a:rPr>
              <a:t> = </a:t>
            </a:r>
            <a:r>
              <a:rPr lang="es-ES_tradnl" sz="2000" b="1" dirty="0">
                <a:latin typeface="Courier New"/>
                <a:cs typeface="Courier New"/>
              </a:rPr>
              <a:t>-25.95;</a:t>
            </a:r>
          </a:p>
          <a:p>
            <a:endParaRPr lang="es-ES_tradnl" sz="2000" b="1" dirty="0">
              <a:latin typeface="Courier New"/>
              <a:cs typeface="Courier New"/>
            </a:endParaRPr>
          </a:p>
          <a:p>
            <a:r>
              <a:rPr lang="es-ES_tradnl" sz="2000" b="1" dirty="0">
                <a:latin typeface="Courier New"/>
                <a:cs typeface="Courier New"/>
              </a:rPr>
              <a:t>$</a:t>
            </a:r>
            <a:r>
              <a:rPr lang="es-ES_tradnl" sz="2000" b="1" dirty="0" err="1">
                <a:latin typeface="Courier New"/>
                <a:cs typeface="Courier New"/>
              </a:rPr>
              <a:t>fmt</a:t>
            </a:r>
            <a:r>
              <a:rPr lang="es-ES_tradnl" sz="2000" b="1" dirty="0">
                <a:latin typeface="Courier New"/>
                <a:cs typeface="Courier New"/>
              </a:rPr>
              <a:t> = new </a:t>
            </a:r>
            <a:r>
              <a:rPr lang="es-ES_tradnl" sz="2000" b="1" dirty="0" err="1">
                <a:latin typeface="Courier New"/>
                <a:cs typeface="Courier New"/>
              </a:rPr>
              <a:t>MessageFormatter</a:t>
            </a:r>
            <a:r>
              <a:rPr lang="es-ES_tradnl" sz="2000" b="1" dirty="0">
                <a:latin typeface="Courier New"/>
                <a:cs typeface="Courier New"/>
              </a:rPr>
              <a:t>('</a:t>
            </a:r>
            <a:r>
              <a:rPr lang="es-ES_tradnl" sz="2000" b="1" dirty="0" err="1">
                <a:latin typeface="Courier New"/>
                <a:cs typeface="Courier New"/>
              </a:rPr>
              <a:t>en_US</a:t>
            </a:r>
            <a:r>
              <a:rPr lang="es-ES_tradnl" sz="2000" b="1" dirty="0">
                <a:latin typeface="Courier New"/>
                <a:cs typeface="Courier New"/>
              </a:rPr>
              <a:t>',</a:t>
            </a:r>
          </a:p>
          <a:p>
            <a:r>
              <a:rPr lang="es-ES_tradnl" sz="2000" b="1" dirty="0">
                <a:latin typeface="Courier New"/>
                <a:cs typeface="Courier New"/>
              </a:rPr>
              <a:t>        </a:t>
            </a:r>
            <a:r>
              <a:rPr lang="es-ES_tradnl" sz="2000" b="1" dirty="0" smtClean="0">
                <a:latin typeface="Courier New"/>
                <a:cs typeface="Courier New"/>
              </a:rPr>
              <a:t>          '</a:t>
            </a:r>
            <a:r>
              <a:rPr lang="es-ES_tradnl" sz="2000" b="1" dirty="0">
                <a:latin typeface="Courier New"/>
                <a:cs typeface="Courier New"/>
              </a:rPr>
              <a:t>{0,number,currency} in and </a:t>
            </a:r>
            <a:r>
              <a:rPr lang="es-ES_tradnl" sz="2000" b="1" dirty="0" smtClean="0">
                <a:latin typeface="Courier New"/>
                <a:cs typeface="Courier New"/>
              </a:rPr>
              <a:t>' .</a:t>
            </a:r>
          </a:p>
          <a:p>
            <a:r>
              <a:rPr lang="es-ES_tradnl" sz="2000" b="1" dirty="0">
                <a:latin typeface="Courier New"/>
                <a:cs typeface="Courier New"/>
              </a:rPr>
              <a:t> </a:t>
            </a:r>
            <a:r>
              <a:rPr lang="es-ES_tradnl" sz="2000" b="1" dirty="0" smtClean="0">
                <a:latin typeface="Courier New"/>
                <a:cs typeface="Courier New"/>
              </a:rPr>
              <a:t>                 '{</a:t>
            </a:r>
            <a:r>
              <a:rPr lang="es-ES_tradnl" sz="2000" b="1" dirty="0">
                <a:latin typeface="Courier New"/>
                <a:cs typeface="Courier New"/>
              </a:rPr>
              <a:t>1,number,currency} </a:t>
            </a:r>
            <a:r>
              <a:rPr lang="es-ES_tradnl" sz="2000" b="1" dirty="0" err="1">
                <a:latin typeface="Courier New"/>
                <a:cs typeface="Courier New"/>
              </a:rPr>
              <a:t>out</a:t>
            </a:r>
            <a:r>
              <a:rPr lang="es-ES_tradnl" sz="2000" b="1" dirty="0">
                <a:latin typeface="Courier New"/>
                <a:cs typeface="Courier New"/>
              </a:rPr>
              <a:t>');</a:t>
            </a:r>
          </a:p>
          <a:p>
            <a:endParaRPr lang="es-ES_tradnl" sz="2000" b="1" dirty="0">
              <a:latin typeface="Courier New"/>
              <a:cs typeface="Courier New"/>
            </a:endParaRPr>
          </a:p>
          <a:p>
            <a:r>
              <a:rPr lang="es-ES_tradnl" sz="2000" b="1" dirty="0" err="1">
                <a:latin typeface="Courier New"/>
                <a:cs typeface="Courier New"/>
              </a:rPr>
              <a:t>print</a:t>
            </a:r>
            <a:r>
              <a:rPr lang="es-ES_tradnl" sz="2000" b="1" dirty="0">
                <a:latin typeface="Courier New"/>
                <a:cs typeface="Courier New"/>
              </a:rPr>
              <a:t> $</a:t>
            </a:r>
            <a:r>
              <a:rPr lang="es-ES_tradnl" sz="2000" b="1" dirty="0" err="1">
                <a:latin typeface="Courier New"/>
                <a:cs typeface="Courier New"/>
              </a:rPr>
              <a:t>fmt</a:t>
            </a:r>
            <a:r>
              <a:rPr lang="es-ES_tradnl" sz="2000" b="1" dirty="0">
                <a:latin typeface="Courier New"/>
                <a:cs typeface="Courier New"/>
              </a:rPr>
              <a:t>-&gt;</a:t>
            </a:r>
            <a:r>
              <a:rPr lang="es-ES_tradnl" sz="2000" b="1" dirty="0" err="1">
                <a:latin typeface="Courier New"/>
                <a:cs typeface="Courier New"/>
              </a:rPr>
              <a:t>format</a:t>
            </a:r>
            <a:r>
              <a:rPr lang="es-ES_tradnl" sz="2000" b="1" dirty="0">
                <a:latin typeface="Courier New"/>
                <a:cs typeface="Courier New"/>
              </a:rPr>
              <a:t>(</a:t>
            </a:r>
            <a:r>
              <a:rPr lang="es-ES_tradnl" sz="2000" b="1" dirty="0" err="1">
                <a:latin typeface="Courier New"/>
                <a:cs typeface="Courier New"/>
              </a:rPr>
              <a:t>array</a:t>
            </a:r>
            <a:r>
              <a:rPr lang="es-ES_tradnl" sz="2000" b="1" dirty="0">
                <a:latin typeface="Courier New"/>
                <a:cs typeface="Courier New"/>
              </a:rPr>
              <a:t>($</a:t>
            </a:r>
            <a:r>
              <a:rPr lang="es-ES_tradnl" sz="2000" b="1" dirty="0" err="1">
                <a:latin typeface="Courier New"/>
                <a:cs typeface="Courier New"/>
              </a:rPr>
              <a:t>income</a:t>
            </a:r>
            <a:r>
              <a:rPr lang="es-ES_tradnl" sz="2000" b="1" dirty="0">
                <a:latin typeface="Courier New"/>
                <a:cs typeface="Courier New"/>
              </a:rPr>
              <a:t>,$</a:t>
            </a:r>
            <a:r>
              <a:rPr lang="es-ES_tradnl" sz="2000" b="1" dirty="0" err="1">
                <a:latin typeface="Courier New"/>
                <a:cs typeface="Courier New"/>
              </a:rPr>
              <a:t>debit</a:t>
            </a:r>
            <a:r>
              <a:rPr lang="es-ES_tradnl" sz="2000" b="1" dirty="0" smtClean="0">
                <a:latin typeface="Courier New"/>
                <a:cs typeface="Courier New"/>
              </a:rPr>
              <a:t>));</a:t>
            </a:r>
            <a:endParaRPr lang="es-ES_tradnl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7464" y="5314865"/>
            <a:ext cx="4710718" cy="400110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$5,549.30 in and ($25.95)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8757" y="5257780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83658" y="2240293"/>
            <a:ext cx="19298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i18n/currency1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9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</a:t>
            </a:r>
            <a:r>
              <a:rPr lang="en-US" dirty="0" smtClean="0"/>
              <a:t>Currency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NumberFormatter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/>
              <a:t>object </a:t>
            </a:r>
            <a:br>
              <a:rPr lang="en-US" dirty="0"/>
            </a:br>
            <a:r>
              <a:rPr lang="en-US" dirty="0" smtClean="0"/>
              <a:t>for more specific formatting of currency.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2497624"/>
            <a:ext cx="8911551" cy="1754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t-IT" sz="1800" b="1" dirty="0">
                <a:latin typeface="Courier New"/>
                <a:cs typeface="Courier New"/>
              </a:rPr>
              <a:t>$</a:t>
            </a:r>
            <a:r>
              <a:rPr lang="it-IT" sz="1800" b="1" dirty="0" err="1">
                <a:latin typeface="Courier New"/>
                <a:cs typeface="Courier New"/>
              </a:rPr>
              <a:t>income</a:t>
            </a:r>
            <a:r>
              <a:rPr lang="it-IT" sz="1800" b="1" dirty="0">
                <a:latin typeface="Courier New"/>
                <a:cs typeface="Courier New"/>
              </a:rPr>
              <a:t> = 5549.3;</a:t>
            </a:r>
          </a:p>
          <a:p>
            <a:r>
              <a:rPr lang="es-ES_tradnl" sz="1800" b="1" dirty="0">
                <a:latin typeface="Courier New"/>
                <a:cs typeface="Courier New"/>
              </a:rPr>
              <a:t>$</a:t>
            </a:r>
            <a:r>
              <a:rPr lang="es-ES_tradnl" sz="1800" b="1" dirty="0" err="1">
                <a:latin typeface="Courier New"/>
                <a:cs typeface="Courier New"/>
              </a:rPr>
              <a:t>debit</a:t>
            </a:r>
            <a:r>
              <a:rPr lang="es-ES_tradnl" sz="1800" b="1" dirty="0">
                <a:latin typeface="Courier New"/>
                <a:cs typeface="Courier New"/>
              </a:rPr>
              <a:t>  = -25.95;</a:t>
            </a:r>
          </a:p>
          <a:p>
            <a:endParaRPr lang="es-ES_tradnl" sz="1800" b="1" dirty="0">
              <a:latin typeface="Courier New"/>
              <a:cs typeface="Courier New"/>
            </a:endParaRPr>
          </a:p>
          <a:p>
            <a:r>
              <a:rPr lang="es-ES_tradnl" sz="1800" b="1" dirty="0">
                <a:latin typeface="Courier New"/>
                <a:cs typeface="Courier New"/>
              </a:rPr>
              <a:t>$</a:t>
            </a:r>
            <a:r>
              <a:rPr lang="es-ES_tradnl" sz="1800" b="1" dirty="0" err="1">
                <a:latin typeface="Courier New"/>
                <a:cs typeface="Courier New"/>
              </a:rPr>
              <a:t>fmt</a:t>
            </a:r>
            <a:r>
              <a:rPr lang="es-ES_tradnl" sz="1800" b="1" dirty="0">
                <a:latin typeface="Courier New"/>
                <a:cs typeface="Courier New"/>
              </a:rPr>
              <a:t> = new </a:t>
            </a:r>
            <a:r>
              <a:rPr lang="es-ES_tradnl" sz="1800" b="1" dirty="0" err="1">
                <a:latin typeface="Courier New"/>
                <a:cs typeface="Courier New"/>
              </a:rPr>
              <a:t>NumberFormatter</a:t>
            </a:r>
            <a:r>
              <a:rPr lang="es-ES_tradnl" sz="1800" b="1" dirty="0">
                <a:latin typeface="Courier New"/>
                <a:cs typeface="Courier New"/>
              </a:rPr>
              <a:t>('</a:t>
            </a:r>
            <a:r>
              <a:rPr lang="es-ES_tradnl" sz="1800" b="1" dirty="0" err="1">
                <a:latin typeface="Courier New"/>
                <a:cs typeface="Courier New"/>
              </a:rPr>
              <a:t>en_US</a:t>
            </a:r>
            <a:r>
              <a:rPr lang="es-ES_tradnl" sz="1800" b="1" dirty="0">
                <a:latin typeface="Courier New"/>
                <a:cs typeface="Courier New"/>
              </a:rPr>
              <a:t>', </a:t>
            </a:r>
            <a:r>
              <a:rPr lang="es-ES_tradnl" sz="1800" b="1" dirty="0" err="1">
                <a:latin typeface="Courier New"/>
                <a:cs typeface="Courier New"/>
              </a:rPr>
              <a:t>NumberFormatter</a:t>
            </a:r>
            <a:r>
              <a:rPr lang="es-ES_tradnl" sz="1800" b="1" dirty="0">
                <a:latin typeface="Courier New"/>
                <a:cs typeface="Courier New"/>
              </a:rPr>
              <a:t>::CURRENCY);</a:t>
            </a:r>
          </a:p>
          <a:p>
            <a:r>
              <a:rPr lang="es-ES_tradnl" sz="1800" b="1" dirty="0" err="1">
                <a:latin typeface="Courier New"/>
                <a:cs typeface="Courier New"/>
              </a:rPr>
              <a:t>print</a:t>
            </a:r>
            <a:r>
              <a:rPr lang="es-ES_tradnl" sz="1800" b="1" dirty="0">
                <a:latin typeface="Courier New"/>
                <a:cs typeface="Courier New"/>
              </a:rPr>
              <a:t> $</a:t>
            </a:r>
            <a:r>
              <a:rPr lang="es-ES_tradnl" sz="1800" b="1" dirty="0" err="1">
                <a:latin typeface="Courier New"/>
                <a:cs typeface="Courier New"/>
              </a:rPr>
              <a:t>fmt</a:t>
            </a:r>
            <a:r>
              <a:rPr lang="es-ES_tradnl" sz="1800" b="1" dirty="0">
                <a:latin typeface="Courier New"/>
                <a:cs typeface="Courier New"/>
              </a:rPr>
              <a:t>-&gt;</a:t>
            </a:r>
            <a:r>
              <a:rPr lang="es-ES_tradnl" sz="1800" b="1" dirty="0" err="1">
                <a:latin typeface="Courier New"/>
                <a:cs typeface="Courier New"/>
              </a:rPr>
              <a:t>formatCurrency</a:t>
            </a:r>
            <a:r>
              <a:rPr lang="es-ES_tradnl" sz="1800" b="1" dirty="0">
                <a:latin typeface="Courier New"/>
                <a:cs typeface="Courier New"/>
              </a:rPr>
              <a:t>($</a:t>
            </a:r>
            <a:r>
              <a:rPr lang="es-ES_tradnl" sz="1800" b="1" dirty="0" err="1">
                <a:latin typeface="Courier New"/>
                <a:cs typeface="Courier New"/>
              </a:rPr>
              <a:t>income</a:t>
            </a:r>
            <a:r>
              <a:rPr lang="es-ES_tradnl" sz="1800" b="1" dirty="0">
                <a:latin typeface="Courier New"/>
                <a:cs typeface="Courier New"/>
              </a:rPr>
              <a:t>, '</a:t>
            </a:r>
            <a:r>
              <a:rPr lang="es-ES_tradnl" sz="1800" b="1" dirty="0">
                <a:solidFill>
                  <a:srgbClr val="B23C00"/>
                </a:solidFill>
                <a:latin typeface="Courier New"/>
                <a:cs typeface="Courier New"/>
              </a:rPr>
              <a:t>USD</a:t>
            </a:r>
            <a:r>
              <a:rPr lang="es-ES_tradnl" sz="1800" b="1" dirty="0">
                <a:latin typeface="Courier New"/>
                <a:cs typeface="Courier New"/>
              </a:rPr>
              <a:t>') . ' in and ' .</a:t>
            </a:r>
          </a:p>
          <a:p>
            <a:r>
              <a:rPr lang="es-ES_tradnl" sz="1800" b="1" dirty="0">
                <a:latin typeface="Courier New"/>
                <a:cs typeface="Courier New"/>
              </a:rPr>
              <a:t>      $</a:t>
            </a:r>
            <a:r>
              <a:rPr lang="es-ES_tradnl" sz="1800" b="1" dirty="0" err="1">
                <a:latin typeface="Courier New"/>
                <a:cs typeface="Courier New"/>
              </a:rPr>
              <a:t>fmt</a:t>
            </a:r>
            <a:r>
              <a:rPr lang="es-ES_tradnl" sz="1800" b="1" dirty="0">
                <a:latin typeface="Courier New"/>
                <a:cs typeface="Courier New"/>
              </a:rPr>
              <a:t>-&gt;</a:t>
            </a:r>
            <a:r>
              <a:rPr lang="es-ES_tradnl" sz="1800" b="1" dirty="0" err="1">
                <a:latin typeface="Courier New"/>
                <a:cs typeface="Courier New"/>
              </a:rPr>
              <a:t>formatCurrency</a:t>
            </a:r>
            <a:r>
              <a:rPr lang="es-ES_tradnl" sz="1800" b="1" dirty="0">
                <a:latin typeface="Courier New"/>
                <a:cs typeface="Courier New"/>
              </a:rPr>
              <a:t>($</a:t>
            </a:r>
            <a:r>
              <a:rPr lang="es-ES_tradnl" sz="1800" b="1" dirty="0" err="1">
                <a:latin typeface="Courier New"/>
                <a:cs typeface="Courier New"/>
              </a:rPr>
              <a:t>debit</a:t>
            </a:r>
            <a:r>
              <a:rPr lang="es-ES_tradnl" sz="1800" b="1" dirty="0">
                <a:latin typeface="Courier New"/>
                <a:cs typeface="Courier New"/>
              </a:rPr>
              <a:t>, '</a:t>
            </a:r>
            <a:r>
              <a:rPr lang="es-ES_tradnl" sz="1800" b="1" dirty="0">
                <a:solidFill>
                  <a:srgbClr val="B23C00"/>
                </a:solidFill>
                <a:latin typeface="Courier New"/>
                <a:cs typeface="Courier New"/>
              </a:rPr>
              <a:t>EUR</a:t>
            </a:r>
            <a:r>
              <a:rPr lang="es-ES_tradnl" sz="1800" b="1" dirty="0">
                <a:latin typeface="Courier New"/>
                <a:cs typeface="Courier New"/>
              </a:rPr>
              <a:t>') . " </a:t>
            </a:r>
            <a:r>
              <a:rPr lang="es-ES_tradnl" sz="1800" b="1" dirty="0" err="1">
                <a:latin typeface="Courier New"/>
                <a:cs typeface="Courier New"/>
              </a:rPr>
              <a:t>out</a:t>
            </a:r>
            <a:r>
              <a:rPr lang="es-ES_tradnl" sz="1800" b="1" dirty="0">
                <a:latin typeface="Courier New"/>
                <a:cs typeface="Courier New"/>
              </a:rPr>
              <a:t>";</a:t>
            </a:r>
            <a:endParaRPr lang="es-ES_tradnl" sz="18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1781" y="5218956"/>
            <a:ext cx="4648153" cy="400110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$5,549.30 in and (€25.95) </a:t>
            </a:r>
            <a:r>
              <a:rPr lang="en-US" sz="2000" b="1" dirty="0" smtClean="0">
                <a:latin typeface="Courier New"/>
                <a:cs typeface="Courier New"/>
              </a:rPr>
              <a:t>out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74" y="5161871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949414" y="2358934"/>
            <a:ext cx="19298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i18n/currency2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1927" y="4343390"/>
            <a:ext cx="3024586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ISO 4217 </a:t>
            </a:r>
            <a:r>
              <a:rPr lang="en-US" dirty="0">
                <a:solidFill>
                  <a:srgbClr val="B23C00"/>
                </a:solidFill>
              </a:rPr>
              <a:t>currency codes: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hlinkClick r:id="rId2"/>
              </a:rPr>
              <a:t>http://www.xe.com/iso4217.</a:t>
            </a:r>
            <a:r>
              <a:rPr lang="en-US" dirty="0" smtClean="0">
                <a:hlinkClick r:id="rId2"/>
              </a:rPr>
              <a:t>php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95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C319-8D3C-2B4A-A32F-5D47B5E98049}" type="slidenum">
              <a:rPr lang="en-US"/>
              <a:pPr/>
              <a:t>3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</a:t>
            </a:r>
            <a:r>
              <a:rPr lang="en-US" dirty="0" smtClean="0"/>
              <a:t>Trip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extensive </a:t>
            </a:r>
            <a:r>
              <a:rPr lang="en-US" dirty="0" smtClean="0">
                <a:solidFill>
                  <a:srgbClr val="B23C00"/>
                </a:solidFill>
              </a:rPr>
              <a:t>Revolution </a:t>
            </a:r>
            <a:r>
              <a:rPr lang="en-US" dirty="0" smtClean="0"/>
              <a:t>exhibits!</a:t>
            </a:r>
            <a:endParaRPr lang="en-US" dirty="0"/>
          </a:p>
          <a:p>
            <a:pPr lvl="1"/>
            <a:r>
              <a:rPr lang="en-US" sz="2000" dirty="0"/>
              <a:t>Walk through a timeline of the </a:t>
            </a:r>
            <a:br>
              <a:rPr lang="en-US" sz="2000" dirty="0"/>
            </a:br>
            <a:r>
              <a:rPr lang="en-US" sz="2000" dirty="0"/>
              <a:t>First 2000 Years of Computing History.</a:t>
            </a:r>
          </a:p>
          <a:p>
            <a:pPr lvl="1"/>
            <a:r>
              <a:rPr lang="en-US" sz="2000" dirty="0"/>
              <a:t>Historic computer systems, data processing equipment, </a:t>
            </a:r>
            <a:br>
              <a:rPr lang="en-US" sz="2000" dirty="0"/>
            </a:br>
            <a:r>
              <a:rPr lang="en-US" sz="2000" dirty="0"/>
              <a:t>and other artifacts.</a:t>
            </a:r>
          </a:p>
          <a:p>
            <a:pPr lvl="1"/>
            <a:r>
              <a:rPr lang="en-US" sz="2000" dirty="0"/>
              <a:t>Small theater presentations.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3154363"/>
            <a:ext cx="394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650"/>
            <a:ext cx="35353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7589838" y="5500688"/>
            <a:ext cx="1096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Atanasoff-Berry </a:t>
            </a:r>
          </a:p>
          <a:p>
            <a:r>
              <a:rPr lang="en-US" sz="1000"/>
              <a:t>Computer 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731838" y="5349875"/>
            <a:ext cx="661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/>
              <a:t>Hollerith</a:t>
            </a:r>
          </a:p>
          <a:p>
            <a:pPr algn="r"/>
            <a:r>
              <a:rPr lang="en-US" sz="1000"/>
              <a:t>Census</a:t>
            </a:r>
          </a:p>
          <a:p>
            <a:pPr algn="r"/>
            <a:r>
              <a:rPr lang="en-US" sz="100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92364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10" grpId="0"/>
      <p:bldP spid="6359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 Currency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643" y="1332735"/>
            <a:ext cx="8740429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/>
                <a:cs typeface="Courier New"/>
              </a:rPr>
              <a:t>$amounts = array(array(152.9, 'USD'),</a:t>
            </a:r>
          </a:p>
          <a:p>
            <a:r>
              <a:rPr lang="fr-FR" sz="1700" b="1" dirty="0">
                <a:latin typeface="Courier New"/>
                <a:cs typeface="Courier New"/>
              </a:rPr>
              <a:t>                 </a:t>
            </a:r>
            <a:r>
              <a:rPr lang="fr-FR" sz="1700" b="1" dirty="0" err="1">
                <a:latin typeface="Courier New"/>
                <a:cs typeface="Courier New"/>
              </a:rPr>
              <a:t>array</a:t>
            </a:r>
            <a:r>
              <a:rPr lang="fr-FR" sz="1700" b="1" dirty="0">
                <a:latin typeface="Courier New"/>
                <a:cs typeface="Courier New"/>
              </a:rPr>
              <a:t>(328, 'ISK'),</a:t>
            </a:r>
          </a:p>
          <a:p>
            <a:r>
              <a:rPr lang="fr-FR" sz="1700" b="1" dirty="0">
                <a:latin typeface="Courier New"/>
                <a:cs typeface="Courier New"/>
              </a:rPr>
              <a:t>                 </a:t>
            </a:r>
            <a:r>
              <a:rPr lang="fr-FR" sz="1700" b="1" dirty="0" err="1">
                <a:latin typeface="Courier New"/>
                <a:cs typeface="Courier New"/>
              </a:rPr>
              <a:t>array</a:t>
            </a:r>
            <a:r>
              <a:rPr lang="fr-FR" sz="1700" b="1" dirty="0">
                <a:latin typeface="Courier New"/>
                <a:cs typeface="Courier New"/>
              </a:rPr>
              <a:t>(-</a:t>
            </a:r>
            <a:r>
              <a:rPr lang="fr-FR" sz="1700" b="1" dirty="0" smtClean="0">
                <a:latin typeface="Courier New"/>
                <a:cs typeface="Courier New"/>
              </a:rPr>
              <a:t>100</a:t>
            </a:r>
            <a:r>
              <a:rPr lang="fr-FR" sz="1700" b="1" dirty="0">
                <a:latin typeface="Courier New"/>
                <a:cs typeface="Courier New"/>
              </a:rPr>
              <a:t>, 'JPY</a:t>
            </a:r>
            <a:r>
              <a:rPr lang="fr-FR" sz="1700" b="1" dirty="0" smtClean="0">
                <a:latin typeface="Courier New"/>
                <a:cs typeface="Courier New"/>
              </a:rPr>
              <a:t>'</a:t>
            </a:r>
            <a:r>
              <a:rPr lang="fr-FR" sz="1700" b="1" dirty="0">
                <a:latin typeface="Courier New"/>
                <a:cs typeface="Courier New"/>
              </a:rPr>
              <a:t>),</a:t>
            </a:r>
          </a:p>
          <a:p>
            <a:r>
              <a:rPr lang="fr-FR" sz="1700" b="1" dirty="0">
                <a:latin typeface="Courier New"/>
                <a:cs typeface="Courier New"/>
              </a:rPr>
              <a:t>                 </a:t>
            </a:r>
            <a:r>
              <a:rPr lang="fr-FR" sz="1700" b="1" dirty="0" err="1">
                <a:latin typeface="Courier New"/>
                <a:cs typeface="Courier New"/>
              </a:rPr>
              <a:t>array</a:t>
            </a:r>
            <a:r>
              <a:rPr lang="fr-FR" sz="1700" b="1" dirty="0">
                <a:latin typeface="Courier New"/>
                <a:cs typeface="Courier New"/>
              </a:rPr>
              <a:t>(500.53, 'EUR'), </a:t>
            </a:r>
          </a:p>
          <a:p>
            <a:r>
              <a:rPr lang="fr-FR" sz="1700" b="1" dirty="0">
                <a:latin typeface="Courier New"/>
                <a:cs typeface="Courier New"/>
              </a:rPr>
              <a:t>);</a:t>
            </a:r>
          </a:p>
          <a:p>
            <a:endParaRPr lang="fr-FR" sz="1700" b="1" dirty="0">
              <a:latin typeface="Courier New"/>
              <a:cs typeface="Courier New"/>
            </a:endParaRPr>
          </a:p>
          <a:p>
            <a:r>
              <a:rPr lang="fr-FR" sz="1700" b="1" dirty="0">
                <a:latin typeface="Courier New"/>
                <a:cs typeface="Courier New"/>
              </a:rPr>
              <a:t>$</a:t>
            </a:r>
            <a:r>
              <a:rPr lang="fr-FR" sz="1700" b="1" dirty="0" err="1">
                <a:latin typeface="Courier New"/>
                <a:cs typeface="Courier New"/>
              </a:rPr>
              <a:t>fmt</a:t>
            </a:r>
            <a:r>
              <a:rPr lang="fr-FR" sz="1700" b="1" dirty="0">
                <a:latin typeface="Courier New"/>
                <a:cs typeface="Courier New"/>
              </a:rPr>
              <a:t> = new </a:t>
            </a:r>
            <a:r>
              <a:rPr lang="fr-FR" sz="1700" b="1" dirty="0" err="1">
                <a:latin typeface="Courier New"/>
                <a:cs typeface="Courier New"/>
              </a:rPr>
              <a:t>NumberFormatter</a:t>
            </a:r>
            <a:r>
              <a:rPr lang="fr-FR" sz="1700" b="1" dirty="0">
                <a:latin typeface="Courier New"/>
                <a:cs typeface="Courier New"/>
              </a:rPr>
              <a:t>('</a:t>
            </a:r>
            <a:r>
              <a:rPr lang="fr-FR" sz="1700" b="1" dirty="0" err="1">
                <a:latin typeface="Courier New"/>
                <a:cs typeface="Courier New"/>
              </a:rPr>
              <a:t>en_US</a:t>
            </a:r>
            <a:r>
              <a:rPr lang="fr-FR" sz="1700" b="1" dirty="0">
                <a:latin typeface="Courier New"/>
                <a:cs typeface="Courier New"/>
              </a:rPr>
              <a:t>', </a:t>
            </a:r>
            <a:r>
              <a:rPr lang="fr-FR" sz="1700" b="1" dirty="0" err="1">
                <a:latin typeface="Courier New"/>
                <a:cs typeface="Courier New"/>
              </a:rPr>
              <a:t>NumberFormatter</a:t>
            </a:r>
            <a:r>
              <a:rPr lang="fr-FR" sz="1700" b="1" dirty="0">
                <a:latin typeface="Courier New"/>
                <a:cs typeface="Courier New"/>
              </a:rPr>
              <a:t>::CURRENCY);</a:t>
            </a:r>
          </a:p>
          <a:p>
            <a:r>
              <a:rPr lang="fr-FR" sz="1700" b="1" dirty="0">
                <a:latin typeface="Courier New"/>
                <a:cs typeface="Courier New"/>
              </a:rPr>
              <a:t>$</a:t>
            </a:r>
            <a:r>
              <a:rPr lang="fr-FR" sz="1700" b="1" dirty="0" err="1">
                <a:latin typeface="Courier New"/>
                <a:cs typeface="Courier New"/>
              </a:rPr>
              <a:t>fmt</a:t>
            </a:r>
            <a:r>
              <a:rPr lang="fr-FR" sz="1700" b="1" dirty="0">
                <a:latin typeface="Courier New"/>
                <a:cs typeface="Courier New"/>
              </a:rPr>
              <a:t>-&gt;</a:t>
            </a:r>
            <a:r>
              <a:rPr lang="fr-FR" sz="1700" b="1" dirty="0" err="1">
                <a:latin typeface="Courier New"/>
                <a:cs typeface="Courier New"/>
              </a:rPr>
              <a:t>setAttribute</a:t>
            </a:r>
            <a:r>
              <a:rPr lang="fr-FR" sz="1700" b="1" dirty="0">
                <a:latin typeface="Courier New"/>
                <a:cs typeface="Courier New"/>
              </a:rPr>
              <a:t>(</a:t>
            </a:r>
            <a:r>
              <a:rPr lang="fr-FR" sz="1700" b="1" dirty="0" err="1">
                <a:latin typeface="Courier New"/>
                <a:cs typeface="Courier New"/>
              </a:rPr>
              <a:t>NumberFormatter</a:t>
            </a:r>
            <a:r>
              <a:rPr lang="fr-FR" sz="1700" b="1" dirty="0">
                <a:latin typeface="Courier New"/>
                <a:cs typeface="Courier New"/>
              </a:rPr>
              <a:t>::PADDING_POSITION, </a:t>
            </a:r>
          </a:p>
          <a:p>
            <a:r>
              <a:rPr lang="fr-FR" sz="1700" b="1" dirty="0">
                <a:latin typeface="Courier New"/>
                <a:cs typeface="Courier New"/>
              </a:rPr>
              <a:t>		     </a:t>
            </a:r>
            <a:r>
              <a:rPr lang="fr-FR" sz="1700" b="1" dirty="0" err="1" smtClean="0">
                <a:latin typeface="Courier New"/>
                <a:cs typeface="Courier New"/>
              </a:rPr>
              <a:t>NumberFormatter</a:t>
            </a:r>
            <a:r>
              <a:rPr lang="fr-FR" sz="1700" b="1" dirty="0">
                <a:latin typeface="Courier New"/>
                <a:cs typeface="Courier New"/>
              </a:rPr>
              <a:t>::PAD_AFTER_PREFIX);</a:t>
            </a:r>
          </a:p>
          <a:p>
            <a:r>
              <a:rPr lang="fr-FR" sz="1700" b="1" dirty="0">
                <a:latin typeface="Courier New"/>
                <a:cs typeface="Courier New"/>
              </a:rPr>
              <a:t>$</a:t>
            </a:r>
            <a:r>
              <a:rPr lang="fr-FR" sz="1700" b="1" dirty="0" err="1">
                <a:latin typeface="Courier New"/>
                <a:cs typeface="Courier New"/>
              </a:rPr>
              <a:t>fmt</a:t>
            </a:r>
            <a:r>
              <a:rPr lang="fr-FR" sz="1700" b="1" dirty="0">
                <a:latin typeface="Courier New"/>
                <a:cs typeface="Courier New"/>
              </a:rPr>
              <a:t>-&gt;</a:t>
            </a:r>
            <a:r>
              <a:rPr lang="fr-FR" sz="1700" b="1" dirty="0" err="1">
                <a:latin typeface="Courier New"/>
                <a:cs typeface="Courier New"/>
              </a:rPr>
              <a:t>setAttribute</a:t>
            </a:r>
            <a:r>
              <a:rPr lang="fr-FR" sz="1700" b="1" dirty="0">
                <a:latin typeface="Courier New"/>
                <a:cs typeface="Courier New"/>
              </a:rPr>
              <a:t>(</a:t>
            </a:r>
            <a:r>
              <a:rPr lang="fr-FR" sz="1700" b="1" dirty="0" err="1">
                <a:latin typeface="Courier New"/>
                <a:cs typeface="Courier New"/>
              </a:rPr>
              <a:t>NumberFormatter</a:t>
            </a:r>
            <a:r>
              <a:rPr lang="fr-FR" sz="1700" b="1" dirty="0">
                <a:latin typeface="Courier New"/>
                <a:cs typeface="Courier New"/>
              </a:rPr>
              <a:t>::FORMAT_WIDTH, 15);</a:t>
            </a:r>
          </a:p>
          <a:p>
            <a:r>
              <a:rPr lang="fr-FR" sz="1700" b="1" dirty="0">
                <a:latin typeface="Courier New"/>
                <a:cs typeface="Courier New"/>
              </a:rPr>
              <a:t>$</a:t>
            </a:r>
            <a:r>
              <a:rPr lang="fr-FR" sz="1700" b="1" dirty="0" err="1">
                <a:latin typeface="Courier New"/>
                <a:cs typeface="Courier New"/>
              </a:rPr>
              <a:t>fmt</a:t>
            </a:r>
            <a:r>
              <a:rPr lang="fr-FR" sz="1700" b="1" dirty="0">
                <a:latin typeface="Courier New"/>
                <a:cs typeface="Courier New"/>
              </a:rPr>
              <a:t>-&gt;</a:t>
            </a:r>
            <a:r>
              <a:rPr lang="fr-FR" sz="1700" b="1" dirty="0" err="1">
                <a:latin typeface="Courier New"/>
                <a:cs typeface="Courier New"/>
              </a:rPr>
              <a:t>setTextAttribute</a:t>
            </a:r>
            <a:r>
              <a:rPr lang="fr-FR" sz="1700" b="1" dirty="0">
                <a:latin typeface="Courier New"/>
                <a:cs typeface="Courier New"/>
              </a:rPr>
              <a:t>(</a:t>
            </a:r>
            <a:r>
              <a:rPr lang="fr-FR" sz="1700" b="1" dirty="0" err="1">
                <a:latin typeface="Courier New"/>
                <a:cs typeface="Courier New"/>
              </a:rPr>
              <a:t>NumberFormatter</a:t>
            </a:r>
            <a:r>
              <a:rPr lang="fr-FR" sz="1700" b="1" dirty="0">
                <a:latin typeface="Courier New"/>
                <a:cs typeface="Courier New"/>
              </a:rPr>
              <a:t>::PADDING_CHARACTER, ' ');</a:t>
            </a:r>
          </a:p>
          <a:p>
            <a:endParaRPr lang="fr-FR" sz="1700" b="1" dirty="0">
              <a:latin typeface="Courier New"/>
              <a:cs typeface="Courier New"/>
            </a:endParaRPr>
          </a:p>
          <a:p>
            <a:r>
              <a:rPr lang="fr-FR" sz="1700" b="1" dirty="0" err="1">
                <a:latin typeface="Courier New"/>
                <a:cs typeface="Courier New"/>
              </a:rPr>
              <a:t>foreach</a:t>
            </a:r>
            <a:r>
              <a:rPr lang="fr-FR" sz="1700" b="1" dirty="0">
                <a:latin typeface="Courier New"/>
                <a:cs typeface="Courier New"/>
              </a:rPr>
              <a:t> ($</a:t>
            </a:r>
            <a:r>
              <a:rPr lang="fr-FR" sz="1700" b="1" dirty="0" err="1">
                <a:latin typeface="Courier New"/>
                <a:cs typeface="Courier New"/>
              </a:rPr>
              <a:t>amounts</a:t>
            </a:r>
            <a:r>
              <a:rPr lang="fr-FR" sz="1700" b="1" dirty="0">
                <a:latin typeface="Courier New"/>
                <a:cs typeface="Courier New"/>
              </a:rPr>
              <a:t> as $</a:t>
            </a:r>
            <a:r>
              <a:rPr lang="fr-FR" sz="1700" b="1" dirty="0" err="1">
                <a:latin typeface="Courier New"/>
                <a:cs typeface="Courier New"/>
              </a:rPr>
              <a:t>amount</a:t>
            </a:r>
            <a:r>
              <a:rPr lang="fr-FR" sz="1700" b="1" dirty="0">
                <a:latin typeface="Courier New"/>
                <a:cs typeface="Courier New"/>
              </a:rPr>
              <a:t>) {</a:t>
            </a:r>
          </a:p>
          <a:p>
            <a:r>
              <a:rPr lang="fr-FR" sz="1700" b="1" dirty="0">
                <a:latin typeface="Courier New"/>
                <a:cs typeface="Courier New"/>
              </a:rPr>
              <a:t>    </a:t>
            </a:r>
            <a:r>
              <a:rPr lang="fr-FR" sz="1700" b="1" dirty="0" err="1">
                <a:latin typeface="Courier New"/>
                <a:cs typeface="Courier New"/>
              </a:rPr>
              <a:t>print</a:t>
            </a:r>
            <a:r>
              <a:rPr lang="fr-FR" sz="1700" b="1" dirty="0">
                <a:latin typeface="Courier New"/>
                <a:cs typeface="Courier New"/>
              </a:rPr>
              <a:t> $</a:t>
            </a:r>
            <a:r>
              <a:rPr lang="fr-FR" sz="1700" b="1" dirty="0" err="1">
                <a:latin typeface="Courier New"/>
                <a:cs typeface="Courier New"/>
              </a:rPr>
              <a:t>fmt</a:t>
            </a:r>
            <a:r>
              <a:rPr lang="fr-FR" sz="1700" b="1" dirty="0">
                <a:latin typeface="Courier New"/>
                <a:cs typeface="Courier New"/>
              </a:rPr>
              <a:t>-&gt;</a:t>
            </a:r>
            <a:r>
              <a:rPr lang="fr-FR" sz="1700" b="1" dirty="0" err="1">
                <a:latin typeface="Courier New"/>
                <a:cs typeface="Courier New"/>
              </a:rPr>
              <a:t>formatCurrency</a:t>
            </a:r>
            <a:r>
              <a:rPr lang="fr-FR" sz="1700" b="1" dirty="0">
                <a:latin typeface="Courier New"/>
                <a:cs typeface="Courier New"/>
              </a:rPr>
              <a:t>($</a:t>
            </a:r>
            <a:r>
              <a:rPr lang="fr-FR" sz="1700" b="1" dirty="0" err="1">
                <a:latin typeface="Courier New"/>
                <a:cs typeface="Courier New"/>
              </a:rPr>
              <a:t>amount</a:t>
            </a:r>
            <a:r>
              <a:rPr lang="fr-FR" sz="1700" b="1" dirty="0">
                <a:latin typeface="Courier New"/>
                <a:cs typeface="Courier New"/>
              </a:rPr>
              <a:t>[0], $</a:t>
            </a:r>
            <a:r>
              <a:rPr lang="fr-FR" sz="1700" b="1" dirty="0" err="1">
                <a:latin typeface="Courier New"/>
                <a:cs typeface="Courier New"/>
              </a:rPr>
              <a:t>amount</a:t>
            </a:r>
            <a:r>
              <a:rPr lang="fr-FR" sz="1700" b="1" dirty="0">
                <a:latin typeface="Courier New"/>
                <a:cs typeface="Courier New"/>
              </a:rPr>
              <a:t>[1]) . </a:t>
            </a:r>
            <a:r>
              <a:rPr lang="fr-FR" sz="1700" b="1" dirty="0">
                <a:latin typeface="Courier New"/>
                <a:cs typeface="Courier New"/>
              </a:rPr>
              <a:t>"&lt;</a:t>
            </a:r>
            <a:r>
              <a:rPr lang="fr-FR" sz="1700" b="1" dirty="0" err="1" smtClean="0">
                <a:latin typeface="Courier New"/>
                <a:cs typeface="Courier New"/>
              </a:rPr>
              <a:t>br</a:t>
            </a:r>
            <a:r>
              <a:rPr lang="fr-FR" sz="1700" b="1" dirty="0" smtClean="0">
                <a:latin typeface="Courier New"/>
                <a:cs typeface="Courier New"/>
              </a:rPr>
              <a:t>&gt;\</a:t>
            </a:r>
            <a:r>
              <a:rPr lang="fr-FR" sz="1700" b="1" dirty="0">
                <a:latin typeface="Courier New"/>
                <a:cs typeface="Courier New"/>
              </a:rPr>
              <a:t>n";</a:t>
            </a:r>
          </a:p>
          <a:p>
            <a:r>
              <a:rPr lang="fr-FR" sz="1700" b="1" dirty="0" smtClean="0">
                <a:latin typeface="Courier New"/>
                <a:cs typeface="Courier New"/>
              </a:rPr>
              <a:t>}</a:t>
            </a:r>
            <a:endParaRPr lang="fr-FR" sz="17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0707" y="5440658"/>
            <a:ext cx="1347247" cy="1200329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$ 152.90</a:t>
            </a:r>
          </a:p>
          <a:p>
            <a:r>
              <a:rPr lang="nl-NL" sz="1800" b="1" dirty="0" err="1">
                <a:latin typeface="Courier New"/>
                <a:cs typeface="Courier New"/>
              </a:rPr>
              <a:t>Ikr</a:t>
            </a:r>
            <a:r>
              <a:rPr lang="nl-NL" sz="1800" b="1" dirty="0">
                <a:latin typeface="Courier New"/>
                <a:cs typeface="Courier New"/>
              </a:rPr>
              <a:t> 328</a:t>
            </a:r>
          </a:p>
          <a:p>
            <a:r>
              <a:rPr lang="is-IS" sz="1800" b="1" dirty="0">
                <a:latin typeface="Courier New"/>
                <a:cs typeface="Courier New"/>
              </a:rPr>
              <a:t>(¥ 100)</a:t>
            </a:r>
          </a:p>
          <a:p>
            <a:r>
              <a:rPr lang="pt-BR" sz="1800" b="1" dirty="0">
                <a:latin typeface="Courier New"/>
                <a:cs typeface="Courier New"/>
              </a:rPr>
              <a:t>€ 500.53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122" y="5532097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32292" y="1234464"/>
            <a:ext cx="19298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i18n/currency3</a:t>
            </a:r>
            <a:r>
              <a:rPr lang="en-US" dirty="0" smtClean="0">
                <a:solidFill>
                  <a:srgbClr val="FFFF00"/>
                </a:solidFill>
              </a:rPr>
              <a:t>.php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5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Locale-Aware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Use a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Collator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object to sort text according to the </a:t>
            </a:r>
            <a:r>
              <a:rPr lang="en-US" dirty="0" smtClean="0">
                <a:solidFill>
                  <a:srgbClr val="B23C00"/>
                </a:solidFill>
              </a:rPr>
              <a:t>collating sequence </a:t>
            </a:r>
            <a:r>
              <a:rPr lang="en-US" dirty="0" smtClean="0"/>
              <a:t>of a locale.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0967" y="2423171"/>
            <a:ext cx="7418593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$words = array(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'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Малина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', '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Клубника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', '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Огурец</a:t>
            </a:r>
            <a:r>
              <a:rPr lang="en-US" sz="2000" b="1" dirty="0">
                <a:latin typeface="Courier New"/>
                <a:cs typeface="Courier New"/>
              </a:rPr>
              <a:t>');</a:t>
            </a:r>
          </a:p>
          <a:p>
            <a:r>
              <a:rPr lang="en-US" sz="2000" b="1" dirty="0">
                <a:latin typeface="Courier New"/>
                <a:cs typeface="Courier New"/>
              </a:rPr>
              <a:t>$collator = new Collator('</a:t>
            </a:r>
            <a:r>
              <a:rPr lang="en-US" sz="2000" b="1" dirty="0" err="1">
                <a:latin typeface="Courier New"/>
                <a:cs typeface="Courier New"/>
              </a:rPr>
              <a:t>ru_RU</a:t>
            </a:r>
            <a:r>
              <a:rPr lang="en-US" sz="2000" b="1" dirty="0">
                <a:latin typeface="Courier New"/>
                <a:cs typeface="Courier New"/>
              </a:rPr>
              <a:t>');</a:t>
            </a:r>
          </a:p>
          <a:p>
            <a:r>
              <a:rPr lang="en-US" sz="2000" b="1" dirty="0">
                <a:latin typeface="Courier New"/>
                <a:cs typeface="Courier New"/>
              </a:rPr>
              <a:t>$collator-&gt;sort($words);</a:t>
            </a:r>
          </a:p>
          <a:p>
            <a:r>
              <a:rPr lang="en-US" sz="2000" b="1" dirty="0" err="1">
                <a:latin typeface="Courier New"/>
                <a:cs typeface="Courier New"/>
              </a:rPr>
              <a:t>foreach</a:t>
            </a:r>
            <a:r>
              <a:rPr lang="en-US" sz="2000" b="1" dirty="0">
                <a:latin typeface="Courier New"/>
                <a:cs typeface="Courier New"/>
              </a:rPr>
              <a:t> ($words as $word) {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print $word . </a:t>
            </a:r>
            <a:r>
              <a:rPr lang="nl-NL" sz="2000" b="1" dirty="0">
                <a:latin typeface="Courier New"/>
                <a:cs typeface="Courier New"/>
              </a:rPr>
              <a:t>"&lt;</a:t>
            </a:r>
            <a:r>
              <a:rPr lang="nl-NL" sz="2000" b="1" dirty="0" err="1" smtClean="0">
                <a:latin typeface="Courier New"/>
                <a:cs typeface="Courier New"/>
              </a:rPr>
              <a:t>br</a:t>
            </a:r>
            <a:r>
              <a:rPr lang="nl-NL" sz="2000" b="1" dirty="0" smtClean="0">
                <a:latin typeface="Courier New"/>
                <a:cs typeface="Courier New"/>
              </a:rPr>
              <a:t>&gt;\</a:t>
            </a:r>
            <a:r>
              <a:rPr lang="nl-NL" sz="2000" b="1" dirty="0">
                <a:latin typeface="Courier New"/>
                <a:cs typeface="Courier New"/>
              </a:rPr>
              <a:t>n";</a:t>
            </a:r>
          </a:p>
          <a:p>
            <a:r>
              <a:rPr lang="nl-NL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780" y="3886195"/>
            <a:ext cx="164480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i18n/</a:t>
            </a:r>
            <a:r>
              <a:rPr lang="en-US" dirty="0" err="1">
                <a:solidFill>
                  <a:srgbClr val="FFFF00"/>
                </a:solidFill>
              </a:rPr>
              <a:t>sorting.php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7683" y="4617707"/>
            <a:ext cx="1921319" cy="1384995"/>
          </a:xfrm>
          <a:prstGeom prst="rect">
            <a:avLst/>
          </a:prstGeom>
          <a:solidFill>
            <a:srgbClr val="E2EAFF"/>
          </a:solidFill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Courier New"/>
                <a:cs typeface="Courier New"/>
              </a:rPr>
              <a:t>Клубника</a:t>
            </a:r>
            <a:endParaRPr lang="en-US" sz="2800" b="1" dirty="0">
              <a:latin typeface="Courier New"/>
              <a:cs typeface="Courier New"/>
            </a:endParaRPr>
          </a:p>
          <a:p>
            <a:r>
              <a:rPr lang="en-US" sz="2800" b="1" dirty="0" err="1">
                <a:latin typeface="Courier New"/>
                <a:cs typeface="Courier New"/>
              </a:rPr>
              <a:t>Малина</a:t>
            </a:r>
            <a:endParaRPr lang="en-US" sz="2800" b="1" dirty="0">
              <a:latin typeface="Courier New"/>
              <a:cs typeface="Courier New"/>
            </a:endParaRPr>
          </a:p>
          <a:p>
            <a:r>
              <a:rPr lang="en-US" sz="2800" b="1" dirty="0" err="1" smtClean="0">
                <a:latin typeface="Courier New"/>
                <a:cs typeface="Courier New"/>
              </a:rPr>
              <a:t>Огурец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7537" y="4709146"/>
            <a:ext cx="119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301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5A77-811B-EB4C-93BF-917B39E256C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i="1" dirty="0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295400"/>
            <a:ext cx="3932237" cy="42366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Babbage Difference Engine</a:t>
            </a:r>
            <a:r>
              <a:rPr lang="en-US" sz="2000" dirty="0"/>
              <a:t>, fully operational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Hand-cranked mechanical computer.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Computed polynomial functions.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Designed by </a:t>
            </a:r>
            <a:r>
              <a:rPr lang="en-US" sz="1800" dirty="0">
                <a:solidFill>
                  <a:srgbClr val="B23C00"/>
                </a:solidFill>
              </a:rPr>
              <a:t>Charles Babbage </a:t>
            </a:r>
            <a:r>
              <a:rPr lang="en-US" sz="1800" dirty="0"/>
              <a:t>in the early to mid 1800s.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Arguably the world</a:t>
            </a:r>
            <a:r>
              <a:rPr lang="ja-JP" altLang="en-US" sz="1600" dirty="0">
                <a:latin typeface="Arial"/>
              </a:rPr>
              <a:t>’</a:t>
            </a:r>
            <a:r>
              <a:rPr lang="en-US" sz="1600" dirty="0"/>
              <a:t>s first computer scientist, lived 1791-1871.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He </a:t>
            </a:r>
            <a:r>
              <a:rPr lang="en-US" sz="1800" dirty="0" smtClean="0"/>
              <a:t>wasn</a:t>
            </a:r>
            <a:r>
              <a:rPr lang="en-US" sz="1800" dirty="0" smtClean="0">
                <a:latin typeface="Arial"/>
              </a:rPr>
              <a:t>’</a:t>
            </a:r>
            <a:r>
              <a:rPr lang="en-US" sz="1800" dirty="0" smtClean="0"/>
              <a:t>t </a:t>
            </a:r>
            <a:r>
              <a:rPr lang="en-US" sz="1800" dirty="0"/>
              <a:t>able to build it because he lost his funding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B23C00"/>
                </a:solidFill>
              </a:rPr>
              <a:t>Live demo at 1:30</a:t>
            </a:r>
          </a:p>
        </p:txBody>
      </p:sp>
      <p:pic>
        <p:nvPicPr>
          <p:cNvPr id="636932" name="Picture 4" descr="tn_P10103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1235075"/>
            <a:ext cx="4646612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3" name="Rectangle 5"/>
          <p:cNvSpPr>
            <a:spLocks noChangeArrowheads="1"/>
          </p:cNvSpPr>
          <p:nvPr/>
        </p:nvSpPr>
        <p:spPr bwMode="auto">
          <a:xfrm>
            <a:off x="4846638" y="4983163"/>
            <a:ext cx="39322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His plans survived and this working model was built.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800" dirty="0"/>
              <a:t>Includes a working printer!</a:t>
            </a:r>
            <a:endParaRPr lang="en-US" sz="2000" dirty="0"/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731838" y="5532097"/>
            <a:ext cx="3948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http://www.computerhistory.org/babbage/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48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build="p"/>
      <p:bldP spid="6369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41E-849C-5E4C-9426-22969953EBEB}" type="slidenum">
              <a:rPr lang="en-US"/>
              <a:pPr/>
              <a:t>5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i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B23C00"/>
                </a:solidFill>
              </a:rPr>
              <a:t>IBM 1401 computer</a:t>
            </a:r>
            <a:r>
              <a:rPr lang="en-US" sz="2400" dirty="0"/>
              <a:t>, fully restored and </a:t>
            </a:r>
            <a:r>
              <a:rPr lang="en-US" sz="2400" dirty="0" smtClean="0"/>
              <a:t>operational.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A small transistor-based mainframe computer.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Extremely popular with small businesses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/>
              <a:t>the late 1950s </a:t>
            </a:r>
            <a:r>
              <a:rPr lang="en-US" sz="2000" dirty="0" smtClean="0"/>
              <a:t>through </a:t>
            </a:r>
            <a:r>
              <a:rPr lang="en-US" sz="2000" dirty="0"/>
              <a:t>the mid 1960s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Maximum of 16K bytes of memory.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800 card/minute card reader (wire brushes).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600 line/minute line printer (impact).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 magnetic tape drives, no disk drives.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37956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604546"/>
            <a:ext cx="6584950" cy="26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65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the IBM 1401:</a:t>
            </a:r>
          </a:p>
          <a:p>
            <a:pPr lvl="4"/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200" dirty="0"/>
              <a:t>General info: </a:t>
            </a:r>
            <a:r>
              <a:rPr lang="en-US" sz="2200" dirty="0">
                <a:hlinkClick r:id="rId2"/>
              </a:rPr>
              <a:t>http://en.wikipedia.org/wiki/IBM_1401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My summer seminar: </a:t>
            </a:r>
            <a:r>
              <a:rPr lang="en-US" sz="2200" dirty="0">
                <a:hlinkClick r:id="rId3"/>
              </a:rPr>
              <a:t>http://www.cs.sjsu.edu/~mak/1401/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Restoration: </a:t>
            </a:r>
            <a:r>
              <a:rPr lang="en-US" sz="2200" dirty="0">
                <a:hlinkClick r:id="rId4"/>
              </a:rPr>
              <a:t>http://ed-thelen.org/1401Project/</a:t>
            </a:r>
            <a:r>
              <a:rPr lang="en-US" sz="2200" dirty="0" smtClean="0">
                <a:hlinkClick r:id="rId4"/>
              </a:rPr>
              <a:t>1401RestorationPage.html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8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1881-2140-4C49-952B-B1133EEF241B}" type="slidenum">
              <a:rPr lang="en-US"/>
              <a:pPr/>
              <a:t>7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will be </a:t>
            </a:r>
            <a:r>
              <a:rPr lang="en-US" dirty="0">
                <a:solidFill>
                  <a:srgbClr val="B23C00"/>
                </a:solidFill>
              </a:rPr>
              <a:t>extra credit </a:t>
            </a:r>
            <a:r>
              <a:rPr lang="en-US" dirty="0"/>
              <a:t>if you participate in the visit </a:t>
            </a:r>
            <a:r>
              <a:rPr lang="en-US" dirty="0" smtClean="0"/>
              <a:t>to </a:t>
            </a:r>
            <a:r>
              <a:rPr lang="en-US" dirty="0"/>
              <a:t>the Computer History Museum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Complete a </a:t>
            </a:r>
            <a:r>
              <a:rPr lang="en-US" dirty="0">
                <a:solidFill>
                  <a:srgbClr val="B23C00"/>
                </a:solidFill>
              </a:rPr>
              <a:t>Canvas </a:t>
            </a:r>
            <a:r>
              <a:rPr lang="en-US" dirty="0" smtClean="0"/>
              <a:t>quiz.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Acceptable answers </a:t>
            </a:r>
            <a:r>
              <a:rPr lang="en-US" dirty="0"/>
              <a:t>are to be found among the museum exhibits and presentations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Each correct answer adds one point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your midterm score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6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Internationalization and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Internationalization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B23C00"/>
                </a:solidFill>
              </a:rPr>
              <a:t>I18N</a:t>
            </a:r>
            <a:r>
              <a:rPr lang="en-US" dirty="0" smtClean="0"/>
              <a:t>) makes an application usable in multiple locales.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Localization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B23C00"/>
                </a:solidFill>
              </a:rPr>
              <a:t>L10N</a:t>
            </a:r>
            <a:r>
              <a:rPr lang="en-US" dirty="0" smtClean="0"/>
              <a:t>) adds support for a particular locale to an internationalized application.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locale</a:t>
            </a:r>
            <a:r>
              <a:rPr lang="en-US" dirty="0" smtClean="0"/>
              <a:t> consists of settings that describe text formatting and language conventions in a particular area of the world.</a:t>
            </a:r>
          </a:p>
          <a:p>
            <a:pPr lvl="6"/>
            <a:endParaRPr lang="en-US" dirty="0"/>
          </a:p>
          <a:p>
            <a:r>
              <a:rPr lang="en-US" dirty="0" smtClean="0"/>
              <a:t>It’s more than just language translation!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B23C00"/>
                </a:solidFill>
              </a:rPr>
              <a:t>language</a:t>
            </a:r>
            <a:r>
              <a:rPr lang="en-US" dirty="0" smtClean="0"/>
              <a:t> for messages</a:t>
            </a:r>
          </a:p>
          <a:p>
            <a:pPr lvl="1"/>
            <a:r>
              <a:rPr lang="en-US" dirty="0" smtClean="0"/>
              <a:t>English, French, German, Spanish, Chinese, etc.</a:t>
            </a:r>
          </a:p>
          <a:p>
            <a:r>
              <a:rPr lang="en-US" dirty="0" smtClean="0"/>
              <a:t>How to format </a:t>
            </a:r>
            <a:r>
              <a:rPr lang="en-US" dirty="0" smtClean="0">
                <a:solidFill>
                  <a:srgbClr val="B23C00"/>
                </a:solidFill>
              </a:rPr>
              <a:t>dates and times</a:t>
            </a:r>
          </a:p>
          <a:p>
            <a:pPr lvl="1"/>
            <a:r>
              <a:rPr lang="en-US" dirty="0" smtClean="0"/>
              <a:t>Order of month, day, year</a:t>
            </a:r>
          </a:p>
          <a:p>
            <a:pPr lvl="1"/>
            <a:r>
              <a:rPr lang="en-US" dirty="0" smtClean="0"/>
              <a:t>Names of the months and of the days of the week</a:t>
            </a:r>
          </a:p>
          <a:p>
            <a:pPr lvl="1"/>
            <a:r>
              <a:rPr lang="en-US" dirty="0" smtClean="0"/>
              <a:t>12-hour or 24-hour clock</a:t>
            </a:r>
          </a:p>
          <a:p>
            <a:r>
              <a:rPr lang="en-US" dirty="0" smtClean="0"/>
              <a:t>How to format </a:t>
            </a:r>
            <a:r>
              <a:rPr lang="en-US" dirty="0" smtClean="0">
                <a:solidFill>
                  <a:srgbClr val="B23C00"/>
                </a:solidFill>
              </a:rPr>
              <a:t>numbers</a:t>
            </a:r>
          </a:p>
          <a:p>
            <a:pPr lvl="1"/>
            <a:r>
              <a:rPr lang="en-US" dirty="0" smtClean="0"/>
              <a:t>Currency symbol</a:t>
            </a:r>
          </a:p>
          <a:p>
            <a:pPr lvl="1"/>
            <a:r>
              <a:rPr lang="en-US" dirty="0" smtClean="0"/>
              <a:t>Group separator, decimal point, negative indicator</a:t>
            </a:r>
          </a:p>
          <a:p>
            <a:r>
              <a:rPr lang="en-US" dirty="0" smtClean="0"/>
              <a:t>How to sort text (</a:t>
            </a:r>
            <a:r>
              <a:rPr lang="en-US" dirty="0" smtClean="0">
                <a:solidFill>
                  <a:srgbClr val="B23C00"/>
                </a:solidFill>
              </a:rPr>
              <a:t>collation sequence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2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51029</TotalTime>
  <Words>2309</Words>
  <Application>Microsoft Macintosh PowerPoint</Application>
  <PresentationFormat>On-screen Show (4:3)</PresentationFormat>
  <Paragraphs>400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Quadrant</vt:lpstr>
      <vt:lpstr>CS 174: Web Programming November 16 Class Meeting</vt:lpstr>
      <vt:lpstr>Unofficial Field Trip</vt:lpstr>
      <vt:lpstr>Unofficial Field Trip, cont’d</vt:lpstr>
      <vt:lpstr>Unofficial Field Trip, cont’d</vt:lpstr>
      <vt:lpstr>Unofficial Field Trip, cont’d</vt:lpstr>
      <vt:lpstr>Unofficial Field Trip, cont’d</vt:lpstr>
      <vt:lpstr>Unofficial Field Trip, cont’d</vt:lpstr>
      <vt:lpstr>Internationalization and Localization</vt:lpstr>
      <vt:lpstr>Locale Settings</vt:lpstr>
      <vt:lpstr>Developing Apps for I18N</vt:lpstr>
      <vt:lpstr>PHP Support for I18N</vt:lpstr>
      <vt:lpstr>Locale ID</vt:lpstr>
      <vt:lpstr>Determine a User’s Locale</vt:lpstr>
      <vt:lpstr>Localize Text Messages</vt:lpstr>
      <vt:lpstr>Localize Text Messages, cont’d</vt:lpstr>
      <vt:lpstr>Localize Text Messages, cont’d</vt:lpstr>
      <vt:lpstr>Localize Text Messages, cont’d</vt:lpstr>
      <vt:lpstr>Localize Text Messages, cont’d</vt:lpstr>
      <vt:lpstr>Localize Text Messages, cont’d</vt:lpstr>
      <vt:lpstr>Localize Text Messages, cont’d</vt:lpstr>
      <vt:lpstr>Localize Text Messages, cont’d</vt:lpstr>
      <vt:lpstr>Localize Dates and Times</vt:lpstr>
      <vt:lpstr>Localize Dates and Times, cont’d</vt:lpstr>
      <vt:lpstr>Localize Dates and Times, cont’d</vt:lpstr>
      <vt:lpstr>Localize Dates and Times, cont’d</vt:lpstr>
      <vt:lpstr>Example Date and Time Formatting Codes</vt:lpstr>
      <vt:lpstr>Localize Numbers</vt:lpstr>
      <vt:lpstr>Localize Currency</vt:lpstr>
      <vt:lpstr>Localize Currency, cont’d</vt:lpstr>
      <vt:lpstr>Localize Currency, cont’d</vt:lpstr>
      <vt:lpstr>Locale-Aware Sorting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909</cp:revision>
  <dcterms:created xsi:type="dcterms:W3CDTF">2008-01-12T03:52:55Z</dcterms:created>
  <dcterms:modified xsi:type="dcterms:W3CDTF">2015-11-18T06:21:12Z</dcterms:modified>
  <cp:category/>
</cp:coreProperties>
</file>