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33"/>
  </p:notesMasterIdLst>
  <p:handoutMasterIdLst>
    <p:handoutMasterId r:id="rId34"/>
  </p:handoutMasterIdLst>
  <p:sldIdLst>
    <p:sldId id="256" r:id="rId2"/>
    <p:sldId id="287" r:id="rId3"/>
    <p:sldId id="288" r:id="rId4"/>
    <p:sldId id="289" r:id="rId5"/>
    <p:sldId id="290" r:id="rId6"/>
    <p:sldId id="291" r:id="rId7"/>
    <p:sldId id="292" r:id="rId8"/>
    <p:sldId id="257" r:id="rId9"/>
    <p:sldId id="258" r:id="rId10"/>
    <p:sldId id="259" r:id="rId11"/>
    <p:sldId id="260" r:id="rId12"/>
    <p:sldId id="265" r:id="rId13"/>
    <p:sldId id="261" r:id="rId14"/>
    <p:sldId id="276" r:id="rId15"/>
    <p:sldId id="277" r:id="rId16"/>
    <p:sldId id="278" r:id="rId17"/>
    <p:sldId id="279" r:id="rId18"/>
    <p:sldId id="286" r:id="rId19"/>
    <p:sldId id="262" r:id="rId20"/>
    <p:sldId id="263" r:id="rId21"/>
    <p:sldId id="264" r:id="rId22"/>
    <p:sldId id="266" r:id="rId23"/>
    <p:sldId id="267" r:id="rId24"/>
    <p:sldId id="268" r:id="rId25"/>
    <p:sldId id="269" r:id="rId26"/>
    <p:sldId id="270" r:id="rId27"/>
    <p:sldId id="271" r:id="rId28"/>
    <p:sldId id="272" r:id="rId29"/>
    <p:sldId id="273" r:id="rId30"/>
    <p:sldId id="274" r:id="rId31"/>
    <p:sldId id="275" r:id="rId3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40"/>
    <a:srgbClr val="FF8000"/>
    <a:srgbClr val="FFCC66"/>
    <a:srgbClr val="B23C00"/>
    <a:srgbClr val="A12A03"/>
    <a:srgbClr val="E2EAFF"/>
    <a:srgbClr val="FFFDC7"/>
    <a:srgbClr val="66CCFF"/>
    <a:srgbClr val="A40000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120" autoAdjust="0"/>
    <p:restoredTop sz="98450" autoAdjust="0"/>
  </p:normalViewPr>
  <p:slideViewPr>
    <p:cSldViewPr>
      <p:cViewPr varScale="1">
        <p:scale>
          <a:sx n="136" d="100"/>
          <a:sy n="136" d="100"/>
        </p:scale>
        <p:origin x="-144" y="-104"/>
      </p:cViewPr>
      <p:guideLst>
        <p:guide orient="horz" pos="2160"/>
        <p:guide pos="2822"/>
      </p:guideLst>
    </p:cSldViewPr>
  </p:slideViewPr>
  <p:outlineViewPr>
    <p:cViewPr>
      <p:scale>
        <a:sx n="33" d="100"/>
        <a:sy n="33" d="100"/>
      </p:scale>
      <p:origin x="0" y="82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notesMaster" Target="notesMasters/notesMaster1.xml"/><Relationship Id="rId34" Type="http://schemas.openxmlformats.org/officeDocument/2006/relationships/handoutMaster" Target="handoutMasters/handoutMaster1.xml"/><Relationship Id="rId35" Type="http://schemas.openxmlformats.org/officeDocument/2006/relationships/printerSettings" Target="printerSettings/printerSettings1.bin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11/15/15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1097318" y="6263609"/>
            <a:ext cx="16389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Computer</a:t>
            </a:r>
            <a:r>
              <a:rPr lang="en-US" sz="1000" baseline="0" dirty="0" smtClean="0"/>
              <a:t> Science Dept.</a:t>
            </a:r>
          </a:p>
          <a:p>
            <a:r>
              <a:rPr lang="en-US" sz="1000" baseline="0" dirty="0" smtClean="0"/>
              <a:t>Fall 2015</a:t>
            </a:r>
            <a:r>
              <a:rPr lang="en-US" sz="1000" baseline="0" dirty="0" smtClean="0"/>
              <a:t>: </a:t>
            </a:r>
            <a:r>
              <a:rPr lang="en-US" sz="1000" baseline="0" dirty="0" smtClean="0"/>
              <a:t>November 16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835811" y="6263609"/>
            <a:ext cx="17503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CS 174: Web Programming</a:t>
            </a:r>
            <a:r>
              <a:rPr lang="en-US" sz="1000" baseline="0" dirty="0" smtClean="0"/>
              <a:t/>
            </a:r>
            <a:br>
              <a:rPr lang="en-US" sz="1000" baseline="0" dirty="0" smtClean="0"/>
            </a:br>
            <a:r>
              <a:rPr lang="en-US" sz="1000" baseline="0" dirty="0" smtClean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s.sjsu.edu/~ma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darraghenright.tumblr.com/post/22027208929/installing-intl-package-on-osx-lion" TargetMode="External"/><Relationship Id="rId4" Type="http://schemas.openxmlformats.org/officeDocument/2006/relationships/hyperlink" Target="http://stackoverflow.com/questions/1451468/intl-extension-installing-php-intl-dll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pecl.php.net/package/intl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n.wikipedia.org/wiki/List_of_ISO_639-1_codes" TargetMode="External"/><Relationship Id="rId3" Type="http://schemas.openxmlformats.org/officeDocument/2006/relationships/hyperlink" Target="http://en.wikipedia.org/wiki/ISO_3166-1_alpha-2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userguide.icu-project.org/formatparse/messages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omputerhistory.org/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xe.com/iso4217.php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Relationship Id="rId3" Type="http://schemas.openxmlformats.org/officeDocument/2006/relationships/hyperlink" Target="http://www.computerhistory.org/babbage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sjsu.edu/~mak/1401/" TargetMode="External"/><Relationship Id="rId4" Type="http://schemas.openxmlformats.org/officeDocument/2006/relationships/hyperlink" Target="http://ed-thelen.org/1401Project/1401RestorationPage.html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n.wikipedia.org/wiki/IBM_1401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CS </a:t>
            </a:r>
            <a:r>
              <a:rPr lang="en-US" sz="3200" dirty="0" smtClean="0"/>
              <a:t>174: Web Programming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2400" dirty="0" smtClean="0"/>
              <a:t>November 16 Class </a:t>
            </a:r>
            <a:r>
              <a:rPr lang="en-US" sz="2400" dirty="0"/>
              <a:t>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dirty="0" smtClean="0"/>
              <a:t>Fall </a:t>
            </a:r>
            <a:r>
              <a:rPr lang="en-US" dirty="0" smtClean="0"/>
              <a:t>2015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527550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Developing Apps for I18N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Adapt to a user’s locale.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Dynamically determine:</a:t>
            </a:r>
          </a:p>
          <a:p>
            <a:pPr lvl="5"/>
            <a:endParaRPr lang="en-US" dirty="0" smtClean="0"/>
          </a:p>
          <a:p>
            <a:pPr lvl="1"/>
            <a:r>
              <a:rPr lang="en-US" dirty="0" smtClean="0"/>
              <a:t>What </a:t>
            </a:r>
            <a:r>
              <a:rPr lang="en-US" dirty="0" smtClean="0">
                <a:solidFill>
                  <a:srgbClr val="B23C00"/>
                </a:solidFill>
              </a:rPr>
              <a:t>language</a:t>
            </a:r>
            <a:r>
              <a:rPr lang="en-US" dirty="0" smtClean="0"/>
              <a:t> to display all text, </a:t>
            </a:r>
            <a:br>
              <a:rPr lang="en-US" dirty="0" smtClean="0"/>
            </a:br>
            <a:r>
              <a:rPr lang="en-US" dirty="0" smtClean="0"/>
              <a:t>such as labels and messages</a:t>
            </a:r>
          </a:p>
          <a:p>
            <a:pPr lvl="6"/>
            <a:endParaRPr lang="en-US" dirty="0" smtClean="0"/>
          </a:p>
          <a:p>
            <a:pPr lvl="1"/>
            <a:r>
              <a:rPr lang="en-US" dirty="0" smtClean="0"/>
              <a:t>What </a:t>
            </a:r>
            <a:r>
              <a:rPr lang="en-US" dirty="0" smtClean="0">
                <a:solidFill>
                  <a:srgbClr val="B23C00"/>
                </a:solidFill>
              </a:rPr>
              <a:t>format</a:t>
            </a:r>
            <a:r>
              <a:rPr lang="en-US" dirty="0" smtClean="0"/>
              <a:t> to display numbers, dates, and times</a:t>
            </a:r>
          </a:p>
          <a:p>
            <a:pPr lvl="6"/>
            <a:endParaRPr lang="en-US" dirty="0" smtClean="0"/>
          </a:p>
          <a:p>
            <a:pPr lvl="1"/>
            <a:r>
              <a:rPr lang="en-US" dirty="0" smtClean="0"/>
              <a:t>How to </a:t>
            </a:r>
            <a:r>
              <a:rPr lang="en-US" dirty="0" smtClean="0">
                <a:solidFill>
                  <a:srgbClr val="B23C00"/>
                </a:solidFill>
              </a:rPr>
              <a:t>sort</a:t>
            </a:r>
            <a:r>
              <a:rPr lang="en-US" dirty="0" smtClean="0"/>
              <a:t> text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1543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PHP Support for I18N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>
                <a:solidFill>
                  <a:srgbClr val="B23C00"/>
                </a:solidFill>
              </a:rPr>
              <a:t>intl</a:t>
            </a:r>
            <a:r>
              <a:rPr lang="en-US" dirty="0" smtClean="0">
                <a:solidFill>
                  <a:srgbClr val="B23C00"/>
                </a:solidFill>
              </a:rPr>
              <a:t> extension</a:t>
            </a:r>
            <a:r>
              <a:rPr lang="en-US" dirty="0" smtClean="0"/>
              <a:t> is bundled with </a:t>
            </a:r>
            <a:br>
              <a:rPr lang="en-US" dirty="0" smtClean="0"/>
            </a:br>
            <a:r>
              <a:rPr lang="en-US" dirty="0" smtClean="0"/>
              <a:t>PHP versions 5.3.0 and later.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If necessary, download </a:t>
            </a:r>
            <a:r>
              <a:rPr lang="en-US" dirty="0"/>
              <a:t>from </a:t>
            </a:r>
            <a:r>
              <a:rPr lang="en-US" dirty="0">
                <a:hlinkClick r:id="rId2"/>
              </a:rPr>
              <a:t>http://pecl.php.net/package/</a:t>
            </a:r>
            <a:r>
              <a:rPr lang="en-US" dirty="0" smtClean="0">
                <a:hlinkClick r:id="rId2"/>
              </a:rPr>
              <a:t>intl</a:t>
            </a:r>
            <a:r>
              <a:rPr lang="en-US" dirty="0" smtClean="0"/>
              <a:t> </a:t>
            </a:r>
          </a:p>
          <a:p>
            <a:pPr lvl="5"/>
            <a:endParaRPr lang="en-US" dirty="0" smtClean="0"/>
          </a:p>
          <a:p>
            <a:pPr lvl="1"/>
            <a:r>
              <a:rPr lang="en-US" dirty="0" smtClean="0"/>
              <a:t>Mac </a:t>
            </a:r>
            <a:r>
              <a:rPr lang="en-US" dirty="0"/>
              <a:t>users should see also </a:t>
            </a:r>
            <a:br>
              <a:rPr lang="en-US" dirty="0"/>
            </a:br>
            <a:r>
              <a:rPr lang="en-US" dirty="0">
                <a:hlinkClick r:id="rId3"/>
              </a:rPr>
              <a:t>http://darraghenright.tumblr.com/post/22027208929/installing-intl-package-on-osx-</a:t>
            </a:r>
            <a:r>
              <a:rPr lang="en-US" dirty="0" smtClean="0">
                <a:hlinkClick r:id="rId3"/>
              </a:rPr>
              <a:t>lion</a:t>
            </a:r>
            <a:r>
              <a:rPr lang="en-US" dirty="0" smtClean="0"/>
              <a:t> </a:t>
            </a:r>
          </a:p>
          <a:p>
            <a:pPr lvl="5"/>
            <a:endParaRPr lang="en-US" dirty="0" smtClean="0"/>
          </a:p>
          <a:p>
            <a:pPr lvl="1"/>
            <a:r>
              <a:rPr lang="en-US" dirty="0" smtClean="0"/>
              <a:t>Windows users should </a:t>
            </a:r>
            <a:r>
              <a:rPr lang="en-US" dirty="0"/>
              <a:t>see also </a:t>
            </a:r>
            <a:r>
              <a:rPr lang="en-US" dirty="0">
                <a:hlinkClick r:id="rId4"/>
              </a:rPr>
              <a:t>http://stackoverflow.com/questions/1451468/intl-extension-installing-php-intl-</a:t>
            </a:r>
            <a:r>
              <a:rPr lang="en-US" dirty="0" smtClean="0">
                <a:hlinkClick r:id="rId4"/>
              </a:rPr>
              <a:t>dll</a:t>
            </a:r>
            <a:r>
              <a:rPr lang="en-US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8468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Locale 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5059648"/>
          </a:xfrm>
        </p:spPr>
        <p:txBody>
          <a:bodyPr/>
          <a:lstStyle/>
          <a:p>
            <a:r>
              <a:rPr lang="en-US" dirty="0" smtClean="0"/>
              <a:t>A </a:t>
            </a:r>
            <a:r>
              <a:rPr lang="en-US" dirty="0" smtClean="0">
                <a:solidFill>
                  <a:srgbClr val="B23C00"/>
                </a:solidFill>
              </a:rPr>
              <a:t>locale ID </a:t>
            </a:r>
            <a:r>
              <a:rPr lang="en-US" dirty="0" smtClean="0"/>
              <a:t>has several parts </a:t>
            </a:r>
            <a:br>
              <a:rPr lang="en-US" dirty="0" smtClean="0"/>
            </a:br>
            <a:r>
              <a:rPr lang="en-US" dirty="0" smtClean="0"/>
              <a:t>separated by underscores.</a:t>
            </a:r>
          </a:p>
          <a:p>
            <a:pPr lvl="1"/>
            <a:r>
              <a:rPr lang="en-US" dirty="0" smtClean="0"/>
              <a:t>Two-letter </a:t>
            </a:r>
            <a:r>
              <a:rPr lang="en-US" dirty="0" smtClean="0">
                <a:solidFill>
                  <a:srgbClr val="B23C00"/>
                </a:solidFill>
              </a:rPr>
              <a:t>language code </a:t>
            </a:r>
            <a:r>
              <a:rPr lang="en-US" dirty="0" smtClean="0"/>
              <a:t>as determined </a:t>
            </a:r>
            <a:br>
              <a:rPr lang="en-US" dirty="0" smtClean="0"/>
            </a:br>
            <a:r>
              <a:rPr lang="en-US" dirty="0" smtClean="0"/>
              <a:t>by the ISO 639-</a:t>
            </a:r>
            <a:r>
              <a:rPr lang="en-US" dirty="0"/>
              <a:t>1 standard: </a:t>
            </a:r>
            <a:r>
              <a:rPr lang="en-US" dirty="0">
                <a:hlinkClick r:id="rId2"/>
              </a:rPr>
              <a:t>http://en.wikipedia.org/wiki/List_of_ISO_639-</a:t>
            </a:r>
            <a:r>
              <a:rPr lang="en-US" dirty="0" smtClean="0">
                <a:hlinkClick r:id="rId2"/>
              </a:rPr>
              <a:t>1_codes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Optional </a:t>
            </a:r>
            <a:r>
              <a:rPr lang="en-US" dirty="0" smtClean="0">
                <a:solidFill>
                  <a:srgbClr val="B23C00"/>
                </a:solidFill>
              </a:rPr>
              <a:t>country code </a:t>
            </a:r>
            <a:r>
              <a:rPr lang="en-US" dirty="0" smtClean="0"/>
              <a:t>as </a:t>
            </a:r>
            <a:r>
              <a:rPr lang="en-US" dirty="0" err="1" smtClean="0"/>
              <a:t>determed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by the ISO 3166 </a:t>
            </a:r>
            <a:r>
              <a:rPr lang="en-US" dirty="0"/>
              <a:t>standard: </a:t>
            </a:r>
            <a:r>
              <a:rPr lang="en-US" dirty="0">
                <a:hlinkClick r:id="rId3"/>
              </a:rPr>
              <a:t>http://en.wikipedia.org/wiki/ISO_3166-1_alpha-</a:t>
            </a:r>
            <a:r>
              <a:rPr lang="en-US" dirty="0" smtClean="0">
                <a:hlinkClick r:id="rId3"/>
              </a:rPr>
              <a:t>2</a:t>
            </a:r>
            <a:r>
              <a:rPr lang="en-US" dirty="0" smtClean="0"/>
              <a:t> </a:t>
            </a:r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en_US</a:t>
            </a:r>
            <a:r>
              <a:rPr lang="en-US" dirty="0" smtClean="0"/>
              <a:t>: American English</a:t>
            </a:r>
          </a:p>
          <a:p>
            <a:pPr lvl="1"/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en_GB</a:t>
            </a:r>
            <a:r>
              <a:rPr lang="en-US" dirty="0" smtClean="0"/>
              <a:t>: British English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6602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Determine a User’s Locale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402088"/>
          </a:xfrm>
        </p:spPr>
        <p:txBody>
          <a:bodyPr/>
          <a:lstStyle/>
          <a:p>
            <a:r>
              <a:rPr lang="en-US" dirty="0" smtClean="0"/>
              <a:t>Determine a user’s locale in order to </a:t>
            </a:r>
            <a:r>
              <a:rPr lang="en-US" dirty="0" smtClean="0">
                <a:solidFill>
                  <a:srgbClr val="B23C00"/>
                </a:solidFill>
              </a:rPr>
              <a:t>dynamically localize </a:t>
            </a:r>
            <a:r>
              <a:rPr lang="en-US" dirty="0" smtClean="0"/>
              <a:t>your web application.</a:t>
            </a:r>
          </a:p>
          <a:p>
            <a:pPr lvl="1"/>
            <a:r>
              <a:rPr lang="en-US" dirty="0" smtClean="0"/>
              <a:t>Do that on the server with PHP code.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74367" y="2880366"/>
            <a:ext cx="8686705" cy="297004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700" b="1" dirty="0">
                <a:latin typeface="Courier New"/>
                <a:cs typeface="Courier New"/>
              </a:rPr>
              <a:t>&lt;?</a:t>
            </a:r>
            <a:r>
              <a:rPr lang="en-US" sz="1700" b="1" dirty="0" err="1">
                <a:latin typeface="Courier New"/>
                <a:cs typeface="Courier New"/>
              </a:rPr>
              <a:t>php</a:t>
            </a:r>
            <a:endParaRPr lang="en-US" sz="1700" b="1" dirty="0">
              <a:latin typeface="Courier New"/>
              <a:cs typeface="Courier New"/>
            </a:endParaRPr>
          </a:p>
          <a:p>
            <a:r>
              <a:rPr lang="en-US" sz="1700" b="1" dirty="0">
                <a:latin typeface="Courier New"/>
                <a:cs typeface="Courier New"/>
              </a:rPr>
              <a:t>if (</a:t>
            </a:r>
            <a:r>
              <a:rPr lang="en-US" sz="1700" b="1" dirty="0" err="1">
                <a:latin typeface="Courier New"/>
                <a:cs typeface="Courier New"/>
              </a:rPr>
              <a:t>isset</a:t>
            </a:r>
            <a:r>
              <a:rPr lang="en-US" sz="1700" b="1" dirty="0">
                <a:latin typeface="Courier New"/>
                <a:cs typeface="Courier New"/>
              </a:rPr>
              <a:t>($_SERVER['HTTP_ACCEPT_LANGUAGE'])) {</a:t>
            </a:r>
          </a:p>
          <a:p>
            <a:r>
              <a:rPr lang="en-US" sz="1700" b="1" dirty="0">
                <a:latin typeface="Courier New"/>
                <a:cs typeface="Courier New"/>
              </a:rPr>
              <a:t>    $</a:t>
            </a:r>
            <a:r>
              <a:rPr lang="en-US" sz="1700" b="1" dirty="0" err="1">
                <a:latin typeface="Courier New"/>
                <a:cs typeface="Courier New"/>
              </a:rPr>
              <a:t>localeToUse</a:t>
            </a:r>
            <a:r>
              <a:rPr lang="en-US" sz="1700" b="1" dirty="0">
                <a:latin typeface="Courier New"/>
                <a:cs typeface="Courier New"/>
              </a:rPr>
              <a:t> = </a:t>
            </a:r>
            <a:endParaRPr lang="en-US" sz="1700" b="1" dirty="0" smtClean="0">
              <a:latin typeface="Courier New"/>
              <a:cs typeface="Courier New"/>
            </a:endParaRPr>
          </a:p>
          <a:p>
            <a:r>
              <a:rPr lang="en-US" sz="1700" b="1" dirty="0">
                <a:latin typeface="Courier New"/>
                <a:cs typeface="Courier New"/>
              </a:rPr>
              <a:t> </a:t>
            </a:r>
            <a:r>
              <a:rPr lang="en-US" sz="1700" b="1" dirty="0" smtClean="0">
                <a:latin typeface="Courier New"/>
                <a:cs typeface="Courier New"/>
              </a:rPr>
              <a:t>       Locale</a:t>
            </a:r>
            <a:r>
              <a:rPr lang="en-US" sz="1700" b="1" dirty="0">
                <a:latin typeface="Courier New"/>
                <a:cs typeface="Courier New"/>
              </a:rPr>
              <a:t>::</a:t>
            </a:r>
            <a:r>
              <a:rPr lang="en-US" sz="1700" b="1" dirty="0" err="1">
                <a:latin typeface="Courier New"/>
                <a:cs typeface="Courier New"/>
              </a:rPr>
              <a:t>acceptFromHttp</a:t>
            </a:r>
            <a:r>
              <a:rPr lang="en-US" sz="1700" b="1" dirty="0">
                <a:latin typeface="Courier New"/>
                <a:cs typeface="Courier New"/>
              </a:rPr>
              <a:t>($_SERVER['HTTP_ACCEPT_LANGUAGE']);</a:t>
            </a:r>
          </a:p>
          <a:p>
            <a:r>
              <a:rPr lang="en-US" sz="1700" b="1" dirty="0">
                <a:latin typeface="Courier New"/>
                <a:cs typeface="Courier New"/>
              </a:rPr>
              <a:t>}</a:t>
            </a:r>
          </a:p>
          <a:p>
            <a:r>
              <a:rPr lang="en-US" sz="1700" b="1" dirty="0">
                <a:latin typeface="Courier New"/>
                <a:cs typeface="Courier New"/>
              </a:rPr>
              <a:t>else {</a:t>
            </a:r>
          </a:p>
          <a:p>
            <a:r>
              <a:rPr lang="en-US" sz="1700" b="1" dirty="0">
                <a:latin typeface="Courier New"/>
                <a:cs typeface="Courier New"/>
              </a:rPr>
              <a:t>    $</a:t>
            </a:r>
            <a:r>
              <a:rPr lang="en-US" sz="1700" b="1" dirty="0" err="1">
                <a:latin typeface="Courier New"/>
                <a:cs typeface="Courier New"/>
              </a:rPr>
              <a:t>localeToUse</a:t>
            </a:r>
            <a:r>
              <a:rPr lang="en-US" sz="1700" b="1" dirty="0">
                <a:latin typeface="Courier New"/>
                <a:cs typeface="Courier New"/>
              </a:rPr>
              <a:t> = Locale::</a:t>
            </a:r>
            <a:r>
              <a:rPr lang="en-US" sz="1700" b="1" dirty="0" err="1">
                <a:latin typeface="Courier New"/>
                <a:cs typeface="Courier New"/>
              </a:rPr>
              <a:t>getDefault</a:t>
            </a:r>
            <a:r>
              <a:rPr lang="en-US" sz="1700" b="1" dirty="0">
                <a:latin typeface="Courier New"/>
                <a:cs typeface="Courier New"/>
              </a:rPr>
              <a:t>();</a:t>
            </a:r>
          </a:p>
          <a:p>
            <a:r>
              <a:rPr lang="en-US" sz="1700" b="1" dirty="0" smtClean="0">
                <a:latin typeface="Courier New"/>
                <a:cs typeface="Courier New"/>
              </a:rPr>
              <a:t>}</a:t>
            </a:r>
          </a:p>
          <a:p>
            <a:endParaRPr lang="en-US" sz="1700" b="1" dirty="0">
              <a:latin typeface="Courier New"/>
              <a:cs typeface="Courier New"/>
            </a:endParaRPr>
          </a:p>
          <a:p>
            <a:r>
              <a:rPr lang="en-US" sz="1700" b="1" dirty="0">
                <a:latin typeface="Courier New"/>
                <a:cs typeface="Courier New"/>
              </a:rPr>
              <a:t>print $</a:t>
            </a:r>
            <a:r>
              <a:rPr lang="en-US" sz="1700" b="1" dirty="0" err="1" smtClean="0">
                <a:latin typeface="Courier New"/>
                <a:cs typeface="Courier New"/>
              </a:rPr>
              <a:t>localeToUse</a:t>
            </a:r>
            <a:r>
              <a:rPr lang="en-US" sz="1700" b="1" dirty="0" smtClean="0">
                <a:latin typeface="Courier New"/>
                <a:cs typeface="Courier New"/>
              </a:rPr>
              <a:t>;</a:t>
            </a:r>
            <a:endParaRPr lang="en-US" sz="1700" b="1" dirty="0">
              <a:latin typeface="Courier New"/>
              <a:cs typeface="Courier New"/>
            </a:endParaRPr>
          </a:p>
          <a:p>
            <a:r>
              <a:rPr lang="en-US" sz="1700" b="1" dirty="0">
                <a:latin typeface="Courier New"/>
                <a:cs typeface="Courier New"/>
              </a:rPr>
              <a:t>?&gt;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304581" y="2724690"/>
            <a:ext cx="156505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i18n/</a:t>
            </a:r>
            <a:r>
              <a:rPr lang="en-US" dirty="0" err="1" smtClean="0">
                <a:solidFill>
                  <a:srgbClr val="FFFF00"/>
                </a:solidFill>
              </a:rPr>
              <a:t>locale.php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67773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Localize Text Messages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Pass the chosen word or phrase to a 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MessageFormatter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smtClean="0"/>
              <a:t>object for formatting.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First parameter: the </a:t>
            </a:r>
            <a:r>
              <a:rPr lang="en-US" dirty="0" smtClean="0">
                <a:solidFill>
                  <a:srgbClr val="B23C00"/>
                </a:solidFill>
              </a:rPr>
              <a:t>locale</a:t>
            </a:r>
            <a:r>
              <a:rPr lang="en-US" dirty="0" smtClean="0"/>
              <a:t> to </a:t>
            </a:r>
            <a:r>
              <a:rPr lang="en-US" dirty="0" smtClean="0"/>
              <a:t>use.</a:t>
            </a:r>
            <a:endParaRPr lang="en-US" dirty="0" smtClean="0"/>
          </a:p>
          <a:p>
            <a:r>
              <a:rPr lang="en-US" dirty="0" smtClean="0"/>
              <a:t>Second parameter: the string to </a:t>
            </a:r>
            <a:r>
              <a:rPr lang="en-US" dirty="0" smtClean="0"/>
              <a:t>format.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9279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Localize Text Messages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806" y="1508781"/>
            <a:ext cx="8495986" cy="378565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&lt;?</a:t>
            </a:r>
            <a:r>
              <a:rPr lang="en-US" sz="2000" b="1" dirty="0" err="1">
                <a:latin typeface="Courier New"/>
                <a:cs typeface="Courier New"/>
              </a:rPr>
              <a:t>php</a:t>
            </a:r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>
                <a:latin typeface="Courier New"/>
                <a:cs typeface="Courier New"/>
              </a:rPr>
              <a:t>$template = "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{0, 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spellout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}</a:t>
            </a:r>
            <a:r>
              <a:rPr lang="en-US" sz="2000" b="1" dirty="0">
                <a:latin typeface="Courier New"/>
                <a:cs typeface="Courier New"/>
              </a:rPr>
              <a:t>";</a:t>
            </a:r>
          </a:p>
          <a:p>
            <a:r>
              <a:rPr lang="en-US" sz="2000" b="1" dirty="0">
                <a:latin typeface="Courier New"/>
                <a:cs typeface="Courier New"/>
              </a:rPr>
              <a:t>$locales  = array('</a:t>
            </a:r>
            <a:r>
              <a:rPr lang="en-US" sz="2000" b="1" dirty="0" err="1">
                <a:latin typeface="Courier New"/>
                <a:cs typeface="Courier New"/>
              </a:rPr>
              <a:t>en_GB</a:t>
            </a:r>
            <a:r>
              <a:rPr lang="en-US" sz="2000" b="1" dirty="0">
                <a:latin typeface="Courier New"/>
                <a:cs typeface="Courier New"/>
              </a:rPr>
              <a:t>', '</a:t>
            </a:r>
            <a:r>
              <a:rPr lang="en-US" sz="2000" b="1" dirty="0" err="1">
                <a:latin typeface="Courier New"/>
                <a:cs typeface="Courier New"/>
              </a:rPr>
              <a:t>fr_FR</a:t>
            </a:r>
            <a:r>
              <a:rPr lang="en-US" sz="2000" b="1" dirty="0">
                <a:latin typeface="Courier New"/>
                <a:cs typeface="Courier New"/>
              </a:rPr>
              <a:t>', '</a:t>
            </a:r>
            <a:r>
              <a:rPr lang="en-US" sz="2000" b="1" dirty="0" err="1">
                <a:latin typeface="Courier New"/>
                <a:cs typeface="Courier New"/>
              </a:rPr>
              <a:t>de_DE</a:t>
            </a:r>
            <a:r>
              <a:rPr lang="en-US" sz="2000" b="1" dirty="0">
                <a:latin typeface="Courier New"/>
                <a:cs typeface="Courier New"/>
              </a:rPr>
              <a:t>', '</a:t>
            </a:r>
            <a:r>
              <a:rPr lang="en-US" sz="2000" b="1" dirty="0" err="1">
                <a:latin typeface="Courier New"/>
                <a:cs typeface="Courier New"/>
              </a:rPr>
              <a:t>zh_CN</a:t>
            </a:r>
            <a:r>
              <a:rPr lang="en-US" sz="2000" b="1" dirty="0">
                <a:latin typeface="Courier New"/>
                <a:cs typeface="Courier New"/>
              </a:rPr>
              <a:t>');</a:t>
            </a:r>
          </a:p>
          <a:p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>
                <a:latin typeface="Courier New"/>
                <a:cs typeface="Courier New"/>
              </a:rPr>
              <a:t>print "&lt;table border='1'&gt;\n";</a:t>
            </a:r>
          </a:p>
          <a:p>
            <a:r>
              <a:rPr lang="en-US" sz="2000" b="1" dirty="0">
                <a:latin typeface="Courier New"/>
                <a:cs typeface="Courier New"/>
              </a:rPr>
              <a:t>print "    &lt;</a:t>
            </a:r>
            <a:r>
              <a:rPr lang="en-US" sz="2000" b="1" dirty="0" err="1">
                <a:latin typeface="Courier New"/>
                <a:cs typeface="Courier New"/>
              </a:rPr>
              <a:t>tr</a:t>
            </a:r>
            <a:r>
              <a:rPr lang="en-US" sz="2000" b="1" dirty="0">
                <a:latin typeface="Courier New"/>
                <a:cs typeface="Courier New"/>
              </a:rPr>
              <a:t>&gt;\n";</a:t>
            </a:r>
          </a:p>
          <a:p>
            <a:r>
              <a:rPr lang="en-US" sz="2000" b="1" dirty="0">
                <a:latin typeface="Courier New"/>
                <a:cs typeface="Courier New"/>
              </a:rPr>
              <a:t>print "        &lt;</a:t>
            </a:r>
            <a:r>
              <a:rPr lang="en-US" sz="2000" b="1" dirty="0" err="1">
                <a:latin typeface="Courier New"/>
                <a:cs typeface="Courier New"/>
              </a:rPr>
              <a:t>th</a:t>
            </a:r>
            <a:r>
              <a:rPr lang="en-US" sz="2000" b="1" dirty="0">
                <a:latin typeface="Courier New"/>
                <a:cs typeface="Courier New"/>
              </a:rPr>
              <a:t>&gt;&lt;/</a:t>
            </a:r>
            <a:r>
              <a:rPr lang="en-US" sz="2000" b="1" dirty="0" err="1">
                <a:latin typeface="Courier New"/>
                <a:cs typeface="Courier New"/>
              </a:rPr>
              <a:t>th</a:t>
            </a:r>
            <a:r>
              <a:rPr lang="en-US" sz="2000" b="1" dirty="0">
                <a:latin typeface="Courier New"/>
                <a:cs typeface="Courier New"/>
              </a:rPr>
              <a:t>&gt;\n";</a:t>
            </a:r>
          </a:p>
          <a:p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 err="1">
                <a:latin typeface="Courier New"/>
                <a:cs typeface="Courier New"/>
              </a:rPr>
              <a:t>foreach</a:t>
            </a:r>
            <a:r>
              <a:rPr lang="en-US" sz="2000" b="1" dirty="0">
                <a:latin typeface="Courier New"/>
                <a:cs typeface="Courier New"/>
              </a:rPr>
              <a:t> ($locales as $locale) 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print "        &lt;</a:t>
            </a:r>
            <a:r>
              <a:rPr lang="en-US" sz="2000" b="1" dirty="0" err="1">
                <a:latin typeface="Courier New"/>
                <a:cs typeface="Courier New"/>
              </a:rPr>
              <a:t>th</a:t>
            </a:r>
            <a:r>
              <a:rPr lang="en-US" sz="2000" b="1" dirty="0">
                <a:latin typeface="Courier New"/>
                <a:cs typeface="Courier New"/>
              </a:rPr>
              <a:t>&gt;$locale&lt;/</a:t>
            </a:r>
            <a:r>
              <a:rPr lang="en-US" sz="2000" b="1" dirty="0" err="1">
                <a:latin typeface="Courier New"/>
                <a:cs typeface="Courier New"/>
              </a:rPr>
              <a:t>th</a:t>
            </a:r>
            <a:r>
              <a:rPr lang="en-US" sz="2000" b="1" dirty="0">
                <a:latin typeface="Courier New"/>
                <a:cs typeface="Courier New"/>
              </a:rPr>
              <a:t>&gt;\n";</a:t>
            </a:r>
          </a:p>
          <a:p>
            <a:r>
              <a:rPr lang="en-US" sz="2000" b="1" dirty="0">
                <a:latin typeface="Courier New"/>
                <a:cs typeface="Courier New"/>
              </a:rPr>
              <a:t>}</a:t>
            </a:r>
          </a:p>
          <a:p>
            <a:r>
              <a:rPr lang="en-US" sz="2000" b="1" dirty="0">
                <a:latin typeface="Courier New"/>
                <a:cs typeface="Courier New"/>
              </a:rPr>
              <a:t>print "    &lt;/</a:t>
            </a:r>
            <a:r>
              <a:rPr lang="en-US" sz="2000" b="1" dirty="0" err="1">
                <a:latin typeface="Courier New"/>
                <a:cs typeface="Courier New"/>
              </a:rPr>
              <a:t>tr</a:t>
            </a:r>
            <a:r>
              <a:rPr lang="en-US" sz="2000" b="1" dirty="0">
                <a:latin typeface="Courier New"/>
                <a:cs typeface="Courier New"/>
              </a:rPr>
              <a:t>&gt;\n";</a:t>
            </a:r>
            <a:endParaRPr lang="hu-HU" sz="20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223731" y="1325903"/>
            <a:ext cx="1702008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i18n/</a:t>
            </a:r>
            <a:r>
              <a:rPr lang="en-US" dirty="0" err="1" smtClean="0">
                <a:solidFill>
                  <a:srgbClr val="FFFF00"/>
                </a:solidFill>
              </a:rPr>
              <a:t>counter.php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211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Localize Text Messages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2311" y="1468011"/>
            <a:ext cx="9111639" cy="4708981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for ($</a:t>
            </a:r>
            <a:r>
              <a:rPr lang="en-US" sz="2000" b="1" dirty="0" err="1">
                <a:latin typeface="Courier New"/>
                <a:cs typeface="Courier New"/>
              </a:rPr>
              <a:t>i</a:t>
            </a:r>
            <a:r>
              <a:rPr lang="en-US" sz="2000" b="1" dirty="0">
                <a:latin typeface="Courier New"/>
                <a:cs typeface="Courier New"/>
              </a:rPr>
              <a:t> = 0; $</a:t>
            </a:r>
            <a:r>
              <a:rPr lang="en-US" sz="2000" b="1" dirty="0" err="1">
                <a:latin typeface="Courier New"/>
                <a:cs typeface="Courier New"/>
              </a:rPr>
              <a:t>i</a:t>
            </a:r>
            <a:r>
              <a:rPr lang="en-US" sz="2000" b="1" dirty="0">
                <a:latin typeface="Courier New"/>
                <a:cs typeface="Courier New"/>
              </a:rPr>
              <a:t> &lt;= 21; $</a:t>
            </a:r>
            <a:r>
              <a:rPr lang="en-US" sz="2000" b="1" dirty="0" err="1">
                <a:latin typeface="Courier New"/>
                <a:cs typeface="Courier New"/>
              </a:rPr>
              <a:t>i</a:t>
            </a:r>
            <a:r>
              <a:rPr lang="en-US" sz="2000" b="1" dirty="0">
                <a:latin typeface="Courier New"/>
                <a:cs typeface="Courier New"/>
              </a:rPr>
              <a:t>++) 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print "    &lt;</a:t>
            </a:r>
            <a:r>
              <a:rPr lang="en-US" sz="2000" b="1" dirty="0" err="1">
                <a:latin typeface="Courier New"/>
                <a:cs typeface="Courier New"/>
              </a:rPr>
              <a:t>tr</a:t>
            </a:r>
            <a:r>
              <a:rPr lang="en-US" sz="2000" b="1" dirty="0">
                <a:latin typeface="Courier New"/>
                <a:cs typeface="Courier New"/>
              </a:rPr>
              <a:t>&gt;\n";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print "        &lt;td&gt;$</a:t>
            </a:r>
            <a:r>
              <a:rPr lang="en-US" sz="2000" b="1" dirty="0" err="1">
                <a:latin typeface="Courier New"/>
                <a:cs typeface="Courier New"/>
              </a:rPr>
              <a:t>i</a:t>
            </a:r>
            <a:r>
              <a:rPr lang="en-US" sz="2000" b="1" dirty="0">
                <a:latin typeface="Courier New"/>
                <a:cs typeface="Courier New"/>
              </a:rPr>
              <a:t>&lt;/td&gt;\n";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  <a:r>
              <a:rPr lang="en-US" sz="2000" b="1" dirty="0" err="1">
                <a:latin typeface="Courier New"/>
                <a:cs typeface="Courier New"/>
              </a:rPr>
              <a:t>foreach</a:t>
            </a:r>
            <a:r>
              <a:rPr lang="en-US" sz="2000" b="1" dirty="0">
                <a:latin typeface="Courier New"/>
                <a:cs typeface="Courier New"/>
              </a:rPr>
              <a:t> ($locales as $locale) 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$</a:t>
            </a:r>
            <a:r>
              <a:rPr lang="en-US" sz="2000" b="1" dirty="0" err="1">
                <a:latin typeface="Courier New"/>
                <a:cs typeface="Courier New"/>
              </a:rPr>
              <a:t>msgMF</a:t>
            </a:r>
            <a:r>
              <a:rPr lang="en-US" sz="2000" b="1" dirty="0">
                <a:latin typeface="Courier New"/>
                <a:cs typeface="Courier New"/>
              </a:rPr>
              <a:t> = new 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MessageFormatter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($locale, $template)</a:t>
            </a:r>
            <a:r>
              <a:rPr lang="en-US" sz="2000" b="1" dirty="0">
                <a:latin typeface="Courier New"/>
                <a:cs typeface="Courier New"/>
              </a:rPr>
              <a:t>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$</a:t>
            </a:r>
            <a:r>
              <a:rPr lang="en-US" sz="2000" b="1" dirty="0" err="1">
                <a:latin typeface="Courier New"/>
                <a:cs typeface="Courier New"/>
              </a:rPr>
              <a:t>msg</a:t>
            </a:r>
            <a:r>
              <a:rPr lang="en-US" sz="2000" b="1" dirty="0">
                <a:latin typeface="Courier New"/>
                <a:cs typeface="Courier New"/>
              </a:rPr>
              <a:t> = $</a:t>
            </a:r>
            <a:r>
              <a:rPr lang="en-US" sz="2000" b="1" dirty="0" err="1">
                <a:latin typeface="Courier New"/>
                <a:cs typeface="Courier New"/>
              </a:rPr>
              <a:t>msgMF</a:t>
            </a:r>
            <a:r>
              <a:rPr lang="en-US" sz="2000" b="1" dirty="0">
                <a:latin typeface="Courier New"/>
                <a:cs typeface="Courier New"/>
              </a:rPr>
              <a:t>-&gt;format(array($</a:t>
            </a:r>
            <a:r>
              <a:rPr lang="en-US" sz="2000" b="1" dirty="0" err="1">
                <a:latin typeface="Courier New"/>
                <a:cs typeface="Courier New"/>
              </a:rPr>
              <a:t>i</a:t>
            </a:r>
            <a:r>
              <a:rPr lang="en-US" sz="2000" b="1" dirty="0">
                <a:latin typeface="Courier New"/>
                <a:cs typeface="Courier New"/>
              </a:rPr>
              <a:t>));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print "        &lt;td&gt;$</a:t>
            </a:r>
            <a:r>
              <a:rPr lang="en-US" sz="2000" b="1" dirty="0" err="1">
                <a:latin typeface="Courier New"/>
                <a:cs typeface="Courier New"/>
              </a:rPr>
              <a:t>msg</a:t>
            </a:r>
            <a:r>
              <a:rPr lang="en-US" sz="2000" b="1" dirty="0">
                <a:latin typeface="Courier New"/>
                <a:cs typeface="Courier New"/>
              </a:rPr>
              <a:t>&lt;/td&gt;\n";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}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print "    &lt;/</a:t>
            </a:r>
            <a:r>
              <a:rPr lang="en-US" sz="2000" b="1" dirty="0" err="1">
                <a:latin typeface="Courier New"/>
                <a:cs typeface="Courier New"/>
              </a:rPr>
              <a:t>tr</a:t>
            </a:r>
            <a:r>
              <a:rPr lang="en-US" sz="2000" b="1" dirty="0">
                <a:latin typeface="Courier New"/>
                <a:cs typeface="Courier New"/>
              </a:rPr>
              <a:t>&gt;\n";</a:t>
            </a:r>
          </a:p>
          <a:p>
            <a:r>
              <a:rPr lang="en-US" sz="2000" b="1" dirty="0">
                <a:latin typeface="Courier New"/>
                <a:cs typeface="Courier New"/>
              </a:rPr>
              <a:t>}</a:t>
            </a:r>
          </a:p>
          <a:p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>
                <a:latin typeface="Courier New"/>
                <a:cs typeface="Courier New"/>
              </a:rPr>
              <a:t>print "&lt;/table&gt;\n";</a:t>
            </a:r>
          </a:p>
          <a:p>
            <a:r>
              <a:rPr lang="en-US" sz="2000" b="1" dirty="0">
                <a:latin typeface="Courier New"/>
                <a:cs typeface="Courier New"/>
              </a:rPr>
              <a:t>?&gt;</a:t>
            </a:r>
            <a:endParaRPr lang="en-US" sz="20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350503" y="1325903"/>
            <a:ext cx="1702008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i18n/</a:t>
            </a:r>
            <a:r>
              <a:rPr lang="en-US" dirty="0" err="1" smtClean="0">
                <a:solidFill>
                  <a:srgbClr val="FFFF00"/>
                </a:solidFill>
              </a:rPr>
              <a:t>counter.php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37142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Localize Text Messages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274796" y="1234464"/>
            <a:ext cx="11941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Output:</a:t>
            </a:r>
            <a:endParaRPr lang="en-US" sz="2400" dirty="0"/>
          </a:p>
        </p:txBody>
      </p:sp>
      <p:pic>
        <p:nvPicPr>
          <p:cNvPr id="3" name="Picture 2" descr="Screen Shot 2015-11-15 at 10.12.25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1781" y="1234464"/>
            <a:ext cx="2964535" cy="5577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61869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Localize Text Messages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constructor of class 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MessageFormatter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smtClean="0"/>
              <a:t>takes two parameters:</a:t>
            </a:r>
          </a:p>
          <a:p>
            <a:pPr lvl="1"/>
            <a:r>
              <a:rPr lang="en-US" dirty="0" smtClean="0"/>
              <a:t>the locale</a:t>
            </a:r>
          </a:p>
          <a:p>
            <a:pPr lvl="1"/>
            <a:r>
              <a:rPr lang="en-US" dirty="0" smtClean="0"/>
              <a:t>the string to format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The string can contain </a:t>
            </a:r>
            <a:r>
              <a:rPr lang="en-US" dirty="0" smtClean="0">
                <a:solidFill>
                  <a:srgbClr val="B23C00"/>
                </a:solidFill>
              </a:rPr>
              <a:t>ICU parameters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ICU = International Components for Unicode</a:t>
            </a:r>
          </a:p>
          <a:p>
            <a:pPr lvl="1"/>
            <a:r>
              <a:rPr lang="en-US" dirty="0" smtClean="0"/>
              <a:t>Example: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{0, 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spellout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}</a:t>
            </a:r>
          </a:p>
          <a:p>
            <a:pPr lvl="1"/>
            <a:r>
              <a:rPr lang="en-US" dirty="0"/>
              <a:t>See </a:t>
            </a:r>
            <a:r>
              <a:rPr lang="en-US" dirty="0">
                <a:hlinkClick r:id="rId2"/>
              </a:rPr>
              <a:t>http://userguide.icu-project.org/formatparse/</a:t>
            </a:r>
            <a:r>
              <a:rPr lang="en-US" dirty="0" smtClean="0">
                <a:hlinkClick r:id="rId2"/>
              </a:rPr>
              <a:t>messages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6581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Localize Text Messages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Maintain a </a:t>
            </a:r>
            <a:r>
              <a:rPr lang="en-US" dirty="0" smtClean="0">
                <a:solidFill>
                  <a:srgbClr val="B23C00"/>
                </a:solidFill>
              </a:rPr>
              <a:t>message catalog </a:t>
            </a:r>
            <a:r>
              <a:rPr lang="en-US" dirty="0" smtClean="0"/>
              <a:t>of words </a:t>
            </a:r>
            <a:br>
              <a:rPr lang="en-US" dirty="0" smtClean="0"/>
            </a:br>
            <a:r>
              <a:rPr lang="en-US" dirty="0" smtClean="0"/>
              <a:t>and phrases in the different languages.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Retrieve the appropriate word or phrase.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Pass the chosen word or phrase to a 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MessageFormatter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smtClean="0"/>
              <a:t>object for formatting.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9725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75AB9-9FAF-744D-8B1B-8631609A80AA}" type="slidenum">
              <a:rPr lang="en-US"/>
              <a:pPr/>
              <a:t>2</a:t>
            </a:fld>
            <a:endParaRPr lang="en-US"/>
          </a:p>
        </p:txBody>
      </p:sp>
      <p:sp>
        <p:nvSpPr>
          <p:cNvPr id="634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Unofficial Field Trip</a:t>
            </a:r>
          </a:p>
        </p:txBody>
      </p:sp>
      <p:sp>
        <p:nvSpPr>
          <p:cNvPr id="634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1"/>
            <a:ext cx="8229600" cy="4968208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B23C00"/>
                </a:solidFill>
              </a:rPr>
              <a:t>Computer History Museum in Mt. </a:t>
            </a:r>
            <a:r>
              <a:rPr lang="en-US" b="1" dirty="0" smtClean="0">
                <a:solidFill>
                  <a:srgbClr val="B23C00"/>
                </a:solidFill>
              </a:rPr>
              <a:t>View</a:t>
            </a:r>
          </a:p>
          <a:p>
            <a:pPr lvl="4">
              <a:lnSpc>
                <a:spcPct val="90000"/>
              </a:lnSpc>
            </a:pPr>
            <a:endParaRPr lang="en-US" b="1" dirty="0">
              <a:solidFill>
                <a:srgbClr val="B23C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dirty="0">
                <a:hlinkClick r:id="rId2"/>
              </a:rPr>
              <a:t>http://www.computerhistory.org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Provide your own transportation to the museum.</a:t>
            </a:r>
            <a:endParaRPr lang="en-US" dirty="0"/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B23C00"/>
                </a:solidFill>
              </a:rPr>
              <a:t>Saturday, </a:t>
            </a:r>
            <a:r>
              <a:rPr lang="en-US" b="1" dirty="0" smtClean="0">
                <a:solidFill>
                  <a:srgbClr val="B23C00"/>
                </a:solidFill>
              </a:rPr>
              <a:t>November 21, </a:t>
            </a:r>
            <a:r>
              <a:rPr lang="en-US" b="1" dirty="0">
                <a:solidFill>
                  <a:srgbClr val="B23C00"/>
                </a:solidFill>
              </a:rPr>
              <a:t>11:30 – closing </a:t>
            </a:r>
            <a:r>
              <a:rPr lang="en-US" b="1" dirty="0" smtClean="0">
                <a:solidFill>
                  <a:srgbClr val="B23C00"/>
                </a:solidFill>
              </a:rPr>
              <a:t>time</a:t>
            </a:r>
          </a:p>
          <a:p>
            <a:pPr lvl="4">
              <a:lnSpc>
                <a:spcPct val="90000"/>
              </a:lnSpc>
            </a:pPr>
            <a:endParaRPr lang="en-US" b="1" dirty="0">
              <a:solidFill>
                <a:srgbClr val="B23C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dirty="0" smtClean="0"/>
              <a:t>Special </a:t>
            </a:r>
            <a:r>
              <a:rPr lang="en-US" dirty="0"/>
              <a:t>free admission.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Do a self-guided tour of the </a:t>
            </a:r>
            <a:r>
              <a:rPr lang="en-US" dirty="0" smtClean="0">
                <a:solidFill>
                  <a:schemeClr val="folHlink"/>
                </a:solidFill>
              </a:rPr>
              <a:t>Revolution</a:t>
            </a:r>
            <a:r>
              <a:rPr lang="en-US" dirty="0" smtClean="0"/>
              <a:t> </a:t>
            </a:r>
            <a:r>
              <a:rPr lang="en-US" dirty="0"/>
              <a:t>exhibit.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See a life-size working model of Charles </a:t>
            </a:r>
            <a:r>
              <a:rPr lang="en-US" dirty="0" smtClean="0"/>
              <a:t>Babbage</a:t>
            </a:r>
            <a:r>
              <a:rPr lang="en-US" altLang="ja-JP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solidFill>
                  <a:schemeClr val="folHlink"/>
                </a:solidFill>
              </a:rPr>
              <a:t>Difference Engine</a:t>
            </a:r>
            <a:r>
              <a:rPr lang="en-US" dirty="0"/>
              <a:t> in operation, a hand-cranked mechanical computer designed in the early 1800s.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Experience a fully restored </a:t>
            </a:r>
            <a:r>
              <a:rPr lang="en-US" dirty="0">
                <a:solidFill>
                  <a:schemeClr val="folHlink"/>
                </a:solidFill>
              </a:rPr>
              <a:t>IBM 1401</a:t>
            </a:r>
            <a:r>
              <a:rPr lang="en-US" dirty="0"/>
              <a:t> mainframe computer </a:t>
            </a:r>
            <a:r>
              <a:rPr lang="en-US" dirty="0" smtClean="0"/>
              <a:t>from </a:t>
            </a:r>
            <a:r>
              <a:rPr lang="en-US" dirty="0"/>
              <a:t>the early 1960s in operation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7006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348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348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348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348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Localize Text </a:t>
            </a:r>
            <a:r>
              <a:rPr lang="en-US" dirty="0" smtClean="0"/>
              <a:t>Messages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371635" y="1234464"/>
            <a:ext cx="6187286" cy="5016758"/>
          </a:xfrm>
          <a:prstGeom prst="rect">
            <a:avLst/>
          </a:prstGeom>
          <a:solidFill>
            <a:srgbClr val="F2F2F2"/>
          </a:solidFill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$messages = array();</a:t>
            </a:r>
          </a:p>
          <a:p>
            <a:r>
              <a:rPr lang="en-US" sz="2000" b="1" dirty="0">
                <a:latin typeface="Courier New"/>
                <a:cs typeface="Courier New"/>
              </a:rPr>
              <a:t>$messages['</a:t>
            </a:r>
            <a:r>
              <a:rPr lang="en-US" sz="2000" b="1" dirty="0" err="1">
                <a:latin typeface="Courier New"/>
                <a:cs typeface="Courier New"/>
              </a:rPr>
              <a:t>en_US</a:t>
            </a:r>
            <a:r>
              <a:rPr lang="en-US" sz="2000" b="1" dirty="0">
                <a:latin typeface="Courier New"/>
                <a:cs typeface="Courier New"/>
              </a:rPr>
              <a:t>'] =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array('FAVORITE' =&gt; 'favorite',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    </a:t>
            </a:r>
            <a:r>
              <a:rPr lang="en-US" sz="2000" b="1" dirty="0" smtClean="0">
                <a:latin typeface="Courier New"/>
                <a:cs typeface="Courier New"/>
              </a:rPr>
              <a:t> '</a:t>
            </a:r>
            <a:r>
              <a:rPr lang="en-US" sz="2000" b="1" dirty="0">
                <a:latin typeface="Courier New"/>
                <a:cs typeface="Courier New"/>
              </a:rPr>
              <a:t>FRIES' =&gt; '</a:t>
            </a:r>
            <a:r>
              <a:rPr lang="en-US" sz="2000" b="1" dirty="0" err="1">
                <a:latin typeface="Courier New"/>
                <a:cs typeface="Courier New"/>
              </a:rPr>
              <a:t>french</a:t>
            </a:r>
            <a:r>
              <a:rPr lang="en-US" sz="2000" b="1" dirty="0">
                <a:latin typeface="Courier New"/>
                <a:cs typeface="Courier New"/>
              </a:rPr>
              <a:t> fries',</a:t>
            </a:r>
          </a:p>
          <a:p>
            <a:r>
              <a:rPr lang="tr-TR" sz="2000" b="1" dirty="0">
                <a:latin typeface="Courier New"/>
                <a:cs typeface="Courier New"/>
              </a:rPr>
              <a:t>            </a:t>
            </a:r>
            <a:r>
              <a:rPr lang="tr-TR" sz="2000" b="1" dirty="0" smtClean="0">
                <a:latin typeface="Courier New"/>
                <a:cs typeface="Courier New"/>
              </a:rPr>
              <a:t> '</a:t>
            </a:r>
            <a:r>
              <a:rPr lang="tr-TR" sz="2000" b="1" dirty="0">
                <a:latin typeface="Courier New"/>
                <a:cs typeface="Courier New"/>
              </a:rPr>
              <a:t>CANDY' =&gt; '</a:t>
            </a:r>
            <a:r>
              <a:rPr lang="tr-TR" sz="2000" b="1" dirty="0" err="1">
                <a:latin typeface="Courier New"/>
                <a:cs typeface="Courier New"/>
              </a:rPr>
              <a:t>candy</a:t>
            </a:r>
            <a:r>
              <a:rPr lang="tr-TR" sz="2000" b="1" dirty="0">
                <a:latin typeface="Courier New"/>
                <a:cs typeface="Courier New"/>
              </a:rPr>
              <a:t>',</a:t>
            </a:r>
          </a:p>
          <a:p>
            <a:r>
              <a:rPr lang="it-IT" sz="2000" b="1" dirty="0">
                <a:latin typeface="Courier New"/>
                <a:cs typeface="Courier New"/>
              </a:rPr>
              <a:t>            </a:t>
            </a:r>
            <a:r>
              <a:rPr lang="it-IT" sz="2000" b="1" dirty="0" smtClean="0">
                <a:latin typeface="Courier New"/>
                <a:cs typeface="Courier New"/>
              </a:rPr>
              <a:t> '</a:t>
            </a:r>
            <a:r>
              <a:rPr lang="it-IT" sz="2000" b="1" dirty="0">
                <a:latin typeface="Courier New"/>
                <a:cs typeface="Courier New"/>
              </a:rPr>
              <a:t>CHIPS' =&gt; 'potato chips',</a:t>
            </a:r>
          </a:p>
          <a:p>
            <a:r>
              <a:rPr lang="fr-FR" sz="2000" b="1" dirty="0">
                <a:latin typeface="Courier New"/>
                <a:cs typeface="Courier New"/>
              </a:rPr>
              <a:t>          </a:t>
            </a:r>
            <a:r>
              <a:rPr lang="fr-FR" sz="2000" b="1" dirty="0" smtClean="0">
                <a:latin typeface="Courier New"/>
                <a:cs typeface="Courier New"/>
              </a:rPr>
              <a:t>'</a:t>
            </a:r>
            <a:r>
              <a:rPr lang="fr-FR" sz="2000" b="1" dirty="0">
                <a:latin typeface="Courier New"/>
                <a:cs typeface="Courier New"/>
              </a:rPr>
              <a:t>EGGPLANT' =&gt; '</a:t>
            </a:r>
            <a:r>
              <a:rPr lang="fr-FR" sz="2000" b="1" dirty="0" err="1">
                <a:latin typeface="Courier New"/>
                <a:cs typeface="Courier New"/>
              </a:rPr>
              <a:t>eggplant</a:t>
            </a:r>
            <a:r>
              <a:rPr lang="fr-FR" sz="2000" b="1" dirty="0">
                <a:latin typeface="Courier New"/>
                <a:cs typeface="Courier New"/>
              </a:rPr>
              <a:t>');</a:t>
            </a:r>
          </a:p>
          <a:p>
            <a:r>
              <a:rPr lang="fr-FR" sz="2000" b="1" dirty="0">
                <a:latin typeface="Courier New"/>
                <a:cs typeface="Courier New"/>
              </a:rPr>
              <a:t>$messages['</a:t>
            </a:r>
            <a:r>
              <a:rPr lang="fr-FR" sz="2000" b="1" dirty="0" err="1">
                <a:latin typeface="Courier New"/>
                <a:cs typeface="Courier New"/>
              </a:rPr>
              <a:t>en_GB</a:t>
            </a:r>
            <a:r>
              <a:rPr lang="fr-FR" sz="2000" b="1" dirty="0">
                <a:latin typeface="Courier New"/>
                <a:cs typeface="Courier New"/>
              </a:rPr>
              <a:t>'] =</a:t>
            </a:r>
          </a:p>
          <a:p>
            <a:r>
              <a:rPr lang="fr-FR" sz="2000" b="1" dirty="0">
                <a:latin typeface="Courier New"/>
                <a:cs typeface="Courier New"/>
              </a:rPr>
              <a:t>    </a:t>
            </a:r>
            <a:r>
              <a:rPr lang="fr-FR" sz="2000" b="1" dirty="0" err="1">
                <a:latin typeface="Courier New"/>
                <a:cs typeface="Courier New"/>
              </a:rPr>
              <a:t>array</a:t>
            </a:r>
            <a:r>
              <a:rPr lang="fr-FR" sz="2000" b="1" dirty="0">
                <a:latin typeface="Courier New"/>
                <a:cs typeface="Courier New"/>
              </a:rPr>
              <a:t>('FAVORITE' =&gt; '</a:t>
            </a:r>
            <a:r>
              <a:rPr lang="fr-FR" sz="2000" b="1" dirty="0" err="1">
                <a:latin typeface="Courier New"/>
                <a:cs typeface="Courier New"/>
              </a:rPr>
              <a:t>favourite</a:t>
            </a:r>
            <a:r>
              <a:rPr lang="fr-FR" sz="2000" b="1" dirty="0">
                <a:latin typeface="Courier New"/>
                <a:cs typeface="Courier New"/>
              </a:rPr>
              <a:t>',</a:t>
            </a:r>
          </a:p>
          <a:p>
            <a:r>
              <a:rPr lang="fr-FR" sz="2000" b="1" dirty="0">
                <a:latin typeface="Courier New"/>
                <a:cs typeface="Courier New"/>
              </a:rPr>
              <a:t>           </a:t>
            </a:r>
            <a:r>
              <a:rPr lang="fr-FR" sz="2000" b="1" dirty="0" smtClean="0">
                <a:latin typeface="Courier New"/>
                <a:cs typeface="Courier New"/>
              </a:rPr>
              <a:t>  </a:t>
            </a:r>
            <a:r>
              <a:rPr lang="fr-FR" sz="2000" b="1" dirty="0">
                <a:latin typeface="Courier New"/>
                <a:cs typeface="Courier New"/>
              </a:rPr>
              <a:t>'FRIES' =&gt; 'chips',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   </a:t>
            </a:r>
            <a:r>
              <a:rPr lang="en-US" sz="2000" b="1" dirty="0" smtClean="0">
                <a:latin typeface="Courier New"/>
                <a:cs typeface="Courier New"/>
              </a:rPr>
              <a:t>  </a:t>
            </a:r>
            <a:r>
              <a:rPr lang="en-US" sz="2000" b="1" dirty="0">
                <a:latin typeface="Courier New"/>
                <a:cs typeface="Courier New"/>
              </a:rPr>
              <a:t>'CANDY' =&gt; 'sweets',</a:t>
            </a:r>
          </a:p>
          <a:p>
            <a:r>
              <a:rPr lang="it-IT" sz="2000" b="1" dirty="0">
                <a:latin typeface="Courier New"/>
                <a:cs typeface="Courier New"/>
              </a:rPr>
              <a:t>            </a:t>
            </a:r>
            <a:r>
              <a:rPr lang="it-IT" sz="2000" b="1" dirty="0" smtClean="0">
                <a:latin typeface="Courier New"/>
                <a:cs typeface="Courier New"/>
              </a:rPr>
              <a:t> '</a:t>
            </a:r>
            <a:r>
              <a:rPr lang="it-IT" sz="2000" b="1" dirty="0">
                <a:latin typeface="Courier New"/>
                <a:cs typeface="Courier New"/>
              </a:rPr>
              <a:t>CHIPS' =&gt; '</a:t>
            </a:r>
            <a:r>
              <a:rPr lang="it-IT" sz="2000" b="1" dirty="0" err="1">
                <a:latin typeface="Courier New"/>
                <a:cs typeface="Courier New"/>
              </a:rPr>
              <a:t>crisps</a:t>
            </a:r>
            <a:r>
              <a:rPr lang="it-IT" sz="2000" b="1" dirty="0">
                <a:latin typeface="Courier New"/>
                <a:cs typeface="Courier New"/>
              </a:rPr>
              <a:t>',</a:t>
            </a:r>
          </a:p>
          <a:p>
            <a:r>
              <a:rPr lang="fr-FR" sz="2000" b="1" dirty="0">
                <a:latin typeface="Courier New"/>
                <a:cs typeface="Courier New"/>
              </a:rPr>
              <a:t>          </a:t>
            </a:r>
            <a:r>
              <a:rPr lang="fr-FR" sz="2000" b="1" dirty="0" smtClean="0">
                <a:latin typeface="Courier New"/>
                <a:cs typeface="Courier New"/>
              </a:rPr>
              <a:t>'</a:t>
            </a:r>
            <a:r>
              <a:rPr lang="fr-FR" sz="2000" b="1" dirty="0">
                <a:latin typeface="Courier New"/>
                <a:cs typeface="Courier New"/>
              </a:rPr>
              <a:t>EGGPLANT' =&gt; 'aubergine');</a:t>
            </a:r>
          </a:p>
          <a:p>
            <a:endParaRPr lang="fr-FR" sz="2000" b="1" dirty="0">
              <a:latin typeface="Courier New"/>
              <a:cs typeface="Courier New"/>
            </a:endParaRPr>
          </a:p>
          <a:p>
            <a:r>
              <a:rPr lang="fr-FR" sz="2000" b="1" dirty="0">
                <a:latin typeface="Courier New"/>
                <a:cs typeface="Courier New"/>
              </a:rPr>
              <a:t>$locales  = </a:t>
            </a:r>
            <a:r>
              <a:rPr lang="fr-FR" sz="2000" b="1" dirty="0" err="1">
                <a:latin typeface="Courier New"/>
                <a:cs typeface="Courier New"/>
              </a:rPr>
              <a:t>array</a:t>
            </a:r>
            <a:r>
              <a:rPr lang="fr-FR" sz="2000" b="1" dirty="0">
                <a:latin typeface="Courier New"/>
                <a:cs typeface="Courier New"/>
              </a:rPr>
              <a:t>('</a:t>
            </a:r>
            <a:r>
              <a:rPr lang="fr-FR" sz="2000" b="1" dirty="0" err="1">
                <a:latin typeface="Courier New"/>
                <a:cs typeface="Courier New"/>
              </a:rPr>
              <a:t>en_US</a:t>
            </a:r>
            <a:r>
              <a:rPr lang="fr-FR" sz="2000" b="1" dirty="0">
                <a:latin typeface="Courier New"/>
                <a:cs typeface="Courier New"/>
              </a:rPr>
              <a:t>', '</a:t>
            </a:r>
            <a:r>
              <a:rPr lang="fr-FR" sz="2000" b="1" dirty="0" err="1">
                <a:latin typeface="Courier New"/>
                <a:cs typeface="Courier New"/>
              </a:rPr>
              <a:t>en_GB</a:t>
            </a:r>
            <a:r>
              <a:rPr lang="fr-FR" sz="2000" b="1" dirty="0">
                <a:latin typeface="Courier New"/>
                <a:cs typeface="Courier New"/>
              </a:rPr>
              <a:t>');</a:t>
            </a:r>
          </a:p>
          <a:p>
            <a:r>
              <a:rPr lang="nl-NL" sz="2000" b="1" dirty="0" smtClean="0">
                <a:latin typeface="Courier New"/>
                <a:cs typeface="Courier New"/>
              </a:rPr>
              <a:t>$</a:t>
            </a:r>
            <a:r>
              <a:rPr lang="nl-NL" sz="2000" b="1" dirty="0" err="1">
                <a:latin typeface="Courier New"/>
                <a:cs typeface="Courier New"/>
              </a:rPr>
              <a:t>sentence</a:t>
            </a:r>
            <a:r>
              <a:rPr lang="nl-NL" sz="2000" b="1" dirty="0">
                <a:latin typeface="Courier New"/>
                <a:cs typeface="Courier New"/>
              </a:rPr>
              <a:t> = 'My {0} food is {1}</a:t>
            </a:r>
            <a:r>
              <a:rPr lang="nl-NL" sz="2000" b="1" dirty="0" smtClean="0">
                <a:latin typeface="Courier New"/>
                <a:cs typeface="Courier New"/>
              </a:rPr>
              <a:t>.’;</a:t>
            </a:r>
            <a:endParaRPr lang="nl-NL" sz="20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217902" y="1325903"/>
            <a:ext cx="1473781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i18n/text1</a:t>
            </a:r>
            <a:r>
              <a:rPr lang="en-US" dirty="0" smtClean="0">
                <a:solidFill>
                  <a:srgbClr val="FFFF00"/>
                </a:solidFill>
              </a:rPr>
              <a:t>.php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37688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Localize Text Messages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2928" y="1373346"/>
            <a:ext cx="8819204" cy="2970044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 smtClean="0">
                <a:latin typeface="Courier New"/>
                <a:cs typeface="Courier New"/>
              </a:rPr>
              <a:t>$</a:t>
            </a:r>
            <a:r>
              <a:rPr lang="en-US" sz="1700" b="1" dirty="0" err="1">
                <a:latin typeface="Courier New"/>
                <a:cs typeface="Courier New"/>
              </a:rPr>
              <a:t>favoriteMF</a:t>
            </a:r>
            <a:r>
              <a:rPr lang="en-US" sz="1700" b="1" dirty="0">
                <a:latin typeface="Courier New"/>
                <a:cs typeface="Courier New"/>
              </a:rPr>
              <a:t> = </a:t>
            </a:r>
            <a:endParaRPr lang="en-US" sz="1700" b="1" dirty="0" smtClean="0">
              <a:latin typeface="Courier New"/>
              <a:cs typeface="Courier New"/>
            </a:endParaRPr>
          </a:p>
          <a:p>
            <a:r>
              <a:rPr lang="en-US" sz="1700" b="1" dirty="0">
                <a:latin typeface="Courier New"/>
                <a:cs typeface="Courier New"/>
              </a:rPr>
              <a:t> </a:t>
            </a:r>
            <a:r>
              <a:rPr lang="en-US" sz="1700" b="1" dirty="0" smtClean="0">
                <a:latin typeface="Courier New"/>
                <a:cs typeface="Courier New"/>
              </a:rPr>
              <a:t>   new </a:t>
            </a:r>
            <a:r>
              <a:rPr lang="en-US" sz="1700" b="1" dirty="0" err="1">
                <a:latin typeface="Courier New"/>
                <a:cs typeface="Courier New"/>
              </a:rPr>
              <a:t>MessageFormatter</a:t>
            </a:r>
            <a:r>
              <a:rPr lang="en-US" sz="1700" b="1" dirty="0">
                <a:latin typeface="Courier New"/>
                <a:cs typeface="Courier New"/>
              </a:rPr>
              <a:t>($locale, $messages[$locale]['FAVORITE']);</a:t>
            </a:r>
          </a:p>
          <a:p>
            <a:r>
              <a:rPr lang="en-US" sz="1700" b="1" dirty="0">
                <a:latin typeface="Courier New"/>
                <a:cs typeface="Courier New"/>
              </a:rPr>
              <a:t>$favorite = </a:t>
            </a:r>
            <a:r>
              <a:rPr lang="en-US" sz="1700" b="1" dirty="0" smtClean="0">
                <a:latin typeface="Courier New"/>
                <a:cs typeface="Courier New"/>
              </a:rPr>
              <a:t>$</a:t>
            </a:r>
            <a:r>
              <a:rPr lang="en-US" sz="1700" b="1" dirty="0" err="1">
                <a:latin typeface="Courier New"/>
                <a:cs typeface="Courier New"/>
              </a:rPr>
              <a:t>favoriteMF</a:t>
            </a:r>
            <a:r>
              <a:rPr lang="en-US" sz="1700" b="1" dirty="0">
                <a:latin typeface="Courier New"/>
                <a:cs typeface="Courier New"/>
              </a:rPr>
              <a:t>-&gt;format(array())</a:t>
            </a:r>
            <a:r>
              <a:rPr lang="en-US" sz="1700" b="1" dirty="0" smtClean="0">
                <a:latin typeface="Courier New"/>
                <a:cs typeface="Courier New"/>
              </a:rPr>
              <a:t>;</a:t>
            </a:r>
          </a:p>
          <a:p>
            <a:endParaRPr lang="en-US" sz="1700" b="1" dirty="0">
              <a:latin typeface="Courier New"/>
              <a:cs typeface="Courier New"/>
            </a:endParaRPr>
          </a:p>
          <a:p>
            <a:r>
              <a:rPr lang="en-US" sz="1700" b="1" dirty="0">
                <a:latin typeface="Courier New"/>
                <a:cs typeface="Courier New"/>
              </a:rPr>
              <a:t>$</a:t>
            </a:r>
            <a:r>
              <a:rPr lang="en-US" sz="1700" b="1" dirty="0" err="1">
                <a:latin typeface="Courier New"/>
                <a:cs typeface="Courier New"/>
              </a:rPr>
              <a:t>candyMF</a:t>
            </a:r>
            <a:r>
              <a:rPr lang="en-US" sz="1700" b="1" dirty="0">
                <a:latin typeface="Courier New"/>
                <a:cs typeface="Courier New"/>
              </a:rPr>
              <a:t> = </a:t>
            </a:r>
            <a:endParaRPr lang="en-US" sz="1700" b="1" dirty="0" smtClean="0">
              <a:latin typeface="Courier New"/>
              <a:cs typeface="Courier New"/>
            </a:endParaRPr>
          </a:p>
          <a:p>
            <a:r>
              <a:rPr lang="en-US" sz="1700" b="1" dirty="0">
                <a:latin typeface="Courier New"/>
                <a:cs typeface="Courier New"/>
              </a:rPr>
              <a:t> </a:t>
            </a:r>
            <a:r>
              <a:rPr lang="en-US" sz="1700" b="1" dirty="0" smtClean="0">
                <a:latin typeface="Courier New"/>
                <a:cs typeface="Courier New"/>
              </a:rPr>
              <a:t>   new </a:t>
            </a:r>
            <a:r>
              <a:rPr lang="en-US" sz="1700" b="1" dirty="0" err="1">
                <a:latin typeface="Courier New"/>
                <a:cs typeface="Courier New"/>
              </a:rPr>
              <a:t>MessageFormatter</a:t>
            </a:r>
            <a:r>
              <a:rPr lang="en-US" sz="1700" b="1" dirty="0">
                <a:latin typeface="Courier New"/>
                <a:cs typeface="Courier New"/>
              </a:rPr>
              <a:t>($locale, $messages[$locale]['CANDY']);</a:t>
            </a:r>
          </a:p>
          <a:p>
            <a:r>
              <a:rPr lang="en-US" sz="1700" b="1" dirty="0">
                <a:latin typeface="Courier New"/>
                <a:cs typeface="Courier New"/>
              </a:rPr>
              <a:t>$candy = </a:t>
            </a:r>
            <a:r>
              <a:rPr lang="en-US" sz="1700" b="1" dirty="0" smtClean="0">
                <a:latin typeface="Courier New"/>
                <a:cs typeface="Courier New"/>
              </a:rPr>
              <a:t>$</a:t>
            </a:r>
            <a:r>
              <a:rPr lang="en-US" sz="1700" b="1" dirty="0" err="1">
                <a:latin typeface="Courier New"/>
                <a:cs typeface="Courier New"/>
              </a:rPr>
              <a:t>candyMF</a:t>
            </a:r>
            <a:r>
              <a:rPr lang="en-US" sz="1700" b="1" dirty="0">
                <a:latin typeface="Courier New"/>
                <a:cs typeface="Courier New"/>
              </a:rPr>
              <a:t>-&gt;format(array());</a:t>
            </a:r>
          </a:p>
          <a:p>
            <a:endParaRPr lang="en-US" sz="1700" b="1" dirty="0" smtClean="0">
              <a:latin typeface="Courier New"/>
              <a:cs typeface="Courier New"/>
            </a:endParaRPr>
          </a:p>
          <a:p>
            <a:r>
              <a:rPr lang="en-US" sz="1700" b="1" dirty="0">
                <a:latin typeface="Courier New"/>
                <a:cs typeface="Courier New"/>
              </a:rPr>
              <a:t>$</a:t>
            </a:r>
            <a:r>
              <a:rPr lang="en-US" sz="1700" b="1" dirty="0" err="1">
                <a:latin typeface="Courier New"/>
                <a:cs typeface="Courier New"/>
              </a:rPr>
              <a:t>sentenceMF</a:t>
            </a:r>
            <a:r>
              <a:rPr lang="en-US" sz="1700" b="1" dirty="0">
                <a:latin typeface="Courier New"/>
                <a:cs typeface="Courier New"/>
              </a:rPr>
              <a:t> = </a:t>
            </a:r>
            <a:endParaRPr lang="en-US" sz="1700" b="1" dirty="0" smtClean="0">
              <a:latin typeface="Courier New"/>
              <a:cs typeface="Courier New"/>
            </a:endParaRPr>
          </a:p>
          <a:p>
            <a:r>
              <a:rPr lang="en-US" sz="1700" b="1" dirty="0">
                <a:latin typeface="Courier New"/>
                <a:cs typeface="Courier New"/>
              </a:rPr>
              <a:t> </a:t>
            </a:r>
            <a:r>
              <a:rPr lang="en-US" sz="1700" b="1" dirty="0" smtClean="0">
                <a:latin typeface="Courier New"/>
                <a:cs typeface="Courier New"/>
              </a:rPr>
              <a:t>   new </a:t>
            </a:r>
            <a:r>
              <a:rPr lang="en-US" sz="1700" b="1" dirty="0" err="1">
                <a:latin typeface="Courier New"/>
                <a:cs typeface="Courier New"/>
              </a:rPr>
              <a:t>MessageFormatter</a:t>
            </a:r>
            <a:r>
              <a:rPr lang="en-US" sz="1700" b="1" dirty="0">
                <a:latin typeface="Courier New"/>
                <a:cs typeface="Courier New"/>
              </a:rPr>
              <a:t>($locale, $sentence);</a:t>
            </a:r>
          </a:p>
          <a:p>
            <a:r>
              <a:rPr lang="en-US" sz="1700" b="1" dirty="0">
                <a:latin typeface="Courier New"/>
                <a:cs typeface="Courier New"/>
              </a:rPr>
              <a:t>$text = $</a:t>
            </a:r>
            <a:r>
              <a:rPr lang="en-US" sz="1700" b="1" dirty="0" err="1">
                <a:latin typeface="Courier New"/>
                <a:cs typeface="Courier New"/>
              </a:rPr>
              <a:t>sentenceMF</a:t>
            </a:r>
            <a:r>
              <a:rPr lang="en-US" sz="1700" b="1" dirty="0">
                <a:latin typeface="Courier New"/>
                <a:cs typeface="Courier New"/>
              </a:rPr>
              <a:t>-&gt;format(array($favorite, $candy))</a:t>
            </a:r>
            <a:r>
              <a:rPr lang="en-US" sz="1700" b="1" dirty="0" smtClean="0">
                <a:latin typeface="Courier New"/>
                <a:cs typeface="Courier New"/>
              </a:rPr>
              <a:t>;</a:t>
            </a:r>
            <a:endParaRPr lang="en-US" sz="17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06609" y="1234464"/>
            <a:ext cx="1473781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i18n/text1</a:t>
            </a:r>
            <a:r>
              <a:rPr lang="en-US" dirty="0" smtClean="0">
                <a:solidFill>
                  <a:srgbClr val="FFFF00"/>
                </a:solidFill>
              </a:rPr>
              <a:t>.php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4723" y="4709146"/>
            <a:ext cx="11941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Output:</a:t>
            </a:r>
            <a:endParaRPr lang="en-US" sz="2400" dirty="0"/>
          </a:p>
        </p:txBody>
      </p:sp>
      <p:pic>
        <p:nvPicPr>
          <p:cNvPr id="9" name="Picture 8" descr="Screen Shot 2015-11-15 at 11.19.25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30" y="4526268"/>
            <a:ext cx="5283200" cy="134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67376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Localize Dates and Times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493527"/>
          </a:xfrm>
        </p:spPr>
        <p:txBody>
          <a:bodyPr/>
          <a:lstStyle/>
          <a:p>
            <a:r>
              <a:rPr lang="en-US" dirty="0" smtClean="0"/>
              <a:t>Use a 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MessageFormatter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smtClean="0"/>
              <a:t>object.</a:t>
            </a:r>
          </a:p>
          <a:p>
            <a:pPr lvl="1"/>
            <a:r>
              <a:rPr lang="en-US" dirty="0" smtClean="0"/>
              <a:t>Use a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date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smtClean="0"/>
              <a:t>or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time</a:t>
            </a:r>
            <a:r>
              <a:rPr lang="en-US" dirty="0" smtClean="0"/>
              <a:t> argument type.</a:t>
            </a:r>
          </a:p>
          <a:p>
            <a:pPr lvl="1"/>
            <a:r>
              <a:rPr lang="en-US" dirty="0" smtClean="0"/>
              <a:t>Optionally specify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short</a:t>
            </a:r>
            <a:r>
              <a:rPr lang="en-US" dirty="0" smtClean="0"/>
              <a:t>,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medium</a:t>
            </a:r>
            <a:r>
              <a:rPr lang="en-US" dirty="0" smtClean="0"/>
              <a:t>, or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long</a:t>
            </a:r>
            <a:r>
              <a:rPr lang="en-US" dirty="0" smtClean="0"/>
              <a:t> style.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806" y="3044471"/>
            <a:ext cx="8495986" cy="19389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err="1">
                <a:latin typeface="Courier New"/>
                <a:cs typeface="Courier New"/>
              </a:rPr>
              <a:t>date_default_timezone_set</a:t>
            </a:r>
            <a:r>
              <a:rPr lang="en-US" sz="2000" b="1" dirty="0">
                <a:latin typeface="Courier New"/>
                <a:cs typeface="Courier New"/>
              </a:rPr>
              <a:t>('America/</a:t>
            </a:r>
            <a:r>
              <a:rPr lang="en-US" sz="2000" b="1" dirty="0" err="1">
                <a:latin typeface="Courier New"/>
                <a:cs typeface="Courier New"/>
              </a:rPr>
              <a:t>Los_Angeles</a:t>
            </a:r>
            <a:r>
              <a:rPr lang="en-US" sz="2000" b="1" dirty="0">
                <a:latin typeface="Courier New"/>
                <a:cs typeface="Courier New"/>
              </a:rPr>
              <a:t>');</a:t>
            </a:r>
          </a:p>
          <a:p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>
                <a:latin typeface="Courier New"/>
                <a:cs typeface="Courier New"/>
              </a:rPr>
              <a:t>$when = new </a:t>
            </a:r>
            <a:r>
              <a:rPr lang="en-US" sz="2000" b="1" dirty="0" err="1">
                <a:latin typeface="Courier New"/>
                <a:cs typeface="Courier New"/>
              </a:rPr>
              <a:t>DateTime</a:t>
            </a:r>
            <a:r>
              <a:rPr lang="en-US" sz="2000" b="1" dirty="0">
                <a:latin typeface="Courier New"/>
                <a:cs typeface="Courier New"/>
              </a:rPr>
              <a:t>();</a:t>
            </a:r>
          </a:p>
          <a:p>
            <a:r>
              <a:rPr lang="en-US" sz="2000" b="1" dirty="0">
                <a:latin typeface="Courier New"/>
                <a:cs typeface="Courier New"/>
              </a:rPr>
              <a:t>$message = "It is 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{0,time,short} </a:t>
            </a:r>
            <a:r>
              <a:rPr lang="en-US" sz="2000" b="1" dirty="0">
                <a:latin typeface="Courier New"/>
                <a:cs typeface="Courier New"/>
              </a:rPr>
              <a:t>on 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{0,date,medium}</a:t>
            </a:r>
            <a:r>
              <a:rPr lang="en-US" sz="2000" b="1" dirty="0">
                <a:latin typeface="Courier New"/>
                <a:cs typeface="Courier New"/>
              </a:rPr>
              <a:t>.";</a:t>
            </a:r>
          </a:p>
          <a:p>
            <a:r>
              <a:rPr lang="en-US" sz="2000" b="1" dirty="0">
                <a:latin typeface="Courier New"/>
                <a:cs typeface="Courier New"/>
              </a:rPr>
              <a:t>$</a:t>
            </a:r>
            <a:r>
              <a:rPr lang="en-US" sz="2000" b="1" dirty="0" err="1">
                <a:latin typeface="Courier New"/>
                <a:cs typeface="Courier New"/>
              </a:rPr>
              <a:t>fmt</a:t>
            </a:r>
            <a:r>
              <a:rPr lang="en-US" sz="2000" b="1" dirty="0">
                <a:latin typeface="Courier New"/>
                <a:cs typeface="Courier New"/>
              </a:rPr>
              <a:t> = new </a:t>
            </a:r>
            <a:r>
              <a:rPr lang="en-US" sz="2000" b="1" dirty="0" err="1">
                <a:latin typeface="Courier New"/>
                <a:cs typeface="Courier New"/>
              </a:rPr>
              <a:t>MessageFormatter</a:t>
            </a:r>
            <a:r>
              <a:rPr lang="en-US" sz="2000" b="1" dirty="0">
                <a:latin typeface="Courier New"/>
                <a:cs typeface="Courier New"/>
              </a:rPr>
              <a:t>('</a:t>
            </a:r>
            <a:r>
              <a:rPr lang="en-US" sz="2000" b="1" dirty="0" err="1">
                <a:latin typeface="Courier New"/>
                <a:cs typeface="Courier New"/>
              </a:rPr>
              <a:t>en_US</a:t>
            </a:r>
            <a:r>
              <a:rPr lang="en-US" sz="2000" b="1" dirty="0">
                <a:latin typeface="Courier New"/>
                <a:cs typeface="Courier New"/>
              </a:rPr>
              <a:t>', $message);</a:t>
            </a:r>
          </a:p>
          <a:p>
            <a:r>
              <a:rPr lang="en-US" sz="2000" b="1" dirty="0">
                <a:latin typeface="Courier New"/>
                <a:cs typeface="Courier New"/>
              </a:rPr>
              <a:t>print $</a:t>
            </a:r>
            <a:r>
              <a:rPr lang="en-US" sz="2000" b="1" dirty="0" err="1">
                <a:latin typeface="Courier New"/>
                <a:cs typeface="Courier New"/>
              </a:rPr>
              <a:t>fmt</a:t>
            </a:r>
            <a:r>
              <a:rPr lang="en-US" sz="2000" b="1" dirty="0">
                <a:latin typeface="Courier New"/>
                <a:cs typeface="Courier New"/>
              </a:rPr>
              <a:t>-&gt;format(array($when)) . "\</a:t>
            </a:r>
            <a:r>
              <a:rPr lang="en-US" sz="2000" b="1" dirty="0" smtClean="0">
                <a:latin typeface="Courier New"/>
                <a:cs typeface="Courier New"/>
              </a:rPr>
              <a:t>n";</a:t>
            </a:r>
            <a:endParaRPr lang="en-US" sz="20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315170" y="2788927"/>
            <a:ext cx="164500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i18n/dates1</a:t>
            </a:r>
            <a:r>
              <a:rPr lang="en-US" dirty="0" smtClean="0">
                <a:solidFill>
                  <a:srgbClr val="FFFF00"/>
                </a:solidFill>
              </a:rPr>
              <a:t>.php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6025" y="5166341"/>
            <a:ext cx="4802066" cy="400110"/>
          </a:xfrm>
          <a:prstGeom prst="rect">
            <a:avLst/>
          </a:prstGeom>
          <a:solidFill>
            <a:srgbClr val="E2EAFF"/>
          </a:solidFill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It is 4:25 AM on Apr 23, 2015.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91918" y="5074902"/>
            <a:ext cx="11941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Output: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706495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Localize Dates and </a:t>
            </a:r>
            <a:r>
              <a:rPr lang="en-US" dirty="0" smtClean="0"/>
              <a:t>Times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an 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IntlDateFormatter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smtClean="0"/>
              <a:t>object to specify the individual parts of a date or time.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2544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Localize Dates and Times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74367" y="1234464"/>
            <a:ext cx="8773030" cy="42473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err="1">
                <a:latin typeface="Courier New"/>
                <a:cs typeface="Courier New"/>
              </a:rPr>
              <a:t>date_default_timezone_set</a:t>
            </a:r>
            <a:r>
              <a:rPr lang="en-US" sz="1800" b="1" dirty="0">
                <a:latin typeface="Courier New"/>
                <a:cs typeface="Courier New"/>
              </a:rPr>
              <a:t>('America/</a:t>
            </a:r>
            <a:r>
              <a:rPr lang="en-US" sz="1800" b="1" dirty="0" err="1">
                <a:latin typeface="Courier New"/>
                <a:cs typeface="Courier New"/>
              </a:rPr>
              <a:t>Los_Angeles</a:t>
            </a:r>
            <a:r>
              <a:rPr lang="en-US" sz="1800" b="1" dirty="0">
                <a:latin typeface="Courier New"/>
                <a:cs typeface="Courier New"/>
              </a:rPr>
              <a:t>');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$</a:t>
            </a:r>
            <a:r>
              <a:rPr lang="en-US" sz="1800" b="1" dirty="0" err="1">
                <a:latin typeface="Courier New"/>
                <a:cs typeface="Courier New"/>
              </a:rPr>
              <a:t>fmt</a:t>
            </a:r>
            <a:r>
              <a:rPr lang="en-US" sz="1800" b="1" dirty="0">
                <a:latin typeface="Courier New"/>
                <a:cs typeface="Courier New"/>
              </a:rPr>
              <a:t> = new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IntlDateFormatter</a:t>
            </a:r>
            <a:r>
              <a:rPr lang="en-US" sz="1800" b="1" dirty="0">
                <a:latin typeface="Courier New"/>
                <a:cs typeface="Courier New"/>
              </a:rPr>
              <a:t>('</a:t>
            </a:r>
            <a:r>
              <a:rPr lang="en-US" sz="1800" b="1" dirty="0" err="1">
                <a:latin typeface="Courier New"/>
                <a:cs typeface="Courier New"/>
              </a:rPr>
              <a:t>en_US</a:t>
            </a:r>
            <a:r>
              <a:rPr lang="en-US" sz="1800" b="1" dirty="0">
                <a:latin typeface="Courier New"/>
                <a:cs typeface="Courier New"/>
              </a:rPr>
              <a:t>', </a:t>
            </a:r>
            <a:r>
              <a:rPr lang="en-US" sz="1800" b="1" dirty="0" err="1">
                <a:solidFill>
                  <a:srgbClr val="0033CC"/>
                </a:solidFill>
                <a:latin typeface="Courier New"/>
                <a:cs typeface="Courier New"/>
              </a:rPr>
              <a:t>IntlDateFormatter</a:t>
            </a:r>
            <a:r>
              <a:rPr lang="en-US" sz="1800" b="1" dirty="0">
                <a:solidFill>
                  <a:srgbClr val="0033CC"/>
                </a:solidFill>
                <a:latin typeface="Courier New"/>
                <a:cs typeface="Courier New"/>
              </a:rPr>
              <a:t>::FULL</a:t>
            </a:r>
            <a:r>
              <a:rPr lang="en-US" sz="1800" b="1" dirty="0">
                <a:latin typeface="Courier New"/>
                <a:cs typeface="Courier New"/>
              </a:rPr>
              <a:t>, </a:t>
            </a:r>
          </a:p>
          <a:p>
            <a:r>
              <a:rPr lang="fi-FI" sz="1800" b="1" dirty="0">
                <a:latin typeface="Courier New"/>
                <a:cs typeface="Courier New"/>
              </a:rPr>
              <a:t>                             </a:t>
            </a:r>
            <a:r>
              <a:rPr lang="fi-FI" sz="1800" b="1" dirty="0" err="1">
                <a:solidFill>
                  <a:srgbClr val="008000"/>
                </a:solidFill>
                <a:latin typeface="Courier New"/>
                <a:cs typeface="Courier New"/>
              </a:rPr>
              <a:t>IntlDateFormatter::FULL</a:t>
            </a:r>
            <a:r>
              <a:rPr lang="fi-FI" sz="1800" b="1" dirty="0">
                <a:latin typeface="Courier New"/>
                <a:cs typeface="Courier New"/>
              </a:rPr>
              <a:t>, </a:t>
            </a:r>
          </a:p>
          <a:p>
            <a:r>
              <a:rPr lang="fr-FR" sz="1800" b="1" dirty="0">
                <a:latin typeface="Courier New"/>
                <a:cs typeface="Courier New"/>
              </a:rPr>
              <a:t>                             '</a:t>
            </a:r>
            <a:r>
              <a:rPr lang="fr-FR" sz="1800" b="1" dirty="0" err="1">
                <a:latin typeface="Courier New"/>
                <a:cs typeface="Courier New"/>
              </a:rPr>
              <a:t>America</a:t>
            </a:r>
            <a:r>
              <a:rPr lang="fr-FR" sz="1800" b="1" dirty="0">
                <a:latin typeface="Courier New"/>
                <a:cs typeface="Courier New"/>
              </a:rPr>
              <a:t>/</a:t>
            </a:r>
            <a:r>
              <a:rPr lang="fr-FR" sz="1800" b="1" dirty="0" err="1">
                <a:latin typeface="Courier New"/>
                <a:cs typeface="Courier New"/>
              </a:rPr>
              <a:t>Los_Angeles</a:t>
            </a:r>
            <a:r>
              <a:rPr lang="fr-FR" sz="1800" b="1" dirty="0">
                <a:latin typeface="Courier New"/>
                <a:cs typeface="Courier New"/>
              </a:rPr>
              <a:t>');</a:t>
            </a:r>
          </a:p>
          <a:p>
            <a:r>
              <a:rPr lang="fr-FR" sz="1800" b="1" dirty="0">
                <a:latin typeface="Courier New"/>
                <a:cs typeface="Courier New"/>
              </a:rPr>
              <a:t>$</a:t>
            </a:r>
            <a:r>
              <a:rPr lang="fr-FR" sz="1800" b="1" dirty="0" err="1">
                <a:latin typeface="Courier New"/>
                <a:cs typeface="Courier New"/>
              </a:rPr>
              <a:t>when</a:t>
            </a:r>
            <a:r>
              <a:rPr lang="fr-FR" sz="1800" b="1" dirty="0">
                <a:latin typeface="Courier New"/>
                <a:cs typeface="Courier New"/>
              </a:rPr>
              <a:t> = new </a:t>
            </a:r>
            <a:r>
              <a:rPr lang="fr-FR" sz="1800" b="1" dirty="0" err="1">
                <a:latin typeface="Courier New"/>
                <a:cs typeface="Courier New"/>
              </a:rPr>
              <a:t>DateTime</a:t>
            </a:r>
            <a:r>
              <a:rPr lang="fr-FR" sz="1800" b="1" dirty="0">
                <a:latin typeface="Courier New"/>
                <a:cs typeface="Courier New"/>
              </a:rPr>
              <a:t>();</a:t>
            </a:r>
          </a:p>
          <a:p>
            <a:r>
              <a:rPr lang="tr-TR" sz="1800" b="1" dirty="0">
                <a:latin typeface="Courier New"/>
                <a:cs typeface="Courier New"/>
              </a:rPr>
              <a:t>$</a:t>
            </a:r>
            <a:r>
              <a:rPr lang="tr-TR" sz="1800" b="1" dirty="0" err="1">
                <a:latin typeface="Courier New"/>
                <a:cs typeface="Courier New"/>
              </a:rPr>
              <a:t>parts</a:t>
            </a:r>
            <a:r>
              <a:rPr lang="tr-TR" sz="1800" b="1" dirty="0">
                <a:latin typeface="Courier New"/>
                <a:cs typeface="Courier New"/>
              </a:rPr>
              <a:t> = </a:t>
            </a:r>
            <a:r>
              <a:rPr lang="tr-TR" sz="1800" b="1" dirty="0" err="1">
                <a:latin typeface="Courier New"/>
                <a:cs typeface="Courier New"/>
              </a:rPr>
              <a:t>array</a:t>
            </a:r>
            <a:r>
              <a:rPr lang="tr-TR" sz="1800" b="1" dirty="0">
                <a:latin typeface="Courier New"/>
                <a:cs typeface="Courier New"/>
              </a:rPr>
              <a:t>('</a:t>
            </a:r>
            <a:r>
              <a:rPr lang="tr-TR" sz="1800" b="1" dirty="0" err="1">
                <a:latin typeface="Courier New"/>
                <a:cs typeface="Courier New"/>
              </a:rPr>
              <a:t>tm_sec</a:t>
            </a:r>
            <a:r>
              <a:rPr lang="tr-TR" sz="1800" b="1" dirty="0">
                <a:latin typeface="Courier New"/>
                <a:cs typeface="Courier New"/>
              </a:rPr>
              <a:t>' =&gt; 56,</a:t>
            </a:r>
          </a:p>
          <a:p>
            <a:r>
              <a:rPr lang="tr-TR" sz="1800" b="1" dirty="0">
                <a:latin typeface="Courier New"/>
                <a:cs typeface="Courier New"/>
              </a:rPr>
              <a:t>        '</a:t>
            </a:r>
            <a:r>
              <a:rPr lang="tr-TR" sz="1800" b="1" dirty="0" err="1">
                <a:latin typeface="Courier New"/>
                <a:cs typeface="Courier New"/>
              </a:rPr>
              <a:t>tm_min</a:t>
            </a:r>
            <a:r>
              <a:rPr lang="tr-TR" sz="1800" b="1" dirty="0">
                <a:latin typeface="Courier New"/>
                <a:cs typeface="Courier New"/>
              </a:rPr>
              <a:t>' =&gt; 34,</a:t>
            </a:r>
          </a:p>
          <a:p>
            <a:r>
              <a:rPr lang="tr-TR" sz="1800" b="1" dirty="0">
                <a:latin typeface="Courier New"/>
                <a:cs typeface="Courier New"/>
              </a:rPr>
              <a:t>        '</a:t>
            </a:r>
            <a:r>
              <a:rPr lang="tr-TR" sz="1800" b="1" dirty="0" err="1">
                <a:latin typeface="Courier New"/>
                <a:cs typeface="Courier New"/>
              </a:rPr>
              <a:t>tm_hour</a:t>
            </a:r>
            <a:r>
              <a:rPr lang="tr-TR" sz="1800" b="1" dirty="0">
                <a:latin typeface="Courier New"/>
                <a:cs typeface="Courier New"/>
              </a:rPr>
              <a:t>' =&gt; 12,</a:t>
            </a:r>
          </a:p>
          <a:p>
            <a:r>
              <a:rPr lang="tr-TR" sz="1800" b="1" dirty="0">
                <a:latin typeface="Courier New"/>
                <a:cs typeface="Courier New"/>
              </a:rPr>
              <a:t>        '</a:t>
            </a:r>
            <a:r>
              <a:rPr lang="tr-TR" sz="1800" b="1" dirty="0" err="1">
                <a:latin typeface="Courier New"/>
                <a:cs typeface="Courier New"/>
              </a:rPr>
              <a:t>tm_mday</a:t>
            </a:r>
            <a:r>
              <a:rPr lang="tr-TR" sz="1800" b="1" dirty="0">
                <a:latin typeface="Courier New"/>
                <a:cs typeface="Courier New"/>
              </a:rPr>
              <a:t>' =&gt; 23,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'</a:t>
            </a:r>
            <a:r>
              <a:rPr lang="en-US" sz="1800" b="1" dirty="0" err="1">
                <a:latin typeface="Courier New"/>
                <a:cs typeface="Courier New"/>
              </a:rPr>
              <a:t>tm_mon</a:t>
            </a:r>
            <a:r>
              <a:rPr lang="en-US" sz="1800" b="1" dirty="0">
                <a:latin typeface="Courier New"/>
                <a:cs typeface="Courier New"/>
              </a:rPr>
              <a:t>' =&gt; 3, /* 0 = January */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'</a:t>
            </a:r>
            <a:r>
              <a:rPr lang="en-US" sz="1800" b="1" dirty="0" err="1">
                <a:latin typeface="Courier New"/>
                <a:cs typeface="Courier New"/>
              </a:rPr>
              <a:t>tm_year</a:t>
            </a:r>
            <a:r>
              <a:rPr lang="en-US" sz="1800" b="1" dirty="0">
                <a:latin typeface="Courier New"/>
                <a:cs typeface="Courier New"/>
              </a:rPr>
              <a:t>' =&gt; 115); /* 0 = 1900 */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print $</a:t>
            </a:r>
            <a:r>
              <a:rPr lang="en-US" sz="1800" b="1" dirty="0" err="1">
                <a:latin typeface="Courier New"/>
                <a:cs typeface="Courier New"/>
              </a:rPr>
              <a:t>fmt</a:t>
            </a:r>
            <a:r>
              <a:rPr lang="en-US" sz="1800" b="1" dirty="0">
                <a:latin typeface="Courier New"/>
                <a:cs typeface="Courier New"/>
              </a:rPr>
              <a:t>-&gt;format($when) . </a:t>
            </a:r>
            <a:r>
              <a:rPr lang="en-US" sz="1800" b="1" dirty="0" smtClean="0">
                <a:latin typeface="Courier New"/>
                <a:cs typeface="Courier New"/>
              </a:rPr>
              <a:t>"&lt;</a:t>
            </a:r>
            <a:r>
              <a:rPr lang="en-US" sz="1800" b="1" dirty="0" err="1" smtClean="0">
                <a:latin typeface="Courier New"/>
                <a:cs typeface="Courier New"/>
              </a:rPr>
              <a:t>br</a:t>
            </a:r>
            <a:r>
              <a:rPr lang="en-US" sz="1800" b="1" dirty="0" smtClean="0">
                <a:latin typeface="Courier New"/>
                <a:cs typeface="Courier New"/>
              </a:rPr>
              <a:t>&gt;</a:t>
            </a:r>
            <a:r>
              <a:rPr lang="en-US" sz="1800" b="1" dirty="0">
                <a:latin typeface="Courier New"/>
                <a:cs typeface="Courier New"/>
              </a:rPr>
              <a:t>\n";</a:t>
            </a:r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print $</a:t>
            </a:r>
            <a:r>
              <a:rPr lang="en-US" sz="1800" b="1" dirty="0" err="1">
                <a:latin typeface="Courier New"/>
                <a:cs typeface="Courier New"/>
              </a:rPr>
              <a:t>fmt</a:t>
            </a:r>
            <a:r>
              <a:rPr lang="en-US" sz="1800" b="1" dirty="0">
                <a:latin typeface="Courier New"/>
                <a:cs typeface="Courier New"/>
              </a:rPr>
              <a:t>-&gt;format($parts</a:t>
            </a:r>
            <a:r>
              <a:rPr lang="en-US" sz="1800" b="1" dirty="0" smtClean="0">
                <a:latin typeface="Courier New"/>
                <a:cs typeface="Courier New"/>
              </a:rPr>
              <a:t>);</a:t>
            </a:r>
            <a:endParaRPr lang="en-US" sz="18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6374" y="6080731"/>
            <a:ext cx="8357464" cy="646331"/>
          </a:xfrm>
          <a:prstGeom prst="rect">
            <a:avLst/>
          </a:prstGeom>
          <a:solidFill>
            <a:srgbClr val="E2EAFF"/>
          </a:solidFill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Sunday, November 15, 2015 11:23:50 PM Pacific Standard </a:t>
            </a:r>
            <a:r>
              <a:rPr lang="en-US" sz="1800" b="1" dirty="0" smtClean="0">
                <a:latin typeface="Courier New"/>
                <a:cs typeface="Courier New"/>
              </a:rPr>
              <a:t>Time</a:t>
            </a:r>
          </a:p>
          <a:p>
            <a:r>
              <a:rPr lang="en-US" sz="1800" b="1" dirty="0" smtClean="0">
                <a:latin typeface="Courier New"/>
                <a:cs typeface="Courier New"/>
              </a:rPr>
              <a:t>Thursday</a:t>
            </a:r>
            <a:r>
              <a:rPr lang="en-US" sz="1800" b="1" dirty="0">
                <a:latin typeface="Courier New"/>
                <a:cs typeface="Courier New"/>
              </a:rPr>
              <a:t>, April 23, 2015 12:34:56 PM Pacific Daylight </a:t>
            </a:r>
            <a:r>
              <a:rPr lang="en-US" sz="1800" b="1" dirty="0" smtClean="0">
                <a:latin typeface="Courier New"/>
                <a:cs typeface="Courier New"/>
              </a:rPr>
              <a:t>Time</a:t>
            </a:r>
            <a:endParaRPr lang="en-US" sz="1800" b="1" dirty="0">
              <a:latin typeface="Courier New"/>
              <a:cs typeface="Courier New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45" y="5532097"/>
            <a:ext cx="11941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Output: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7315170" y="4983463"/>
            <a:ext cx="164500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i18n/dates2</a:t>
            </a:r>
            <a:r>
              <a:rPr lang="en-US" dirty="0" smtClean="0">
                <a:solidFill>
                  <a:srgbClr val="FFFF00"/>
                </a:solidFill>
              </a:rPr>
              <a:t>.php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772365" y="2148854"/>
            <a:ext cx="1077839" cy="5847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33CC"/>
                </a:solidFill>
              </a:rPr>
              <a:t>Date type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Time type</a:t>
            </a:r>
            <a:endParaRPr lang="en-US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77722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Localize Dates and Times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944893"/>
          </a:xfrm>
        </p:spPr>
        <p:txBody>
          <a:bodyPr/>
          <a:lstStyle/>
          <a:p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IntlDateFormatter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::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formatObject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() </a:t>
            </a:r>
            <a:r>
              <a:rPr lang="en-US" dirty="0"/>
              <a:t>helper </a:t>
            </a:r>
            <a:r>
              <a:rPr lang="en-US" dirty="0" smtClean="0"/>
              <a:t>method.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66536" y="6263609"/>
            <a:ext cx="1905000" cy="457200"/>
          </a:xfrm>
        </p:spPr>
        <p:txBody>
          <a:bodyPr/>
          <a:lstStyle/>
          <a:p>
            <a:fld id="{5E4F0376-0E54-9843-B673-E00D6670E830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2928" y="2423171"/>
            <a:ext cx="8869583" cy="23083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err="1">
                <a:latin typeface="Courier New"/>
                <a:cs typeface="Courier New"/>
              </a:rPr>
              <a:t>date_default_timezone_set</a:t>
            </a:r>
            <a:r>
              <a:rPr lang="en-US" b="1" dirty="0">
                <a:latin typeface="Courier New"/>
                <a:cs typeface="Courier New"/>
              </a:rPr>
              <a:t>('America/</a:t>
            </a:r>
            <a:r>
              <a:rPr lang="en-US" b="1" dirty="0" err="1">
                <a:latin typeface="Courier New"/>
                <a:cs typeface="Courier New"/>
              </a:rPr>
              <a:t>Los_Angeles</a:t>
            </a:r>
            <a:r>
              <a:rPr lang="en-US" b="1" dirty="0">
                <a:latin typeface="Courier New"/>
                <a:cs typeface="Courier New"/>
              </a:rPr>
              <a:t>');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$when = new </a:t>
            </a:r>
            <a:r>
              <a:rPr lang="en-US" b="1" dirty="0" err="1">
                <a:latin typeface="Courier New"/>
                <a:cs typeface="Courier New"/>
              </a:rPr>
              <a:t>DateTime</a:t>
            </a:r>
            <a:r>
              <a:rPr lang="en-US" b="1" dirty="0">
                <a:latin typeface="Courier New"/>
                <a:cs typeface="Courier New"/>
              </a:rPr>
              <a:t>('now', new </a:t>
            </a:r>
            <a:r>
              <a:rPr lang="en-US" b="1" dirty="0" err="1">
                <a:latin typeface="Courier New"/>
                <a:cs typeface="Courier New"/>
              </a:rPr>
              <a:t>DateTimeZone</a:t>
            </a:r>
            <a:r>
              <a:rPr lang="en-US" b="1" dirty="0">
                <a:latin typeface="Courier New"/>
                <a:cs typeface="Courier New"/>
              </a:rPr>
              <a:t>('America/</a:t>
            </a:r>
            <a:r>
              <a:rPr lang="en-US" b="1" dirty="0" err="1">
                <a:latin typeface="Courier New"/>
                <a:cs typeface="Courier New"/>
              </a:rPr>
              <a:t>Los_Angeles</a:t>
            </a:r>
            <a:r>
              <a:rPr lang="en-US" b="1" dirty="0">
                <a:latin typeface="Courier New"/>
                <a:cs typeface="Courier New"/>
              </a:rPr>
              <a:t>'));</a:t>
            </a:r>
          </a:p>
          <a:p>
            <a:r>
              <a:rPr lang="en-US" b="1" dirty="0">
                <a:latin typeface="Courier New"/>
                <a:cs typeface="Courier New"/>
              </a:rPr>
              <a:t>print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IntlDateFormatter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::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formatObject</a:t>
            </a:r>
            <a:r>
              <a:rPr lang="en-US" b="1" dirty="0">
                <a:latin typeface="Courier New"/>
                <a:cs typeface="Courier New"/>
              </a:rPr>
              <a:t>($when, 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'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eeee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dd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MMMM y'</a:t>
            </a:r>
            <a:r>
              <a:rPr lang="en-US" b="1" dirty="0">
                <a:latin typeface="Courier New"/>
                <a:cs typeface="Courier New"/>
              </a:rPr>
              <a:t>, </a:t>
            </a:r>
            <a:endParaRPr lang="en-US" b="1" dirty="0" smtClean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smtClean="0">
                <a:latin typeface="Courier New"/>
                <a:cs typeface="Courier New"/>
              </a:rPr>
              <a:t>                                     '</a:t>
            </a:r>
            <a:r>
              <a:rPr lang="en-US" b="1" dirty="0" err="1">
                <a:latin typeface="Courier New"/>
                <a:cs typeface="Courier New"/>
              </a:rPr>
              <a:t>es_ES</a:t>
            </a:r>
            <a:r>
              <a:rPr lang="en-US" b="1" dirty="0">
                <a:latin typeface="Courier New"/>
                <a:cs typeface="Courier New"/>
              </a:rPr>
              <a:t>') . </a:t>
            </a:r>
            <a:r>
              <a:rPr lang="en-US" b="1" dirty="0">
                <a:latin typeface="Courier New"/>
                <a:cs typeface="Courier New"/>
              </a:rPr>
              <a:t>"&lt;</a:t>
            </a:r>
            <a:r>
              <a:rPr lang="en-US" b="1" dirty="0" err="1" smtClean="0">
                <a:latin typeface="Courier New"/>
                <a:cs typeface="Courier New"/>
              </a:rPr>
              <a:t>br</a:t>
            </a:r>
            <a:r>
              <a:rPr lang="en-US" b="1" dirty="0" smtClean="0">
                <a:latin typeface="Courier New"/>
                <a:cs typeface="Courier New"/>
              </a:rPr>
              <a:t>&gt;\</a:t>
            </a:r>
            <a:r>
              <a:rPr lang="en-US" b="1" dirty="0">
                <a:latin typeface="Courier New"/>
                <a:cs typeface="Courier New"/>
              </a:rPr>
              <a:t>n";</a:t>
            </a:r>
          </a:p>
          <a:p>
            <a:r>
              <a:rPr lang="en-US" b="1" dirty="0">
                <a:latin typeface="Courier New"/>
                <a:cs typeface="Courier New"/>
              </a:rPr>
              <a:t>print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IntlDateFormatter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::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formatObject</a:t>
            </a:r>
            <a:r>
              <a:rPr lang="en-US" b="1" dirty="0">
                <a:latin typeface="Courier New"/>
                <a:cs typeface="Courier New"/>
              </a:rPr>
              <a:t>($when, </a:t>
            </a:r>
            <a:r>
              <a:rPr lang="en-US" b="1" dirty="0" err="1">
                <a:latin typeface="Courier New"/>
                <a:cs typeface="Courier New"/>
              </a:rPr>
              <a:t>IntlDateFormatter</a:t>
            </a:r>
            <a:r>
              <a:rPr lang="en-US" b="1" dirty="0">
                <a:latin typeface="Courier New"/>
                <a:cs typeface="Courier New"/>
              </a:rPr>
              <a:t>::FULL, </a:t>
            </a:r>
            <a:endParaRPr lang="en-US" b="1" dirty="0" smtClean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smtClean="0">
                <a:latin typeface="Courier New"/>
                <a:cs typeface="Courier New"/>
              </a:rPr>
              <a:t>                                     '</a:t>
            </a:r>
            <a:r>
              <a:rPr lang="en-US" b="1" dirty="0" err="1">
                <a:latin typeface="Courier New"/>
                <a:cs typeface="Courier New"/>
              </a:rPr>
              <a:t>fr_FR</a:t>
            </a:r>
            <a:r>
              <a:rPr lang="en-US" b="1" dirty="0">
                <a:latin typeface="Courier New"/>
                <a:cs typeface="Courier New"/>
              </a:rPr>
              <a:t>') . </a:t>
            </a:r>
            <a:r>
              <a:rPr lang="en-US" b="1" dirty="0">
                <a:latin typeface="Courier New"/>
                <a:cs typeface="Courier New"/>
              </a:rPr>
              <a:t>"&lt;</a:t>
            </a:r>
            <a:r>
              <a:rPr lang="en-US" b="1" dirty="0" err="1">
                <a:latin typeface="Courier New"/>
                <a:cs typeface="Courier New"/>
              </a:rPr>
              <a:t>br</a:t>
            </a:r>
            <a:r>
              <a:rPr lang="en-US" b="1" dirty="0">
                <a:latin typeface="Courier New"/>
                <a:cs typeface="Courier New"/>
              </a:rPr>
              <a:t>&gt;\n";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$formats = array(</a:t>
            </a:r>
            <a:r>
              <a:rPr lang="en-US" b="1" dirty="0" err="1">
                <a:latin typeface="Courier New"/>
                <a:cs typeface="Courier New"/>
              </a:rPr>
              <a:t>IntlDateFormatter</a:t>
            </a:r>
            <a:r>
              <a:rPr lang="en-US" b="1" dirty="0">
                <a:latin typeface="Courier New"/>
                <a:cs typeface="Courier New"/>
              </a:rPr>
              <a:t>::FULL, </a:t>
            </a:r>
            <a:r>
              <a:rPr lang="en-US" b="1" dirty="0" err="1">
                <a:latin typeface="Courier New"/>
                <a:cs typeface="Courier New"/>
              </a:rPr>
              <a:t>IntlDateFormatter</a:t>
            </a:r>
            <a:r>
              <a:rPr lang="en-US" b="1" dirty="0">
                <a:latin typeface="Courier New"/>
                <a:cs typeface="Courier New"/>
              </a:rPr>
              <a:t>::SHORT);</a:t>
            </a:r>
          </a:p>
          <a:p>
            <a:r>
              <a:rPr lang="en-US" b="1" dirty="0">
                <a:latin typeface="Courier New"/>
                <a:cs typeface="Courier New"/>
              </a:rPr>
              <a:t>print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IntlDateFormatter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::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formatObject</a:t>
            </a:r>
            <a:r>
              <a:rPr lang="en-US" b="1" dirty="0">
                <a:latin typeface="Courier New"/>
                <a:cs typeface="Courier New"/>
              </a:rPr>
              <a:t>($when, $formats, '</a:t>
            </a:r>
            <a:r>
              <a:rPr lang="en-US" b="1" dirty="0" err="1">
                <a:latin typeface="Courier New"/>
                <a:cs typeface="Courier New"/>
              </a:rPr>
              <a:t>de_DE</a:t>
            </a:r>
            <a:r>
              <a:rPr lang="en-US" b="1" dirty="0">
                <a:latin typeface="Courier New"/>
                <a:cs typeface="Courier New"/>
              </a:rPr>
              <a:t>')</a:t>
            </a:r>
            <a:r>
              <a:rPr lang="en-US" b="1" dirty="0" smtClean="0">
                <a:latin typeface="Courier New"/>
                <a:cs typeface="Courier New"/>
              </a:rPr>
              <a:t>;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2928" y="4800585"/>
            <a:ext cx="11941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Output: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274367" y="5257780"/>
            <a:ext cx="8634508" cy="923330"/>
          </a:xfrm>
          <a:prstGeom prst="rect">
            <a:avLst/>
          </a:prstGeom>
          <a:solidFill>
            <a:srgbClr val="E2EAFF"/>
          </a:solidFill>
        </p:spPr>
        <p:txBody>
          <a:bodyPr wrap="none" rtlCol="0">
            <a:spAutoFit/>
          </a:bodyPr>
          <a:lstStyle/>
          <a:p>
            <a:r>
              <a:rPr lang="en-US" sz="1800" b="1" dirty="0" err="1">
                <a:latin typeface="Courier New"/>
                <a:cs typeface="Courier New"/>
              </a:rPr>
              <a:t>domingo</a:t>
            </a:r>
            <a:r>
              <a:rPr lang="en-US" sz="1800" b="1" dirty="0">
                <a:latin typeface="Courier New"/>
                <a:cs typeface="Courier New"/>
              </a:rPr>
              <a:t> 15 </a:t>
            </a:r>
            <a:r>
              <a:rPr lang="en-US" sz="1800" b="1" dirty="0" err="1">
                <a:latin typeface="Courier New"/>
                <a:cs typeface="Courier New"/>
              </a:rPr>
              <a:t>noviembre</a:t>
            </a:r>
            <a:r>
              <a:rPr lang="en-US" sz="1800" b="1" dirty="0">
                <a:latin typeface="Courier New"/>
                <a:cs typeface="Courier New"/>
              </a:rPr>
              <a:t> 2015</a:t>
            </a:r>
          </a:p>
          <a:p>
            <a:r>
              <a:rPr lang="en-US" sz="1800" b="1" dirty="0" err="1">
                <a:latin typeface="Courier New"/>
                <a:cs typeface="Courier New"/>
              </a:rPr>
              <a:t>dimanche</a:t>
            </a:r>
            <a:r>
              <a:rPr lang="en-US" sz="1800" b="1" dirty="0">
                <a:latin typeface="Courier New"/>
                <a:cs typeface="Courier New"/>
              </a:rPr>
              <a:t> 15 </a:t>
            </a:r>
            <a:r>
              <a:rPr lang="en-US" sz="1800" b="1" dirty="0" err="1">
                <a:latin typeface="Courier New"/>
                <a:cs typeface="Courier New"/>
              </a:rPr>
              <a:t>novembre</a:t>
            </a:r>
            <a:r>
              <a:rPr lang="en-US" sz="1800" b="1" dirty="0">
                <a:latin typeface="Courier New"/>
                <a:cs typeface="Courier New"/>
              </a:rPr>
              <a:t> 2015 23:33:17 </a:t>
            </a:r>
            <a:r>
              <a:rPr lang="en-US" sz="1800" b="1" dirty="0" err="1">
                <a:latin typeface="Courier New"/>
                <a:cs typeface="Courier New"/>
              </a:rPr>
              <a:t>heure</a:t>
            </a:r>
            <a:r>
              <a:rPr lang="en-US" sz="1800" b="1" dirty="0">
                <a:latin typeface="Courier New"/>
                <a:cs typeface="Courier New"/>
              </a:rPr>
              <a:t> </a:t>
            </a:r>
            <a:r>
              <a:rPr lang="en-US" sz="1800" b="1" dirty="0" err="1">
                <a:latin typeface="Courier New"/>
                <a:cs typeface="Courier New"/>
              </a:rPr>
              <a:t>normale</a:t>
            </a:r>
            <a:r>
              <a:rPr lang="en-US" sz="1800" b="1" dirty="0">
                <a:latin typeface="Courier New"/>
                <a:cs typeface="Courier New"/>
              </a:rPr>
              <a:t> du </a:t>
            </a:r>
            <a:r>
              <a:rPr lang="en-US" sz="1800" b="1" dirty="0" err="1">
                <a:latin typeface="Courier New"/>
                <a:cs typeface="Courier New"/>
              </a:rPr>
              <a:t>Pacifique</a:t>
            </a:r>
            <a:endParaRPr lang="en-US" sz="1800" b="1" dirty="0">
              <a:latin typeface="Courier New"/>
              <a:cs typeface="Courier New"/>
            </a:endParaRPr>
          </a:p>
          <a:p>
            <a:r>
              <a:rPr lang="de-DE" sz="1800" b="1" dirty="0">
                <a:latin typeface="Courier New"/>
                <a:cs typeface="Courier New"/>
              </a:rPr>
              <a:t>Sonntag, 15. November 2015 23:33</a:t>
            </a:r>
            <a:endParaRPr lang="de-DE" sz="1800" b="1" dirty="0">
              <a:latin typeface="Courier New"/>
              <a:cs typeface="Courier New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315170" y="2240293"/>
            <a:ext cx="164500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i18n/dates3</a:t>
            </a:r>
            <a:r>
              <a:rPr lang="en-US" dirty="0" smtClean="0">
                <a:solidFill>
                  <a:srgbClr val="FFFF00"/>
                </a:solidFill>
              </a:rPr>
              <a:t>.php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7846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Date and Time Formatting Codes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26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2939151"/>
              </p:ext>
            </p:extLst>
          </p:nvPr>
        </p:nvGraphicFramePr>
        <p:xfrm>
          <a:off x="1097318" y="1417342"/>
          <a:ext cx="6888439" cy="3708400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1274385"/>
                <a:gridCol w="1446556"/>
                <a:gridCol w="2445388"/>
                <a:gridCol w="172211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Character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Example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hour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solidFill>
                            <a:srgbClr val="0033CC"/>
                          </a:solidFill>
                          <a:latin typeface="Courier New"/>
                          <a:cs typeface="Courier New"/>
                        </a:rPr>
                        <a:t>h</a:t>
                      </a:r>
                      <a:endParaRPr lang="en-US" b="1" i="0" dirty="0">
                        <a:solidFill>
                          <a:srgbClr val="0033CC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12-hour</a:t>
                      </a:r>
                      <a:r>
                        <a:rPr lang="en-US" baseline="0" dirty="0" smtClean="0"/>
                        <a:t> clock (1-12)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solidFill>
                            <a:srgbClr val="0033CC"/>
                          </a:solidFill>
                          <a:latin typeface="Courier New"/>
                          <a:cs typeface="Courier New"/>
                        </a:rPr>
                        <a:t>7</a:t>
                      </a:r>
                      <a:endParaRPr lang="en-US" b="1" i="0" dirty="0">
                        <a:solidFill>
                          <a:srgbClr val="0033CC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hour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solidFill>
                            <a:srgbClr val="0033CC"/>
                          </a:solidFill>
                          <a:latin typeface="Courier New"/>
                          <a:cs typeface="Courier New"/>
                        </a:rPr>
                        <a:t>H</a:t>
                      </a:r>
                      <a:endParaRPr lang="en-US" b="1" i="0" dirty="0">
                        <a:solidFill>
                          <a:srgbClr val="0033CC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 hour clock (0-23)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solidFill>
                            <a:srgbClr val="0033CC"/>
                          </a:solidFill>
                          <a:latin typeface="Courier New"/>
                          <a:cs typeface="Courier New"/>
                        </a:rPr>
                        <a:t>18</a:t>
                      </a:r>
                      <a:endParaRPr lang="en-US" b="1" i="0" dirty="0">
                        <a:solidFill>
                          <a:srgbClr val="0033CC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minute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solidFill>
                            <a:srgbClr val="0033CC"/>
                          </a:solidFill>
                          <a:latin typeface="Courier New"/>
                          <a:cs typeface="Courier New"/>
                        </a:rPr>
                        <a:t>m</a:t>
                      </a:r>
                      <a:endParaRPr lang="en-US" b="1" i="0" dirty="0">
                        <a:solidFill>
                          <a:srgbClr val="0033CC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minute (0-59)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solidFill>
                            <a:srgbClr val="0033CC"/>
                          </a:solidFill>
                          <a:latin typeface="Courier New"/>
                          <a:cs typeface="Courier New"/>
                        </a:rPr>
                        <a:t>22</a:t>
                      </a:r>
                      <a:endParaRPr lang="en-US" b="1" i="0" dirty="0">
                        <a:solidFill>
                          <a:srgbClr val="0033CC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second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solidFill>
                            <a:srgbClr val="0033CC"/>
                          </a:solidFill>
                          <a:latin typeface="Courier New"/>
                          <a:cs typeface="Courier New"/>
                        </a:rPr>
                        <a:t>s</a:t>
                      </a:r>
                      <a:endParaRPr lang="en-US" b="1" i="0" dirty="0">
                        <a:solidFill>
                          <a:srgbClr val="0033CC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second (0-59)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solidFill>
                            <a:srgbClr val="0033CC"/>
                          </a:solidFill>
                          <a:latin typeface="Courier New"/>
                          <a:cs typeface="Courier New"/>
                        </a:rPr>
                        <a:t>49</a:t>
                      </a:r>
                      <a:endParaRPr lang="en-US" b="1" i="0" dirty="0">
                        <a:solidFill>
                          <a:srgbClr val="0033CC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solidFill>
                            <a:srgbClr val="0033CC"/>
                          </a:solidFill>
                          <a:latin typeface="Courier New"/>
                          <a:cs typeface="Courier New"/>
                        </a:rPr>
                        <a:t>d</a:t>
                      </a:r>
                      <a:endParaRPr lang="en-US" b="1" i="0" dirty="0">
                        <a:solidFill>
                          <a:srgbClr val="0033CC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solidFill>
                            <a:srgbClr val="0033CC"/>
                          </a:solidFill>
                          <a:latin typeface="Courier New"/>
                          <a:cs typeface="Courier New"/>
                        </a:rPr>
                        <a:t>12</a:t>
                      </a:r>
                      <a:endParaRPr lang="en-US" b="1" i="0" dirty="0">
                        <a:solidFill>
                          <a:srgbClr val="0033CC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solidFill>
                            <a:srgbClr val="0033CC"/>
                          </a:solidFill>
                          <a:latin typeface="Courier New"/>
                          <a:cs typeface="Courier New"/>
                        </a:rPr>
                        <a:t>EEEE</a:t>
                      </a:r>
                      <a:endParaRPr lang="en-US" b="1" i="0" dirty="0">
                        <a:solidFill>
                          <a:srgbClr val="0033CC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day of week (name)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solidFill>
                            <a:srgbClr val="0033CC"/>
                          </a:solidFill>
                          <a:latin typeface="Courier New"/>
                          <a:cs typeface="Courier New"/>
                        </a:rPr>
                        <a:t>Friday</a:t>
                      </a:r>
                      <a:endParaRPr lang="en-US" b="1" i="0" dirty="0">
                        <a:solidFill>
                          <a:srgbClr val="0033CC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month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solidFill>
                            <a:srgbClr val="0033CC"/>
                          </a:solidFill>
                          <a:latin typeface="Courier New"/>
                          <a:cs typeface="Courier New"/>
                        </a:rPr>
                        <a:t>MMMM</a:t>
                      </a:r>
                      <a:endParaRPr lang="en-US" b="1" i="0" dirty="0">
                        <a:solidFill>
                          <a:srgbClr val="0033CC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month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solidFill>
                            <a:srgbClr val="0033CC"/>
                          </a:solidFill>
                          <a:latin typeface="Courier New"/>
                          <a:cs typeface="Courier New"/>
                        </a:rPr>
                        <a:t>April</a:t>
                      </a:r>
                      <a:endParaRPr lang="en-US" b="1" i="0" dirty="0">
                        <a:solidFill>
                          <a:srgbClr val="0033CC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solidFill>
                            <a:srgbClr val="0033CC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  <a:endParaRPr lang="en-US" b="1" i="0" dirty="0">
                        <a:solidFill>
                          <a:srgbClr val="0033CC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year (4 digits)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solidFill>
                            <a:srgbClr val="0033CC"/>
                          </a:solidFill>
                          <a:latin typeface="Courier New"/>
                          <a:cs typeface="Courier New"/>
                        </a:rPr>
                        <a:t>2015</a:t>
                      </a:r>
                      <a:endParaRPr lang="en-US" b="1" i="0" dirty="0">
                        <a:solidFill>
                          <a:srgbClr val="0033CC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other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solidFill>
                            <a:srgbClr val="0033CC"/>
                          </a:solidFill>
                          <a:latin typeface="Courier New"/>
                          <a:cs typeface="Courier New"/>
                        </a:rPr>
                        <a:t>G</a:t>
                      </a:r>
                      <a:endParaRPr lang="en-US" b="1" i="0" dirty="0">
                        <a:solidFill>
                          <a:srgbClr val="0033CC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era (BC or AD)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solidFill>
                            <a:srgbClr val="0033CC"/>
                          </a:solidFill>
                          <a:latin typeface="Courier New"/>
                          <a:cs typeface="Courier New"/>
                        </a:rPr>
                        <a:t>AD</a:t>
                      </a:r>
                      <a:endParaRPr lang="en-US" b="1" i="0" dirty="0">
                        <a:solidFill>
                          <a:srgbClr val="0033CC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25452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Localize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036332"/>
          </a:xfrm>
        </p:spPr>
        <p:txBody>
          <a:bodyPr/>
          <a:lstStyle/>
          <a:p>
            <a:r>
              <a:rPr lang="en-US" dirty="0" smtClean="0"/>
              <a:t>Use a 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MessageFormatter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smtClean="0"/>
              <a:t>object </a:t>
            </a:r>
            <a:br>
              <a:rPr lang="en-US" dirty="0" smtClean="0"/>
            </a:br>
            <a:r>
              <a:rPr lang="en-US" dirty="0" smtClean="0"/>
              <a:t>to format numbers according to a locale.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31562" y="2520357"/>
            <a:ext cx="7572506" cy="25545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fr-FR" sz="2000" b="1" dirty="0">
                <a:latin typeface="Courier New"/>
                <a:cs typeface="Courier New"/>
              </a:rPr>
              <a:t>$x = 5327;</a:t>
            </a:r>
          </a:p>
          <a:p>
            <a:r>
              <a:rPr lang="fr-FR" sz="2000" b="1" dirty="0">
                <a:latin typeface="Courier New"/>
                <a:cs typeface="Courier New"/>
              </a:rPr>
              <a:t>$y = 98;</a:t>
            </a:r>
          </a:p>
          <a:p>
            <a:r>
              <a:rPr lang="fr-FR" sz="2000" b="1" dirty="0">
                <a:latin typeface="Courier New"/>
                <a:cs typeface="Courier New"/>
              </a:rPr>
              <a:t>$message = '{0,number}/{1,number} = {2,number}';</a:t>
            </a:r>
          </a:p>
          <a:p>
            <a:r>
              <a:rPr lang="tr-TR" sz="2000" b="1" dirty="0">
                <a:latin typeface="Courier New"/>
                <a:cs typeface="Courier New"/>
              </a:rPr>
              <a:t>$</a:t>
            </a:r>
            <a:r>
              <a:rPr lang="tr-TR" sz="2000" b="1" dirty="0" err="1">
                <a:latin typeface="Courier New"/>
                <a:cs typeface="Courier New"/>
              </a:rPr>
              <a:t>args</a:t>
            </a:r>
            <a:r>
              <a:rPr lang="tr-TR" sz="2000" b="1" dirty="0">
                <a:latin typeface="Courier New"/>
                <a:cs typeface="Courier New"/>
              </a:rPr>
              <a:t> = </a:t>
            </a:r>
            <a:r>
              <a:rPr lang="tr-TR" sz="2000" b="1" dirty="0" err="1">
                <a:latin typeface="Courier New"/>
                <a:cs typeface="Courier New"/>
              </a:rPr>
              <a:t>array</a:t>
            </a:r>
            <a:r>
              <a:rPr lang="tr-TR" sz="2000" b="1" dirty="0">
                <a:latin typeface="Courier New"/>
                <a:cs typeface="Courier New"/>
              </a:rPr>
              <a:t>($x, $y, $x/$y);</a:t>
            </a:r>
          </a:p>
          <a:p>
            <a:r>
              <a:rPr lang="tr-TR" sz="2000" b="1" dirty="0">
                <a:latin typeface="Courier New"/>
                <a:cs typeface="Courier New"/>
              </a:rPr>
              <a:t>$us = </a:t>
            </a:r>
            <a:r>
              <a:rPr lang="tr-TR" sz="2000" b="1" dirty="0" err="1">
                <a:latin typeface="Courier New"/>
                <a:cs typeface="Courier New"/>
              </a:rPr>
              <a:t>new</a:t>
            </a:r>
            <a:r>
              <a:rPr lang="tr-TR" sz="2000" b="1" dirty="0">
                <a:latin typeface="Courier New"/>
                <a:cs typeface="Courier New"/>
              </a:rPr>
              <a:t> </a:t>
            </a:r>
            <a:r>
              <a:rPr lang="tr-TR" sz="2000" b="1" dirty="0" err="1">
                <a:latin typeface="Courier New"/>
                <a:cs typeface="Courier New"/>
              </a:rPr>
              <a:t>MessageFormatter</a:t>
            </a:r>
            <a:r>
              <a:rPr lang="tr-TR" sz="2000" b="1" dirty="0">
                <a:latin typeface="Courier New"/>
                <a:cs typeface="Courier New"/>
              </a:rPr>
              <a:t>('en_US',$</a:t>
            </a:r>
            <a:r>
              <a:rPr lang="tr-TR" sz="2000" b="1" dirty="0" err="1">
                <a:latin typeface="Courier New"/>
                <a:cs typeface="Courier New"/>
              </a:rPr>
              <a:t>message</a:t>
            </a:r>
            <a:r>
              <a:rPr lang="tr-TR" sz="2000" b="1" dirty="0">
                <a:latin typeface="Courier New"/>
                <a:cs typeface="Courier New"/>
              </a:rPr>
              <a:t>);</a:t>
            </a:r>
          </a:p>
          <a:p>
            <a:r>
              <a:rPr lang="tr-TR" sz="2000" b="1" dirty="0">
                <a:latin typeface="Courier New"/>
                <a:cs typeface="Courier New"/>
              </a:rPr>
              <a:t>$</a:t>
            </a:r>
            <a:r>
              <a:rPr lang="tr-TR" sz="2000" b="1" dirty="0" err="1">
                <a:latin typeface="Courier New"/>
                <a:cs typeface="Courier New"/>
              </a:rPr>
              <a:t>fr</a:t>
            </a:r>
            <a:r>
              <a:rPr lang="tr-TR" sz="2000" b="1" dirty="0">
                <a:latin typeface="Courier New"/>
                <a:cs typeface="Courier New"/>
              </a:rPr>
              <a:t> = </a:t>
            </a:r>
            <a:r>
              <a:rPr lang="tr-TR" sz="2000" b="1" dirty="0" err="1">
                <a:latin typeface="Courier New"/>
                <a:cs typeface="Courier New"/>
              </a:rPr>
              <a:t>new</a:t>
            </a:r>
            <a:r>
              <a:rPr lang="tr-TR" sz="2000" b="1" dirty="0">
                <a:latin typeface="Courier New"/>
                <a:cs typeface="Courier New"/>
              </a:rPr>
              <a:t> </a:t>
            </a:r>
            <a:r>
              <a:rPr lang="tr-TR" sz="2000" b="1" dirty="0" err="1">
                <a:latin typeface="Courier New"/>
                <a:cs typeface="Courier New"/>
              </a:rPr>
              <a:t>MessageFormatter</a:t>
            </a:r>
            <a:r>
              <a:rPr lang="tr-TR" sz="2000" b="1" dirty="0">
                <a:latin typeface="Courier New"/>
                <a:cs typeface="Courier New"/>
              </a:rPr>
              <a:t>('fr_FR',$</a:t>
            </a:r>
            <a:r>
              <a:rPr lang="tr-TR" sz="2000" b="1" dirty="0" err="1">
                <a:latin typeface="Courier New"/>
                <a:cs typeface="Courier New"/>
              </a:rPr>
              <a:t>message</a:t>
            </a:r>
            <a:r>
              <a:rPr lang="tr-TR" sz="2000" b="1" dirty="0">
                <a:latin typeface="Courier New"/>
                <a:cs typeface="Courier New"/>
              </a:rPr>
              <a:t>);</a:t>
            </a:r>
          </a:p>
          <a:p>
            <a:r>
              <a:rPr lang="tr-TR" sz="2000" b="1" dirty="0" err="1">
                <a:latin typeface="Courier New"/>
                <a:cs typeface="Courier New"/>
              </a:rPr>
              <a:t>print</a:t>
            </a:r>
            <a:r>
              <a:rPr lang="tr-TR" sz="2000" b="1" dirty="0">
                <a:latin typeface="Courier New"/>
                <a:cs typeface="Courier New"/>
              </a:rPr>
              <a:t> $us-&gt;format($</a:t>
            </a:r>
            <a:r>
              <a:rPr lang="tr-TR" sz="2000" b="1" dirty="0" err="1">
                <a:latin typeface="Courier New"/>
                <a:cs typeface="Courier New"/>
              </a:rPr>
              <a:t>args</a:t>
            </a:r>
            <a:r>
              <a:rPr lang="tr-TR" sz="2000" b="1" dirty="0">
                <a:latin typeface="Courier New"/>
                <a:cs typeface="Courier New"/>
              </a:rPr>
              <a:t>) . </a:t>
            </a:r>
            <a:r>
              <a:rPr lang="tr-TR" sz="2000" b="1" dirty="0">
                <a:latin typeface="Courier New"/>
                <a:cs typeface="Courier New"/>
              </a:rPr>
              <a:t>"&lt;</a:t>
            </a:r>
            <a:r>
              <a:rPr lang="tr-TR" sz="2000" b="1" dirty="0" err="1" smtClean="0">
                <a:latin typeface="Courier New"/>
                <a:cs typeface="Courier New"/>
              </a:rPr>
              <a:t>br</a:t>
            </a:r>
            <a:r>
              <a:rPr lang="tr-TR" sz="2000" b="1" dirty="0" smtClean="0">
                <a:latin typeface="Courier New"/>
                <a:cs typeface="Courier New"/>
              </a:rPr>
              <a:t>&gt;\</a:t>
            </a:r>
            <a:r>
              <a:rPr lang="tr-TR" sz="2000" b="1" dirty="0">
                <a:latin typeface="Courier New"/>
                <a:cs typeface="Courier New"/>
              </a:rPr>
              <a:t>n";</a:t>
            </a:r>
          </a:p>
          <a:p>
            <a:r>
              <a:rPr lang="tr-TR" sz="2000" b="1" dirty="0" err="1">
                <a:latin typeface="Courier New"/>
                <a:cs typeface="Courier New"/>
              </a:rPr>
              <a:t>print</a:t>
            </a:r>
            <a:r>
              <a:rPr lang="tr-TR" sz="2000" b="1" dirty="0">
                <a:latin typeface="Courier New"/>
                <a:cs typeface="Courier New"/>
              </a:rPr>
              <a:t> $</a:t>
            </a:r>
            <a:r>
              <a:rPr lang="tr-TR" sz="2000" b="1" dirty="0" err="1">
                <a:latin typeface="Courier New"/>
                <a:cs typeface="Courier New"/>
              </a:rPr>
              <a:t>fr</a:t>
            </a:r>
            <a:r>
              <a:rPr lang="tr-TR" sz="2000" b="1" dirty="0">
                <a:latin typeface="Courier New"/>
                <a:cs typeface="Courier New"/>
              </a:rPr>
              <a:t>-&gt;format($</a:t>
            </a:r>
            <a:r>
              <a:rPr lang="tr-TR" sz="2000" b="1" dirty="0" err="1">
                <a:latin typeface="Courier New"/>
                <a:cs typeface="Courier New"/>
              </a:rPr>
              <a:t>args</a:t>
            </a:r>
            <a:r>
              <a:rPr lang="tr-TR" sz="2000" b="1" dirty="0" smtClean="0">
                <a:latin typeface="Courier New"/>
                <a:cs typeface="Courier New"/>
              </a:rPr>
              <a:t>);</a:t>
            </a:r>
            <a:endParaRPr lang="en-US" sz="20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20269" y="5257780"/>
            <a:ext cx="11941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Output: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200415" y="5257780"/>
            <a:ext cx="2801193" cy="707886"/>
          </a:xfrm>
          <a:prstGeom prst="rect">
            <a:avLst/>
          </a:prstGeom>
          <a:solidFill>
            <a:srgbClr val="E2EAFF"/>
          </a:solidFill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5,327/98 = 54.357</a:t>
            </a:r>
          </a:p>
          <a:p>
            <a:r>
              <a:rPr lang="en-US" sz="2000" b="1" dirty="0">
                <a:latin typeface="Courier New"/>
                <a:cs typeface="Courier New"/>
              </a:rPr>
              <a:t>5 327/98 = </a:t>
            </a:r>
            <a:r>
              <a:rPr lang="en-US" sz="2000" b="1" dirty="0" smtClean="0">
                <a:latin typeface="Courier New"/>
                <a:cs typeface="Courier New"/>
              </a:rPr>
              <a:t>54,357</a:t>
            </a:r>
            <a:endParaRPr lang="en-US" sz="2000" b="1" dirty="0">
              <a:latin typeface="Courier New"/>
              <a:cs typeface="Courier New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675097" y="2331732"/>
            <a:ext cx="1827243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i18n/</a:t>
            </a:r>
            <a:r>
              <a:rPr lang="en-US" dirty="0" err="1">
                <a:solidFill>
                  <a:srgbClr val="FFFF00"/>
                </a:solidFill>
              </a:rPr>
              <a:t>numbers.php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29556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Localize </a:t>
            </a:r>
            <a:r>
              <a:rPr lang="en-US" dirty="0" smtClean="0"/>
              <a:t>Currency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944893"/>
          </a:xfrm>
        </p:spPr>
        <p:txBody>
          <a:bodyPr/>
          <a:lstStyle/>
          <a:p>
            <a:r>
              <a:rPr lang="en-US" dirty="0"/>
              <a:t>Use a 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MessageFormatter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object </a:t>
            </a:r>
            <a:br>
              <a:rPr lang="en-US" dirty="0"/>
            </a:br>
            <a:r>
              <a:rPr lang="en-US" dirty="0"/>
              <a:t>to format </a:t>
            </a:r>
            <a:r>
              <a:rPr lang="en-US" dirty="0" smtClean="0"/>
              <a:t>currency according </a:t>
            </a:r>
            <a:r>
              <a:rPr lang="en-US" dirty="0"/>
              <a:t>to a locale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31562" y="2423171"/>
            <a:ext cx="7680876" cy="25545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square" rtlCol="0">
            <a:spAutoFit/>
          </a:bodyPr>
          <a:lstStyle/>
          <a:p>
            <a:r>
              <a:rPr lang="it-IT" sz="2000" b="1" dirty="0">
                <a:latin typeface="Courier New"/>
                <a:cs typeface="Courier New"/>
              </a:rPr>
              <a:t>$</a:t>
            </a:r>
            <a:r>
              <a:rPr lang="it-IT" sz="2000" b="1" dirty="0" err="1">
                <a:latin typeface="Courier New"/>
                <a:cs typeface="Courier New"/>
              </a:rPr>
              <a:t>income</a:t>
            </a:r>
            <a:r>
              <a:rPr lang="it-IT" sz="2000" b="1" dirty="0">
                <a:latin typeface="Courier New"/>
                <a:cs typeface="Courier New"/>
              </a:rPr>
              <a:t> = 5549.3;</a:t>
            </a:r>
          </a:p>
          <a:p>
            <a:r>
              <a:rPr lang="es-ES_tradnl" sz="2000" b="1" dirty="0">
                <a:latin typeface="Courier New"/>
                <a:cs typeface="Courier New"/>
              </a:rPr>
              <a:t>$</a:t>
            </a:r>
            <a:r>
              <a:rPr lang="es-ES_tradnl" sz="2000" b="1" dirty="0" err="1">
                <a:latin typeface="Courier New"/>
                <a:cs typeface="Courier New"/>
              </a:rPr>
              <a:t>debit</a:t>
            </a:r>
            <a:r>
              <a:rPr lang="es-ES_tradnl" sz="2000" b="1" dirty="0">
                <a:latin typeface="Courier New"/>
                <a:cs typeface="Courier New"/>
              </a:rPr>
              <a:t> </a:t>
            </a:r>
            <a:r>
              <a:rPr lang="es-ES_tradnl" sz="2000" b="1" dirty="0" smtClean="0">
                <a:latin typeface="Courier New"/>
                <a:cs typeface="Courier New"/>
              </a:rPr>
              <a:t> = </a:t>
            </a:r>
            <a:r>
              <a:rPr lang="es-ES_tradnl" sz="2000" b="1" dirty="0">
                <a:latin typeface="Courier New"/>
                <a:cs typeface="Courier New"/>
              </a:rPr>
              <a:t>-25.95;</a:t>
            </a:r>
          </a:p>
          <a:p>
            <a:endParaRPr lang="es-ES_tradnl" sz="2000" b="1" dirty="0">
              <a:latin typeface="Courier New"/>
              <a:cs typeface="Courier New"/>
            </a:endParaRPr>
          </a:p>
          <a:p>
            <a:r>
              <a:rPr lang="es-ES_tradnl" sz="2000" b="1" dirty="0">
                <a:latin typeface="Courier New"/>
                <a:cs typeface="Courier New"/>
              </a:rPr>
              <a:t>$</a:t>
            </a:r>
            <a:r>
              <a:rPr lang="es-ES_tradnl" sz="2000" b="1" dirty="0" err="1">
                <a:latin typeface="Courier New"/>
                <a:cs typeface="Courier New"/>
              </a:rPr>
              <a:t>fmt</a:t>
            </a:r>
            <a:r>
              <a:rPr lang="es-ES_tradnl" sz="2000" b="1" dirty="0">
                <a:latin typeface="Courier New"/>
                <a:cs typeface="Courier New"/>
              </a:rPr>
              <a:t> = new </a:t>
            </a:r>
            <a:r>
              <a:rPr lang="es-ES_tradnl" sz="2000" b="1" dirty="0" err="1">
                <a:latin typeface="Courier New"/>
                <a:cs typeface="Courier New"/>
              </a:rPr>
              <a:t>MessageFormatter</a:t>
            </a:r>
            <a:r>
              <a:rPr lang="es-ES_tradnl" sz="2000" b="1" dirty="0">
                <a:latin typeface="Courier New"/>
                <a:cs typeface="Courier New"/>
              </a:rPr>
              <a:t>('</a:t>
            </a:r>
            <a:r>
              <a:rPr lang="es-ES_tradnl" sz="2000" b="1" dirty="0" err="1">
                <a:latin typeface="Courier New"/>
                <a:cs typeface="Courier New"/>
              </a:rPr>
              <a:t>en_US</a:t>
            </a:r>
            <a:r>
              <a:rPr lang="es-ES_tradnl" sz="2000" b="1" dirty="0">
                <a:latin typeface="Courier New"/>
                <a:cs typeface="Courier New"/>
              </a:rPr>
              <a:t>',</a:t>
            </a:r>
          </a:p>
          <a:p>
            <a:r>
              <a:rPr lang="es-ES_tradnl" sz="2000" b="1" dirty="0">
                <a:latin typeface="Courier New"/>
                <a:cs typeface="Courier New"/>
              </a:rPr>
              <a:t>        </a:t>
            </a:r>
            <a:r>
              <a:rPr lang="es-ES_tradnl" sz="2000" b="1" dirty="0" smtClean="0">
                <a:latin typeface="Courier New"/>
                <a:cs typeface="Courier New"/>
              </a:rPr>
              <a:t>          '</a:t>
            </a:r>
            <a:r>
              <a:rPr lang="es-ES_tradnl" sz="2000" b="1" dirty="0">
                <a:latin typeface="Courier New"/>
                <a:cs typeface="Courier New"/>
              </a:rPr>
              <a:t>{0,number,currency} in and </a:t>
            </a:r>
            <a:r>
              <a:rPr lang="es-ES_tradnl" sz="2000" b="1" dirty="0" smtClean="0">
                <a:latin typeface="Courier New"/>
                <a:cs typeface="Courier New"/>
              </a:rPr>
              <a:t>' .</a:t>
            </a:r>
          </a:p>
          <a:p>
            <a:r>
              <a:rPr lang="es-ES_tradnl" sz="2000" b="1" dirty="0">
                <a:latin typeface="Courier New"/>
                <a:cs typeface="Courier New"/>
              </a:rPr>
              <a:t> </a:t>
            </a:r>
            <a:r>
              <a:rPr lang="es-ES_tradnl" sz="2000" b="1" dirty="0" smtClean="0">
                <a:latin typeface="Courier New"/>
                <a:cs typeface="Courier New"/>
              </a:rPr>
              <a:t>                 '{</a:t>
            </a:r>
            <a:r>
              <a:rPr lang="es-ES_tradnl" sz="2000" b="1" dirty="0">
                <a:latin typeface="Courier New"/>
                <a:cs typeface="Courier New"/>
              </a:rPr>
              <a:t>1,number,currency} </a:t>
            </a:r>
            <a:r>
              <a:rPr lang="es-ES_tradnl" sz="2000" b="1" dirty="0" err="1">
                <a:latin typeface="Courier New"/>
                <a:cs typeface="Courier New"/>
              </a:rPr>
              <a:t>out</a:t>
            </a:r>
            <a:r>
              <a:rPr lang="es-ES_tradnl" sz="2000" b="1" dirty="0">
                <a:latin typeface="Courier New"/>
                <a:cs typeface="Courier New"/>
              </a:rPr>
              <a:t>');</a:t>
            </a:r>
          </a:p>
          <a:p>
            <a:endParaRPr lang="es-ES_tradnl" sz="2000" b="1" dirty="0">
              <a:latin typeface="Courier New"/>
              <a:cs typeface="Courier New"/>
            </a:endParaRPr>
          </a:p>
          <a:p>
            <a:r>
              <a:rPr lang="es-ES_tradnl" sz="2000" b="1" dirty="0" err="1">
                <a:latin typeface="Courier New"/>
                <a:cs typeface="Courier New"/>
              </a:rPr>
              <a:t>print</a:t>
            </a:r>
            <a:r>
              <a:rPr lang="es-ES_tradnl" sz="2000" b="1" dirty="0">
                <a:latin typeface="Courier New"/>
                <a:cs typeface="Courier New"/>
              </a:rPr>
              <a:t> $</a:t>
            </a:r>
            <a:r>
              <a:rPr lang="es-ES_tradnl" sz="2000" b="1" dirty="0" err="1">
                <a:latin typeface="Courier New"/>
                <a:cs typeface="Courier New"/>
              </a:rPr>
              <a:t>fmt</a:t>
            </a:r>
            <a:r>
              <a:rPr lang="es-ES_tradnl" sz="2000" b="1" dirty="0">
                <a:latin typeface="Courier New"/>
                <a:cs typeface="Courier New"/>
              </a:rPr>
              <a:t>-&gt;</a:t>
            </a:r>
            <a:r>
              <a:rPr lang="es-ES_tradnl" sz="2000" b="1" dirty="0" err="1">
                <a:latin typeface="Courier New"/>
                <a:cs typeface="Courier New"/>
              </a:rPr>
              <a:t>format</a:t>
            </a:r>
            <a:r>
              <a:rPr lang="es-ES_tradnl" sz="2000" b="1" dirty="0">
                <a:latin typeface="Courier New"/>
                <a:cs typeface="Courier New"/>
              </a:rPr>
              <a:t>(</a:t>
            </a:r>
            <a:r>
              <a:rPr lang="es-ES_tradnl" sz="2000" b="1" dirty="0" err="1">
                <a:latin typeface="Courier New"/>
                <a:cs typeface="Courier New"/>
              </a:rPr>
              <a:t>array</a:t>
            </a:r>
            <a:r>
              <a:rPr lang="es-ES_tradnl" sz="2000" b="1" dirty="0">
                <a:latin typeface="Courier New"/>
                <a:cs typeface="Courier New"/>
              </a:rPr>
              <a:t>($</a:t>
            </a:r>
            <a:r>
              <a:rPr lang="es-ES_tradnl" sz="2000" b="1" dirty="0" err="1">
                <a:latin typeface="Courier New"/>
                <a:cs typeface="Courier New"/>
              </a:rPr>
              <a:t>income</a:t>
            </a:r>
            <a:r>
              <a:rPr lang="es-ES_tradnl" sz="2000" b="1" dirty="0">
                <a:latin typeface="Courier New"/>
                <a:cs typeface="Courier New"/>
              </a:rPr>
              <a:t>,$</a:t>
            </a:r>
            <a:r>
              <a:rPr lang="es-ES_tradnl" sz="2000" b="1" dirty="0" err="1">
                <a:latin typeface="Courier New"/>
                <a:cs typeface="Courier New"/>
              </a:rPr>
              <a:t>debit</a:t>
            </a:r>
            <a:r>
              <a:rPr lang="es-ES_tradnl" sz="2000" b="1" dirty="0" smtClean="0">
                <a:latin typeface="Courier New"/>
                <a:cs typeface="Courier New"/>
              </a:rPr>
              <a:t>));</a:t>
            </a:r>
            <a:endParaRPr lang="es-ES_tradnl" sz="20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77464" y="5314865"/>
            <a:ext cx="4710718" cy="400110"/>
          </a:xfrm>
          <a:prstGeom prst="rect">
            <a:avLst/>
          </a:prstGeom>
          <a:solidFill>
            <a:srgbClr val="E2EAFF"/>
          </a:solidFill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$5,549.30 in and ($25.95) out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88757" y="5257780"/>
            <a:ext cx="11941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Output: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6583658" y="2240293"/>
            <a:ext cx="192983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i18n/currency1</a:t>
            </a:r>
            <a:r>
              <a:rPr lang="en-US" dirty="0" smtClean="0">
                <a:solidFill>
                  <a:srgbClr val="FFFF00"/>
                </a:solidFill>
              </a:rPr>
              <a:t>.php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22909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Localize </a:t>
            </a:r>
            <a:r>
              <a:rPr lang="en-US" dirty="0" smtClean="0"/>
              <a:t>Currency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944893"/>
          </a:xfrm>
        </p:spPr>
        <p:txBody>
          <a:bodyPr/>
          <a:lstStyle/>
          <a:p>
            <a:r>
              <a:rPr lang="en-US" dirty="0"/>
              <a:t>Use a 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NumberFormatter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/>
              <a:t>object </a:t>
            </a:r>
            <a:br>
              <a:rPr lang="en-US" dirty="0"/>
            </a:br>
            <a:r>
              <a:rPr lang="en-US" dirty="0" smtClean="0"/>
              <a:t>for more specific formatting of currency.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1489" y="2497624"/>
            <a:ext cx="8911551" cy="175432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it-IT" sz="1800" b="1" dirty="0">
                <a:latin typeface="Courier New"/>
                <a:cs typeface="Courier New"/>
              </a:rPr>
              <a:t>$</a:t>
            </a:r>
            <a:r>
              <a:rPr lang="it-IT" sz="1800" b="1" dirty="0" err="1">
                <a:latin typeface="Courier New"/>
                <a:cs typeface="Courier New"/>
              </a:rPr>
              <a:t>income</a:t>
            </a:r>
            <a:r>
              <a:rPr lang="it-IT" sz="1800" b="1" dirty="0">
                <a:latin typeface="Courier New"/>
                <a:cs typeface="Courier New"/>
              </a:rPr>
              <a:t> = 5549.3;</a:t>
            </a:r>
          </a:p>
          <a:p>
            <a:r>
              <a:rPr lang="es-ES_tradnl" sz="1800" b="1" dirty="0">
                <a:latin typeface="Courier New"/>
                <a:cs typeface="Courier New"/>
              </a:rPr>
              <a:t>$</a:t>
            </a:r>
            <a:r>
              <a:rPr lang="es-ES_tradnl" sz="1800" b="1" dirty="0" err="1">
                <a:latin typeface="Courier New"/>
                <a:cs typeface="Courier New"/>
              </a:rPr>
              <a:t>debit</a:t>
            </a:r>
            <a:r>
              <a:rPr lang="es-ES_tradnl" sz="1800" b="1" dirty="0">
                <a:latin typeface="Courier New"/>
                <a:cs typeface="Courier New"/>
              </a:rPr>
              <a:t>  = -25.95;</a:t>
            </a:r>
          </a:p>
          <a:p>
            <a:endParaRPr lang="es-ES_tradnl" sz="1800" b="1" dirty="0">
              <a:latin typeface="Courier New"/>
              <a:cs typeface="Courier New"/>
            </a:endParaRPr>
          </a:p>
          <a:p>
            <a:r>
              <a:rPr lang="es-ES_tradnl" sz="1800" b="1" dirty="0">
                <a:latin typeface="Courier New"/>
                <a:cs typeface="Courier New"/>
              </a:rPr>
              <a:t>$</a:t>
            </a:r>
            <a:r>
              <a:rPr lang="es-ES_tradnl" sz="1800" b="1" dirty="0" err="1">
                <a:latin typeface="Courier New"/>
                <a:cs typeface="Courier New"/>
              </a:rPr>
              <a:t>fmt</a:t>
            </a:r>
            <a:r>
              <a:rPr lang="es-ES_tradnl" sz="1800" b="1" dirty="0">
                <a:latin typeface="Courier New"/>
                <a:cs typeface="Courier New"/>
              </a:rPr>
              <a:t> = new </a:t>
            </a:r>
            <a:r>
              <a:rPr lang="es-ES_tradnl" sz="1800" b="1" dirty="0" err="1">
                <a:latin typeface="Courier New"/>
                <a:cs typeface="Courier New"/>
              </a:rPr>
              <a:t>NumberFormatter</a:t>
            </a:r>
            <a:r>
              <a:rPr lang="es-ES_tradnl" sz="1800" b="1" dirty="0">
                <a:latin typeface="Courier New"/>
                <a:cs typeface="Courier New"/>
              </a:rPr>
              <a:t>('</a:t>
            </a:r>
            <a:r>
              <a:rPr lang="es-ES_tradnl" sz="1800" b="1" dirty="0" err="1">
                <a:latin typeface="Courier New"/>
                <a:cs typeface="Courier New"/>
              </a:rPr>
              <a:t>en_US</a:t>
            </a:r>
            <a:r>
              <a:rPr lang="es-ES_tradnl" sz="1800" b="1" dirty="0">
                <a:latin typeface="Courier New"/>
                <a:cs typeface="Courier New"/>
              </a:rPr>
              <a:t>', </a:t>
            </a:r>
            <a:r>
              <a:rPr lang="es-ES_tradnl" sz="1800" b="1" dirty="0" err="1">
                <a:latin typeface="Courier New"/>
                <a:cs typeface="Courier New"/>
              </a:rPr>
              <a:t>NumberFormatter</a:t>
            </a:r>
            <a:r>
              <a:rPr lang="es-ES_tradnl" sz="1800" b="1" dirty="0">
                <a:latin typeface="Courier New"/>
                <a:cs typeface="Courier New"/>
              </a:rPr>
              <a:t>::CURRENCY);</a:t>
            </a:r>
          </a:p>
          <a:p>
            <a:r>
              <a:rPr lang="es-ES_tradnl" sz="1800" b="1" dirty="0" err="1">
                <a:latin typeface="Courier New"/>
                <a:cs typeface="Courier New"/>
              </a:rPr>
              <a:t>print</a:t>
            </a:r>
            <a:r>
              <a:rPr lang="es-ES_tradnl" sz="1800" b="1" dirty="0">
                <a:latin typeface="Courier New"/>
                <a:cs typeface="Courier New"/>
              </a:rPr>
              <a:t> $</a:t>
            </a:r>
            <a:r>
              <a:rPr lang="es-ES_tradnl" sz="1800" b="1" dirty="0" err="1">
                <a:latin typeface="Courier New"/>
                <a:cs typeface="Courier New"/>
              </a:rPr>
              <a:t>fmt</a:t>
            </a:r>
            <a:r>
              <a:rPr lang="es-ES_tradnl" sz="1800" b="1" dirty="0">
                <a:latin typeface="Courier New"/>
                <a:cs typeface="Courier New"/>
              </a:rPr>
              <a:t>-&gt;</a:t>
            </a:r>
            <a:r>
              <a:rPr lang="es-ES_tradnl" sz="1800" b="1" dirty="0" err="1">
                <a:latin typeface="Courier New"/>
                <a:cs typeface="Courier New"/>
              </a:rPr>
              <a:t>formatCurrency</a:t>
            </a:r>
            <a:r>
              <a:rPr lang="es-ES_tradnl" sz="1800" b="1" dirty="0">
                <a:latin typeface="Courier New"/>
                <a:cs typeface="Courier New"/>
              </a:rPr>
              <a:t>($</a:t>
            </a:r>
            <a:r>
              <a:rPr lang="es-ES_tradnl" sz="1800" b="1" dirty="0" err="1">
                <a:latin typeface="Courier New"/>
                <a:cs typeface="Courier New"/>
              </a:rPr>
              <a:t>income</a:t>
            </a:r>
            <a:r>
              <a:rPr lang="es-ES_tradnl" sz="1800" b="1" dirty="0">
                <a:latin typeface="Courier New"/>
                <a:cs typeface="Courier New"/>
              </a:rPr>
              <a:t>, '</a:t>
            </a:r>
            <a:r>
              <a:rPr lang="es-ES_tradnl" sz="1800" b="1" dirty="0">
                <a:solidFill>
                  <a:srgbClr val="B23C00"/>
                </a:solidFill>
                <a:latin typeface="Courier New"/>
                <a:cs typeface="Courier New"/>
              </a:rPr>
              <a:t>USD</a:t>
            </a:r>
            <a:r>
              <a:rPr lang="es-ES_tradnl" sz="1800" b="1" dirty="0">
                <a:latin typeface="Courier New"/>
                <a:cs typeface="Courier New"/>
              </a:rPr>
              <a:t>') . ' in and ' .</a:t>
            </a:r>
          </a:p>
          <a:p>
            <a:r>
              <a:rPr lang="es-ES_tradnl" sz="1800" b="1" dirty="0">
                <a:latin typeface="Courier New"/>
                <a:cs typeface="Courier New"/>
              </a:rPr>
              <a:t>      $</a:t>
            </a:r>
            <a:r>
              <a:rPr lang="es-ES_tradnl" sz="1800" b="1" dirty="0" err="1">
                <a:latin typeface="Courier New"/>
                <a:cs typeface="Courier New"/>
              </a:rPr>
              <a:t>fmt</a:t>
            </a:r>
            <a:r>
              <a:rPr lang="es-ES_tradnl" sz="1800" b="1" dirty="0">
                <a:latin typeface="Courier New"/>
                <a:cs typeface="Courier New"/>
              </a:rPr>
              <a:t>-&gt;</a:t>
            </a:r>
            <a:r>
              <a:rPr lang="es-ES_tradnl" sz="1800" b="1" dirty="0" err="1">
                <a:latin typeface="Courier New"/>
                <a:cs typeface="Courier New"/>
              </a:rPr>
              <a:t>formatCurrency</a:t>
            </a:r>
            <a:r>
              <a:rPr lang="es-ES_tradnl" sz="1800" b="1" dirty="0">
                <a:latin typeface="Courier New"/>
                <a:cs typeface="Courier New"/>
              </a:rPr>
              <a:t>($</a:t>
            </a:r>
            <a:r>
              <a:rPr lang="es-ES_tradnl" sz="1800" b="1" dirty="0" err="1">
                <a:latin typeface="Courier New"/>
                <a:cs typeface="Courier New"/>
              </a:rPr>
              <a:t>debit</a:t>
            </a:r>
            <a:r>
              <a:rPr lang="es-ES_tradnl" sz="1800" b="1" dirty="0">
                <a:latin typeface="Courier New"/>
                <a:cs typeface="Courier New"/>
              </a:rPr>
              <a:t>, '</a:t>
            </a:r>
            <a:r>
              <a:rPr lang="es-ES_tradnl" sz="1800" b="1" dirty="0">
                <a:solidFill>
                  <a:srgbClr val="B23C00"/>
                </a:solidFill>
                <a:latin typeface="Courier New"/>
                <a:cs typeface="Courier New"/>
              </a:rPr>
              <a:t>EUR</a:t>
            </a:r>
            <a:r>
              <a:rPr lang="es-ES_tradnl" sz="1800" b="1" dirty="0">
                <a:latin typeface="Courier New"/>
                <a:cs typeface="Courier New"/>
              </a:rPr>
              <a:t>') . " </a:t>
            </a:r>
            <a:r>
              <a:rPr lang="es-ES_tradnl" sz="1800" b="1" dirty="0" err="1">
                <a:latin typeface="Courier New"/>
                <a:cs typeface="Courier New"/>
              </a:rPr>
              <a:t>out</a:t>
            </a:r>
            <a:r>
              <a:rPr lang="es-ES_tradnl" sz="1800" b="1" dirty="0">
                <a:latin typeface="Courier New"/>
                <a:cs typeface="Courier New"/>
              </a:rPr>
              <a:t>";</a:t>
            </a:r>
            <a:endParaRPr lang="es-ES_tradnl" sz="18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51781" y="5218956"/>
            <a:ext cx="4648153" cy="400110"/>
          </a:xfrm>
          <a:prstGeom prst="rect">
            <a:avLst/>
          </a:prstGeom>
          <a:solidFill>
            <a:srgbClr val="E2EAFF"/>
          </a:solidFill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$5,549.30 in and (€25.95) </a:t>
            </a:r>
            <a:r>
              <a:rPr lang="en-US" sz="2000" b="1" dirty="0" smtClean="0">
                <a:latin typeface="Courier New"/>
                <a:cs typeface="Courier New"/>
              </a:rPr>
              <a:t>out</a:t>
            </a:r>
            <a:endParaRPr lang="en-US" sz="2000" b="1" dirty="0">
              <a:latin typeface="Courier New"/>
              <a:cs typeface="Courier New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63074" y="5161871"/>
            <a:ext cx="11941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Output: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6949414" y="2358934"/>
            <a:ext cx="192983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i18n/currency2</a:t>
            </a:r>
            <a:r>
              <a:rPr lang="en-US" dirty="0" smtClean="0">
                <a:solidFill>
                  <a:srgbClr val="FFFF00"/>
                </a:solidFill>
              </a:rPr>
              <a:t>.php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31927" y="4343390"/>
            <a:ext cx="3024586" cy="5847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ISO 4217 </a:t>
            </a:r>
            <a:r>
              <a:rPr lang="en-US" dirty="0">
                <a:solidFill>
                  <a:srgbClr val="B23C00"/>
                </a:solidFill>
              </a:rPr>
              <a:t>currency codes:</a:t>
            </a:r>
            <a:br>
              <a:rPr lang="en-US" dirty="0">
                <a:solidFill>
                  <a:srgbClr val="B23C00"/>
                </a:solidFill>
              </a:rPr>
            </a:br>
            <a:r>
              <a:rPr lang="en-US" dirty="0">
                <a:hlinkClick r:id="rId2"/>
              </a:rPr>
              <a:t>http://www.xe.com/iso4217.</a:t>
            </a:r>
            <a:r>
              <a:rPr lang="en-US" dirty="0" smtClean="0">
                <a:hlinkClick r:id="rId2"/>
              </a:rPr>
              <a:t>php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339544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5C319-8D3C-2B4A-A32F-5D47B5E98049}" type="slidenum">
              <a:rPr lang="en-US"/>
              <a:pPr/>
              <a:t>3</a:t>
            </a:fld>
            <a:endParaRPr lang="en-US"/>
          </a:p>
        </p:txBody>
      </p:sp>
      <p:sp>
        <p:nvSpPr>
          <p:cNvPr id="635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Unofficial Field </a:t>
            </a:r>
            <a:r>
              <a:rPr lang="en-US" dirty="0" smtClean="0"/>
              <a:t>Trip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635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See the extensive </a:t>
            </a:r>
            <a:r>
              <a:rPr lang="en-US" dirty="0" smtClean="0">
                <a:solidFill>
                  <a:srgbClr val="B23C00"/>
                </a:solidFill>
              </a:rPr>
              <a:t>Revolution </a:t>
            </a:r>
            <a:r>
              <a:rPr lang="en-US" dirty="0" smtClean="0"/>
              <a:t>exhibits!</a:t>
            </a:r>
            <a:endParaRPr lang="en-US" dirty="0"/>
          </a:p>
          <a:p>
            <a:pPr lvl="1"/>
            <a:r>
              <a:rPr lang="en-US" sz="2000" dirty="0"/>
              <a:t>Walk through a timeline of the </a:t>
            </a:r>
            <a:br>
              <a:rPr lang="en-US" sz="2000" dirty="0"/>
            </a:br>
            <a:r>
              <a:rPr lang="en-US" sz="2000" dirty="0"/>
              <a:t>First 2000 Years of Computing History.</a:t>
            </a:r>
          </a:p>
          <a:p>
            <a:pPr lvl="1"/>
            <a:r>
              <a:rPr lang="en-US" sz="2000" dirty="0"/>
              <a:t>Historic computer systems, data processing equipment, </a:t>
            </a:r>
            <a:br>
              <a:rPr lang="en-US" sz="2000" dirty="0"/>
            </a:br>
            <a:r>
              <a:rPr lang="en-US" sz="2000" dirty="0"/>
              <a:t>and other artifacts.</a:t>
            </a:r>
          </a:p>
          <a:p>
            <a:pPr lvl="1"/>
            <a:r>
              <a:rPr lang="en-US" sz="2000" dirty="0"/>
              <a:t>Small theater presentations.</a:t>
            </a:r>
          </a:p>
        </p:txBody>
      </p:sp>
      <p:pic>
        <p:nvPicPr>
          <p:cNvPr id="63590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2838" y="3154363"/>
            <a:ext cx="3946525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590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549650"/>
            <a:ext cx="3535363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635910" name="Text Box 6"/>
          <p:cNvSpPr txBox="1">
            <a:spLocks noChangeArrowheads="1"/>
          </p:cNvSpPr>
          <p:nvPr/>
        </p:nvSpPr>
        <p:spPr bwMode="auto">
          <a:xfrm>
            <a:off x="7589838" y="5500688"/>
            <a:ext cx="10969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000"/>
              <a:t>Atanasoff-Berry </a:t>
            </a:r>
          </a:p>
          <a:p>
            <a:r>
              <a:rPr lang="en-US" sz="1000"/>
              <a:t>Computer </a:t>
            </a:r>
          </a:p>
        </p:txBody>
      </p:sp>
      <p:sp>
        <p:nvSpPr>
          <p:cNvPr id="635911" name="Text Box 7"/>
          <p:cNvSpPr txBox="1">
            <a:spLocks noChangeArrowheads="1"/>
          </p:cNvSpPr>
          <p:nvPr/>
        </p:nvSpPr>
        <p:spPr bwMode="auto">
          <a:xfrm>
            <a:off x="731838" y="5349875"/>
            <a:ext cx="661987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1000"/>
              <a:t>Hollerith</a:t>
            </a:r>
          </a:p>
          <a:p>
            <a:pPr algn="r"/>
            <a:r>
              <a:rPr lang="en-US" sz="1000"/>
              <a:t>Census</a:t>
            </a:r>
          </a:p>
          <a:p>
            <a:pPr algn="r"/>
            <a:r>
              <a:rPr lang="en-US" sz="1000"/>
              <a:t>Machine</a:t>
            </a:r>
          </a:p>
        </p:txBody>
      </p:sp>
    </p:spTree>
    <p:extLst>
      <p:ext uri="{BB962C8B-B14F-4D97-AF65-F5344CB8AC3E}">
        <p14:creationId xmlns:p14="http://schemas.microsoft.com/office/powerpoint/2010/main" val="9236452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35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35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35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35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5910" grpId="0"/>
      <p:bldP spid="635911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Localize Currency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0643" y="1332735"/>
            <a:ext cx="8740429" cy="40164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square" rtlCol="0">
            <a:spAutoFit/>
          </a:bodyPr>
          <a:lstStyle/>
          <a:p>
            <a:r>
              <a:rPr lang="en-US" sz="1700" b="1" dirty="0">
                <a:latin typeface="Courier New"/>
                <a:cs typeface="Courier New"/>
              </a:rPr>
              <a:t>$amounts = array(array(152.9, 'USD'),</a:t>
            </a:r>
          </a:p>
          <a:p>
            <a:r>
              <a:rPr lang="fr-FR" sz="1700" b="1" dirty="0">
                <a:latin typeface="Courier New"/>
                <a:cs typeface="Courier New"/>
              </a:rPr>
              <a:t>                 </a:t>
            </a:r>
            <a:r>
              <a:rPr lang="fr-FR" sz="1700" b="1" dirty="0" err="1">
                <a:latin typeface="Courier New"/>
                <a:cs typeface="Courier New"/>
              </a:rPr>
              <a:t>array</a:t>
            </a:r>
            <a:r>
              <a:rPr lang="fr-FR" sz="1700" b="1" dirty="0">
                <a:latin typeface="Courier New"/>
                <a:cs typeface="Courier New"/>
              </a:rPr>
              <a:t>(328, 'ISK'),</a:t>
            </a:r>
          </a:p>
          <a:p>
            <a:r>
              <a:rPr lang="fr-FR" sz="1700" b="1" dirty="0">
                <a:latin typeface="Courier New"/>
                <a:cs typeface="Courier New"/>
              </a:rPr>
              <a:t>                 </a:t>
            </a:r>
            <a:r>
              <a:rPr lang="fr-FR" sz="1700" b="1" dirty="0" err="1">
                <a:latin typeface="Courier New"/>
                <a:cs typeface="Courier New"/>
              </a:rPr>
              <a:t>array</a:t>
            </a:r>
            <a:r>
              <a:rPr lang="fr-FR" sz="1700" b="1" dirty="0">
                <a:latin typeface="Courier New"/>
                <a:cs typeface="Courier New"/>
              </a:rPr>
              <a:t>(-</a:t>
            </a:r>
            <a:r>
              <a:rPr lang="fr-FR" sz="1700" b="1" dirty="0" smtClean="0">
                <a:latin typeface="Courier New"/>
                <a:cs typeface="Courier New"/>
              </a:rPr>
              <a:t>100</a:t>
            </a:r>
            <a:r>
              <a:rPr lang="fr-FR" sz="1700" b="1" dirty="0">
                <a:latin typeface="Courier New"/>
                <a:cs typeface="Courier New"/>
              </a:rPr>
              <a:t>, 'JPY</a:t>
            </a:r>
            <a:r>
              <a:rPr lang="fr-FR" sz="1700" b="1" dirty="0" smtClean="0">
                <a:latin typeface="Courier New"/>
                <a:cs typeface="Courier New"/>
              </a:rPr>
              <a:t>'</a:t>
            </a:r>
            <a:r>
              <a:rPr lang="fr-FR" sz="1700" b="1" dirty="0">
                <a:latin typeface="Courier New"/>
                <a:cs typeface="Courier New"/>
              </a:rPr>
              <a:t>),</a:t>
            </a:r>
          </a:p>
          <a:p>
            <a:r>
              <a:rPr lang="fr-FR" sz="1700" b="1" dirty="0">
                <a:latin typeface="Courier New"/>
                <a:cs typeface="Courier New"/>
              </a:rPr>
              <a:t>                 </a:t>
            </a:r>
            <a:r>
              <a:rPr lang="fr-FR" sz="1700" b="1" dirty="0" err="1">
                <a:latin typeface="Courier New"/>
                <a:cs typeface="Courier New"/>
              </a:rPr>
              <a:t>array</a:t>
            </a:r>
            <a:r>
              <a:rPr lang="fr-FR" sz="1700" b="1" dirty="0">
                <a:latin typeface="Courier New"/>
                <a:cs typeface="Courier New"/>
              </a:rPr>
              <a:t>(500.53, 'EUR'), </a:t>
            </a:r>
          </a:p>
          <a:p>
            <a:r>
              <a:rPr lang="fr-FR" sz="1700" b="1" dirty="0">
                <a:latin typeface="Courier New"/>
                <a:cs typeface="Courier New"/>
              </a:rPr>
              <a:t>);</a:t>
            </a:r>
          </a:p>
          <a:p>
            <a:endParaRPr lang="fr-FR" sz="1700" b="1" dirty="0">
              <a:latin typeface="Courier New"/>
              <a:cs typeface="Courier New"/>
            </a:endParaRPr>
          </a:p>
          <a:p>
            <a:r>
              <a:rPr lang="fr-FR" sz="1700" b="1" dirty="0">
                <a:latin typeface="Courier New"/>
                <a:cs typeface="Courier New"/>
              </a:rPr>
              <a:t>$</a:t>
            </a:r>
            <a:r>
              <a:rPr lang="fr-FR" sz="1700" b="1" dirty="0" err="1">
                <a:latin typeface="Courier New"/>
                <a:cs typeface="Courier New"/>
              </a:rPr>
              <a:t>fmt</a:t>
            </a:r>
            <a:r>
              <a:rPr lang="fr-FR" sz="1700" b="1" dirty="0">
                <a:latin typeface="Courier New"/>
                <a:cs typeface="Courier New"/>
              </a:rPr>
              <a:t> = new </a:t>
            </a:r>
            <a:r>
              <a:rPr lang="fr-FR" sz="1700" b="1" dirty="0" err="1">
                <a:latin typeface="Courier New"/>
                <a:cs typeface="Courier New"/>
              </a:rPr>
              <a:t>NumberFormatter</a:t>
            </a:r>
            <a:r>
              <a:rPr lang="fr-FR" sz="1700" b="1" dirty="0">
                <a:latin typeface="Courier New"/>
                <a:cs typeface="Courier New"/>
              </a:rPr>
              <a:t>('</a:t>
            </a:r>
            <a:r>
              <a:rPr lang="fr-FR" sz="1700" b="1" dirty="0" err="1">
                <a:latin typeface="Courier New"/>
                <a:cs typeface="Courier New"/>
              </a:rPr>
              <a:t>en_US</a:t>
            </a:r>
            <a:r>
              <a:rPr lang="fr-FR" sz="1700" b="1" dirty="0">
                <a:latin typeface="Courier New"/>
                <a:cs typeface="Courier New"/>
              </a:rPr>
              <a:t>', </a:t>
            </a:r>
            <a:r>
              <a:rPr lang="fr-FR" sz="1700" b="1" dirty="0" err="1">
                <a:latin typeface="Courier New"/>
                <a:cs typeface="Courier New"/>
              </a:rPr>
              <a:t>NumberFormatter</a:t>
            </a:r>
            <a:r>
              <a:rPr lang="fr-FR" sz="1700" b="1" dirty="0">
                <a:latin typeface="Courier New"/>
                <a:cs typeface="Courier New"/>
              </a:rPr>
              <a:t>::CURRENCY);</a:t>
            </a:r>
          </a:p>
          <a:p>
            <a:r>
              <a:rPr lang="fr-FR" sz="1700" b="1" dirty="0">
                <a:latin typeface="Courier New"/>
                <a:cs typeface="Courier New"/>
              </a:rPr>
              <a:t>$</a:t>
            </a:r>
            <a:r>
              <a:rPr lang="fr-FR" sz="1700" b="1" dirty="0" err="1">
                <a:latin typeface="Courier New"/>
                <a:cs typeface="Courier New"/>
              </a:rPr>
              <a:t>fmt</a:t>
            </a:r>
            <a:r>
              <a:rPr lang="fr-FR" sz="1700" b="1" dirty="0">
                <a:latin typeface="Courier New"/>
                <a:cs typeface="Courier New"/>
              </a:rPr>
              <a:t>-&gt;</a:t>
            </a:r>
            <a:r>
              <a:rPr lang="fr-FR" sz="1700" b="1" dirty="0" err="1">
                <a:latin typeface="Courier New"/>
                <a:cs typeface="Courier New"/>
              </a:rPr>
              <a:t>setAttribute</a:t>
            </a:r>
            <a:r>
              <a:rPr lang="fr-FR" sz="1700" b="1" dirty="0">
                <a:latin typeface="Courier New"/>
                <a:cs typeface="Courier New"/>
              </a:rPr>
              <a:t>(</a:t>
            </a:r>
            <a:r>
              <a:rPr lang="fr-FR" sz="1700" b="1" dirty="0" err="1">
                <a:latin typeface="Courier New"/>
                <a:cs typeface="Courier New"/>
              </a:rPr>
              <a:t>NumberFormatter</a:t>
            </a:r>
            <a:r>
              <a:rPr lang="fr-FR" sz="1700" b="1" dirty="0">
                <a:latin typeface="Courier New"/>
                <a:cs typeface="Courier New"/>
              </a:rPr>
              <a:t>::PADDING_POSITION, </a:t>
            </a:r>
          </a:p>
          <a:p>
            <a:r>
              <a:rPr lang="fr-FR" sz="1700" b="1" dirty="0">
                <a:latin typeface="Courier New"/>
                <a:cs typeface="Courier New"/>
              </a:rPr>
              <a:t>		     </a:t>
            </a:r>
            <a:r>
              <a:rPr lang="fr-FR" sz="1700" b="1" dirty="0" err="1" smtClean="0">
                <a:latin typeface="Courier New"/>
                <a:cs typeface="Courier New"/>
              </a:rPr>
              <a:t>NumberFormatter</a:t>
            </a:r>
            <a:r>
              <a:rPr lang="fr-FR" sz="1700" b="1" dirty="0">
                <a:latin typeface="Courier New"/>
                <a:cs typeface="Courier New"/>
              </a:rPr>
              <a:t>::PAD_AFTER_PREFIX);</a:t>
            </a:r>
          </a:p>
          <a:p>
            <a:r>
              <a:rPr lang="fr-FR" sz="1700" b="1" dirty="0">
                <a:latin typeface="Courier New"/>
                <a:cs typeface="Courier New"/>
              </a:rPr>
              <a:t>$</a:t>
            </a:r>
            <a:r>
              <a:rPr lang="fr-FR" sz="1700" b="1" dirty="0" err="1">
                <a:latin typeface="Courier New"/>
                <a:cs typeface="Courier New"/>
              </a:rPr>
              <a:t>fmt</a:t>
            </a:r>
            <a:r>
              <a:rPr lang="fr-FR" sz="1700" b="1" dirty="0">
                <a:latin typeface="Courier New"/>
                <a:cs typeface="Courier New"/>
              </a:rPr>
              <a:t>-&gt;</a:t>
            </a:r>
            <a:r>
              <a:rPr lang="fr-FR" sz="1700" b="1" dirty="0" err="1">
                <a:latin typeface="Courier New"/>
                <a:cs typeface="Courier New"/>
              </a:rPr>
              <a:t>setAttribute</a:t>
            </a:r>
            <a:r>
              <a:rPr lang="fr-FR" sz="1700" b="1" dirty="0">
                <a:latin typeface="Courier New"/>
                <a:cs typeface="Courier New"/>
              </a:rPr>
              <a:t>(</a:t>
            </a:r>
            <a:r>
              <a:rPr lang="fr-FR" sz="1700" b="1" dirty="0" err="1">
                <a:latin typeface="Courier New"/>
                <a:cs typeface="Courier New"/>
              </a:rPr>
              <a:t>NumberFormatter</a:t>
            </a:r>
            <a:r>
              <a:rPr lang="fr-FR" sz="1700" b="1" dirty="0">
                <a:latin typeface="Courier New"/>
                <a:cs typeface="Courier New"/>
              </a:rPr>
              <a:t>::FORMAT_WIDTH, 15);</a:t>
            </a:r>
          </a:p>
          <a:p>
            <a:r>
              <a:rPr lang="fr-FR" sz="1700" b="1" dirty="0">
                <a:latin typeface="Courier New"/>
                <a:cs typeface="Courier New"/>
              </a:rPr>
              <a:t>$</a:t>
            </a:r>
            <a:r>
              <a:rPr lang="fr-FR" sz="1700" b="1" dirty="0" err="1">
                <a:latin typeface="Courier New"/>
                <a:cs typeface="Courier New"/>
              </a:rPr>
              <a:t>fmt</a:t>
            </a:r>
            <a:r>
              <a:rPr lang="fr-FR" sz="1700" b="1" dirty="0">
                <a:latin typeface="Courier New"/>
                <a:cs typeface="Courier New"/>
              </a:rPr>
              <a:t>-&gt;</a:t>
            </a:r>
            <a:r>
              <a:rPr lang="fr-FR" sz="1700" b="1" dirty="0" err="1">
                <a:latin typeface="Courier New"/>
                <a:cs typeface="Courier New"/>
              </a:rPr>
              <a:t>setTextAttribute</a:t>
            </a:r>
            <a:r>
              <a:rPr lang="fr-FR" sz="1700" b="1" dirty="0">
                <a:latin typeface="Courier New"/>
                <a:cs typeface="Courier New"/>
              </a:rPr>
              <a:t>(</a:t>
            </a:r>
            <a:r>
              <a:rPr lang="fr-FR" sz="1700" b="1" dirty="0" err="1">
                <a:latin typeface="Courier New"/>
                <a:cs typeface="Courier New"/>
              </a:rPr>
              <a:t>NumberFormatter</a:t>
            </a:r>
            <a:r>
              <a:rPr lang="fr-FR" sz="1700" b="1" dirty="0">
                <a:latin typeface="Courier New"/>
                <a:cs typeface="Courier New"/>
              </a:rPr>
              <a:t>::PADDING_CHARACTER, ' ');</a:t>
            </a:r>
          </a:p>
          <a:p>
            <a:endParaRPr lang="fr-FR" sz="1700" b="1" dirty="0">
              <a:latin typeface="Courier New"/>
              <a:cs typeface="Courier New"/>
            </a:endParaRPr>
          </a:p>
          <a:p>
            <a:r>
              <a:rPr lang="fr-FR" sz="1700" b="1" dirty="0" err="1">
                <a:latin typeface="Courier New"/>
                <a:cs typeface="Courier New"/>
              </a:rPr>
              <a:t>foreach</a:t>
            </a:r>
            <a:r>
              <a:rPr lang="fr-FR" sz="1700" b="1" dirty="0">
                <a:latin typeface="Courier New"/>
                <a:cs typeface="Courier New"/>
              </a:rPr>
              <a:t> ($</a:t>
            </a:r>
            <a:r>
              <a:rPr lang="fr-FR" sz="1700" b="1" dirty="0" err="1">
                <a:latin typeface="Courier New"/>
                <a:cs typeface="Courier New"/>
              </a:rPr>
              <a:t>amounts</a:t>
            </a:r>
            <a:r>
              <a:rPr lang="fr-FR" sz="1700" b="1" dirty="0">
                <a:latin typeface="Courier New"/>
                <a:cs typeface="Courier New"/>
              </a:rPr>
              <a:t> as $</a:t>
            </a:r>
            <a:r>
              <a:rPr lang="fr-FR" sz="1700" b="1" dirty="0" err="1">
                <a:latin typeface="Courier New"/>
                <a:cs typeface="Courier New"/>
              </a:rPr>
              <a:t>amount</a:t>
            </a:r>
            <a:r>
              <a:rPr lang="fr-FR" sz="1700" b="1" dirty="0">
                <a:latin typeface="Courier New"/>
                <a:cs typeface="Courier New"/>
              </a:rPr>
              <a:t>) {</a:t>
            </a:r>
          </a:p>
          <a:p>
            <a:r>
              <a:rPr lang="fr-FR" sz="1700" b="1" dirty="0">
                <a:latin typeface="Courier New"/>
                <a:cs typeface="Courier New"/>
              </a:rPr>
              <a:t>    </a:t>
            </a:r>
            <a:r>
              <a:rPr lang="fr-FR" sz="1700" b="1" dirty="0" err="1">
                <a:latin typeface="Courier New"/>
                <a:cs typeface="Courier New"/>
              </a:rPr>
              <a:t>print</a:t>
            </a:r>
            <a:r>
              <a:rPr lang="fr-FR" sz="1700" b="1" dirty="0">
                <a:latin typeface="Courier New"/>
                <a:cs typeface="Courier New"/>
              </a:rPr>
              <a:t> $</a:t>
            </a:r>
            <a:r>
              <a:rPr lang="fr-FR" sz="1700" b="1" dirty="0" err="1">
                <a:latin typeface="Courier New"/>
                <a:cs typeface="Courier New"/>
              </a:rPr>
              <a:t>fmt</a:t>
            </a:r>
            <a:r>
              <a:rPr lang="fr-FR" sz="1700" b="1" dirty="0">
                <a:latin typeface="Courier New"/>
                <a:cs typeface="Courier New"/>
              </a:rPr>
              <a:t>-&gt;</a:t>
            </a:r>
            <a:r>
              <a:rPr lang="fr-FR" sz="1700" b="1" dirty="0" err="1">
                <a:latin typeface="Courier New"/>
                <a:cs typeface="Courier New"/>
              </a:rPr>
              <a:t>formatCurrency</a:t>
            </a:r>
            <a:r>
              <a:rPr lang="fr-FR" sz="1700" b="1" dirty="0">
                <a:latin typeface="Courier New"/>
                <a:cs typeface="Courier New"/>
              </a:rPr>
              <a:t>($</a:t>
            </a:r>
            <a:r>
              <a:rPr lang="fr-FR" sz="1700" b="1" dirty="0" err="1">
                <a:latin typeface="Courier New"/>
                <a:cs typeface="Courier New"/>
              </a:rPr>
              <a:t>amount</a:t>
            </a:r>
            <a:r>
              <a:rPr lang="fr-FR" sz="1700" b="1" dirty="0">
                <a:latin typeface="Courier New"/>
                <a:cs typeface="Courier New"/>
              </a:rPr>
              <a:t>[0], $</a:t>
            </a:r>
            <a:r>
              <a:rPr lang="fr-FR" sz="1700" b="1" dirty="0" err="1">
                <a:latin typeface="Courier New"/>
                <a:cs typeface="Courier New"/>
              </a:rPr>
              <a:t>amount</a:t>
            </a:r>
            <a:r>
              <a:rPr lang="fr-FR" sz="1700" b="1" dirty="0">
                <a:latin typeface="Courier New"/>
                <a:cs typeface="Courier New"/>
              </a:rPr>
              <a:t>[1]) . </a:t>
            </a:r>
            <a:r>
              <a:rPr lang="fr-FR" sz="1700" b="1" dirty="0">
                <a:latin typeface="Courier New"/>
                <a:cs typeface="Courier New"/>
              </a:rPr>
              <a:t>"&lt;</a:t>
            </a:r>
            <a:r>
              <a:rPr lang="fr-FR" sz="1700" b="1" dirty="0" err="1" smtClean="0">
                <a:latin typeface="Courier New"/>
                <a:cs typeface="Courier New"/>
              </a:rPr>
              <a:t>br</a:t>
            </a:r>
            <a:r>
              <a:rPr lang="fr-FR" sz="1700" b="1" dirty="0" smtClean="0">
                <a:latin typeface="Courier New"/>
                <a:cs typeface="Courier New"/>
              </a:rPr>
              <a:t>&gt;\</a:t>
            </a:r>
            <a:r>
              <a:rPr lang="fr-FR" sz="1700" b="1" dirty="0">
                <a:latin typeface="Courier New"/>
                <a:cs typeface="Courier New"/>
              </a:rPr>
              <a:t>n";</a:t>
            </a:r>
          </a:p>
          <a:p>
            <a:r>
              <a:rPr lang="fr-FR" sz="1700" b="1" dirty="0" smtClean="0">
                <a:latin typeface="Courier New"/>
                <a:cs typeface="Courier New"/>
              </a:rPr>
              <a:t>}</a:t>
            </a:r>
            <a:endParaRPr lang="fr-FR" sz="17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60707" y="5440658"/>
            <a:ext cx="1347247" cy="1200329"/>
          </a:xfrm>
          <a:prstGeom prst="rect">
            <a:avLst/>
          </a:prstGeom>
          <a:solidFill>
            <a:srgbClr val="E2EAFF"/>
          </a:solidFill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$ 152.90</a:t>
            </a:r>
          </a:p>
          <a:p>
            <a:r>
              <a:rPr lang="nl-NL" sz="1800" b="1" dirty="0" err="1">
                <a:latin typeface="Courier New"/>
                <a:cs typeface="Courier New"/>
              </a:rPr>
              <a:t>Ikr</a:t>
            </a:r>
            <a:r>
              <a:rPr lang="nl-NL" sz="1800" b="1" dirty="0">
                <a:latin typeface="Courier New"/>
                <a:cs typeface="Courier New"/>
              </a:rPr>
              <a:t> 328</a:t>
            </a:r>
          </a:p>
          <a:p>
            <a:r>
              <a:rPr lang="is-IS" sz="1800" b="1" dirty="0">
                <a:latin typeface="Courier New"/>
                <a:cs typeface="Courier New"/>
              </a:rPr>
              <a:t>(¥ 100)</a:t>
            </a:r>
          </a:p>
          <a:p>
            <a:r>
              <a:rPr lang="pt-BR" sz="1800" b="1" dirty="0">
                <a:latin typeface="Courier New"/>
                <a:cs typeface="Courier New"/>
              </a:rPr>
              <a:t>€ 500.53</a:t>
            </a:r>
            <a:endParaRPr lang="en-US" sz="1800" b="1" dirty="0">
              <a:latin typeface="Courier New"/>
              <a:cs typeface="Courier New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89122" y="5532097"/>
            <a:ext cx="11941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Output: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7132292" y="1234464"/>
            <a:ext cx="192983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i18n/currency3</a:t>
            </a:r>
            <a:r>
              <a:rPr lang="en-US" dirty="0" smtClean="0">
                <a:solidFill>
                  <a:srgbClr val="FFFF00"/>
                </a:solidFill>
              </a:rPr>
              <a:t>.php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6953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Locale-Aware Sorting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036332"/>
          </a:xfrm>
        </p:spPr>
        <p:txBody>
          <a:bodyPr/>
          <a:lstStyle/>
          <a:p>
            <a:r>
              <a:rPr lang="en-US" dirty="0" smtClean="0"/>
              <a:t>Use a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Collator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smtClean="0"/>
              <a:t>object to sort text according to the </a:t>
            </a:r>
            <a:r>
              <a:rPr lang="en-US" dirty="0" smtClean="0">
                <a:solidFill>
                  <a:srgbClr val="B23C00"/>
                </a:solidFill>
              </a:rPr>
              <a:t>collating sequence </a:t>
            </a:r>
            <a:r>
              <a:rPr lang="en-US" dirty="0" smtClean="0"/>
              <a:t>of a locale.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10967" y="2423171"/>
            <a:ext cx="7418593" cy="19389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$words = array(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'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Малина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', '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Клубника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', '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Огурец</a:t>
            </a:r>
            <a:r>
              <a:rPr lang="en-US" sz="2000" b="1" dirty="0">
                <a:latin typeface="Courier New"/>
                <a:cs typeface="Courier New"/>
              </a:rPr>
              <a:t>');</a:t>
            </a:r>
          </a:p>
          <a:p>
            <a:r>
              <a:rPr lang="en-US" sz="2000" b="1" dirty="0">
                <a:latin typeface="Courier New"/>
                <a:cs typeface="Courier New"/>
              </a:rPr>
              <a:t>$collator = new Collator('</a:t>
            </a:r>
            <a:r>
              <a:rPr lang="en-US" sz="2000" b="1" dirty="0" err="1">
                <a:latin typeface="Courier New"/>
                <a:cs typeface="Courier New"/>
              </a:rPr>
              <a:t>ru_RU</a:t>
            </a:r>
            <a:r>
              <a:rPr lang="en-US" sz="2000" b="1" dirty="0">
                <a:latin typeface="Courier New"/>
                <a:cs typeface="Courier New"/>
              </a:rPr>
              <a:t>');</a:t>
            </a:r>
          </a:p>
          <a:p>
            <a:r>
              <a:rPr lang="en-US" sz="2000" b="1" dirty="0">
                <a:latin typeface="Courier New"/>
                <a:cs typeface="Courier New"/>
              </a:rPr>
              <a:t>$collator-&gt;sort($words);</a:t>
            </a:r>
          </a:p>
          <a:p>
            <a:r>
              <a:rPr lang="en-US" sz="2000" b="1" dirty="0" err="1">
                <a:latin typeface="Courier New"/>
                <a:cs typeface="Courier New"/>
              </a:rPr>
              <a:t>foreach</a:t>
            </a:r>
            <a:r>
              <a:rPr lang="en-US" sz="2000" b="1" dirty="0">
                <a:latin typeface="Courier New"/>
                <a:cs typeface="Courier New"/>
              </a:rPr>
              <a:t> ($words as $word) {</a:t>
            </a:r>
          </a:p>
          <a:p>
            <a:r>
              <a:rPr lang="nl-NL" sz="2000" b="1" dirty="0">
                <a:latin typeface="Courier New"/>
                <a:cs typeface="Courier New"/>
              </a:rPr>
              <a:t>    print $word . </a:t>
            </a:r>
            <a:r>
              <a:rPr lang="nl-NL" sz="2000" b="1" dirty="0">
                <a:latin typeface="Courier New"/>
                <a:cs typeface="Courier New"/>
              </a:rPr>
              <a:t>"&lt;</a:t>
            </a:r>
            <a:r>
              <a:rPr lang="nl-NL" sz="2000" b="1" dirty="0" err="1" smtClean="0">
                <a:latin typeface="Courier New"/>
                <a:cs typeface="Courier New"/>
              </a:rPr>
              <a:t>br</a:t>
            </a:r>
            <a:r>
              <a:rPr lang="nl-NL" sz="2000" b="1" dirty="0" smtClean="0">
                <a:latin typeface="Courier New"/>
                <a:cs typeface="Courier New"/>
              </a:rPr>
              <a:t>&gt;\</a:t>
            </a:r>
            <a:r>
              <a:rPr lang="nl-NL" sz="2000" b="1" dirty="0">
                <a:latin typeface="Courier New"/>
                <a:cs typeface="Courier New"/>
              </a:rPr>
              <a:t>n";</a:t>
            </a:r>
          </a:p>
          <a:p>
            <a:r>
              <a:rPr lang="nl-NL" sz="2000" b="1" dirty="0">
                <a:latin typeface="Courier New"/>
                <a:cs typeface="Courier New"/>
              </a:rPr>
              <a:t>}</a:t>
            </a:r>
            <a:endParaRPr lang="en-US" sz="20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00780" y="3886195"/>
            <a:ext cx="1644801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i18n/</a:t>
            </a:r>
            <a:r>
              <a:rPr lang="en-US" dirty="0" err="1">
                <a:solidFill>
                  <a:srgbClr val="FFFF00"/>
                </a:solidFill>
              </a:rPr>
              <a:t>sorting.php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97683" y="4617707"/>
            <a:ext cx="1921319" cy="1384995"/>
          </a:xfrm>
          <a:prstGeom prst="rect">
            <a:avLst/>
          </a:prstGeom>
          <a:solidFill>
            <a:srgbClr val="E2EAFF"/>
          </a:solidFill>
        </p:spPr>
        <p:txBody>
          <a:bodyPr wrap="none" rtlCol="0">
            <a:spAutoFit/>
          </a:bodyPr>
          <a:lstStyle/>
          <a:p>
            <a:r>
              <a:rPr lang="en-US" sz="2800" b="1" dirty="0" err="1">
                <a:latin typeface="Courier New"/>
                <a:cs typeface="Courier New"/>
              </a:rPr>
              <a:t>Клубника</a:t>
            </a:r>
            <a:endParaRPr lang="en-US" sz="2800" b="1" dirty="0">
              <a:latin typeface="Courier New"/>
              <a:cs typeface="Courier New"/>
            </a:endParaRPr>
          </a:p>
          <a:p>
            <a:r>
              <a:rPr lang="en-US" sz="2800" b="1" dirty="0" err="1">
                <a:latin typeface="Courier New"/>
                <a:cs typeface="Courier New"/>
              </a:rPr>
              <a:t>Малина</a:t>
            </a:r>
            <a:endParaRPr lang="en-US" sz="2800" b="1" dirty="0">
              <a:latin typeface="Courier New"/>
              <a:cs typeface="Courier New"/>
            </a:endParaRPr>
          </a:p>
          <a:p>
            <a:r>
              <a:rPr lang="en-US" sz="2800" b="1" dirty="0" err="1" smtClean="0">
                <a:latin typeface="Courier New"/>
                <a:cs typeface="Courier New"/>
              </a:rPr>
              <a:t>Огурец</a:t>
            </a:r>
            <a:endParaRPr lang="en-US" sz="2800" b="1" dirty="0">
              <a:latin typeface="Courier New"/>
              <a:cs typeface="Courier New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17537" y="4709146"/>
            <a:ext cx="11941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Output: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430118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55A77-811B-EB4C-93BF-917B39E256CA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636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Unofficial Field Trip</a:t>
            </a:r>
            <a:r>
              <a:rPr lang="en-US" i="1" dirty="0"/>
              <a:t>, cont’d</a:t>
            </a:r>
            <a:endParaRPr lang="en-US" i="1" dirty="0"/>
          </a:p>
        </p:txBody>
      </p:sp>
      <p:sp>
        <p:nvSpPr>
          <p:cNvPr id="636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563" y="1295400"/>
            <a:ext cx="3932237" cy="423669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>
                <a:solidFill>
                  <a:srgbClr val="B23C00"/>
                </a:solidFill>
              </a:rPr>
              <a:t>Babbage Difference Engine</a:t>
            </a:r>
            <a:r>
              <a:rPr lang="en-US" sz="2000" dirty="0"/>
              <a:t>, fully operational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Hand-cranked mechanical computer.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Computed polynomial functions.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Designed by </a:t>
            </a:r>
            <a:r>
              <a:rPr lang="en-US" sz="1800" dirty="0">
                <a:solidFill>
                  <a:srgbClr val="B23C00"/>
                </a:solidFill>
              </a:rPr>
              <a:t>Charles Babbage </a:t>
            </a:r>
            <a:r>
              <a:rPr lang="en-US" sz="1800" dirty="0"/>
              <a:t>in the early to mid 1800s.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Arguably the world</a:t>
            </a:r>
            <a:r>
              <a:rPr lang="ja-JP" altLang="en-US" sz="1600" dirty="0">
                <a:latin typeface="Arial"/>
              </a:rPr>
              <a:t>’</a:t>
            </a:r>
            <a:r>
              <a:rPr lang="en-US" sz="1600" dirty="0"/>
              <a:t>s first computer scientist, lived 1791-1871.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He </a:t>
            </a:r>
            <a:r>
              <a:rPr lang="en-US" sz="1800" dirty="0" smtClean="0"/>
              <a:t>wasn</a:t>
            </a:r>
            <a:r>
              <a:rPr lang="en-US" sz="1800" dirty="0" smtClean="0">
                <a:latin typeface="Arial"/>
              </a:rPr>
              <a:t>’</a:t>
            </a:r>
            <a:r>
              <a:rPr lang="en-US" sz="1800" dirty="0" smtClean="0"/>
              <a:t>t </a:t>
            </a:r>
            <a:r>
              <a:rPr lang="en-US" sz="1800" dirty="0"/>
              <a:t>able to build it because he lost his funding</a:t>
            </a:r>
            <a:r>
              <a:rPr lang="en-US" sz="1800" dirty="0" smtClean="0"/>
              <a:t>.</a:t>
            </a:r>
            <a:endParaRPr lang="en-US" sz="1800" dirty="0"/>
          </a:p>
          <a:p>
            <a:pPr>
              <a:lnSpc>
                <a:spcPct val="90000"/>
              </a:lnSpc>
            </a:pPr>
            <a:r>
              <a:rPr lang="en-US" sz="2000" b="1" dirty="0">
                <a:solidFill>
                  <a:srgbClr val="B23C00"/>
                </a:solidFill>
              </a:rPr>
              <a:t>Live demo at 1:30</a:t>
            </a:r>
          </a:p>
        </p:txBody>
      </p:sp>
      <p:pic>
        <p:nvPicPr>
          <p:cNvPr id="636932" name="Picture 4" descr="tn_P10103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2263" y="1235075"/>
            <a:ext cx="4646612" cy="347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36933" name="Rectangle 5"/>
          <p:cNvSpPr>
            <a:spLocks noChangeArrowheads="1"/>
          </p:cNvSpPr>
          <p:nvPr/>
        </p:nvSpPr>
        <p:spPr bwMode="auto">
          <a:xfrm>
            <a:off x="4846638" y="4983163"/>
            <a:ext cx="393223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469900" indent="-469900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Char char="o"/>
            </a:pPr>
            <a:r>
              <a:rPr lang="en-US" sz="2000" dirty="0"/>
              <a:t>His plans survived and this working model was built.</a:t>
            </a:r>
          </a:p>
          <a:p>
            <a:pPr marL="908050" lvl="1" indent="-436563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r>
              <a:rPr lang="en-US" sz="1800" dirty="0"/>
              <a:t>Includes a working printer!</a:t>
            </a:r>
            <a:endParaRPr lang="en-US" sz="2000" dirty="0"/>
          </a:p>
        </p:txBody>
      </p:sp>
      <p:sp>
        <p:nvSpPr>
          <p:cNvPr id="636934" name="Text Box 6"/>
          <p:cNvSpPr txBox="1">
            <a:spLocks noChangeArrowheads="1"/>
          </p:cNvSpPr>
          <p:nvPr/>
        </p:nvSpPr>
        <p:spPr bwMode="auto">
          <a:xfrm>
            <a:off x="731838" y="5532097"/>
            <a:ext cx="39481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>
                <a:hlinkClick r:id="rId3"/>
              </a:rPr>
              <a:t>http://www.computerhistory.org/babbage/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644810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36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36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36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36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36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36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36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6931" grpId="0" build="p"/>
      <p:bldP spid="63693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0641E-849C-5E4C-9426-22969953EBEB}" type="slidenum">
              <a:rPr lang="en-US"/>
              <a:pPr/>
              <a:t>5</a:t>
            </a:fld>
            <a:endParaRPr lang="en-US"/>
          </a:p>
        </p:txBody>
      </p:sp>
      <p:sp>
        <p:nvSpPr>
          <p:cNvPr id="637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Unofficial Field Trip</a:t>
            </a:r>
            <a:r>
              <a:rPr lang="en-US" i="1" dirty="0"/>
              <a:t>, cont’d</a:t>
            </a:r>
            <a:endParaRPr lang="en-US" i="1" dirty="0"/>
          </a:p>
        </p:txBody>
      </p:sp>
      <p:sp>
        <p:nvSpPr>
          <p:cNvPr id="637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240791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>
                <a:solidFill>
                  <a:srgbClr val="B23C00"/>
                </a:solidFill>
              </a:rPr>
              <a:t>IBM 1401 computer</a:t>
            </a:r>
            <a:r>
              <a:rPr lang="en-US" sz="2400" dirty="0"/>
              <a:t>, fully restored and </a:t>
            </a:r>
            <a:r>
              <a:rPr lang="en-US" sz="2400" dirty="0" smtClean="0"/>
              <a:t>operational.</a:t>
            </a:r>
            <a:endParaRPr lang="en-US" sz="2400" dirty="0"/>
          </a:p>
          <a:p>
            <a:pPr lvl="1">
              <a:lnSpc>
                <a:spcPct val="80000"/>
              </a:lnSpc>
            </a:pPr>
            <a:r>
              <a:rPr lang="en-US" sz="2000" dirty="0"/>
              <a:t>A small transistor-based mainframe computer.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Extremely popular with small businesses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in </a:t>
            </a:r>
            <a:r>
              <a:rPr lang="en-US" sz="2000" dirty="0"/>
              <a:t>the late 1950s </a:t>
            </a:r>
            <a:r>
              <a:rPr lang="en-US" sz="2000" dirty="0" smtClean="0"/>
              <a:t>through </a:t>
            </a:r>
            <a:r>
              <a:rPr lang="en-US" sz="2000" dirty="0"/>
              <a:t>the mid 1960s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Maximum of 16K bytes of memory.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800 card/minute card reader (wire brushes).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600 line/minute line printer (impact).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6 magnetic tape drives, no disk drives.</a:t>
            </a:r>
          </a:p>
          <a:p>
            <a:pPr lvl="2">
              <a:lnSpc>
                <a:spcPct val="80000"/>
              </a:lnSpc>
            </a:pPr>
            <a:endParaRPr lang="en-US" sz="1600" dirty="0"/>
          </a:p>
        </p:txBody>
      </p:sp>
      <p:pic>
        <p:nvPicPr>
          <p:cNvPr id="637956" name="Picture 4" descr="IBM1401_TapeSystem_Mwhi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9525" y="3604546"/>
            <a:ext cx="6584950" cy="2659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36568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37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37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37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37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37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Unofficial Field Trip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Information on the IBM 1401:</a:t>
            </a:r>
          </a:p>
          <a:p>
            <a:pPr lvl="4"/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sz="2200" dirty="0"/>
              <a:t>General info: </a:t>
            </a:r>
            <a:r>
              <a:rPr lang="en-US" sz="2200" dirty="0">
                <a:hlinkClick r:id="rId2"/>
              </a:rPr>
              <a:t>http://en.wikipedia.org/wiki/IBM_1401</a:t>
            </a:r>
            <a:endParaRPr lang="en-US" sz="2200" dirty="0"/>
          </a:p>
          <a:p>
            <a:pPr lvl="1">
              <a:lnSpc>
                <a:spcPct val="90000"/>
              </a:lnSpc>
            </a:pPr>
            <a:r>
              <a:rPr lang="en-US" sz="2200" dirty="0"/>
              <a:t>My summer seminar: </a:t>
            </a:r>
            <a:r>
              <a:rPr lang="en-US" sz="2200" dirty="0">
                <a:hlinkClick r:id="rId3"/>
              </a:rPr>
              <a:t>http://www.cs.sjsu.edu/~mak/1401/</a:t>
            </a:r>
            <a:endParaRPr lang="en-US" sz="2200" dirty="0"/>
          </a:p>
          <a:p>
            <a:pPr lvl="1">
              <a:lnSpc>
                <a:spcPct val="90000"/>
              </a:lnSpc>
            </a:pPr>
            <a:r>
              <a:rPr lang="en-US" sz="2200" dirty="0"/>
              <a:t>Restoration: </a:t>
            </a:r>
            <a:r>
              <a:rPr lang="en-US" sz="2200" dirty="0">
                <a:hlinkClick r:id="rId4"/>
              </a:rPr>
              <a:t>http://ed-thelen.org/1401Project/</a:t>
            </a:r>
            <a:r>
              <a:rPr lang="en-US" sz="2200" dirty="0" smtClean="0">
                <a:hlinkClick r:id="rId4"/>
              </a:rPr>
              <a:t>1401RestorationPage.html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8878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F1881-2140-4C49-952B-B1133EEF241B}" type="slidenum">
              <a:rPr lang="en-US"/>
              <a:pPr/>
              <a:t>7</a:t>
            </a:fld>
            <a:endParaRPr lang="en-US"/>
          </a:p>
        </p:txBody>
      </p:sp>
      <p:sp>
        <p:nvSpPr>
          <p:cNvPr id="638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Unofficial Field Trip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638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There will be </a:t>
            </a:r>
            <a:r>
              <a:rPr lang="en-US" dirty="0">
                <a:solidFill>
                  <a:srgbClr val="B23C00"/>
                </a:solidFill>
              </a:rPr>
              <a:t>extra credit </a:t>
            </a:r>
            <a:r>
              <a:rPr lang="en-US" dirty="0"/>
              <a:t>if you participate in the visit </a:t>
            </a:r>
            <a:r>
              <a:rPr lang="en-US" dirty="0" smtClean="0"/>
              <a:t>to </a:t>
            </a:r>
            <a:r>
              <a:rPr lang="en-US" dirty="0"/>
              <a:t>the Computer History Museum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Complete a </a:t>
            </a:r>
            <a:r>
              <a:rPr lang="en-US" dirty="0">
                <a:solidFill>
                  <a:srgbClr val="B23C00"/>
                </a:solidFill>
              </a:rPr>
              <a:t>Canvas </a:t>
            </a:r>
            <a:r>
              <a:rPr lang="en-US" dirty="0" smtClean="0"/>
              <a:t>quiz.</a:t>
            </a:r>
          </a:p>
          <a:p>
            <a:pPr lvl="6"/>
            <a:endParaRPr lang="en-US" dirty="0" smtClean="0"/>
          </a:p>
          <a:p>
            <a:pPr lvl="1"/>
            <a:r>
              <a:rPr lang="en-US" dirty="0" smtClean="0"/>
              <a:t>Acceptable answers </a:t>
            </a:r>
            <a:r>
              <a:rPr lang="en-US" dirty="0"/>
              <a:t>are to be found among the museum exhibits and presentations</a:t>
            </a:r>
            <a:r>
              <a:rPr lang="en-US" dirty="0" smtClean="0"/>
              <a:t>.</a:t>
            </a:r>
          </a:p>
          <a:p>
            <a:pPr lvl="6"/>
            <a:endParaRPr lang="en-US" dirty="0"/>
          </a:p>
          <a:p>
            <a:pPr lvl="1"/>
            <a:r>
              <a:rPr lang="en-US" dirty="0" smtClean="0"/>
              <a:t>Each correct answer adds one point </a:t>
            </a:r>
            <a:br>
              <a:rPr lang="en-US" dirty="0" smtClean="0"/>
            </a:br>
            <a:r>
              <a:rPr lang="en-US" dirty="0" smtClean="0"/>
              <a:t>to </a:t>
            </a:r>
            <a:r>
              <a:rPr lang="en-US" dirty="0"/>
              <a:t>your midterm score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4635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38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38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389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Internationalization and Localization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B23C00"/>
                </a:solidFill>
              </a:rPr>
              <a:t>Internationalization</a:t>
            </a:r>
            <a:r>
              <a:rPr lang="en-US" dirty="0" smtClean="0"/>
              <a:t> (</a:t>
            </a:r>
            <a:r>
              <a:rPr lang="en-US" dirty="0" smtClean="0">
                <a:solidFill>
                  <a:srgbClr val="B23C00"/>
                </a:solidFill>
              </a:rPr>
              <a:t>I18N</a:t>
            </a:r>
            <a:r>
              <a:rPr lang="en-US" dirty="0" smtClean="0"/>
              <a:t>) makes an application usable in multiple locales.</a:t>
            </a:r>
          </a:p>
          <a:p>
            <a:pPr lvl="5"/>
            <a:endParaRPr lang="en-US" dirty="0" smtClean="0"/>
          </a:p>
          <a:p>
            <a:r>
              <a:rPr lang="en-US" dirty="0" smtClean="0">
                <a:solidFill>
                  <a:srgbClr val="B23C00"/>
                </a:solidFill>
              </a:rPr>
              <a:t>Localization</a:t>
            </a:r>
            <a:r>
              <a:rPr lang="en-US" dirty="0" smtClean="0"/>
              <a:t> (</a:t>
            </a:r>
            <a:r>
              <a:rPr lang="en-US" dirty="0" smtClean="0">
                <a:solidFill>
                  <a:srgbClr val="B23C00"/>
                </a:solidFill>
              </a:rPr>
              <a:t>L10N</a:t>
            </a:r>
            <a:r>
              <a:rPr lang="en-US" dirty="0" smtClean="0"/>
              <a:t>) adds support for a particular locale to an internationalized application.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 smtClean="0">
                <a:solidFill>
                  <a:srgbClr val="B23C00"/>
                </a:solidFill>
              </a:rPr>
              <a:t>locale</a:t>
            </a:r>
            <a:r>
              <a:rPr lang="en-US" dirty="0" smtClean="0"/>
              <a:t> consists of settings that describe text formatting and language conventions in a particular area of the world.</a:t>
            </a:r>
          </a:p>
          <a:p>
            <a:pPr lvl="6"/>
            <a:endParaRPr lang="en-US" dirty="0"/>
          </a:p>
          <a:p>
            <a:r>
              <a:rPr lang="en-US" dirty="0" smtClean="0"/>
              <a:t>It’s more than just language translation!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931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Locale Settings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</a:t>
            </a:r>
            <a:r>
              <a:rPr lang="en-US" dirty="0" smtClean="0">
                <a:solidFill>
                  <a:srgbClr val="B23C00"/>
                </a:solidFill>
              </a:rPr>
              <a:t>language</a:t>
            </a:r>
            <a:r>
              <a:rPr lang="en-US" dirty="0" smtClean="0"/>
              <a:t> for messages</a:t>
            </a:r>
          </a:p>
          <a:p>
            <a:pPr lvl="1"/>
            <a:r>
              <a:rPr lang="en-US" dirty="0" smtClean="0"/>
              <a:t>English, French, German, Spanish, Chinese, etc.</a:t>
            </a:r>
          </a:p>
          <a:p>
            <a:r>
              <a:rPr lang="en-US" dirty="0" smtClean="0"/>
              <a:t>How to format </a:t>
            </a:r>
            <a:r>
              <a:rPr lang="en-US" dirty="0" smtClean="0">
                <a:solidFill>
                  <a:srgbClr val="B23C00"/>
                </a:solidFill>
              </a:rPr>
              <a:t>dates and times</a:t>
            </a:r>
          </a:p>
          <a:p>
            <a:pPr lvl="1"/>
            <a:r>
              <a:rPr lang="en-US" dirty="0" smtClean="0"/>
              <a:t>Order of month, day, year</a:t>
            </a:r>
          </a:p>
          <a:p>
            <a:pPr lvl="1"/>
            <a:r>
              <a:rPr lang="en-US" dirty="0" smtClean="0"/>
              <a:t>Names of the months and of the days of the week</a:t>
            </a:r>
          </a:p>
          <a:p>
            <a:pPr lvl="1"/>
            <a:r>
              <a:rPr lang="en-US" dirty="0" smtClean="0"/>
              <a:t>12-hour or 24-hour clock</a:t>
            </a:r>
          </a:p>
          <a:p>
            <a:r>
              <a:rPr lang="en-US" dirty="0" smtClean="0"/>
              <a:t>How to format </a:t>
            </a:r>
            <a:r>
              <a:rPr lang="en-US" dirty="0" smtClean="0">
                <a:solidFill>
                  <a:srgbClr val="B23C00"/>
                </a:solidFill>
              </a:rPr>
              <a:t>numbers</a:t>
            </a:r>
          </a:p>
          <a:p>
            <a:pPr lvl="1"/>
            <a:r>
              <a:rPr lang="en-US" dirty="0" smtClean="0"/>
              <a:t>Currency symbol</a:t>
            </a:r>
          </a:p>
          <a:p>
            <a:pPr lvl="1"/>
            <a:r>
              <a:rPr lang="en-US" dirty="0" smtClean="0"/>
              <a:t>Group separator, decimal point, negative indicator</a:t>
            </a:r>
          </a:p>
          <a:p>
            <a:r>
              <a:rPr lang="en-US" dirty="0" smtClean="0"/>
              <a:t>How to sort text (</a:t>
            </a:r>
            <a:r>
              <a:rPr lang="en-US" dirty="0" smtClean="0">
                <a:solidFill>
                  <a:srgbClr val="B23C00"/>
                </a:solidFill>
              </a:rPr>
              <a:t>collation sequence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6207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51029</TotalTime>
  <Words>2309</Words>
  <Application>Microsoft Macintosh PowerPoint</Application>
  <PresentationFormat>On-screen Show (4:3)</PresentationFormat>
  <Paragraphs>400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Quadrant</vt:lpstr>
      <vt:lpstr>CS 174: Web Programming November 16 Class Meeting</vt:lpstr>
      <vt:lpstr>Unofficial Field Trip</vt:lpstr>
      <vt:lpstr>Unofficial Field Trip, cont’d</vt:lpstr>
      <vt:lpstr>Unofficial Field Trip, cont’d</vt:lpstr>
      <vt:lpstr>Unofficial Field Trip, cont’d</vt:lpstr>
      <vt:lpstr>Unofficial Field Trip, cont’d</vt:lpstr>
      <vt:lpstr>Unofficial Field Trip, cont’d</vt:lpstr>
      <vt:lpstr>Internationalization and Localization</vt:lpstr>
      <vt:lpstr>Locale Settings</vt:lpstr>
      <vt:lpstr>Developing Apps for I18N</vt:lpstr>
      <vt:lpstr>PHP Support for I18N</vt:lpstr>
      <vt:lpstr>Locale ID</vt:lpstr>
      <vt:lpstr>Determine a User’s Locale</vt:lpstr>
      <vt:lpstr>Localize Text Messages</vt:lpstr>
      <vt:lpstr>Localize Text Messages, cont’d</vt:lpstr>
      <vt:lpstr>Localize Text Messages, cont’d</vt:lpstr>
      <vt:lpstr>Localize Text Messages, cont’d</vt:lpstr>
      <vt:lpstr>Localize Text Messages, cont’d</vt:lpstr>
      <vt:lpstr>Localize Text Messages, cont’d</vt:lpstr>
      <vt:lpstr>Localize Text Messages, cont’d</vt:lpstr>
      <vt:lpstr>Localize Text Messages, cont’d</vt:lpstr>
      <vt:lpstr>Localize Dates and Times</vt:lpstr>
      <vt:lpstr>Localize Dates and Times, cont’d</vt:lpstr>
      <vt:lpstr>Localize Dates and Times, cont’d</vt:lpstr>
      <vt:lpstr>Localize Dates and Times, cont’d</vt:lpstr>
      <vt:lpstr>Example Date and Time Formatting Codes</vt:lpstr>
      <vt:lpstr>Localize Numbers</vt:lpstr>
      <vt:lpstr>Localize Currency</vt:lpstr>
      <vt:lpstr>Localize Currency, cont’d</vt:lpstr>
      <vt:lpstr>Localize Currency, cont’d</vt:lpstr>
      <vt:lpstr>Locale-Aware Sorting</vt:lpstr>
    </vt:vector>
  </TitlesOfParts>
  <Manager/>
  <Company>San Jose State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235: User Interface Design</dc:title>
  <dc:subject/>
  <dc:creator>Ronald Mak</dc:creator>
  <cp:keywords/>
  <dc:description/>
  <cp:lastModifiedBy>Ronald Mak</cp:lastModifiedBy>
  <cp:revision>909</cp:revision>
  <dcterms:created xsi:type="dcterms:W3CDTF">2008-01-12T03:52:55Z</dcterms:created>
  <dcterms:modified xsi:type="dcterms:W3CDTF">2015-11-18T06:21:12Z</dcterms:modified>
  <cp:category/>
</cp:coreProperties>
</file>