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20" autoAdjust="0"/>
    <p:restoredTop sz="98450" autoAdjust="0"/>
  </p:normalViewPr>
  <p:slideViewPr>
    <p:cSldViewPr>
      <p:cViewPr varScale="1">
        <p:scale>
          <a:sx n="152" d="100"/>
          <a:sy n="152" d="100"/>
        </p:scale>
        <p:origin x="-112" y="-168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11/9/15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</a:t>
            </a:r>
            <a:r>
              <a:rPr lang="en-US" sz="1000" baseline="0" dirty="0" smtClean="0"/>
              <a:t>: </a:t>
            </a:r>
            <a:r>
              <a:rPr lang="en-US" sz="1000" baseline="0" dirty="0" smtClean="0"/>
              <a:t>November 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hemeroller.jquerymobile.com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velopers.google.com/maps/web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</a:t>
            </a:r>
            <a:r>
              <a:rPr lang="en-US" sz="3200" dirty="0" smtClean="0"/>
              <a:t>Programming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November 9</a:t>
            </a:r>
            <a:r>
              <a:rPr lang="en-US" sz="2400" dirty="0" smtClean="0"/>
              <a:t>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Web Service: Google Maps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" y="1347840"/>
            <a:ext cx="9143950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handleNoGeolocation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errorFlag</a:t>
            </a:r>
            <a:r>
              <a:rPr lang="en-US" b="1" dirty="0">
                <a:latin typeface="Courier New"/>
                <a:cs typeface="Courier New"/>
              </a:rPr>
              <a:t>)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if (</a:t>
            </a:r>
            <a:r>
              <a:rPr lang="en-US" b="1" dirty="0" err="1">
                <a:latin typeface="Courier New"/>
                <a:cs typeface="Courier New"/>
              </a:rPr>
              <a:t>errorFlag</a:t>
            </a:r>
            <a:r>
              <a:rPr lang="en-US" b="1" dirty="0">
                <a:latin typeface="Courier New"/>
                <a:cs typeface="Courier New"/>
              </a:rPr>
              <a:t>)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content = "Error: The </a:t>
            </a:r>
            <a:r>
              <a:rPr lang="en-US" b="1" dirty="0" err="1">
                <a:latin typeface="Courier New"/>
                <a:cs typeface="Courier New"/>
              </a:rPr>
              <a:t>Geolocation</a:t>
            </a:r>
            <a:r>
              <a:rPr lang="en-US" b="1" dirty="0">
                <a:latin typeface="Courier New"/>
                <a:cs typeface="Courier New"/>
              </a:rPr>
              <a:t> service failed.";</a:t>
            </a:r>
          </a:p>
          <a:p>
            <a:r>
              <a:rPr lang="en-US" b="1" dirty="0">
                <a:latin typeface="Courier New"/>
                <a:cs typeface="Courier New"/>
              </a:rPr>
              <a:t>    } 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da-DK" b="1" dirty="0">
                <a:latin typeface="Courier New"/>
                <a:cs typeface="Courier New"/>
              </a:rPr>
              <a:t>        var </a:t>
            </a:r>
            <a:r>
              <a:rPr lang="da-DK" b="1" dirty="0" err="1">
                <a:latin typeface="Courier New"/>
                <a:cs typeface="Courier New"/>
              </a:rPr>
              <a:t>content</a:t>
            </a:r>
            <a:r>
              <a:rPr lang="da-DK" b="1" dirty="0">
                <a:latin typeface="Courier New"/>
                <a:cs typeface="Courier New"/>
              </a:rPr>
              <a:t> = "</a:t>
            </a:r>
            <a:r>
              <a:rPr lang="da-DK" b="1" dirty="0" err="1">
                <a:latin typeface="Courier New"/>
                <a:cs typeface="Courier New"/>
              </a:rPr>
              <a:t>Error</a:t>
            </a:r>
            <a:r>
              <a:rPr lang="da-DK" b="1" dirty="0">
                <a:latin typeface="Courier New"/>
                <a:cs typeface="Courier New"/>
              </a:rPr>
              <a:t>: </a:t>
            </a:r>
            <a:r>
              <a:rPr lang="da-DK" b="1" dirty="0" err="1">
                <a:latin typeface="Courier New"/>
                <a:cs typeface="Courier New"/>
              </a:rPr>
              <a:t>Your</a:t>
            </a:r>
            <a:r>
              <a:rPr lang="da-DK" b="1" dirty="0">
                <a:latin typeface="Courier New"/>
                <a:cs typeface="Courier New"/>
              </a:rPr>
              <a:t> browser </a:t>
            </a:r>
            <a:r>
              <a:rPr lang="da-DK" b="1" dirty="0" err="1">
                <a:latin typeface="Courier New"/>
                <a:cs typeface="Courier New"/>
              </a:rPr>
              <a:t>doesn't</a:t>
            </a:r>
            <a:r>
              <a:rPr lang="da-DK" b="1" dirty="0">
                <a:latin typeface="Courier New"/>
                <a:cs typeface="Courier New"/>
              </a:rPr>
              <a:t> support </a:t>
            </a:r>
            <a:r>
              <a:rPr lang="da-DK" b="1" dirty="0" err="1">
                <a:latin typeface="Courier New"/>
                <a:cs typeface="Courier New"/>
              </a:rPr>
              <a:t>geolocation</a:t>
            </a:r>
            <a:r>
              <a:rPr lang="da-DK" b="1" dirty="0">
                <a:latin typeface="Courier New"/>
                <a:cs typeface="Courier New"/>
              </a:rPr>
              <a:t>.";</a:t>
            </a:r>
          </a:p>
          <a:p>
            <a:r>
              <a:rPr lang="da-DK" b="1" dirty="0">
                <a:latin typeface="Courier New"/>
                <a:cs typeface="Courier New"/>
              </a:rPr>
              <a:t>    }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>
                <a:latin typeface="Courier New"/>
                <a:cs typeface="Courier New"/>
              </a:rPr>
              <a:t>    var options = {"</a:t>
            </a:r>
            <a:r>
              <a:rPr lang="da-DK" b="1" dirty="0" err="1">
                <a:latin typeface="Courier New"/>
                <a:cs typeface="Courier New"/>
              </a:rPr>
              <a:t>map</a:t>
            </a:r>
            <a:r>
              <a:rPr lang="da-DK" b="1" dirty="0">
                <a:latin typeface="Courier New"/>
                <a:cs typeface="Courier New"/>
              </a:rPr>
              <a:t>":      </a:t>
            </a:r>
            <a:r>
              <a:rPr lang="da-DK" b="1" dirty="0" err="1">
                <a:latin typeface="Courier New"/>
                <a:cs typeface="Courier New"/>
              </a:rPr>
              <a:t>map</a:t>
            </a:r>
            <a:r>
              <a:rPr lang="da-DK" b="1" dirty="0">
                <a:latin typeface="Courier New"/>
                <a:cs typeface="Courier New"/>
              </a:rPr>
              <a:t>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"position": new </a:t>
            </a:r>
            <a:r>
              <a:rPr lang="en-US" b="1" dirty="0" err="1">
                <a:latin typeface="Courier New"/>
                <a:cs typeface="Courier New"/>
              </a:rPr>
              <a:t>google.maps.LatLng</a:t>
            </a:r>
            <a:r>
              <a:rPr lang="en-US" b="1" dirty="0">
                <a:latin typeface="Courier New"/>
                <a:cs typeface="Courier New"/>
              </a:rPr>
              <a:t>(60, 105),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"content":  content};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infowindow</a:t>
            </a:r>
            <a:r>
              <a:rPr lang="en-US" b="1" dirty="0">
                <a:latin typeface="Courier New"/>
                <a:cs typeface="Courier New"/>
              </a:rPr>
              <a:t> = new </a:t>
            </a:r>
            <a:r>
              <a:rPr lang="en-US" b="1" dirty="0" err="1">
                <a:latin typeface="Courier New"/>
                <a:cs typeface="Courier New"/>
              </a:rPr>
              <a:t>google.maps.InfoWindow</a:t>
            </a:r>
            <a:r>
              <a:rPr lang="en-US" b="1" dirty="0">
                <a:latin typeface="Courier New"/>
                <a:cs typeface="Courier New"/>
              </a:rPr>
              <a:t>(options);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map.setCenter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options.position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google.maps.event.addDomListener</a:t>
            </a:r>
            <a:r>
              <a:rPr lang="en-US" b="1" dirty="0">
                <a:latin typeface="Courier New"/>
                <a:cs typeface="Courier New"/>
              </a:rPr>
              <a:t>(window, "load", 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6474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89487" y="1234464"/>
            <a:ext cx="124515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map/</a:t>
            </a:r>
            <a:r>
              <a:rPr lang="en-US" dirty="0" err="1" smtClean="0">
                <a:solidFill>
                  <a:srgbClr val="FFFF00"/>
                </a:solidFill>
              </a:rPr>
              <a:t>map.js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796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mobile devices today have </a:t>
            </a:r>
            <a:br>
              <a:rPr lang="en-US" dirty="0" smtClean="0"/>
            </a:br>
            <a:r>
              <a:rPr lang="en-US" dirty="0" smtClean="0"/>
              <a:t>an HTML5-compliant browser.</a:t>
            </a:r>
          </a:p>
          <a:p>
            <a:r>
              <a:rPr lang="en-US" dirty="0" smtClean="0"/>
              <a:t>Therefore, </a:t>
            </a:r>
            <a:r>
              <a:rPr lang="en-US" dirty="0" smtClean="0">
                <a:solidFill>
                  <a:srgbClr val="B23C00"/>
                </a:solidFill>
              </a:rPr>
              <a:t>the easiest way to create a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mobile app is to create a web app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web app for a mobile device has to accommodate the device’s screen size </a:t>
            </a:r>
            <a:br>
              <a:rPr lang="en-US" dirty="0" smtClean="0"/>
            </a:br>
            <a:r>
              <a:rPr lang="en-US" dirty="0" smtClean="0"/>
              <a:t>and use special input elements.</a:t>
            </a:r>
          </a:p>
          <a:p>
            <a:pPr lvl="1"/>
            <a:r>
              <a:rPr lang="en-US" dirty="0" smtClean="0"/>
              <a:t>Examples: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Open special keyboards with prominent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 :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@</a:t>
            </a:r>
            <a:r>
              <a:rPr lang="en-US" dirty="0" smtClean="0"/>
              <a:t> keys.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4526268"/>
            <a:ext cx="3262932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&lt;input type="</a:t>
            </a:r>
            <a:r>
              <a:rPr lang="en-US" sz="2000" b="1" dirty="0" err="1" smtClean="0">
                <a:latin typeface="Courier New"/>
                <a:cs typeface="Courier New"/>
              </a:rPr>
              <a:t>url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&lt;input type=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email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00073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Responsive Websites and Viewports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 smtClean="0"/>
              <a:t>The default browser behavior on many mobile devices is simply to shrink the web pages to fit the smaller screen.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What you want instead is a </a:t>
            </a:r>
            <a:r>
              <a:rPr lang="en-US" dirty="0" smtClean="0">
                <a:solidFill>
                  <a:srgbClr val="B23C00"/>
                </a:solidFill>
              </a:rPr>
              <a:t>responsive</a:t>
            </a:r>
            <a:r>
              <a:rPr lang="en-US" dirty="0" smtClean="0"/>
              <a:t> website.</a:t>
            </a:r>
          </a:p>
          <a:p>
            <a:pPr lvl="1"/>
            <a:r>
              <a:rPr lang="en-US" dirty="0" smtClean="0"/>
              <a:t>The layout, font sizes, etc. automatically adjust</a:t>
            </a:r>
            <a:br>
              <a:rPr lang="en-US" dirty="0" smtClean="0"/>
            </a:br>
            <a:r>
              <a:rPr lang="en-US" dirty="0" smtClean="0"/>
              <a:t>to accommodate the smaller screen size.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Change the default behavior with the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viewport meta-element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0035" y="5440658"/>
            <a:ext cx="8188159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&lt;meta name="viewport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content=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width=device-width, </a:t>
            </a:r>
            <a:r>
              <a:rPr lang="en-US" sz="2000" b="1" dirty="0">
                <a:latin typeface="Courier New"/>
                <a:cs typeface="Courier New"/>
              </a:rPr>
              <a:t>initial-scale=1</a:t>
            </a:r>
            <a:r>
              <a:rPr lang="en-US" sz="2000" b="1" dirty="0" smtClean="0">
                <a:latin typeface="Courier New"/>
                <a:cs typeface="Courier New"/>
              </a:rPr>
              <a:t>"&gt;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90737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</a:t>
            </a:r>
            <a:r>
              <a:rPr lang="en-US" dirty="0" smtClean="0"/>
              <a:t>Websites and </a:t>
            </a:r>
            <a:r>
              <a:rPr lang="en-US" dirty="0"/>
              <a:t>Viewports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30" y="1234465"/>
            <a:ext cx="2349829" cy="4571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5341" y="1234464"/>
            <a:ext cx="2349829" cy="45719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77464" y="5897853"/>
            <a:ext cx="132500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 viewport.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86390" y="5897853"/>
            <a:ext cx="1473080" cy="338554"/>
          </a:xfrm>
          <a:prstGeom prst="rect">
            <a:avLst/>
          </a:prstGeom>
          <a:solidFill>
            <a:srgbClr val="FFFFC2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With viewport.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4939" y="5440658"/>
            <a:ext cx="1331013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HTML and CSS, 8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by Elizabeth Castro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and Bruce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Hyslop</a:t>
            </a:r>
            <a:endParaRPr lang="en-US" sz="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Peachpit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 Press, 2014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978-0-321-92883-2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847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Media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11014"/>
          </a:xfrm>
        </p:spPr>
        <p:txBody>
          <a:bodyPr/>
          <a:lstStyle/>
          <a:p>
            <a:r>
              <a:rPr lang="en-US" dirty="0" smtClean="0"/>
              <a:t>A CSS 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@med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ia</a:t>
            </a:r>
            <a:r>
              <a:rPr lang="en-US" b="1" dirty="0" smtClean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dirty="0" smtClean="0"/>
              <a:t>rule allows you to specify a media type such as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print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screen</a:t>
            </a:r>
            <a:r>
              <a:rPr lang="en-US" dirty="0" smtClean="0"/>
              <a:t> to determine which CSS rules should apply.</a:t>
            </a:r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Change the font size for printing.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can also add a qualifying condition.</a:t>
            </a:r>
          </a:p>
          <a:p>
            <a:pPr lvl="1"/>
            <a:r>
              <a:rPr lang="en-US" dirty="0" smtClean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26098" y="2697488"/>
            <a:ext cx="3509194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@media </a:t>
            </a:r>
            <a:r>
              <a:rPr lang="en-US" sz="1800" b="1" dirty="0" smtClean="0">
                <a:latin typeface="Courier New"/>
                <a:cs typeface="Courier New"/>
              </a:rPr>
              <a:t>print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body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font-size: 10pt;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6098" y="5349219"/>
            <a:ext cx="3924760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@media </a:t>
            </a:r>
            <a:r>
              <a:rPr lang="en-US" sz="1800" b="1" dirty="0" smtClean="0">
                <a:latin typeface="Courier New"/>
                <a:cs typeface="Courier New"/>
              </a:rPr>
              <a:t>(max-width: 500px) { 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... 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37996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/>
                <a:cs typeface="Courier New"/>
              </a:rPr>
              <a:t>@media </a:t>
            </a:r>
            <a:r>
              <a:rPr lang="en-US" dirty="0" smtClean="0"/>
              <a:t>Qualifier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365120"/>
            <a:ext cx="8803812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&lt;title&gt;Qualifier Demo&lt;/title&gt;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&lt;meta name="viewport" 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  content="width=device-width, initial-scale=1"&gt;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&lt;link </a:t>
            </a:r>
            <a:r>
              <a:rPr lang="en-US" sz="2000" b="1" dirty="0" err="1">
                <a:latin typeface="Courier New"/>
                <a:cs typeface="Courier New"/>
              </a:rPr>
              <a:t>rel</a:t>
            </a:r>
            <a:r>
              <a:rPr lang="en-US" sz="2000" b="1" dirty="0">
                <a:latin typeface="Courier New"/>
                <a:cs typeface="Courier New"/>
              </a:rPr>
              <a:t>="</a:t>
            </a:r>
            <a:r>
              <a:rPr lang="en-US" sz="2000" b="1" dirty="0" err="1">
                <a:latin typeface="Courier New"/>
                <a:cs typeface="Courier New"/>
              </a:rPr>
              <a:t>stylesheet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</a:p>
          <a:p>
            <a:r>
              <a:rPr lang="hu-HU" sz="2000" b="1" dirty="0">
                <a:latin typeface="Courier New"/>
                <a:cs typeface="Courier New"/>
              </a:rPr>
              <a:t>          type="text/css"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</a:t>
            </a:r>
            <a:r>
              <a:rPr lang="en-US" sz="2000" b="1" dirty="0" err="1">
                <a:latin typeface="Courier New"/>
                <a:cs typeface="Courier New"/>
              </a:rPr>
              <a:t>href</a:t>
            </a:r>
            <a:r>
              <a:rPr lang="en-US" sz="2000" b="1" dirty="0">
                <a:latin typeface="Courier New"/>
                <a:cs typeface="Courier New"/>
              </a:rPr>
              <a:t>="</a:t>
            </a:r>
            <a:r>
              <a:rPr lang="en-US" sz="2000" b="1" dirty="0" err="1">
                <a:latin typeface="Courier New"/>
                <a:cs typeface="Courier New"/>
              </a:rPr>
              <a:t>css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qualifier.css</a:t>
            </a:r>
            <a:r>
              <a:rPr lang="en-US" sz="2000" b="1" dirty="0">
                <a:latin typeface="Courier New"/>
                <a:cs typeface="Courier New"/>
              </a:rPr>
              <a:t>" /&gt;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&lt;/head&gt;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7975" y="1234464"/>
            <a:ext cx="19979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qualifier.html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26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/>
                <a:cs typeface="Courier New"/>
              </a:rPr>
              <a:t>@media </a:t>
            </a:r>
            <a:r>
              <a:rPr lang="en-US" dirty="0" smtClean="0"/>
              <a:t>Qualifier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3545" y="1496648"/>
            <a:ext cx="7880332" cy="440120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&lt;h1&gt;Qualifier Demo&lt;/h1&gt;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Try resizing this page. When the page is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wider than 700 pixels, it shows black text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on a white background.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When the page is narrower than 700 pixels,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the colors reverse, giving white text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on a black background.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&lt;/body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75097" y="1234464"/>
            <a:ext cx="19979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qualifier.html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91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@media </a:t>
            </a:r>
            <a:r>
              <a:rPr lang="en-US" dirty="0" smtClean="0"/>
              <a:t>Qualifier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1472128"/>
            <a:ext cx="5109893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body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font-family: sans-serif;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color: black;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background-color: white;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@media (max-width: 700px) {</a:t>
            </a:r>
          </a:p>
          <a:p>
            <a:r>
              <a:rPr lang="cs-CZ" sz="2000" b="1" dirty="0">
                <a:latin typeface="Courier New"/>
                <a:cs typeface="Courier New"/>
              </a:rPr>
              <a:t>    body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color: white;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background-color: black;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95924" y="616032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03512" y="1325903"/>
            <a:ext cx="191811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qualifier.css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35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Responsive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Automatically make dramatic layout changes </a:t>
            </a:r>
            <a:br>
              <a:rPr lang="en-US" dirty="0" smtClean="0"/>
            </a:br>
            <a:r>
              <a:rPr lang="en-US" dirty="0" smtClean="0"/>
              <a:t>for a smaller screen.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True responsive design:</a:t>
            </a:r>
          </a:p>
          <a:p>
            <a:pPr lvl="1"/>
            <a:r>
              <a:rPr lang="en-US" dirty="0"/>
              <a:t>Not just shrink elements.</a:t>
            </a:r>
          </a:p>
          <a:p>
            <a:pPr lvl="1"/>
            <a:r>
              <a:rPr lang="en-US" dirty="0" smtClean="0"/>
              <a:t>Make major layout changes.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33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</a:t>
            </a:r>
            <a:r>
              <a:rPr lang="en-US" dirty="0" smtClean="0"/>
              <a:t>Layout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1426" y="1391040"/>
            <a:ext cx="8225329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&lt;title&gt;Responsive Layout&lt;/title&gt;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&lt;meta name="viewport"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content="width=device-width, initial-scale=1.0"&gt;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&lt;link </a:t>
            </a:r>
            <a:r>
              <a:rPr lang="en-US" sz="1800" b="1" dirty="0" err="1">
                <a:latin typeface="Courier New"/>
                <a:cs typeface="Courier New"/>
              </a:rPr>
              <a:t>rel</a:t>
            </a:r>
            <a:r>
              <a:rPr lang="en-US" sz="1800" b="1" dirty="0">
                <a:latin typeface="Courier New"/>
                <a:cs typeface="Courier New"/>
              </a:rPr>
              <a:t>="</a:t>
            </a:r>
            <a:r>
              <a:rPr lang="en-US" sz="1800" b="1" dirty="0" err="1">
                <a:latin typeface="Courier New"/>
                <a:cs typeface="Courier New"/>
              </a:rPr>
              <a:t>stylesheet</a:t>
            </a:r>
            <a:r>
              <a:rPr lang="en-US" sz="1800" b="1" dirty="0">
                <a:latin typeface="Courier New"/>
                <a:cs typeface="Courier New"/>
              </a:rPr>
              <a:t>"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      type="text/css"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</a:t>
            </a:r>
            <a:r>
              <a:rPr lang="en-US" sz="1800" b="1" dirty="0" err="1">
                <a:latin typeface="Courier New"/>
                <a:cs typeface="Courier New"/>
              </a:rPr>
              <a:t>href</a:t>
            </a:r>
            <a:r>
              <a:rPr lang="en-US" sz="1800" b="1" dirty="0">
                <a:latin typeface="Courier New"/>
                <a:cs typeface="Courier New"/>
              </a:rPr>
              <a:t>="</a:t>
            </a:r>
            <a:r>
              <a:rPr lang="en-US" sz="1800" b="1" dirty="0" err="1">
                <a:latin typeface="Courier New"/>
                <a:cs typeface="Courier New"/>
              </a:rPr>
              <a:t>css</a:t>
            </a:r>
            <a:r>
              <a:rPr lang="en-US" sz="1800" b="1" dirty="0" smtClean="0">
                <a:latin typeface="Courier New"/>
                <a:cs typeface="Courier New"/>
              </a:rPr>
              <a:t>/</a:t>
            </a:r>
            <a:r>
              <a:rPr lang="en-US" sz="1800" b="1" dirty="0" err="1" smtClean="0">
                <a:latin typeface="Courier New"/>
                <a:cs typeface="Courier New"/>
              </a:rPr>
              <a:t>layoutWide.css</a:t>
            </a:r>
            <a:r>
              <a:rPr lang="en-US" sz="1800" b="1" dirty="0">
                <a:latin typeface="Courier New"/>
                <a:cs typeface="Courier New"/>
              </a:rPr>
              <a:t>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&lt;link </a:t>
            </a:r>
            <a:r>
              <a:rPr lang="en-US" sz="1800" b="1" dirty="0" err="1">
                <a:latin typeface="Courier New"/>
                <a:cs typeface="Courier New"/>
              </a:rPr>
              <a:t>rel</a:t>
            </a:r>
            <a:r>
              <a:rPr lang="en-US" sz="1800" b="1" dirty="0">
                <a:latin typeface="Courier New"/>
                <a:cs typeface="Courier New"/>
              </a:rPr>
              <a:t>="</a:t>
            </a:r>
            <a:r>
              <a:rPr lang="en-US" sz="1800" b="1" dirty="0" err="1">
                <a:latin typeface="Courier New"/>
                <a:cs typeface="Courier New"/>
              </a:rPr>
              <a:t>stylesheet</a:t>
            </a:r>
            <a:r>
              <a:rPr lang="en-US" sz="1800" b="1" dirty="0">
                <a:latin typeface="Courier New"/>
                <a:cs typeface="Courier New"/>
              </a:rPr>
              <a:t>"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      type="text/css"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</a:t>
            </a:r>
            <a:r>
              <a:rPr lang="en-US" sz="1800" b="1" dirty="0" err="1">
                <a:latin typeface="Courier New"/>
                <a:cs typeface="Courier New"/>
              </a:rPr>
              <a:t>href</a:t>
            </a:r>
            <a:r>
              <a:rPr lang="en-US" sz="1800" b="1" dirty="0">
                <a:latin typeface="Courier New"/>
                <a:cs typeface="Courier New"/>
              </a:rPr>
              <a:t>="</a:t>
            </a:r>
            <a:r>
              <a:rPr lang="en-US" sz="1800" b="1" dirty="0" err="1">
                <a:latin typeface="Courier New"/>
                <a:cs typeface="Courier New"/>
              </a:rPr>
              <a:t>css</a:t>
            </a:r>
            <a:r>
              <a:rPr lang="en-US" sz="1800" b="1" dirty="0" smtClean="0">
                <a:latin typeface="Courier New"/>
                <a:cs typeface="Courier New"/>
              </a:rPr>
              <a:t>/</a:t>
            </a:r>
            <a:r>
              <a:rPr lang="en-US" sz="1800" b="1" dirty="0" err="1">
                <a:latin typeface="Courier New"/>
                <a:cs typeface="Courier New"/>
              </a:rPr>
              <a:t>layout</a:t>
            </a:r>
            <a:r>
              <a:rPr lang="en-US" sz="1800" b="1" dirty="0" err="1" smtClean="0">
                <a:latin typeface="Courier New"/>
                <a:cs typeface="Courier New"/>
              </a:rPr>
              <a:t>Narrow.css</a:t>
            </a:r>
            <a:r>
              <a:rPr lang="en-US" sz="1800" b="1" dirty="0">
                <a:latin typeface="Courier New"/>
                <a:cs typeface="Courier New"/>
              </a:rPr>
              <a:t>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&lt;/head</a:t>
            </a:r>
            <a:r>
              <a:rPr lang="en-US" sz="1800" b="1" dirty="0" smtClean="0">
                <a:latin typeface="Courier New"/>
                <a:cs typeface="Courier New"/>
              </a:rPr>
              <a:t>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31369" y="1234464"/>
            <a:ext cx="18382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layout.html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359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web service </a:t>
            </a:r>
            <a:r>
              <a:rPr lang="en-US" dirty="0"/>
              <a:t>is </a:t>
            </a:r>
            <a:r>
              <a:rPr lang="en-US" dirty="0" smtClean="0"/>
              <a:t>a </a:t>
            </a:r>
            <a:r>
              <a:rPr lang="en-US" dirty="0"/>
              <a:t>software system designed to support </a:t>
            </a:r>
            <a:r>
              <a:rPr lang="en-US" dirty="0">
                <a:solidFill>
                  <a:srgbClr val="B23C00"/>
                </a:solidFill>
              </a:rPr>
              <a:t>interoperable machine-to-machine interaction </a:t>
            </a:r>
            <a:r>
              <a:rPr lang="en-US" dirty="0"/>
              <a:t>over a </a:t>
            </a:r>
            <a:r>
              <a:rPr lang="en-US" dirty="0" smtClean="0"/>
              <a:t>network.</a:t>
            </a:r>
            <a:endParaRPr lang="en-US" dirty="0" smtClean="0"/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service is provided by a server machine </a:t>
            </a:r>
            <a:br>
              <a:rPr lang="en-US" dirty="0"/>
            </a:br>
            <a:r>
              <a:rPr lang="en-US" dirty="0"/>
              <a:t>(the </a:t>
            </a:r>
            <a:r>
              <a:rPr lang="en-US" dirty="0">
                <a:solidFill>
                  <a:srgbClr val="B23C00"/>
                </a:solidFill>
              </a:rPr>
              <a:t>web service provider</a:t>
            </a:r>
            <a:r>
              <a:rPr lang="en-US" dirty="0"/>
              <a:t>)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Client applications make service requests to the server </a:t>
            </a:r>
            <a:r>
              <a:rPr lang="en-US" dirty="0" smtClean="0"/>
              <a:t>and </a:t>
            </a:r>
            <a:r>
              <a:rPr lang="en-US" dirty="0"/>
              <a:t>get back responses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popular form of distributed computing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39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Layout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417342"/>
            <a:ext cx="6802939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&lt;div id="all"&gt;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&lt;header&gt;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&lt;h1&gt;Responsive Layout Demo&lt;/h1&gt;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&lt;/header&gt;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</a:t>
            </a:r>
            <a:r>
              <a:rPr lang="en-US" sz="2000" b="1" dirty="0" err="1">
                <a:latin typeface="Courier New"/>
                <a:cs typeface="Courier New"/>
              </a:rPr>
              <a:t>nav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&lt;</a:t>
            </a:r>
            <a:r>
              <a:rPr lang="en-US" sz="2000" b="1" dirty="0" err="1">
                <a:latin typeface="Courier New"/>
                <a:cs typeface="Courier New"/>
              </a:rPr>
              <a:t>ul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&lt;li&gt;one&lt;/li&gt;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            &lt;li&gt;</a:t>
            </a:r>
            <a:r>
              <a:rPr lang="pl-PL" sz="2000" b="1" dirty="0" err="1">
                <a:latin typeface="Courier New"/>
                <a:cs typeface="Courier New"/>
              </a:rPr>
              <a:t>two</a:t>
            </a:r>
            <a:r>
              <a:rPr lang="pl-PL" sz="2000" b="1" dirty="0">
                <a:latin typeface="Courier New"/>
                <a:cs typeface="Courier New"/>
              </a:rPr>
              <a:t>&lt;/li&gt;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&lt;li&gt;three&lt;/li&gt;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&lt;li&gt;four&lt;/li&gt;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&lt;li&gt;five&lt;/li&gt;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&lt;/</a:t>
            </a:r>
            <a:r>
              <a:rPr lang="en-US" sz="2000" b="1" dirty="0" err="1">
                <a:latin typeface="Courier New"/>
                <a:cs typeface="Courier New"/>
              </a:rPr>
              <a:t>ul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&lt;/</a:t>
            </a:r>
            <a:r>
              <a:rPr lang="en-US" sz="2000" b="1" dirty="0" err="1">
                <a:latin typeface="Courier New"/>
                <a:cs typeface="Courier New"/>
              </a:rPr>
              <a:t>nav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7902" y="1261666"/>
            <a:ext cx="18382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layout.html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1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Layout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179932"/>
            <a:ext cx="7726419" cy="563231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&lt;</a:t>
            </a:r>
            <a:r>
              <a:rPr lang="en-US" sz="2000" b="1" dirty="0">
                <a:latin typeface="Courier New"/>
                <a:cs typeface="Courier New"/>
              </a:rPr>
              <a:t>div id="content"&gt;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Try this page on different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sizes of screens.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On wider browsers, it will have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a two-column layout. On a smaller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screen (like a phone,) it will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revert to a single-column format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better for mobile browsers.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&lt;/div&gt;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&lt;</a:t>
            </a:r>
            <a:r>
              <a:rPr lang="nl-NL" sz="2000" b="1" dirty="0" err="1">
                <a:latin typeface="Courier New"/>
                <a:cs typeface="Courier New"/>
              </a:rPr>
              <a:t>footer</a:t>
            </a:r>
            <a:r>
              <a:rPr lang="nl-NL" sz="2000" b="1" dirty="0">
                <a:latin typeface="Courier New"/>
                <a:cs typeface="Courier New"/>
              </a:rPr>
              <a:t>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    This </a:t>
            </a:r>
            <a:r>
              <a:rPr lang="en-US" sz="2000" b="1" dirty="0">
                <a:latin typeface="Courier New"/>
                <a:cs typeface="Courier New"/>
              </a:rPr>
              <a:t>is my footer.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&lt;/</a:t>
            </a:r>
            <a:r>
              <a:rPr lang="nl-NL" sz="2000" b="1" dirty="0" err="1">
                <a:latin typeface="Courier New"/>
                <a:cs typeface="Courier New"/>
              </a:rPr>
              <a:t>footer</a:t>
            </a:r>
            <a:r>
              <a:rPr lang="nl-NL" sz="2000" b="1" dirty="0">
                <a:latin typeface="Courier New"/>
                <a:cs typeface="Courier New"/>
              </a:rPr>
              <a:t>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&lt;/div&gt;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&lt;/body&gt;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6463" y="1261666"/>
            <a:ext cx="18382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layout.html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35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Layout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19325"/>
            <a:ext cx="4023316" cy="540147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body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font-family: sans-serif;</a:t>
            </a:r>
          </a:p>
          <a:p>
            <a:r>
              <a:rPr lang="en-US" sz="1500" b="1" dirty="0">
                <a:latin typeface="Courier New"/>
                <a:cs typeface="Courier New"/>
              </a:rPr>
              <a:t> </a:t>
            </a:r>
            <a:r>
              <a:rPr lang="en-US" sz="1500" b="1" dirty="0" smtClean="0">
                <a:latin typeface="Courier New"/>
                <a:cs typeface="Courier New"/>
              </a:rPr>
              <a:t>   background</a:t>
            </a:r>
            <a:r>
              <a:rPr lang="en-US" sz="1500" b="1" dirty="0">
                <a:latin typeface="Courier New"/>
                <a:cs typeface="Courier New"/>
              </a:rPr>
              <a:t>-color: </a:t>
            </a:r>
            <a:r>
              <a:rPr lang="en-US" sz="1500" b="1" dirty="0" err="1">
                <a:latin typeface="Courier New"/>
                <a:cs typeface="Courier New"/>
              </a:rPr>
              <a:t>lightgray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sv-SE" sz="1500" b="1" dirty="0">
                <a:latin typeface="Courier New"/>
                <a:cs typeface="Courier New"/>
              </a:rPr>
              <a:t>#all {</a:t>
            </a:r>
          </a:p>
          <a:p>
            <a:r>
              <a:rPr lang="sv-SE" sz="1500" b="1" dirty="0">
                <a:latin typeface="Courier New"/>
                <a:cs typeface="Courier New"/>
              </a:rPr>
              <a:t>    </a:t>
            </a:r>
            <a:r>
              <a:rPr lang="sv-SE" sz="1500" b="1" dirty="0" err="1">
                <a:latin typeface="Courier New"/>
                <a:cs typeface="Courier New"/>
              </a:rPr>
              <a:t>background</a:t>
            </a:r>
            <a:r>
              <a:rPr lang="sv-SE" sz="1500" b="1" dirty="0">
                <a:latin typeface="Courier New"/>
                <a:cs typeface="Courier New"/>
              </a:rPr>
              <a:t>-color: </a:t>
            </a:r>
            <a:r>
              <a:rPr lang="sv-SE" sz="1500" b="1" dirty="0" err="1">
                <a:latin typeface="Courier New"/>
                <a:cs typeface="Courier New"/>
              </a:rPr>
              <a:t>white</a:t>
            </a:r>
            <a:r>
              <a:rPr lang="sv-SE" sz="1500" b="1" dirty="0"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width: 600px;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margin-left: auto;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margin-right: auto;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header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text-align: center;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nb-NO" sz="1500" b="1" dirty="0">
                <a:latin typeface="Courier New"/>
                <a:cs typeface="Courier New"/>
              </a:rPr>
              <a:t>nav {</a:t>
            </a:r>
          </a:p>
          <a:p>
            <a:r>
              <a:rPr lang="nb-NO" sz="1500" b="1" dirty="0">
                <a:latin typeface="Courier New"/>
                <a:cs typeface="Courier New"/>
              </a:rPr>
              <a:t>    </a:t>
            </a:r>
            <a:r>
              <a:rPr lang="nb-NO" sz="1500" b="1" dirty="0" err="1">
                <a:latin typeface="Courier New"/>
                <a:cs typeface="Courier New"/>
              </a:rPr>
              <a:t>background-color</a:t>
            </a:r>
            <a:r>
              <a:rPr lang="nb-NO" sz="1500" b="1" dirty="0">
                <a:latin typeface="Courier New"/>
                <a:cs typeface="Courier New"/>
              </a:rPr>
              <a:t>: green;</a:t>
            </a:r>
          </a:p>
          <a:p>
            <a:r>
              <a:rPr lang="nb-NO" sz="1500" b="1" dirty="0">
                <a:solidFill>
                  <a:srgbClr val="B23C00"/>
                </a:solidFill>
                <a:latin typeface="Courier New"/>
                <a:cs typeface="Courier New"/>
              </a:rPr>
              <a:t>    float: </a:t>
            </a:r>
            <a:r>
              <a:rPr lang="nb-NO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left</a:t>
            </a:r>
            <a:r>
              <a:rPr lang="nb-NO" sz="15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width: 150px;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color: white;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height: 400px;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80157" y="1293720"/>
            <a:ext cx="3532281" cy="3323987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#content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background-color: yellow;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    float: left;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width: 440px;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height: 400px;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padding-left: 10px;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  <a:p>
            <a:endParaRPr lang="en-US" sz="1500" b="1" dirty="0">
              <a:latin typeface="Courier New"/>
              <a:cs typeface="Courier New"/>
            </a:endParaRPr>
          </a:p>
          <a:p>
            <a:r>
              <a:rPr lang="en-US" sz="1500" b="1" dirty="0">
                <a:latin typeface="Courier New"/>
                <a:cs typeface="Courier New"/>
              </a:rPr>
              <a:t>footer {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color: white;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background-color: gray;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clear: both;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text-align: center;</a:t>
            </a:r>
          </a:p>
          <a:p>
            <a:r>
              <a:rPr lang="en-US" sz="15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10" y="4709146"/>
            <a:ext cx="222589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layoutWide.css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50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Layout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240" y="1381583"/>
            <a:ext cx="3924760" cy="341632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@media (max-width: 600px) {</a:t>
            </a:r>
          </a:p>
          <a:p>
            <a:r>
              <a:rPr lang="sv-SE" sz="1800" b="1" dirty="0">
                <a:latin typeface="Courier New"/>
                <a:cs typeface="Courier New"/>
              </a:rPr>
              <a:t>    #all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width: 90%;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    font-</a:t>
            </a:r>
            <a:r>
              <a:rPr lang="it-IT" sz="1800" b="1" dirty="0" err="1">
                <a:latin typeface="Courier New"/>
                <a:cs typeface="Courier New"/>
              </a:rPr>
              <a:t>size</a:t>
            </a:r>
            <a:r>
              <a:rPr lang="it-IT" sz="1800" b="1" dirty="0">
                <a:latin typeface="Courier New"/>
                <a:cs typeface="Courier New"/>
              </a:rPr>
              <a:t>: 125%;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}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</a:t>
            </a:r>
          </a:p>
          <a:p>
            <a:r>
              <a:rPr lang="nb-NO" sz="1800" b="1" dirty="0">
                <a:latin typeface="Courier New"/>
                <a:cs typeface="Courier New"/>
              </a:rPr>
              <a:t>    nav {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display: block;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width: 100%;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height: auto;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6317" y="1381583"/>
            <a:ext cx="3647716" cy="341632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    #</a:t>
            </a:r>
            <a:r>
              <a:rPr lang="en-US" sz="1800" b="1" dirty="0">
                <a:latin typeface="Courier New"/>
                <a:cs typeface="Courier New"/>
              </a:rPr>
              <a:t>content{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display: block;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width: 95%;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height: auto;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padding-left: 5%;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</a:t>
            </a:r>
            <a:r>
              <a:rPr lang="nl-NL" sz="1800" b="1" dirty="0" err="1">
                <a:latin typeface="Courier New"/>
                <a:cs typeface="Courier New"/>
              </a:rPr>
              <a:t>footer</a:t>
            </a:r>
            <a:r>
              <a:rPr lang="nl-NL" sz="1800" b="1" dirty="0">
                <a:latin typeface="Courier New"/>
                <a:cs typeface="Courier New"/>
              </a:rPr>
              <a:t> {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display: block;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width: 100%;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95924" y="616032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6171" y="4892024"/>
            <a:ext cx="240833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layoutNarrow.css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739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Mobile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4785331"/>
          </a:xfrm>
        </p:spPr>
        <p:txBody>
          <a:bodyPr/>
          <a:lstStyle/>
          <a:p>
            <a:r>
              <a:rPr lang="en-US" dirty="0" smtClean="0"/>
              <a:t>Use the jQuery Mobile Library for mobile apps.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Mobile Theme Roller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themeroller.jquerymobile.com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4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Mobile Accordion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" y="1325903"/>
            <a:ext cx="9127030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&lt;title&gt;Mobile Accordion&lt;/title&gt;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&lt;link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rel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stylesheet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href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="http://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code.jquery.com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/mobile/1.3.1/jquery.mobile-1.3.1.min.css"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&lt;script type="text/</a:t>
            </a:r>
            <a:r>
              <a:rPr lang="en-US" sz="1400" b="1" dirty="0" err="1">
                <a:latin typeface="Courier New"/>
                <a:cs typeface="Courier New"/>
              </a:rPr>
              <a:t>javascript</a:t>
            </a:r>
            <a:r>
              <a:rPr lang="en-US" sz="1400" b="1" dirty="0">
                <a:latin typeface="Courier New"/>
                <a:cs typeface="Courier New"/>
              </a:rPr>
              <a:t>" </a:t>
            </a:r>
          </a:p>
          <a:p>
            <a:r>
              <a:rPr lang="pt-BR" sz="1400" b="1" dirty="0">
                <a:latin typeface="Courier New"/>
                <a:cs typeface="Courier New"/>
              </a:rPr>
              <a:t>            </a:t>
            </a:r>
            <a:r>
              <a:rPr lang="pt-BR" sz="1400" b="1" dirty="0" err="1">
                <a:latin typeface="Courier New"/>
                <a:cs typeface="Courier New"/>
              </a:rPr>
              <a:t>src</a:t>
            </a:r>
            <a:r>
              <a:rPr lang="pt-BR" sz="1400" b="1" dirty="0">
                <a:latin typeface="Courier New"/>
                <a:cs typeface="Courier New"/>
              </a:rPr>
              <a:t>="</a:t>
            </a:r>
            <a:r>
              <a:rPr lang="pt-BR" sz="1400" b="1" dirty="0" err="1">
                <a:latin typeface="Courier New"/>
                <a:cs typeface="Courier New"/>
              </a:rPr>
              <a:t>http</a:t>
            </a:r>
            <a:r>
              <a:rPr lang="pt-BR" sz="1400" b="1" dirty="0">
                <a:latin typeface="Courier New"/>
                <a:cs typeface="Courier New"/>
              </a:rPr>
              <a:t>://</a:t>
            </a:r>
            <a:r>
              <a:rPr lang="pt-BR" sz="1400" b="1" dirty="0" err="1">
                <a:latin typeface="Courier New"/>
                <a:cs typeface="Courier New"/>
              </a:rPr>
              <a:t>code.jquery.com</a:t>
            </a:r>
            <a:r>
              <a:rPr lang="pt-BR" sz="1400" b="1" dirty="0">
                <a:latin typeface="Courier New"/>
                <a:cs typeface="Courier New"/>
              </a:rPr>
              <a:t>/jquery-1.9.1.min.js"&gt;</a:t>
            </a:r>
          </a:p>
          <a:p>
            <a:r>
              <a:rPr lang="pt-BR" sz="1400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pt-BR" sz="1400" b="1" dirty="0">
                <a:latin typeface="Courier New"/>
                <a:cs typeface="Courier New"/>
              </a:rPr>
              <a:t>    </a:t>
            </a:r>
            <a:r>
              <a:rPr lang="pt-BR" sz="1400" b="1" dirty="0">
                <a:solidFill>
                  <a:srgbClr val="B23C00"/>
                </a:solidFill>
                <a:latin typeface="Courier New"/>
                <a:cs typeface="Courier New"/>
              </a:rPr>
              <a:t>&lt;script </a:t>
            </a:r>
            <a:r>
              <a:rPr lang="pt-BR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type</a:t>
            </a:r>
            <a:r>
              <a:rPr lang="pt-BR" sz="14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pt-BR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text</a:t>
            </a:r>
            <a:r>
              <a:rPr lang="pt-BR" sz="1400" b="1" dirty="0">
                <a:solidFill>
                  <a:srgbClr val="B23C00"/>
                </a:solidFill>
                <a:latin typeface="Courier New"/>
                <a:cs typeface="Courier New"/>
              </a:rPr>
              <a:t>/</a:t>
            </a:r>
            <a:r>
              <a:rPr lang="pt-BR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javascript</a:t>
            </a:r>
            <a:r>
              <a:rPr lang="pt-BR" sz="1400" b="1" dirty="0">
                <a:solidFill>
                  <a:srgbClr val="B23C00"/>
                </a:solidFill>
                <a:latin typeface="Courier New"/>
                <a:cs typeface="Courier New"/>
              </a:rPr>
              <a:t>" </a:t>
            </a:r>
          </a:p>
          <a:p>
            <a:r>
              <a:rPr lang="pt-BR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pt-BR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src</a:t>
            </a:r>
            <a:r>
              <a:rPr lang="pt-BR" sz="14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pt-BR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http</a:t>
            </a:r>
            <a:r>
              <a:rPr lang="pt-BR" sz="1400" b="1" dirty="0">
                <a:solidFill>
                  <a:srgbClr val="B23C00"/>
                </a:solidFill>
                <a:latin typeface="Courier New"/>
                <a:cs typeface="Courier New"/>
              </a:rPr>
              <a:t>://</a:t>
            </a:r>
            <a:r>
              <a:rPr lang="pt-BR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code.jquery.com</a:t>
            </a:r>
            <a:r>
              <a:rPr lang="pt-BR" sz="1400" b="1" dirty="0">
                <a:solidFill>
                  <a:srgbClr val="B23C00"/>
                </a:solidFill>
                <a:latin typeface="Courier New"/>
                <a:cs typeface="Courier New"/>
              </a:rPr>
              <a:t>/mobile/1.3.1/jquery.mobile-1.3.1.min.js"&gt;</a:t>
            </a:r>
          </a:p>
          <a:p>
            <a:r>
              <a:rPr lang="pt-BR" sz="1400" b="1" dirty="0">
                <a:solidFill>
                  <a:srgbClr val="B23C00"/>
                </a:solidFill>
                <a:latin typeface="Courier New"/>
                <a:cs typeface="Courier New"/>
              </a:rPr>
              <a:t>    &lt;/script&gt;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&lt;/head</a:t>
            </a:r>
            <a:r>
              <a:rPr lang="en-US" sz="1400" b="1" dirty="0" smtClean="0">
                <a:latin typeface="Courier New"/>
                <a:cs typeface="Courier New"/>
              </a:rPr>
              <a:t>&gt;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&lt;div data-role = "page"&gt;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&lt;div data-role = "header" data-position = "fixed"&gt;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&lt;h1&gt;Mobile Accordion Demo&lt;/h1&gt;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</a:t>
            </a:r>
            <a:r>
              <a:rPr lang="en-US" sz="1400" b="1" dirty="0" smtClean="0">
                <a:latin typeface="Courier New"/>
                <a:cs typeface="Courier New"/>
              </a:rPr>
              <a:t>div&gt;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0667" y="1417342"/>
            <a:ext cx="21804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accordion.html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68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Mobile </a:t>
            </a:r>
            <a:r>
              <a:rPr lang="en-US" dirty="0" smtClean="0"/>
              <a:t>Accordion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7323" y="1234464"/>
            <a:ext cx="8842290" cy="4708981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nl-NL" sz="1500" b="1" dirty="0">
                <a:latin typeface="Courier New"/>
                <a:cs typeface="Courier New"/>
              </a:rPr>
              <a:t> </a:t>
            </a:r>
            <a:r>
              <a:rPr lang="nl-NL" sz="1500" b="1" dirty="0" smtClean="0">
                <a:latin typeface="Courier New"/>
                <a:cs typeface="Courier New"/>
              </a:rPr>
              <a:t>       &lt;</a:t>
            </a:r>
            <a:r>
              <a:rPr lang="nl-NL" sz="1500" b="1" dirty="0">
                <a:latin typeface="Courier New"/>
                <a:cs typeface="Courier New"/>
              </a:rPr>
              <a:t>div data-</a:t>
            </a:r>
            <a:r>
              <a:rPr lang="nl-NL" sz="1500" b="1" dirty="0" err="1">
                <a:latin typeface="Courier New"/>
                <a:cs typeface="Courier New"/>
              </a:rPr>
              <a:t>role</a:t>
            </a:r>
            <a:r>
              <a:rPr lang="nl-NL" sz="1500" b="1" dirty="0">
                <a:latin typeface="Courier New"/>
                <a:cs typeface="Courier New"/>
              </a:rPr>
              <a:t> = "content"&gt;</a:t>
            </a:r>
          </a:p>
          <a:p>
            <a:r>
              <a:rPr lang="nl-NL" sz="1500" b="1" dirty="0">
                <a:latin typeface="Courier New"/>
                <a:cs typeface="Courier New"/>
              </a:rPr>
              <a:t>            &lt;div data-</a:t>
            </a:r>
            <a:r>
              <a:rPr lang="nl-NL" sz="1500" b="1" dirty="0" err="1">
                <a:latin typeface="Courier New"/>
                <a:cs typeface="Courier New"/>
              </a:rPr>
              <a:t>role</a:t>
            </a:r>
            <a:r>
              <a:rPr lang="nl-NL" sz="1500" b="1" dirty="0">
                <a:latin typeface="Courier New"/>
                <a:cs typeface="Courier New"/>
              </a:rPr>
              <a:t> = "</a:t>
            </a:r>
            <a:r>
              <a:rPr lang="nl-NL" sz="1500" b="1" dirty="0" err="1">
                <a:solidFill>
                  <a:srgbClr val="B23C00"/>
                </a:solidFill>
                <a:latin typeface="Courier New"/>
                <a:cs typeface="Courier New"/>
              </a:rPr>
              <a:t>collapsible</a:t>
            </a:r>
            <a:r>
              <a:rPr lang="nl-NL" sz="1500" b="1" dirty="0">
                <a:solidFill>
                  <a:srgbClr val="B23C00"/>
                </a:solidFill>
                <a:latin typeface="Courier New"/>
                <a:cs typeface="Courier New"/>
              </a:rPr>
              <a:t>-set</a:t>
            </a:r>
            <a:r>
              <a:rPr lang="nl-NL" sz="1500" b="1" dirty="0">
                <a:latin typeface="Courier New"/>
                <a:cs typeface="Courier New"/>
              </a:rPr>
              <a:t>"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data-theme = "c"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data-content-theme = "b"&gt;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&lt;div data-role = "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collapsible</a:t>
            </a:r>
            <a:r>
              <a:rPr lang="en-US" sz="15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&lt;h2&gt;CS 145&lt;/h2&gt;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&lt;div&gt;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&lt;p&gt;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Fundamentals: Contiguous and non-contiguous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memory management; processor scheduling and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interrupts; concurrent, mutually exclusive,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synchronized and deadlocked processes; files.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Substantial programming project required.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&lt;/p&gt;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&lt;p&gt;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&lt;strong&gt;Prerequisite:&lt;/strong&gt; CS 146 or SE 146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    (with a grade of "C-" or better).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    &lt;/p&gt;        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    &lt;/div&gt;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&lt;/div&gt;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5097" y="1353105"/>
            <a:ext cx="21804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mobile/</a:t>
            </a:r>
            <a:r>
              <a:rPr lang="en-US" dirty="0" err="1" smtClean="0">
                <a:solidFill>
                  <a:srgbClr val="FFFF00"/>
                </a:solidFill>
              </a:rPr>
              <a:t>accordion.html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744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Mobile Accordion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8973" y="1179931"/>
            <a:ext cx="5971807" cy="563231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&lt;</a:t>
            </a:r>
            <a:r>
              <a:rPr lang="en-US" b="1" dirty="0">
                <a:latin typeface="Courier New"/>
                <a:cs typeface="Courier New"/>
              </a:rPr>
              <a:t>div data-role = 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collapsible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&lt;h2&gt;CS 153&lt;/h2&gt;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&lt;div&gt;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      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&lt;/div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&lt;</a:t>
            </a:r>
            <a:r>
              <a:rPr lang="en-US" b="1" dirty="0">
                <a:latin typeface="Courier New"/>
                <a:cs typeface="Courier New"/>
              </a:rPr>
              <a:t>div data-role = 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collapsible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&lt;h2&gt;CS </a:t>
            </a:r>
            <a:r>
              <a:rPr lang="en-US" b="1" dirty="0" smtClean="0">
                <a:latin typeface="Courier New"/>
                <a:cs typeface="Courier New"/>
              </a:rPr>
              <a:t>174&lt;</a:t>
            </a:r>
            <a:r>
              <a:rPr lang="en-US" b="1" dirty="0">
                <a:latin typeface="Courier New"/>
                <a:cs typeface="Courier New"/>
              </a:rPr>
              <a:t>/h2&gt;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&lt;div&gt;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 ...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&lt;/div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r>
              <a:rPr lang="en-US" b="1" dirty="0">
                <a:latin typeface="Courier New"/>
                <a:cs typeface="Courier New"/>
              </a:rPr>
              <a:t>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       &lt;</a:t>
            </a:r>
            <a:r>
              <a:rPr lang="en-US" b="1" dirty="0">
                <a:latin typeface="Courier New"/>
                <a:cs typeface="Courier New"/>
              </a:rPr>
              <a:t>div data-role = 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collapsible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&lt;h2&gt;CS </a:t>
            </a:r>
            <a:r>
              <a:rPr lang="en-US" b="1" dirty="0" smtClean="0">
                <a:latin typeface="Courier New"/>
                <a:cs typeface="Courier New"/>
              </a:rPr>
              <a:t>235&lt;</a:t>
            </a:r>
            <a:r>
              <a:rPr lang="en-US" b="1" dirty="0">
                <a:latin typeface="Courier New"/>
                <a:cs typeface="Courier New"/>
              </a:rPr>
              <a:t>/h2&gt;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&lt;div&gt;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 ...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&lt;/div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&lt;</a:t>
            </a:r>
            <a:r>
              <a:rPr lang="en-US" b="1" dirty="0">
                <a:latin typeface="Courier New"/>
                <a:cs typeface="Courier New"/>
              </a:rPr>
              <a:t>/div&gt;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536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0" y="6263609"/>
            <a:ext cx="223741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mobile.accordion.html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24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Mobile Multipage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a single web document into multiple pages to fit a smaller screen.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09341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030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Traditional web services were each </a:t>
            </a:r>
            <a:r>
              <a:rPr lang="en-US" dirty="0"/>
              <a:t>described by a service contract written in the </a:t>
            </a:r>
            <a:r>
              <a:rPr lang="en-US" dirty="0">
                <a:solidFill>
                  <a:srgbClr val="B23C00"/>
                </a:solidFill>
              </a:rPr>
              <a:t>Web Services Description Language</a:t>
            </a:r>
            <a:r>
              <a:rPr lang="en-US" dirty="0"/>
              <a:t> (</a:t>
            </a:r>
            <a:r>
              <a:rPr lang="en-US" dirty="0">
                <a:solidFill>
                  <a:srgbClr val="B23C00"/>
                </a:solidFill>
              </a:rPr>
              <a:t>WSDL</a:t>
            </a:r>
            <a:r>
              <a:rPr lang="en-US" dirty="0"/>
              <a:t>).</a:t>
            </a: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 WSDL document is an XML document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WSDL document and the request and response messages are </a:t>
            </a:r>
            <a:r>
              <a:rPr lang="en-US" dirty="0">
                <a:solidFill>
                  <a:srgbClr val="B23C00"/>
                </a:solidFill>
              </a:rPr>
              <a:t>transmitted over HTTP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Messages use the </a:t>
            </a:r>
            <a:r>
              <a:rPr lang="en-US" dirty="0">
                <a:solidFill>
                  <a:srgbClr val="B23C00"/>
                </a:solidFill>
              </a:rPr>
              <a:t>Service Oriented Architecture Protocol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SOAP</a:t>
            </a:r>
            <a:r>
              <a:rPr lang="en-US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SOAP is also an </a:t>
            </a:r>
            <a:r>
              <a:rPr lang="en-US" dirty="0"/>
              <a:t>XML format.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31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RESTful</a:t>
            </a:r>
            <a:r>
              <a:rPr lang="en-US" dirty="0" smtClean="0"/>
              <a:t> 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simpler web services protocol is </a:t>
            </a:r>
            <a:r>
              <a:rPr lang="en-US" dirty="0" smtClean="0">
                <a:solidFill>
                  <a:srgbClr val="B23C00"/>
                </a:solidFill>
              </a:rPr>
              <a:t>REST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/>
              <a:t>Re</a:t>
            </a:r>
            <a:r>
              <a:rPr lang="en-US" dirty="0"/>
              <a:t>presentational </a:t>
            </a:r>
            <a:r>
              <a:rPr lang="en-US" u="sng" dirty="0"/>
              <a:t>S</a:t>
            </a:r>
            <a:r>
              <a:rPr lang="en-US" dirty="0"/>
              <a:t>tate </a:t>
            </a:r>
            <a:r>
              <a:rPr lang="en-US" u="sng" dirty="0" smtClean="0"/>
              <a:t>T</a:t>
            </a:r>
            <a:r>
              <a:rPr lang="en-US" dirty="0" smtClean="0"/>
              <a:t>ransfer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software architecture style consisting of guidelines and best practices for creating </a:t>
            </a:r>
            <a:r>
              <a:rPr lang="en-US" dirty="0" smtClean="0">
                <a:solidFill>
                  <a:srgbClr val="B23C00"/>
                </a:solidFill>
              </a:rPr>
              <a:t>scalable web services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4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Browser-Based Web Service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invoke many web services today from a web browser using AJAX.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You download JavaScript code from the web service provider that makes the AJAX calls.</a:t>
            </a:r>
          </a:p>
          <a:p>
            <a:pPr lvl="1"/>
            <a:r>
              <a:rPr lang="en-US" dirty="0" smtClean="0"/>
              <a:t>Therefore, you don’t worry about what protocol the web service provider uses.</a:t>
            </a:r>
          </a:p>
          <a:p>
            <a:pPr lvl="5"/>
            <a:endParaRPr lang="en-US" dirty="0"/>
          </a:p>
          <a:p>
            <a:r>
              <a:rPr lang="en-US" dirty="0" smtClean="0"/>
              <a:t>Popular web service providers include Google, Facebook, Amazon,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08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Web Service: Google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provides a large number of web-based web services, such as Google Maps.</a:t>
            </a:r>
          </a:p>
          <a:p>
            <a:pPr lvl="5"/>
            <a:endParaRPr lang="en-US" dirty="0" smtClean="0"/>
          </a:p>
          <a:p>
            <a:pPr lvl="1"/>
            <a:r>
              <a:rPr lang="en-US" dirty="0"/>
              <a:t>See  </a:t>
            </a:r>
            <a:r>
              <a:rPr lang="en-US" dirty="0">
                <a:hlinkClick r:id="rId2"/>
              </a:rPr>
              <a:t>https://developers.google.com/maps/web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Download the JavaScript 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5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Web Service: Google </a:t>
            </a:r>
            <a:r>
              <a:rPr lang="en-US" dirty="0" smtClean="0"/>
              <a:t>Maps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960" y="1416960"/>
            <a:ext cx="8911551" cy="43396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&lt;title&gt;</a:t>
            </a:r>
            <a:r>
              <a:rPr lang="en-US" sz="1400" b="1" dirty="0" err="1">
                <a:latin typeface="Courier New"/>
                <a:cs typeface="Courier New"/>
              </a:rPr>
              <a:t>Geolocation</a:t>
            </a:r>
            <a:r>
              <a:rPr lang="en-US" sz="1400" b="1" dirty="0">
                <a:latin typeface="Courier New"/>
                <a:cs typeface="Courier New"/>
              </a:rPr>
              <a:t> Map&lt;/title&gt;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&lt;link </a:t>
            </a:r>
            <a:r>
              <a:rPr lang="en-US" sz="1400" b="1" dirty="0" err="1">
                <a:latin typeface="Courier New"/>
                <a:cs typeface="Courier New"/>
              </a:rPr>
              <a:t>rel</a:t>
            </a:r>
            <a:r>
              <a:rPr lang="en-US" sz="1400" b="1" dirty="0">
                <a:latin typeface="Courier New"/>
                <a:cs typeface="Courier New"/>
              </a:rPr>
              <a:t>="</a:t>
            </a:r>
            <a:r>
              <a:rPr lang="en-US" sz="1400" b="1" dirty="0" err="1">
                <a:latin typeface="Courier New"/>
                <a:cs typeface="Courier New"/>
              </a:rPr>
              <a:t>stylesheet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</a:p>
          <a:p>
            <a:r>
              <a:rPr lang="hu-HU" sz="1400" b="1" dirty="0">
                <a:latin typeface="Courier New"/>
                <a:cs typeface="Courier New"/>
              </a:rPr>
              <a:t>          type="text/css"</a:t>
            </a:r>
          </a:p>
          <a:p>
            <a:r>
              <a:rPr lang="is-IS" sz="1400" b="1" dirty="0">
                <a:latin typeface="Courier New"/>
                <a:cs typeface="Courier New"/>
              </a:rPr>
              <a:t>          href="css/map.css"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&lt;script type="text/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javascript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src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="https://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maps.googleapis.com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/maps/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api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/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js?v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=3.exp&amp;signed_in=true"&gt;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   &lt;/script&gt;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&lt;script type="text/</a:t>
            </a:r>
            <a:r>
              <a:rPr lang="en-US" sz="1400" b="1" dirty="0" err="1">
                <a:latin typeface="Courier New"/>
                <a:cs typeface="Courier New"/>
              </a:rPr>
              <a:t>javascript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</a:p>
          <a:p>
            <a:r>
              <a:rPr lang="hr-HR" sz="1400" b="1" dirty="0">
                <a:latin typeface="Courier New"/>
                <a:cs typeface="Courier New"/>
              </a:rPr>
              <a:t>            src="js/</a:t>
            </a:r>
            <a:r>
              <a:rPr lang="hr-HR" sz="1400" b="1" dirty="0">
                <a:solidFill>
                  <a:srgbClr val="B23C00"/>
                </a:solidFill>
                <a:latin typeface="Courier New"/>
                <a:cs typeface="Courier New"/>
              </a:rPr>
              <a:t>map.js</a:t>
            </a:r>
            <a:r>
              <a:rPr lang="hr-HR" sz="1400" b="1" dirty="0">
                <a:latin typeface="Courier New"/>
                <a:cs typeface="Courier New"/>
              </a:rPr>
              <a:t>"&gt;</a:t>
            </a:r>
          </a:p>
          <a:p>
            <a:r>
              <a:rPr lang="hr-HR" sz="1400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&lt;/head&gt;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&lt;h1&gt;Google Map with </a:t>
            </a:r>
            <a:r>
              <a:rPr lang="en-US" sz="1400" b="1" dirty="0" err="1">
                <a:latin typeface="Courier New"/>
                <a:cs typeface="Courier New"/>
              </a:rPr>
              <a:t>Geolocation</a:t>
            </a:r>
            <a:r>
              <a:rPr lang="en-US" sz="1400" b="1" dirty="0">
                <a:latin typeface="Courier New"/>
                <a:cs typeface="Courier New"/>
              </a:rPr>
              <a:t>&lt;/h1&gt;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&lt;div id="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map-canvas</a:t>
            </a:r>
            <a:r>
              <a:rPr lang="en-US" sz="1400" b="1" dirty="0">
                <a:latin typeface="Courier New"/>
                <a:cs typeface="Courier New"/>
              </a:rPr>
              <a:t>"&gt;&lt;/div&gt;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3731" y="1234464"/>
            <a:ext cx="148460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map/</a:t>
            </a:r>
            <a:r>
              <a:rPr lang="en-US" dirty="0" err="1" smtClean="0">
                <a:solidFill>
                  <a:srgbClr val="FFFF00"/>
                </a:solidFill>
              </a:rPr>
              <a:t>map.html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767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Web Service: Google Maps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45442"/>
            <a:ext cx="8557551" cy="427809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map;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()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da-DK" b="1" dirty="0">
                <a:latin typeface="Courier New"/>
                <a:cs typeface="Courier New"/>
              </a:rPr>
              <a:t>    var </a:t>
            </a:r>
            <a:r>
              <a:rPr lang="da-DK" b="1" dirty="0" err="1">
                <a:latin typeface="Courier New"/>
                <a:cs typeface="Courier New"/>
              </a:rPr>
              <a:t>mapOptions</a:t>
            </a:r>
            <a:r>
              <a:rPr lang="da-DK" b="1" dirty="0">
                <a:latin typeface="Courier New"/>
                <a:cs typeface="Courier New"/>
              </a:rPr>
              <a:t> = {"zoom": 6};</a:t>
            </a:r>
          </a:p>
          <a:p>
            <a:r>
              <a:rPr lang="da-DK" b="1" dirty="0">
                <a:latin typeface="Courier New"/>
                <a:cs typeface="Courier New"/>
              </a:rPr>
              <a:t>  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map</a:t>
            </a:r>
            <a:r>
              <a:rPr lang="da-DK" b="1" dirty="0">
                <a:latin typeface="Courier New"/>
                <a:cs typeface="Courier New"/>
              </a:rPr>
              <a:t> = new </a:t>
            </a:r>
            <a:r>
              <a:rPr lang="da-DK" b="1" dirty="0" err="1">
                <a:latin typeface="Courier New"/>
                <a:cs typeface="Courier New"/>
              </a:rPr>
              <a:t>google.maps.Map</a:t>
            </a:r>
            <a:r>
              <a:rPr lang="da-DK" b="1" dirty="0">
                <a:latin typeface="Courier New"/>
                <a:cs typeface="Courier New"/>
              </a:rPr>
              <a:t>(</a:t>
            </a:r>
            <a:r>
              <a:rPr lang="da-DK" b="1" dirty="0" err="1">
                <a:latin typeface="Courier New"/>
                <a:cs typeface="Courier New"/>
              </a:rPr>
              <a:t>document.getElementById</a:t>
            </a:r>
            <a:r>
              <a:rPr lang="da-DK" b="1" dirty="0">
                <a:latin typeface="Courier New"/>
                <a:cs typeface="Courier New"/>
              </a:rPr>
              <a:t>("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map-canvas</a:t>
            </a:r>
            <a:r>
              <a:rPr lang="da-DK" b="1" dirty="0">
                <a:latin typeface="Courier New"/>
                <a:cs typeface="Courier New"/>
              </a:rPr>
              <a:t>"),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       </a:t>
            </a:r>
            <a:r>
              <a:rPr lang="en-US" b="1" dirty="0" err="1">
                <a:latin typeface="Courier New"/>
                <a:cs typeface="Courier New"/>
              </a:rPr>
              <a:t>mapOptions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if (</a:t>
            </a:r>
            <a:r>
              <a:rPr lang="en-US" b="1" dirty="0" err="1">
                <a:latin typeface="Courier New"/>
                <a:cs typeface="Courier New"/>
              </a:rPr>
              <a:t>navigator.geolocation</a:t>
            </a:r>
            <a:r>
              <a:rPr lang="en-US" b="1" dirty="0">
                <a:latin typeface="Courier New"/>
                <a:cs typeface="Courier New"/>
              </a:rPr>
              <a:t>)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navigator.geolocation.getCurrentPosition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positionMap</a:t>
            </a:r>
            <a:r>
              <a:rPr lang="en-US" b="1" dirty="0">
                <a:latin typeface="Courier New"/>
                <a:cs typeface="Courier New"/>
              </a:rPr>
              <a:t>, </a:t>
            </a:r>
          </a:p>
          <a:p>
            <a:r>
              <a:rPr lang="it-IT" b="1" dirty="0">
                <a:latin typeface="Courier New"/>
                <a:cs typeface="Courier New"/>
              </a:rPr>
              <a:t>                                                 </a:t>
            </a:r>
            <a:r>
              <a:rPr lang="it-IT" b="1" dirty="0" err="1">
                <a:solidFill>
                  <a:srgbClr val="B23C00"/>
                </a:solidFill>
                <a:latin typeface="Courier New"/>
                <a:cs typeface="Courier New"/>
              </a:rPr>
              <a:t>cannotPositionMap</a:t>
            </a:r>
            <a:r>
              <a:rPr lang="it-IT" b="1" dirty="0">
                <a:latin typeface="Courier New"/>
                <a:cs typeface="Courier New"/>
              </a:rPr>
              <a:t>);</a:t>
            </a:r>
          </a:p>
          <a:p>
            <a:r>
              <a:rPr lang="it-IT" b="1" dirty="0">
                <a:latin typeface="Courier New"/>
                <a:cs typeface="Courier New"/>
              </a:rPr>
              <a:t>    } 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latin typeface="Courier New"/>
                <a:cs typeface="Courier New"/>
              </a:rPr>
              <a:t>handleNoGeolocation</a:t>
            </a:r>
            <a:r>
              <a:rPr lang="da-DK" b="1" dirty="0">
                <a:latin typeface="Courier New"/>
                <a:cs typeface="Courier New"/>
              </a:rPr>
              <a:t>(false);</a:t>
            </a:r>
          </a:p>
          <a:p>
            <a:r>
              <a:rPr lang="da-DK" b="1" dirty="0">
                <a:latin typeface="Courier New"/>
                <a:cs typeface="Courier New"/>
              </a:rPr>
              <a:t>    }</a:t>
            </a:r>
          </a:p>
          <a:p>
            <a:r>
              <a:rPr lang="da-DK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6609" y="1234464"/>
            <a:ext cx="124515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map/</a:t>
            </a:r>
            <a:r>
              <a:rPr lang="en-US" dirty="0" err="1" smtClean="0">
                <a:solidFill>
                  <a:srgbClr val="FFFF00"/>
                </a:solidFill>
              </a:rPr>
              <a:t>map.js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006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Web Service: Google Maps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45442"/>
            <a:ext cx="8595266" cy="427809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positionMap</a:t>
            </a:r>
            <a:r>
              <a:rPr lang="en-US" b="1" dirty="0">
                <a:latin typeface="Courier New"/>
                <a:cs typeface="Courier New"/>
              </a:rPr>
              <a:t>(position)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pos</a:t>
            </a:r>
            <a:r>
              <a:rPr lang="en-US" b="1" dirty="0">
                <a:latin typeface="Courier New"/>
                <a:cs typeface="Courier New"/>
              </a:rPr>
              <a:t> = new </a:t>
            </a:r>
            <a:r>
              <a:rPr lang="en-US" b="1" dirty="0" err="1">
                <a:latin typeface="Courier New"/>
                <a:cs typeface="Courier New"/>
              </a:rPr>
              <a:t>google.maps.LatLng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position.coords.latitude</a:t>
            </a:r>
            <a:r>
              <a:rPr lang="en-US" b="1" dirty="0">
                <a:latin typeface="Courier New"/>
                <a:cs typeface="Courier New"/>
              </a:rPr>
              <a:t>,</a:t>
            </a:r>
          </a:p>
          <a:p>
            <a:r>
              <a:rPr lang="nl-NL" b="1" dirty="0">
                <a:latin typeface="Courier New"/>
                <a:cs typeface="Courier New"/>
              </a:rPr>
              <a:t>                                     </a:t>
            </a:r>
            <a:r>
              <a:rPr lang="nl-NL" b="1" dirty="0" err="1">
                <a:latin typeface="Courier New"/>
                <a:cs typeface="Courier New"/>
              </a:rPr>
              <a:t>position.coords.longitude</a:t>
            </a:r>
            <a:r>
              <a:rPr lang="nl-NL" b="1" dirty="0">
                <a:latin typeface="Courier New"/>
                <a:cs typeface="Courier New"/>
              </a:rPr>
              <a:t>);</a:t>
            </a:r>
          </a:p>
          <a:p>
            <a:endParaRPr lang="nl-NL" b="1" dirty="0">
              <a:latin typeface="Courier New"/>
              <a:cs typeface="Courier New"/>
            </a:endParaRPr>
          </a:p>
          <a:p>
            <a:r>
              <a:rPr lang="nl-NL" b="1" dirty="0">
                <a:latin typeface="Courier New"/>
                <a:cs typeface="Courier New"/>
              </a:rPr>
              <a:t>    var </a:t>
            </a:r>
            <a:r>
              <a:rPr lang="nl-NL" b="1" dirty="0" err="1">
                <a:latin typeface="Courier New"/>
                <a:cs typeface="Courier New"/>
              </a:rPr>
              <a:t>infowindow</a:t>
            </a:r>
            <a:r>
              <a:rPr lang="nl-NL" b="1" dirty="0">
                <a:latin typeface="Courier New"/>
                <a:cs typeface="Courier New"/>
              </a:rPr>
              <a:t> = new </a:t>
            </a:r>
            <a:r>
              <a:rPr lang="nl-NL" b="1" dirty="0" err="1">
                <a:latin typeface="Courier New"/>
                <a:cs typeface="Courier New"/>
              </a:rPr>
              <a:t>google.maps.InfoWindow</a:t>
            </a:r>
            <a:r>
              <a:rPr lang="nl-NL" b="1" dirty="0">
                <a:latin typeface="Courier New"/>
                <a:cs typeface="Courier New"/>
              </a:rPr>
              <a:t>(</a:t>
            </a:r>
          </a:p>
          <a:p>
            <a:r>
              <a:rPr lang="nl-NL" b="1" dirty="0">
                <a:latin typeface="Courier New"/>
                <a:cs typeface="Courier New"/>
              </a:rPr>
              <a:t>                </a:t>
            </a:r>
            <a:r>
              <a:rPr lang="nl-NL" b="1" dirty="0" smtClean="0">
                <a:latin typeface="Courier New"/>
                <a:cs typeface="Courier New"/>
              </a:rPr>
              <a:t>        </a:t>
            </a:r>
            <a:r>
              <a:rPr lang="nl-NL" b="1" dirty="0">
                <a:latin typeface="Courier New"/>
                <a:cs typeface="Courier New"/>
              </a:rPr>
              <a:t>{"map": </a:t>
            </a:r>
            <a:r>
              <a:rPr lang="nl-NL" b="1" dirty="0" smtClean="0">
                <a:latin typeface="Courier New"/>
                <a:cs typeface="Courier New"/>
              </a:rPr>
              <a:t>     map</a:t>
            </a:r>
            <a:r>
              <a:rPr lang="nl-NL" b="1" dirty="0">
                <a:latin typeface="Courier New"/>
                <a:cs typeface="Courier New"/>
              </a:rPr>
              <a:t>,</a:t>
            </a:r>
          </a:p>
          <a:p>
            <a:r>
              <a:rPr lang="nl-NL" b="1" dirty="0">
                <a:latin typeface="Courier New"/>
                <a:cs typeface="Courier New"/>
              </a:rPr>
              <a:t>                </a:t>
            </a:r>
            <a:r>
              <a:rPr lang="nl-NL" b="1" dirty="0" smtClean="0">
                <a:latin typeface="Courier New"/>
                <a:cs typeface="Courier New"/>
              </a:rPr>
              <a:t>         </a:t>
            </a:r>
            <a:r>
              <a:rPr lang="nl-NL" b="1" dirty="0">
                <a:latin typeface="Courier New"/>
                <a:cs typeface="Courier New"/>
              </a:rPr>
              <a:t>"</a:t>
            </a:r>
            <a:r>
              <a:rPr lang="nl-NL" b="1" dirty="0" err="1">
                <a:latin typeface="Courier New"/>
                <a:cs typeface="Courier New"/>
              </a:rPr>
              <a:t>position</a:t>
            </a:r>
            <a:r>
              <a:rPr lang="nl-NL" b="1" dirty="0">
                <a:latin typeface="Courier New"/>
                <a:cs typeface="Courier New"/>
              </a:rPr>
              <a:t>": pos,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</a:t>
            </a:r>
            <a:r>
              <a:rPr lang="en-US" b="1" dirty="0" smtClean="0">
                <a:latin typeface="Courier New"/>
                <a:cs typeface="Courier New"/>
              </a:rPr>
              <a:t>         </a:t>
            </a:r>
            <a:r>
              <a:rPr lang="en-US" b="1" dirty="0">
                <a:latin typeface="Courier New"/>
                <a:cs typeface="Courier New"/>
              </a:rPr>
              <a:t>"content": </a:t>
            </a:r>
            <a:r>
              <a:rPr lang="en-US" b="1" dirty="0" smtClean="0">
                <a:latin typeface="Courier New"/>
                <a:cs typeface="Courier New"/>
              </a:rPr>
              <a:t> "</a:t>
            </a:r>
            <a:r>
              <a:rPr lang="en-US" b="1" dirty="0">
                <a:latin typeface="Courier New"/>
                <a:cs typeface="Courier New"/>
              </a:rPr>
              <a:t>Location found using HTML5."});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map.setCenter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pos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cannotPositionMap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handleNoGeolocation</a:t>
            </a:r>
            <a:r>
              <a:rPr lang="en-US" b="1" dirty="0">
                <a:latin typeface="Courier New"/>
                <a:cs typeface="Courier New"/>
              </a:rPr>
              <a:t>(true);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9196" y="1261666"/>
            <a:ext cx="7889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map.js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7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47459</TotalTime>
  <Words>2271</Words>
  <Application>Microsoft Macintosh PowerPoint</Application>
  <PresentationFormat>On-screen Show (4:3)</PresentationFormat>
  <Paragraphs>419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Quadrant</vt:lpstr>
      <vt:lpstr>CS 174: Web Programming November 9 Class Meeting</vt:lpstr>
      <vt:lpstr>Web Services</vt:lpstr>
      <vt:lpstr>Traditional Web Services</vt:lpstr>
      <vt:lpstr>RESTful Web Services</vt:lpstr>
      <vt:lpstr>Browser-Based Web Service Clients</vt:lpstr>
      <vt:lpstr>Example Web Service: Google Maps</vt:lpstr>
      <vt:lpstr>Example Web Service: Google Maps, cont’d</vt:lpstr>
      <vt:lpstr>Example Web Service: Google Maps, cont’d</vt:lpstr>
      <vt:lpstr>Example Web Service: Google Maps, cont’d</vt:lpstr>
      <vt:lpstr>Example Web Service: Google Maps, cont’d</vt:lpstr>
      <vt:lpstr>Mobile Apps</vt:lpstr>
      <vt:lpstr>Responsive Websites and Viewports</vt:lpstr>
      <vt:lpstr>Responsive Websites and Viewports, cont’d</vt:lpstr>
      <vt:lpstr>CSS Media Types</vt:lpstr>
      <vt:lpstr>@media Qualifier</vt:lpstr>
      <vt:lpstr>@media Qualifier, cont’d</vt:lpstr>
      <vt:lpstr>@media Qualifier, cont’d</vt:lpstr>
      <vt:lpstr>Responsive Layout</vt:lpstr>
      <vt:lpstr>Responsive Layout, cont’d</vt:lpstr>
      <vt:lpstr>Responsive Layout, cont’d</vt:lpstr>
      <vt:lpstr>Responsive Layout, cont’d</vt:lpstr>
      <vt:lpstr>Responsive Layout, cont’d</vt:lpstr>
      <vt:lpstr>Responsive Layout, cont’d</vt:lpstr>
      <vt:lpstr>jQuery Mobile Library</vt:lpstr>
      <vt:lpstr>jQuery Mobile Accordion</vt:lpstr>
      <vt:lpstr>jQuery Mobile Accordion, cont’d</vt:lpstr>
      <vt:lpstr>jQuery Mobile Accordion, cont’d</vt:lpstr>
      <vt:lpstr>jQuery Mobile Multipage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860</cp:revision>
  <dcterms:created xsi:type="dcterms:W3CDTF">2008-01-12T03:52:55Z</dcterms:created>
  <dcterms:modified xsi:type="dcterms:W3CDTF">2015-11-09T11:28:44Z</dcterms:modified>
  <cp:category/>
</cp:coreProperties>
</file>