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346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57" r:id="rId18"/>
    <p:sldId id="358" r:id="rId19"/>
    <p:sldId id="359" r:id="rId20"/>
    <p:sldId id="360" r:id="rId21"/>
    <p:sldId id="378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7" r:id="rId34"/>
    <p:sldId id="372" r:id="rId35"/>
    <p:sldId id="374" r:id="rId36"/>
    <p:sldId id="373" r:id="rId37"/>
    <p:sldId id="375" r:id="rId38"/>
    <p:sldId id="37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57" d="100"/>
          <a:sy n="157" d="100"/>
        </p:scale>
        <p:origin x="-96" y="-17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</a:t>
            </a:r>
            <a:r>
              <a:rPr lang="en-US" sz="1000" baseline="0" dirty="0" smtClean="0"/>
              <a:t>November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November 4</a:t>
            </a:r>
            <a:r>
              <a:rPr lang="en-US" sz="2400" dirty="0" smtClean="0"/>
              <a:t>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4E3B-DAA3-F946-BF92-05BA0B675D2D}" type="slidenum">
              <a:rPr lang="en-US"/>
              <a:pPr/>
              <a:t>10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1"/>
            <a:ext cx="8412388" cy="4876770"/>
          </a:xfrm>
        </p:spPr>
        <p:txBody>
          <a:bodyPr/>
          <a:lstStyle/>
          <a:p>
            <a:r>
              <a:rPr lang="en-US" dirty="0" smtClean="0"/>
              <a:t>Declare the </a:t>
            </a:r>
            <a:r>
              <a:rPr lang="en-US" dirty="0">
                <a:solidFill>
                  <a:srgbClr val="B23C00"/>
                </a:solidFill>
              </a:rPr>
              <a:t>default namespace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</a:t>
            </a:r>
            <a:br>
              <a:rPr lang="en-US" dirty="0"/>
            </a:br>
            <a:endParaRPr lang="en-US" dirty="0" smtClean="0"/>
          </a:p>
          <a:p>
            <a:pPr lvl="1"/>
            <a:endParaRPr lang="en-US" dirty="0"/>
          </a:p>
          <a:p>
            <a:pPr marL="1828800" lvl="4" indent="0">
              <a:buNone/>
            </a:pP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elements in its scope are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default namespace.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Elements </a:t>
            </a:r>
            <a:r>
              <a:rPr lang="en-US" dirty="0"/>
              <a:t>not in any </a:t>
            </a:r>
            <a:r>
              <a:rPr lang="en-US" dirty="0" smtClean="0"/>
              <a:t>namespace </a:t>
            </a:r>
            <a:r>
              <a:rPr lang="en-US" dirty="0"/>
              <a:t>scope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ja-JP" dirty="0" smtClean="0"/>
              <a:t>“</a:t>
            </a:r>
            <a:r>
              <a:rPr lang="en-US" dirty="0" smtClean="0"/>
              <a:t>in </a:t>
            </a:r>
            <a:r>
              <a:rPr lang="en-US" dirty="0"/>
              <a:t>no </a:t>
            </a:r>
            <a:r>
              <a:rPr lang="en-US" dirty="0" smtClean="0"/>
              <a:t>namespace</a:t>
            </a:r>
            <a:r>
              <a:rPr lang="en-US" altLang="ja-JP" dirty="0" smtClean="0"/>
              <a:t>”</a:t>
            </a:r>
            <a:r>
              <a:rPr lang="en-US" dirty="0" smtClean="0"/>
              <a:t>.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496644" name="Text Box 4"/>
          <p:cNvSpPr txBox="1">
            <a:spLocks noChangeArrowheads="1"/>
          </p:cNvSpPr>
          <p:nvPr/>
        </p:nvSpPr>
        <p:spPr bwMode="auto">
          <a:xfrm>
            <a:off x="700501" y="2322792"/>
            <a:ext cx="7803376" cy="923330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&lt;library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xmlns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="http://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www.cs.sjsu.edu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/cs157b/library"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...</a:t>
            </a:r>
          </a:p>
          <a:p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&lt;/library&gt;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7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4E3B-DAA3-F946-BF92-05BA0B675D2D}" type="slidenum">
              <a:rPr lang="en-US"/>
              <a:pPr/>
              <a:t>11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1"/>
            <a:ext cx="8412388" cy="4876770"/>
          </a:xfrm>
        </p:spPr>
        <p:txBody>
          <a:bodyPr/>
          <a:lstStyle/>
          <a:p>
            <a:r>
              <a:rPr lang="en-US" dirty="0"/>
              <a:t>Declare </a:t>
            </a:r>
            <a:r>
              <a:rPr lang="en-US" dirty="0" smtClean="0"/>
              <a:t>a non-default </a:t>
            </a:r>
            <a:r>
              <a:rPr lang="en-US" dirty="0"/>
              <a:t>namespace with a </a:t>
            </a:r>
            <a:r>
              <a:rPr lang="en-US" dirty="0" smtClean="0"/>
              <a:t>prefix.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Prefix </a:t>
            </a:r>
            <a:r>
              <a:rPr lang="en-US" dirty="0"/>
              <a:t>element names that are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namespace </a:t>
            </a:r>
            <a:r>
              <a:rPr lang="en-US" dirty="0" smtClean="0"/>
              <a:t>scope (e.g.,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au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dirty="0"/>
              <a:t>The element containing the declaration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itself in the scope.</a:t>
            </a:r>
          </a:p>
          <a:p>
            <a:pPr lvl="1"/>
            <a:r>
              <a:rPr lang="en-US" dirty="0"/>
              <a:t>The prefix is considered part of the element name.</a:t>
            </a:r>
          </a:p>
        </p:txBody>
      </p:sp>
      <p:sp>
        <p:nvSpPr>
          <p:cNvPr id="496645" name="Text Box 5"/>
          <p:cNvSpPr txBox="1">
            <a:spLocks noChangeArrowheads="1"/>
          </p:cNvSpPr>
          <p:nvPr/>
        </p:nvSpPr>
        <p:spPr bwMode="auto">
          <a:xfrm>
            <a:off x="457200" y="2322792"/>
            <a:ext cx="8366393" cy="923330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:author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xmlns: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="http://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www.cs.sjsu.edu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/cs157b/author"&gt;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...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:author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6572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51F6-C81B-C344-A0FC-DB2001C61F6D}" type="slidenum">
              <a:rPr lang="en-US"/>
              <a:pPr/>
              <a:t>12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Nested namespaces: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828800" lvl="4" indent="0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Why </a:t>
            </a:r>
            <a:r>
              <a:rPr lang="en-US" dirty="0" smtClean="0"/>
              <a:t>both the </a:t>
            </a:r>
            <a:r>
              <a:rPr lang="en-US" dirty="0"/>
              <a:t>book and author </a:t>
            </a:r>
            <a:r>
              <a:rPr lang="en-US" dirty="0" smtClean="0"/>
              <a:t>namespaces?</a:t>
            </a:r>
            <a:endParaRPr lang="en-US" dirty="0"/>
          </a:p>
          <a:p>
            <a:pPr lvl="1"/>
            <a:r>
              <a:rPr lang="en-US" dirty="0"/>
              <a:t>Prevent the </a:t>
            </a:r>
            <a:r>
              <a:rPr lang="en-US" dirty="0">
                <a:solidFill>
                  <a:schemeClr val="folHlink"/>
                </a:solidFill>
              </a:rPr>
              <a:t>book title</a:t>
            </a:r>
            <a:r>
              <a:rPr lang="en-US" dirty="0"/>
              <a:t> and the </a:t>
            </a:r>
            <a:r>
              <a:rPr lang="en-US" dirty="0">
                <a:solidFill>
                  <a:schemeClr val="folHlink"/>
                </a:solidFill>
              </a:rPr>
              <a:t>author title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name </a:t>
            </a:r>
            <a:r>
              <a:rPr lang="en-US" dirty="0"/>
              <a:t>clash.</a:t>
            </a:r>
          </a:p>
        </p:txBody>
      </p:sp>
      <p:sp>
        <p:nvSpPr>
          <p:cNvPr id="497668" name="Text Box 4"/>
          <p:cNvSpPr txBox="1">
            <a:spLocks noChangeArrowheads="1"/>
          </p:cNvSpPr>
          <p:nvPr/>
        </p:nvSpPr>
        <p:spPr bwMode="auto">
          <a:xfrm>
            <a:off x="914440" y="1874537"/>
            <a:ext cx="7142763" cy="2800766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charset="0"/>
              </a:rPr>
              <a:t>&lt;library </a:t>
            </a:r>
            <a:r>
              <a:rPr lang="en-US" b="1" dirty="0" err="1">
                <a:latin typeface="Courier New" charset="0"/>
              </a:rPr>
              <a:t>xmlns</a:t>
            </a:r>
            <a:r>
              <a:rPr lang="en-US" b="1" dirty="0">
                <a:latin typeface="Courier New" charset="0"/>
              </a:rPr>
              <a:t>="http://</a:t>
            </a:r>
            <a:r>
              <a:rPr lang="en-US" b="1" dirty="0" err="1">
                <a:latin typeface="Courier New" charset="0"/>
              </a:rPr>
              <a:t>www.cs.sjsu.edu</a:t>
            </a:r>
            <a:r>
              <a:rPr lang="en-US" b="1" dirty="0">
                <a:latin typeface="Courier New" charset="0"/>
              </a:rPr>
              <a:t>/cs157b/library"</a:t>
            </a:r>
          </a:p>
          <a:p>
            <a:r>
              <a:rPr lang="en-US" b="1" dirty="0">
                <a:latin typeface="Courier New" charset="0"/>
              </a:rPr>
              <a:t>         </a:t>
            </a:r>
            <a:r>
              <a:rPr lang="en-US" b="1" dirty="0" err="1">
                <a:latin typeface="Courier New" charset="0"/>
              </a:rPr>
              <a:t>xmlns: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bk</a:t>
            </a:r>
            <a:r>
              <a:rPr lang="en-US" b="1" dirty="0">
                <a:latin typeface="Courier New" charset="0"/>
              </a:rPr>
              <a:t>="http://</a:t>
            </a:r>
            <a:r>
              <a:rPr lang="en-US" b="1" dirty="0" err="1">
                <a:latin typeface="Courier New" charset="0"/>
              </a:rPr>
              <a:t>www.cs.sjsu.edu</a:t>
            </a:r>
            <a:r>
              <a:rPr lang="en-US" b="1" dirty="0">
                <a:latin typeface="Courier New" charset="0"/>
              </a:rPr>
              <a:t>/cs157b/book"</a:t>
            </a:r>
          </a:p>
          <a:p>
            <a:r>
              <a:rPr lang="en-US" b="1" dirty="0">
                <a:latin typeface="Courier New" charset="0"/>
              </a:rPr>
              <a:t>         </a:t>
            </a:r>
            <a:r>
              <a:rPr lang="en-US" b="1" dirty="0" err="1">
                <a:latin typeface="Courier New" charset="0"/>
              </a:rPr>
              <a:t>xmlns: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au</a:t>
            </a:r>
            <a:r>
              <a:rPr lang="en-US" b="1" dirty="0">
                <a:latin typeface="Courier New" charset="0"/>
              </a:rPr>
              <a:t>="http://</a:t>
            </a:r>
            <a:r>
              <a:rPr lang="en-US" b="1" dirty="0" err="1">
                <a:latin typeface="Courier New" charset="0"/>
              </a:rPr>
              <a:t>www.cs.sjsu.edu</a:t>
            </a:r>
            <a:r>
              <a:rPr lang="en-US" b="1" dirty="0">
                <a:latin typeface="Courier New" charset="0"/>
              </a:rPr>
              <a:t>/cs157b/author"&gt;</a:t>
            </a:r>
          </a:p>
          <a:p>
            <a:r>
              <a:rPr lang="en-US" b="1" dirty="0">
                <a:latin typeface="Courier New" charset="0"/>
              </a:rPr>
              <a:t>  &lt;</a:t>
            </a:r>
            <a:r>
              <a:rPr lang="en-US" b="1" dirty="0" err="1">
                <a:latin typeface="Courier New" charset="0"/>
              </a:rPr>
              <a:t>bk:book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    &lt;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bk:title</a:t>
            </a:r>
            <a:r>
              <a:rPr lang="en-US" b="1" dirty="0">
                <a:latin typeface="Courier New" charset="0"/>
              </a:rPr>
              <a:t>&gt;Java Programming&lt;/</a:t>
            </a:r>
            <a:r>
              <a:rPr lang="en-US" b="1" dirty="0" err="1">
                <a:latin typeface="Courier New" charset="0"/>
              </a:rPr>
              <a:t>bk:title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    &lt;</a:t>
            </a:r>
            <a:r>
              <a:rPr lang="en-US" b="1" dirty="0" err="1">
                <a:latin typeface="Courier New" charset="0"/>
              </a:rPr>
              <a:t>au:author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      &lt;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au:title</a:t>
            </a:r>
            <a:r>
              <a:rPr lang="en-US" b="1" dirty="0">
                <a:latin typeface="Courier New" charset="0"/>
              </a:rPr>
              <a:t>&gt;Dr.&lt;/</a:t>
            </a:r>
            <a:r>
              <a:rPr lang="en-US" b="1" dirty="0" err="1">
                <a:latin typeface="Courier New" charset="0"/>
              </a:rPr>
              <a:t>au:title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      ...</a:t>
            </a:r>
          </a:p>
          <a:p>
            <a:r>
              <a:rPr lang="en-US" b="1" dirty="0">
                <a:latin typeface="Courier New" charset="0"/>
              </a:rPr>
              <a:t>    &lt;/</a:t>
            </a:r>
            <a:r>
              <a:rPr lang="en-US" b="1" dirty="0" err="1">
                <a:latin typeface="Courier New" charset="0"/>
              </a:rPr>
              <a:t>au:author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  &lt;/</a:t>
            </a:r>
            <a:r>
              <a:rPr lang="en-US" b="1" dirty="0" err="1">
                <a:latin typeface="Courier New" charset="0"/>
              </a:rPr>
              <a:t>bk:book</a:t>
            </a:r>
            <a:r>
              <a:rPr lang="en-US" b="1" dirty="0">
                <a:latin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2811866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0269-866D-6F49-BDEB-BA0ADF987D0A}" type="slidenum">
              <a:rPr lang="en-US"/>
              <a:pPr/>
              <a:t>13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 dirty="0"/>
              <a:t>Alternate: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82563" y="1992313"/>
            <a:ext cx="8869948" cy="2585323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&lt;library </a:t>
            </a:r>
            <a:r>
              <a:rPr lang="en-US" sz="1800" b="1" dirty="0" err="1">
                <a:latin typeface="Courier New" charset="0"/>
              </a:rPr>
              <a:t>xmlns</a:t>
            </a:r>
            <a:r>
              <a:rPr lang="en-US" sz="1800" b="1" dirty="0">
                <a:latin typeface="Courier New" charset="0"/>
              </a:rPr>
              <a:t>="http://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/cs157b/library"&gt;</a:t>
            </a:r>
          </a:p>
          <a:p>
            <a:r>
              <a:rPr lang="en-US" sz="1800" b="1" dirty="0">
                <a:latin typeface="Courier New" charset="0"/>
              </a:rPr>
              <a:t>  &lt;</a:t>
            </a:r>
            <a:r>
              <a:rPr lang="en-US" sz="1800" b="1" dirty="0" err="1">
                <a:latin typeface="Courier New" charset="0"/>
              </a:rPr>
              <a:t>bk:book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bk</a:t>
            </a:r>
            <a:r>
              <a:rPr lang="en-US" sz="1800" b="1" dirty="0" smtClean="0">
                <a:latin typeface="Courier New" charset="0"/>
              </a:rPr>
              <a:t>="http</a:t>
            </a:r>
            <a:r>
              <a:rPr lang="en-US" sz="1800" b="1" dirty="0">
                <a:latin typeface="Courier New" charset="0"/>
              </a:rPr>
              <a:t>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</a:t>
            </a:r>
            <a:r>
              <a:rPr lang="en-US" sz="1800" b="1" dirty="0" smtClean="0">
                <a:latin typeface="Courier New" charset="0"/>
              </a:rPr>
              <a:t>book"&gt;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title</a:t>
            </a:r>
            <a:r>
              <a:rPr lang="en-US" sz="1800" b="1" dirty="0">
                <a:latin typeface="Courier New" charset="0"/>
              </a:rPr>
              <a:t>&gt;Java Programming&lt;/title&gt;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au:author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au</a:t>
            </a:r>
            <a:r>
              <a:rPr lang="en-US" sz="1800" b="1" dirty="0">
                <a:latin typeface="Courier New" charset="0"/>
              </a:rPr>
              <a:t>="http://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/cs157b/author"&gt;</a:t>
            </a:r>
          </a:p>
          <a:p>
            <a:r>
              <a:rPr lang="en-US" sz="1800" b="1" dirty="0">
                <a:latin typeface="Courier New" charset="0"/>
              </a:rPr>
              <a:t>      &lt;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title</a:t>
            </a:r>
            <a:r>
              <a:rPr lang="en-US" sz="1800" b="1" dirty="0">
                <a:latin typeface="Courier New" charset="0"/>
              </a:rPr>
              <a:t>&gt;Dr.&lt;/title&gt;</a:t>
            </a:r>
          </a:p>
          <a:p>
            <a:r>
              <a:rPr lang="en-US" sz="1800" b="1" dirty="0">
                <a:latin typeface="Courier New" charset="0"/>
              </a:rPr>
              <a:t>      ...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au:author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&lt;/</a:t>
            </a:r>
            <a:r>
              <a:rPr lang="en-US" sz="1800" b="1" dirty="0" err="1">
                <a:latin typeface="Courier New" charset="0"/>
              </a:rPr>
              <a:t>bk:book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1091707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E90E-7B15-C947-9019-969E51117D9D}" type="slidenum">
              <a:rPr lang="en-US"/>
              <a:pPr/>
              <a:t>14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/>
              <a:t>XML Tools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XPath</a:t>
            </a:r>
            <a:endParaRPr lang="en-US" dirty="0"/>
          </a:p>
          <a:p>
            <a:pPr lvl="1"/>
            <a:r>
              <a:rPr lang="en-US" altLang="ja-JP" dirty="0" smtClean="0"/>
              <a:t>“</a:t>
            </a:r>
            <a:r>
              <a:rPr lang="en-US" dirty="0" smtClean="0"/>
              <a:t>Path expressions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to locate a specific node (element, attribute, or content) or node sets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an XML document.</a:t>
            </a:r>
          </a:p>
          <a:p>
            <a:pPr lvl="1"/>
            <a:r>
              <a:rPr lang="en-US" dirty="0"/>
              <a:t>Functions to compare, count, do arithmetic,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extract </a:t>
            </a:r>
            <a:r>
              <a:rPr lang="en-US" dirty="0"/>
              <a:t>substrings, etc.</a:t>
            </a:r>
          </a:p>
          <a:p>
            <a:pPr lvl="2"/>
            <a:endParaRPr lang="en-US" dirty="0"/>
          </a:p>
          <a:p>
            <a:r>
              <a:rPr lang="en-US" dirty="0"/>
              <a:t>XSLT</a:t>
            </a:r>
          </a:p>
          <a:p>
            <a:pPr lvl="1"/>
            <a:r>
              <a:rPr lang="en-US" dirty="0"/>
              <a:t>Extensible Style Language for Transformation.</a:t>
            </a:r>
          </a:p>
          <a:p>
            <a:pPr lvl="1"/>
            <a:r>
              <a:rPr lang="en-US" dirty="0"/>
              <a:t>Transform XML from one form to another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such as to HTML)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7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76BD-F3E2-C649-A4B9-148F4B36934C}" type="slidenum">
              <a:rPr lang="en-US"/>
              <a:pPr/>
              <a:t>15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/>
              <a:t>XML </a:t>
            </a:r>
            <a:r>
              <a:rPr lang="en-US" dirty="0" smtClean="0"/>
              <a:t>Tools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DTD</a:t>
            </a:r>
          </a:p>
          <a:p>
            <a:pPr lvl="1"/>
            <a:r>
              <a:rPr lang="en-US" dirty="0"/>
              <a:t>Document Type Definition.</a:t>
            </a:r>
          </a:p>
          <a:p>
            <a:pPr lvl="1"/>
            <a:r>
              <a:rPr lang="en-US" dirty="0"/>
              <a:t>Specify the schema of XML documents.</a:t>
            </a:r>
          </a:p>
          <a:p>
            <a:pPr lvl="2"/>
            <a:r>
              <a:rPr lang="en-US" dirty="0"/>
              <a:t>The DTD is itself not an XML document.</a:t>
            </a:r>
          </a:p>
          <a:p>
            <a:pPr lvl="1"/>
            <a:r>
              <a:rPr lang="en-US" dirty="0"/>
              <a:t>Validate an XML document against its schema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1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76BD-F3E2-C649-A4B9-148F4B36934C}" type="slidenum">
              <a:rPr lang="en-US"/>
              <a:pPr/>
              <a:t>16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XML Tools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XML </a:t>
            </a:r>
            <a:r>
              <a:rPr lang="en-US" dirty="0"/>
              <a:t>Schema</a:t>
            </a:r>
          </a:p>
          <a:p>
            <a:pPr lvl="1"/>
            <a:r>
              <a:rPr lang="en-US" dirty="0"/>
              <a:t>XML Schema Definition (XSD).</a:t>
            </a:r>
          </a:p>
          <a:p>
            <a:pPr lvl="1"/>
            <a:r>
              <a:rPr lang="en-US" dirty="0"/>
              <a:t>An </a:t>
            </a:r>
            <a:r>
              <a:rPr lang="en-US" dirty="0" smtClean="0"/>
              <a:t>way </a:t>
            </a:r>
            <a:r>
              <a:rPr lang="en-US" dirty="0"/>
              <a:t>to specify the schema of XML documents.</a:t>
            </a:r>
          </a:p>
          <a:p>
            <a:pPr lvl="2"/>
            <a:r>
              <a:rPr lang="en-US" dirty="0"/>
              <a:t>An XML Schema is itself an XML document.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valid</a:t>
            </a:r>
            <a:r>
              <a:rPr lang="en-US" dirty="0"/>
              <a:t> XML document is an instance of its schema.</a:t>
            </a:r>
          </a:p>
          <a:p>
            <a:pPr lvl="2"/>
            <a:r>
              <a:rPr lang="en-US" dirty="0"/>
              <a:t>XML schema : XML document </a:t>
            </a:r>
            <a:r>
              <a:rPr lang="en-US" dirty="0">
                <a:sym typeface="Wingdings" charset="0"/>
              </a:rPr>
              <a:t> Java class : Java object  </a:t>
            </a:r>
            <a:endParaRPr lang="en-US" dirty="0" smtClean="0">
              <a:sym typeface="Wingdings" charset="0"/>
            </a:endParaRPr>
          </a:p>
          <a:p>
            <a:pPr lvl="4"/>
            <a:endParaRPr lang="en-US" dirty="0">
              <a:sym typeface="Wingdings" charset="0"/>
            </a:endParaRPr>
          </a:p>
          <a:p>
            <a:r>
              <a:rPr lang="en-US" dirty="0"/>
              <a:t>XQuery</a:t>
            </a:r>
          </a:p>
          <a:p>
            <a:pPr lvl="1"/>
            <a:r>
              <a:rPr lang="en-US" dirty="0"/>
              <a:t>A query language for data stored as XML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8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E64C3-CA4A-454B-B712-1632354C9280}" type="slidenum">
              <a:rPr lang="en-US"/>
              <a:pPr/>
              <a:t>17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/>
              <a:t>XML Tools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parsers</a:t>
            </a:r>
          </a:p>
          <a:p>
            <a:pPr lvl="1"/>
            <a:r>
              <a:rPr lang="en-US" dirty="0" smtClean="0"/>
              <a:t>Parse </a:t>
            </a:r>
            <a:r>
              <a:rPr lang="en-US" dirty="0"/>
              <a:t>an XML document </a:t>
            </a:r>
            <a:r>
              <a:rPr lang="en-US" dirty="0" smtClean="0"/>
              <a:t>to obtain its information.</a:t>
            </a:r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Object-XML </a:t>
            </a:r>
            <a:r>
              <a:rPr lang="en-US" dirty="0" smtClean="0"/>
              <a:t>mapping</a:t>
            </a:r>
          </a:p>
          <a:p>
            <a:pPr lvl="1"/>
            <a:r>
              <a:rPr lang="en-US" dirty="0" smtClean="0"/>
              <a:t>Perform </a:t>
            </a:r>
            <a:r>
              <a:rPr lang="en-US" dirty="0"/>
              <a:t>object </a:t>
            </a:r>
            <a:r>
              <a:rPr lang="en-US" dirty="0" smtClean="0"/>
              <a:t>bindings.</a:t>
            </a:r>
            <a:endParaRPr lang="en-US" dirty="0"/>
          </a:p>
          <a:p>
            <a:pPr marL="2286000" lvl="5" indent="0">
              <a:buNone/>
            </a:pPr>
            <a:endParaRPr lang="en-US" dirty="0" smtClean="0"/>
          </a:p>
          <a:p>
            <a:r>
              <a:rPr lang="en-US" dirty="0"/>
              <a:t>Web services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way to transport XML data between applications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0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Data on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data source for the web server can be XML.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server must </a:t>
            </a:r>
            <a:r>
              <a:rPr lang="en-US" dirty="0" smtClean="0">
                <a:solidFill>
                  <a:srgbClr val="B23300"/>
                </a:solidFill>
              </a:rPr>
              <a:t>parse the XML data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order to understand its structure and </a:t>
            </a:r>
            <a:br>
              <a:rPr lang="en-US" dirty="0" smtClean="0"/>
            </a:br>
            <a:r>
              <a:rPr lang="en-US" dirty="0" smtClean="0"/>
              <a:t>extract its information.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Parse XML data and convert it to HTML </a:t>
            </a:r>
            <a:br>
              <a:rPr lang="en-US" dirty="0" smtClean="0"/>
            </a:br>
            <a:r>
              <a:rPr lang="en-US" dirty="0" smtClean="0"/>
              <a:t>for download to a web browser.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1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Expat: An “Event-Driven” XML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300"/>
                </a:solidFill>
              </a:rPr>
              <a:t>Expat parser </a:t>
            </a:r>
            <a:r>
              <a:rPr lang="en-US" dirty="0" smtClean="0"/>
              <a:t>is an XML parser for PHP.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As it parses XML data from start to end, “events” are fired each time it reads 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 start element tag</a:t>
            </a:r>
          </a:p>
          <a:p>
            <a:pPr lvl="1"/>
            <a:r>
              <a:rPr lang="en-US" dirty="0" smtClean="0"/>
              <a:t>an end element tag</a:t>
            </a:r>
          </a:p>
          <a:p>
            <a:pPr lvl="1"/>
            <a:r>
              <a:rPr lang="en-US" dirty="0" smtClean="0"/>
              <a:t>element contents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300"/>
                </a:solidFill>
              </a:rPr>
              <a:t>Callback functions </a:t>
            </a:r>
            <a:r>
              <a:rPr lang="en-US" dirty="0" smtClean="0"/>
              <a:t>process each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2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Add AJAX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/>
              <a:t>to your web application.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Modify a portion of your web page (or dynamically create a menu or table) without a full page refresh.</a:t>
            </a:r>
          </a:p>
          <a:p>
            <a:pPr lvl="5"/>
            <a:endParaRPr lang="en-US" dirty="0"/>
          </a:p>
          <a:p>
            <a:r>
              <a:rPr lang="en-US" dirty="0" smtClean="0"/>
              <a:t>Turn in the usual zip file containing source files, database dump, and screen shots.</a:t>
            </a:r>
          </a:p>
          <a:p>
            <a:pPr lvl="5"/>
            <a:endParaRPr lang="en-US" dirty="0"/>
          </a:p>
          <a:p>
            <a:r>
              <a:rPr lang="en-US" dirty="0" smtClean="0"/>
              <a:t>Due Friday, </a:t>
            </a:r>
            <a:r>
              <a:rPr lang="en-US" dirty="0" smtClean="0"/>
              <a:t>Nov. 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9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XML Data: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6832" y="1393427"/>
            <a:ext cx="8080420" cy="4493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&lt;?xml version="1.0"?&gt;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&lt;courses&gt;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&lt;course&gt;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&gt;CS 149 Operating </a:t>
            </a:r>
            <a:r>
              <a:rPr lang="fr-FR" sz="1800" b="1" dirty="0" err="1">
                <a:latin typeface="Courier New"/>
                <a:cs typeface="Courier New"/>
              </a:rPr>
              <a:t>Systems</a:t>
            </a:r>
            <a:r>
              <a:rPr lang="fr-FR" sz="1800" b="1" dirty="0">
                <a:latin typeface="Courier New"/>
                <a:cs typeface="Courier New"/>
              </a:rPr>
              <a:t>&lt;/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&lt;description&gt;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Fundamentals: Contiguous and non-contiguous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memory management; processor scheduling and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interrupts; concurrent, mutually exclusive,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synchronized and deadlocked processes; files.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Substantial programming project required.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&lt;/description&gt;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CS 146 or SE 146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(with a grade of "C-" or better).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&lt;/course&gt;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8048" y="1234464"/>
            <a:ext cx="1279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courses.xml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6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XML Data: </a:t>
            </a:r>
            <a:r>
              <a:rPr lang="en-US" dirty="0" smtClean="0"/>
              <a:t>Courses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417342"/>
            <a:ext cx="7803376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800" b="1" dirty="0">
                <a:latin typeface="Courier New"/>
                <a:cs typeface="Courier New"/>
              </a:rPr>
              <a:t> </a:t>
            </a:r>
            <a:r>
              <a:rPr lang="fr-FR" sz="1800" b="1" dirty="0" smtClean="0">
                <a:latin typeface="Courier New"/>
                <a:cs typeface="Courier New"/>
              </a:rPr>
              <a:t>   &lt;</a:t>
            </a:r>
            <a:r>
              <a:rPr lang="fr-FR" sz="1800" b="1" dirty="0">
                <a:latin typeface="Courier New"/>
                <a:cs typeface="Courier New"/>
              </a:rPr>
              <a:t>course&gt;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&gt;CS 153 Compiler Design&lt;/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&lt;description&gt;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Theoretical aspects of compiler design,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including parsing context free languages,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lexical analysis, translation specification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and machine-independent code generation.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Programming projects to demonstrate design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topics.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&lt;/description&gt;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CS 47 or CMPE 102,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CS 146, and CS 154 (with a grade of "C-"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or better in each) or instructor consent.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&lt;/course&gt;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8048" y="1234464"/>
            <a:ext cx="1279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courses.xml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6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XML Data: </a:t>
            </a:r>
            <a:r>
              <a:rPr lang="en-US" dirty="0" smtClean="0"/>
              <a:t>Courses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417342"/>
            <a:ext cx="7387810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800" b="1" dirty="0" smtClean="0">
                <a:latin typeface="Courier New"/>
                <a:cs typeface="Courier New"/>
              </a:rPr>
              <a:t>    &lt;</a:t>
            </a:r>
            <a:r>
              <a:rPr lang="fr-FR" sz="1800" b="1" dirty="0">
                <a:latin typeface="Courier New"/>
                <a:cs typeface="Courier New"/>
              </a:rPr>
              <a:t>course&gt;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&gt;CS 174 Web </a:t>
            </a:r>
            <a:r>
              <a:rPr lang="fr-FR" sz="1800" b="1" dirty="0" err="1">
                <a:latin typeface="Courier New"/>
                <a:cs typeface="Courier New"/>
              </a:rPr>
              <a:t>Programming</a:t>
            </a:r>
            <a:r>
              <a:rPr lang="fr-FR" sz="1800" b="1" dirty="0">
                <a:latin typeface="Courier New"/>
                <a:cs typeface="Courier New"/>
              </a:rPr>
              <a:t>&lt;/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&lt;description&gt;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</a:t>
            </a:r>
            <a:r>
              <a:rPr lang="fr-FR" sz="1800" b="1" dirty="0" err="1">
                <a:latin typeface="Courier New"/>
                <a:cs typeface="Courier New"/>
              </a:rPr>
              <a:t>Development</a:t>
            </a:r>
            <a:r>
              <a:rPr lang="fr-FR" sz="1800" b="1" dirty="0">
                <a:latin typeface="Courier New"/>
                <a:cs typeface="Courier New"/>
              </a:rPr>
              <a:t> and </a:t>
            </a:r>
            <a:r>
              <a:rPr lang="fr-FR" sz="1800" b="1" dirty="0" err="1">
                <a:latin typeface="Courier New"/>
                <a:cs typeface="Courier New"/>
              </a:rPr>
              <a:t>deployment</a:t>
            </a:r>
            <a:r>
              <a:rPr lang="fr-FR" sz="1800" b="1" dirty="0">
                <a:latin typeface="Courier New"/>
                <a:cs typeface="Courier New"/>
              </a:rPr>
              <a:t> of multi-</a:t>
            </a:r>
            <a:r>
              <a:rPr lang="fr-FR" sz="1800" b="1" dirty="0" err="1">
                <a:latin typeface="Courier New"/>
                <a:cs typeface="Courier New"/>
              </a:rPr>
              <a:t>tier</a:t>
            </a:r>
            <a:r>
              <a:rPr lang="fr-FR" sz="1800" b="1" dirty="0">
                <a:latin typeface="Courier New"/>
                <a:cs typeface="Courier New"/>
              </a:rPr>
              <a:t>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web-</a:t>
            </a:r>
            <a:r>
              <a:rPr lang="fr-FR" sz="1800" b="1" dirty="0" err="1">
                <a:latin typeface="Courier New"/>
                <a:cs typeface="Courier New"/>
              </a:rPr>
              <a:t>based</a:t>
            </a:r>
            <a:r>
              <a:rPr lang="fr-FR" sz="1800" b="1" dirty="0">
                <a:latin typeface="Courier New"/>
                <a:cs typeface="Courier New"/>
              </a:rPr>
              <a:t> applications. Introduction to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HTML, XML, </a:t>
            </a:r>
            <a:r>
              <a:rPr lang="fr-FR" sz="1800" b="1" dirty="0" err="1">
                <a:latin typeface="Courier New"/>
                <a:cs typeface="Courier New"/>
              </a:rPr>
              <a:t>enterprise</a:t>
            </a:r>
            <a:r>
              <a:rPr lang="fr-FR" sz="1800" b="1" dirty="0">
                <a:latin typeface="Courier New"/>
                <a:cs typeface="Courier New"/>
              </a:rPr>
              <a:t> design patterns,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web services and </a:t>
            </a:r>
            <a:r>
              <a:rPr lang="fr-FR" sz="1800" b="1" dirty="0" err="1">
                <a:latin typeface="Courier New"/>
                <a:cs typeface="Courier New"/>
              </a:rPr>
              <a:t>database</a:t>
            </a:r>
            <a:r>
              <a:rPr lang="fr-FR" sz="1800" b="1" dirty="0">
                <a:latin typeface="Courier New"/>
                <a:cs typeface="Courier New"/>
              </a:rPr>
              <a:t> </a:t>
            </a:r>
            <a:r>
              <a:rPr lang="fr-FR" sz="1800" b="1" dirty="0" err="1">
                <a:latin typeface="Courier New"/>
                <a:cs typeface="Courier New"/>
              </a:rPr>
              <a:t>access</a:t>
            </a:r>
            <a:r>
              <a:rPr lang="fr-FR" sz="1800" b="1" dirty="0">
                <a:latin typeface="Courier New"/>
                <a:cs typeface="Courier New"/>
              </a:rPr>
              <a:t>.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&lt;/description&gt;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</a:t>
            </a:r>
            <a:r>
              <a:rPr lang="fr-FR" sz="1800" b="1" dirty="0" err="1">
                <a:latin typeface="Courier New"/>
                <a:cs typeface="Courier New"/>
              </a:rPr>
              <a:t>prequisites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CS 46B (</a:t>
            </a:r>
            <a:r>
              <a:rPr lang="fr-FR" sz="1800" b="1" dirty="0" err="1">
                <a:latin typeface="Courier New"/>
                <a:cs typeface="Courier New"/>
              </a:rPr>
              <a:t>with</a:t>
            </a:r>
            <a:r>
              <a:rPr lang="fr-FR" sz="1800" b="1" dirty="0">
                <a:latin typeface="Courier New"/>
                <a:cs typeface="Courier New"/>
              </a:rPr>
              <a:t> a grade 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of "C-" or </a:t>
            </a:r>
            <a:r>
              <a:rPr lang="fr-FR" sz="1800" b="1" dirty="0" err="1">
                <a:latin typeface="Courier New"/>
                <a:cs typeface="Courier New"/>
              </a:rPr>
              <a:t>better</a:t>
            </a:r>
            <a:r>
              <a:rPr lang="fr-FR" sz="1800" b="1" dirty="0">
                <a:latin typeface="Courier New"/>
                <a:cs typeface="Courier New"/>
              </a:rPr>
              <a:t>).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&lt;/</a:t>
            </a:r>
            <a:r>
              <a:rPr lang="fr-FR" sz="1800" b="1" dirty="0" err="1">
                <a:latin typeface="Courier New"/>
                <a:cs typeface="Courier New"/>
              </a:rPr>
              <a:t>prequisites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&lt;/course&gt;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8048" y="1234464"/>
            <a:ext cx="1279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courses.xml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1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XML Data: Courses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65491"/>
            <a:ext cx="8357464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800" b="1" dirty="0">
                <a:latin typeface="Courier New"/>
                <a:cs typeface="Courier New"/>
              </a:rPr>
              <a:t> </a:t>
            </a:r>
            <a:r>
              <a:rPr lang="fr-FR" sz="1800" b="1" dirty="0" smtClean="0">
                <a:latin typeface="Courier New"/>
                <a:cs typeface="Courier New"/>
              </a:rPr>
              <a:t>   &lt;</a:t>
            </a:r>
            <a:r>
              <a:rPr lang="fr-FR" sz="1800" b="1" dirty="0">
                <a:latin typeface="Courier New"/>
                <a:cs typeface="Courier New"/>
              </a:rPr>
              <a:t>course&gt;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&gt;CS 235 User Interface Design&lt;/</a:t>
            </a:r>
            <a:r>
              <a:rPr lang="fr-FR" sz="1800" b="1" dirty="0" err="1">
                <a:latin typeface="Courier New"/>
                <a:cs typeface="Courier New"/>
              </a:rPr>
              <a:t>title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&lt;description&gt;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We will study the principles of designing,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developing, and evaluating a compelling and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effective user interface (UI) and experience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(UX) for desktop, web, and mobile applications.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&lt;/description&gt;</a:t>
            </a:r>
          </a:p>
          <a:p>
            <a:r>
              <a:rPr lang="hu-HU" sz="1800" b="1" dirty="0">
                <a:latin typeface="Courier New"/>
                <a:cs typeface="Courier New"/>
              </a:rPr>
              <a:t>        </a:t>
            </a:r>
            <a:r>
              <a:rPr lang="hu-HU" sz="1800" b="1" dirty="0">
                <a:solidFill>
                  <a:srgbClr val="B23300"/>
                </a:solidFill>
                <a:latin typeface="Courier New"/>
                <a:cs typeface="Courier New"/>
              </a:rPr>
              <a:t>&lt;topics&gt;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    &lt;topic&gt;User requirements and use cases&lt;/topic&gt;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    &lt;topic&gt;UI and UX design patterns&lt;/topic&gt;</a:t>
            </a:r>
          </a:p>
          <a:p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    &lt;topic&gt;Usability testing&lt;/topic&gt;</a:t>
            </a:r>
          </a:p>
          <a:p>
            <a:r>
              <a:rPr lang="hu-HU" sz="1800" b="1" dirty="0">
                <a:solidFill>
                  <a:srgbClr val="B23300"/>
                </a:solidFill>
                <a:latin typeface="Courier New"/>
                <a:cs typeface="Courier New"/>
              </a:rPr>
              <a:t>        &lt;/topics&gt;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CS 46B (with a grade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of "C-" or better).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prequisites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&lt;/course&gt;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&lt;/courses&gt;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0417" y="1234464"/>
            <a:ext cx="1279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courses.xml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3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 Parsing for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96044" y="1234464"/>
            <a:ext cx="8065028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&lt;</a:t>
            </a:r>
            <a:r>
              <a:rPr lang="en-US" b="1" dirty="0">
                <a:latin typeface="Courier New"/>
                <a:cs typeface="Courier New"/>
              </a:rPr>
              <a:t>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 smtClean="0">
                <a:latin typeface="Courier New"/>
                <a:cs typeface="Courier New"/>
              </a:rPr>
              <a:t>javascript</a:t>
            </a:r>
            <a:r>
              <a:rPr lang="cs-CZ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cs-CZ" b="1" dirty="0" err="1" smtClean="0">
                <a:latin typeface="Courier New"/>
                <a:cs typeface="Courier New"/>
              </a:rPr>
              <a:t>src</a:t>
            </a:r>
            <a:r>
              <a:rPr lang="cs-CZ" b="1" dirty="0">
                <a:latin typeface="Courier New"/>
                <a:cs typeface="Courier New"/>
              </a:rPr>
              <a:t>="</a:t>
            </a:r>
            <a:r>
              <a:rPr lang="cs-CZ" b="1" dirty="0" err="1">
                <a:latin typeface="Courier New"/>
                <a:cs typeface="Courier New"/>
              </a:rPr>
              <a:t>js</a:t>
            </a:r>
            <a:r>
              <a:rPr lang="cs-CZ" b="1" dirty="0">
                <a:latin typeface="Courier New"/>
                <a:cs typeface="Courier New"/>
              </a:rPr>
              <a:t>/</a:t>
            </a:r>
            <a:r>
              <a:rPr lang="cs-CZ" b="1" dirty="0" err="1">
                <a:latin typeface="Courier New"/>
                <a:cs typeface="Courier New"/>
              </a:rPr>
              <a:t>jquery.js</a:t>
            </a:r>
            <a:r>
              <a:rPr lang="cs-CZ" b="1" dirty="0">
                <a:latin typeface="Courier New"/>
                <a:cs typeface="Courier New"/>
              </a:rPr>
              <a:t>"</a:t>
            </a:r>
            <a:r>
              <a:rPr lang="cs-CZ" b="1" dirty="0" smtClean="0">
                <a:latin typeface="Courier New"/>
                <a:cs typeface="Courier New"/>
              </a:rPr>
              <a:t>&gt; &lt;</a:t>
            </a:r>
            <a:r>
              <a:rPr lang="cs-CZ" b="1" dirty="0">
                <a:latin typeface="Courier New"/>
                <a:cs typeface="Courier New"/>
              </a:rPr>
              <a:t>/</a:t>
            </a:r>
            <a:r>
              <a:rPr lang="cs-CZ" b="1" dirty="0" err="1">
                <a:latin typeface="Courier New"/>
                <a:cs typeface="Courier New"/>
              </a:rPr>
              <a:t>script</a:t>
            </a:r>
            <a:r>
              <a:rPr lang="cs-CZ" b="1" dirty="0">
                <a:latin typeface="Courier New"/>
                <a:cs typeface="Courier New"/>
              </a:rPr>
              <a:t>&gt;</a:t>
            </a:r>
          </a:p>
          <a:p>
            <a:r>
              <a:rPr lang="cs-CZ" b="1" dirty="0">
                <a:latin typeface="Courier New"/>
                <a:cs typeface="Courier New"/>
              </a:rPr>
              <a:t>    &lt;</a:t>
            </a:r>
            <a:r>
              <a:rPr lang="cs-CZ" b="1" dirty="0" err="1">
                <a:latin typeface="Courier New"/>
                <a:cs typeface="Courier New"/>
              </a:rPr>
              <a:t>script</a:t>
            </a:r>
            <a:r>
              <a:rPr lang="cs-CZ" b="1" dirty="0">
                <a:latin typeface="Courier New"/>
                <a:cs typeface="Courier New"/>
              </a:rPr>
              <a:t> type="text/</a:t>
            </a:r>
            <a:r>
              <a:rPr lang="cs-CZ" b="1" dirty="0" err="1">
                <a:latin typeface="Courier New"/>
                <a:cs typeface="Courier New"/>
              </a:rPr>
              <a:t>javascript</a:t>
            </a:r>
            <a:r>
              <a:rPr lang="cs-CZ" b="1" dirty="0">
                <a:latin typeface="Courier New"/>
                <a:cs typeface="Courier New"/>
              </a:rPr>
              <a:t>"&gt;</a:t>
            </a:r>
          </a:p>
          <a:p>
            <a:r>
              <a:rPr lang="cs-CZ" b="1" dirty="0">
                <a:latin typeface="Courier New"/>
                <a:cs typeface="Courier New"/>
              </a:rPr>
              <a:t>        $(</a:t>
            </a:r>
            <a:r>
              <a:rPr lang="cs-CZ" b="1" dirty="0" err="1">
                <a:latin typeface="Courier New"/>
                <a:cs typeface="Courier New"/>
              </a:rPr>
              <a:t>init</a:t>
            </a:r>
            <a:r>
              <a:rPr lang="cs-CZ" b="1" dirty="0">
                <a:latin typeface="Courier New"/>
                <a:cs typeface="Courier New"/>
              </a:rPr>
              <a:t>);</a:t>
            </a:r>
          </a:p>
          <a:p>
            <a:r>
              <a:rPr lang="cs-CZ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$("#output").load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structure.php</a:t>
            </a:r>
            <a:r>
              <a:rPr lang="en-US" b="1" dirty="0" smtClean="0">
                <a:latin typeface="Courier New"/>
                <a:cs typeface="Courier New"/>
              </a:rPr>
              <a:t>"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    }    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    &lt;title</a:t>
            </a:r>
            <a:r>
              <a:rPr lang="en-US" b="1" dirty="0" smtClean="0">
                <a:latin typeface="Courier New"/>
                <a:cs typeface="Courier New"/>
              </a:rPr>
              <a:t>&gt;Structure&lt;</a:t>
            </a:r>
            <a:r>
              <a:rPr lang="en-US" b="1" dirty="0">
                <a:latin typeface="Courier New"/>
                <a:cs typeface="Courier New"/>
              </a:rPr>
              <a:t>/title&gt;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fr-FR" b="1" dirty="0">
                <a:latin typeface="Courier New"/>
                <a:cs typeface="Courier New"/>
              </a:rPr>
              <a:t>    &lt;h1</a:t>
            </a:r>
            <a:r>
              <a:rPr lang="fr-FR" b="1" dirty="0" smtClean="0">
                <a:latin typeface="Courier New"/>
                <a:cs typeface="Courier New"/>
              </a:rPr>
              <a:t>&gt;</a:t>
            </a:r>
            <a:r>
              <a:rPr lang="en-US" b="1" dirty="0">
                <a:latin typeface="Courier New"/>
                <a:cs typeface="Courier New"/>
              </a:rPr>
              <a:t>Structure</a:t>
            </a:r>
            <a:r>
              <a:rPr lang="fr-FR" b="1" dirty="0" smtClean="0">
                <a:latin typeface="Courier New"/>
                <a:cs typeface="Courier New"/>
              </a:rPr>
              <a:t>&lt;</a:t>
            </a:r>
            <a:r>
              <a:rPr lang="fr-FR" b="1" dirty="0">
                <a:latin typeface="Courier New"/>
                <a:cs typeface="Courier New"/>
              </a:rPr>
              <a:t>/h1&gt;</a:t>
            </a:r>
          </a:p>
          <a:p>
            <a:r>
              <a:rPr lang="it-IT" b="1" dirty="0">
                <a:latin typeface="Courier New"/>
                <a:cs typeface="Courier New"/>
              </a:rPr>
              <a:t>    &lt;</a:t>
            </a:r>
            <a:r>
              <a:rPr lang="it-IT" b="1" dirty="0" err="1">
                <a:latin typeface="Courier New"/>
                <a:cs typeface="Courier New"/>
              </a:rPr>
              <a:t>pre</a:t>
            </a:r>
            <a:r>
              <a:rPr lang="it-IT" b="1" dirty="0">
                <a:latin typeface="Courier New"/>
                <a:cs typeface="Courier New"/>
              </a:rPr>
              <a:t> id='output'&gt;&lt;/</a:t>
            </a:r>
            <a:r>
              <a:rPr lang="it-IT" b="1" dirty="0" err="1">
                <a:latin typeface="Courier New"/>
                <a:cs typeface="Courier New"/>
              </a:rPr>
              <a:t>pre</a:t>
            </a:r>
            <a:r>
              <a:rPr lang="it-IT" b="1" dirty="0">
                <a:latin typeface="Courier New"/>
                <a:cs typeface="Courier New"/>
              </a:rPr>
              <a:t>&gt;</a:t>
            </a:r>
          </a:p>
          <a:p>
            <a:r>
              <a:rPr lang="it-IT" b="1" dirty="0">
                <a:latin typeface="Courier New"/>
                <a:cs typeface="Courier New"/>
              </a:rPr>
              <a:t>&lt;/body&gt;</a:t>
            </a:r>
          </a:p>
          <a:p>
            <a:r>
              <a:rPr lang="it-IT" b="1" dirty="0">
                <a:latin typeface="Courier New"/>
                <a:cs typeface="Courier New"/>
              </a:rPr>
              <a:t>&lt;/html&gt;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06609" y="1353105"/>
            <a:ext cx="14274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structure.html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5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 for </a:t>
            </a:r>
            <a:r>
              <a:rPr lang="en-US" dirty="0" smtClean="0"/>
              <a:t>Structure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4464"/>
            <a:ext cx="6556678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$file = "</a:t>
            </a:r>
            <a:r>
              <a:rPr lang="en-US" sz="1800" b="1" dirty="0" err="1">
                <a:latin typeface="Courier New"/>
                <a:cs typeface="Courier New"/>
              </a:rPr>
              <a:t>courses.xml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$depth = array();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startElement</a:t>
            </a:r>
            <a:r>
              <a:rPr lang="en-US" sz="1800" b="1" dirty="0">
                <a:latin typeface="Courier New"/>
                <a:cs typeface="Courier New"/>
              </a:rPr>
              <a:t>($parser, $name, $</a:t>
            </a:r>
            <a:r>
              <a:rPr lang="en-US" sz="1800" b="1" dirty="0" err="1">
                <a:latin typeface="Courier New"/>
                <a:cs typeface="Courier New"/>
              </a:rPr>
              <a:t>attrs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global $depth;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if (!</a:t>
            </a:r>
            <a:r>
              <a:rPr lang="en-US" sz="1800" b="1" dirty="0" err="1">
                <a:latin typeface="Courier New"/>
                <a:cs typeface="Courier New"/>
              </a:rPr>
              <a:t>isset</a:t>
            </a:r>
            <a:r>
              <a:rPr lang="en-US" sz="1800" b="1" dirty="0">
                <a:latin typeface="Courier New"/>
                <a:cs typeface="Courier New"/>
              </a:rPr>
              <a:t>($depth[$parser]))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$depth[$parser] = 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for ($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= 0; $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 &lt; $depth[$parser]; $</a:t>
            </a:r>
            <a:r>
              <a:rPr lang="en-US" sz="1800" b="1" dirty="0" err="1">
                <a:latin typeface="Courier New"/>
                <a:cs typeface="Courier New"/>
              </a:rPr>
              <a:t>i</a:t>
            </a:r>
            <a:r>
              <a:rPr lang="en-US" sz="1800" b="1" dirty="0">
                <a:latin typeface="Courier New"/>
                <a:cs typeface="Courier New"/>
              </a:rPr>
              <a:t>++)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echo "  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echo "$</a:t>
            </a:r>
            <a:r>
              <a:rPr lang="es-ES_tradnl" sz="1800" b="1" dirty="0" err="1">
                <a:latin typeface="Courier New"/>
                <a:cs typeface="Courier New"/>
              </a:rPr>
              <a:t>name</a:t>
            </a:r>
            <a:r>
              <a:rPr lang="es-ES_tradnl" sz="1800" b="1" dirty="0">
                <a:latin typeface="Courier New"/>
                <a:cs typeface="Courier New"/>
              </a:rPr>
              <a:t>\n";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$depth[$parser]++;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1353105"/>
            <a:ext cx="13822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structure.php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0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 for Structure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463981"/>
            <a:ext cx="8188159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endElement</a:t>
            </a:r>
            <a:r>
              <a:rPr lang="en-US" sz="2000" b="1" dirty="0">
                <a:latin typeface="Courier New"/>
                <a:cs typeface="Courier New"/>
              </a:rPr>
              <a:t>($parser, $name)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global $depth;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$depth[$parser]--;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$</a:t>
            </a:r>
            <a:r>
              <a:rPr lang="en-US" sz="2000" b="1" dirty="0" err="1">
                <a:latin typeface="Courier New"/>
                <a:cs typeface="Courier New"/>
              </a:rPr>
              <a:t>xml_parser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xml_parser_create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xml_set_element_handler</a:t>
            </a:r>
            <a:r>
              <a:rPr lang="en-US" sz="2000" b="1" dirty="0">
                <a:latin typeface="Courier New"/>
                <a:cs typeface="Courier New"/>
              </a:rPr>
              <a:t>($</a:t>
            </a:r>
            <a:r>
              <a:rPr lang="en-US" sz="2000" b="1" dirty="0" err="1">
                <a:latin typeface="Courier New"/>
                <a:cs typeface="Courier New"/>
              </a:rPr>
              <a:t>xml_parser</a:t>
            </a:r>
            <a:r>
              <a:rPr lang="en-US" sz="2000" b="1" dirty="0">
                <a:latin typeface="Courier New"/>
                <a:cs typeface="Courier New"/>
              </a:rPr>
              <a:t>,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startElement</a:t>
            </a:r>
            <a:r>
              <a:rPr lang="en-US" sz="2000" b="1" dirty="0">
                <a:latin typeface="Courier New"/>
                <a:cs typeface="Courier New"/>
              </a:rPr>
              <a:t>",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                          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endElement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if (!($</a:t>
            </a:r>
            <a:r>
              <a:rPr lang="en-US" sz="2000" b="1" dirty="0" err="1">
                <a:latin typeface="Courier New"/>
                <a:cs typeface="Courier New"/>
              </a:rPr>
              <a:t>fp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fopen</a:t>
            </a:r>
            <a:r>
              <a:rPr lang="en-US" sz="2000" b="1" dirty="0">
                <a:latin typeface="Courier New"/>
                <a:cs typeface="Courier New"/>
              </a:rPr>
              <a:t>($file, "r")))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die("Could not open XML input.");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8048" y="1325903"/>
            <a:ext cx="13822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structure.php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72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 for Structure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66856"/>
            <a:ext cx="8816636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while ($data = </a:t>
            </a:r>
            <a:r>
              <a:rPr lang="en-US" b="1" dirty="0" err="1">
                <a:latin typeface="Courier New"/>
                <a:cs typeface="Courier New"/>
              </a:rPr>
              <a:t>fread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fp</a:t>
            </a:r>
            <a:r>
              <a:rPr lang="en-US" b="1" dirty="0">
                <a:latin typeface="Courier New"/>
                <a:cs typeface="Courier New"/>
              </a:rPr>
              <a:t>, 4096)) {</a:t>
            </a:r>
          </a:p>
          <a:p>
            <a:r>
              <a:rPr lang="en-US" b="1" dirty="0">
                <a:latin typeface="Courier New"/>
                <a:cs typeface="Courier New"/>
              </a:rPr>
              <a:t>    if (!</a:t>
            </a:r>
            <a:r>
              <a:rPr lang="en-US" b="1" dirty="0" err="1">
                <a:latin typeface="Courier New"/>
                <a:cs typeface="Courier New"/>
              </a:rPr>
              <a:t>xml_parse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xml_parser</a:t>
            </a:r>
            <a:r>
              <a:rPr lang="en-US" b="1" dirty="0">
                <a:latin typeface="Courier New"/>
                <a:cs typeface="Courier New"/>
              </a:rPr>
              <a:t>, $data, </a:t>
            </a:r>
            <a:r>
              <a:rPr lang="en-US" b="1" dirty="0" err="1">
                <a:latin typeface="Courier New"/>
                <a:cs typeface="Courier New"/>
              </a:rPr>
              <a:t>feof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fp</a:t>
            </a:r>
            <a:r>
              <a:rPr lang="en-US" b="1" dirty="0">
                <a:latin typeface="Courier New"/>
                <a:cs typeface="Courier New"/>
              </a:rPr>
              <a:t>))) {</a:t>
            </a:r>
          </a:p>
          <a:p>
            <a:r>
              <a:rPr lang="en-US" b="1" dirty="0">
                <a:latin typeface="Courier New"/>
                <a:cs typeface="Courier New"/>
              </a:rPr>
              <a:t>        die(</a:t>
            </a:r>
            <a:r>
              <a:rPr lang="en-US" b="1" dirty="0" err="1">
                <a:latin typeface="Courier New"/>
                <a:cs typeface="Courier New"/>
              </a:rPr>
              <a:t>sprintf</a:t>
            </a:r>
            <a:r>
              <a:rPr lang="en-US" b="1" dirty="0">
                <a:latin typeface="Courier New"/>
                <a:cs typeface="Courier New"/>
              </a:rPr>
              <a:t>("XML error: %s at line %d",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</a:t>
            </a:r>
            <a:r>
              <a:rPr lang="en-US" b="1" dirty="0" err="1">
                <a:latin typeface="Courier New"/>
                <a:cs typeface="Courier New"/>
              </a:rPr>
              <a:t>xml_error_string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xml_get_error_code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xml_parser</a:t>
            </a:r>
            <a:r>
              <a:rPr lang="en-US" b="1" dirty="0">
                <a:latin typeface="Courier New"/>
                <a:cs typeface="Courier New"/>
              </a:rPr>
              <a:t>)),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</a:t>
            </a:r>
            <a:r>
              <a:rPr lang="en-US" b="1" dirty="0" err="1">
                <a:latin typeface="Courier New"/>
                <a:cs typeface="Courier New"/>
              </a:rPr>
              <a:t>xml_get_current_line_number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xml_parser</a:t>
            </a:r>
            <a:r>
              <a:rPr lang="en-US" b="1" dirty="0">
                <a:latin typeface="Courier New"/>
                <a:cs typeface="Courier New"/>
              </a:rPr>
              <a:t>)));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xml_parser_free</a:t>
            </a:r>
            <a:r>
              <a:rPr lang="en-US" b="1" dirty="0">
                <a:latin typeface="Courier New"/>
                <a:cs typeface="Courier New"/>
              </a:rPr>
              <a:t>($</a:t>
            </a:r>
            <a:r>
              <a:rPr lang="en-US" b="1" dirty="0" err="1">
                <a:latin typeface="Courier New"/>
                <a:cs typeface="Courier New"/>
              </a:rPr>
              <a:t>xml_parser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?&gt;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6172170"/>
            <a:ext cx="731991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7424" y="1353105"/>
            <a:ext cx="13822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structure.php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05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 Parsing: XML to HTML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40" y="1246850"/>
            <a:ext cx="8100391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 </a:t>
            </a:r>
            <a:r>
              <a:rPr lang="en-US" b="1" dirty="0" err="1">
                <a:latin typeface="Courier New"/>
                <a:cs typeface="Courier New"/>
              </a:rPr>
              <a:t>src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js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 dirty="0" err="1">
                <a:latin typeface="Courier New"/>
                <a:cs typeface="Courier New"/>
              </a:rPr>
              <a:t>jquery.js</a:t>
            </a:r>
            <a:r>
              <a:rPr lang="en-US" b="1" dirty="0">
                <a:latin typeface="Courier New"/>
                <a:cs typeface="Courier New"/>
              </a:rPr>
              <a:t>"&gt;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$(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init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$("#output").load("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courses1.php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}    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    &lt;title&gt;Expat Parser&lt;/title&gt;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&lt;h1&gt;Courses by Expat Parser&lt;/h1&gt;</a:t>
            </a:r>
          </a:p>
          <a:p>
            <a:r>
              <a:rPr lang="it-IT" b="1" dirty="0">
                <a:latin typeface="Courier New"/>
                <a:cs typeface="Courier New"/>
              </a:rPr>
              <a:t>    &lt;div id='output'&gt;&lt;/div&gt;</a:t>
            </a:r>
          </a:p>
          <a:p>
            <a:r>
              <a:rPr lang="it-IT" b="1" dirty="0">
                <a:latin typeface="Courier New"/>
                <a:cs typeface="Courier New"/>
              </a:rPr>
              <a:t>&lt;/body&gt;</a:t>
            </a:r>
          </a:p>
          <a:p>
            <a:r>
              <a:rPr lang="it-IT" b="1" dirty="0">
                <a:latin typeface="Courier New"/>
                <a:cs typeface="Courier New"/>
              </a:rPr>
              <a:t>&lt;/html&gt;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06609" y="1325903"/>
            <a:ext cx="146185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courses1.html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68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</a:t>
            </a:r>
            <a:r>
              <a:rPr lang="en-US" dirty="0" smtClean="0"/>
              <a:t>HTML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70855"/>
            <a:ext cx="6695199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openElement</a:t>
            </a:r>
            <a:r>
              <a:rPr lang="en-US" sz="1800" b="1" dirty="0">
                <a:latin typeface="Courier New"/>
                <a:cs typeface="Courier New"/>
              </a:rPr>
              <a:t>($p, $element, $attributes)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switch ($element)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"COURSE":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"&lt;div&gt;";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"TITLE":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"&lt;h2&gt;";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"DESCRIPTION":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"&lt;p&gt;";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5714975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16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DE71-1457-7A4F-9159-8267DE7E42FE}" type="slidenum">
              <a:rPr lang="en-US"/>
              <a:pPr/>
              <a:t>3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Extensible Markup Language (XML)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is an industry standard to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Store information.</a:t>
            </a:r>
          </a:p>
          <a:p>
            <a:pPr lvl="1"/>
            <a:r>
              <a:rPr lang="en-US" dirty="0"/>
              <a:t>Describe the structure of that information.</a:t>
            </a:r>
          </a:p>
          <a:p>
            <a:pPr lvl="1"/>
            <a:r>
              <a:rPr lang="en-US" dirty="0"/>
              <a:t>Exchange the information among different applications in a programming language-independent way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Not all data comes from relational databases</a:t>
            </a:r>
            <a:r>
              <a:rPr lang="en-US" dirty="0" smtClean="0">
                <a:solidFill>
                  <a:srgbClr val="B23300"/>
                </a:solidFill>
              </a:rPr>
              <a:t>!</a:t>
            </a: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11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HTML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7356" y="1341637"/>
            <a:ext cx="7110765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case </a:t>
            </a:r>
            <a:r>
              <a:rPr lang="en-US" sz="1800" b="1" dirty="0">
                <a:latin typeface="Courier New"/>
                <a:cs typeface="Courier New"/>
              </a:rPr>
              <a:t>"PREQUISITES":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"&lt;dl&gt;&lt;</a:t>
            </a:r>
            <a:r>
              <a:rPr lang="es-ES_tradnl" sz="1800" b="1" dirty="0" err="1">
                <a:latin typeface="Courier New"/>
                <a:cs typeface="Courier New"/>
              </a:rPr>
              <a:t>dt</a:t>
            </a:r>
            <a:r>
              <a:rPr lang="es-ES_tradnl" sz="1800" b="1" dirty="0">
                <a:latin typeface="Courier New"/>
                <a:cs typeface="Courier New"/>
              </a:rPr>
              <a:t>&gt;</a:t>
            </a:r>
            <a:r>
              <a:rPr lang="es-ES_tradnl" sz="1800" b="1" dirty="0" err="1">
                <a:latin typeface="Courier New"/>
                <a:cs typeface="Courier New"/>
              </a:rPr>
              <a:t>Prerequisites</a:t>
            </a:r>
            <a:r>
              <a:rPr lang="es-ES_tradnl" sz="1800" b="1" dirty="0">
                <a:latin typeface="Courier New"/>
                <a:cs typeface="Courier New"/>
              </a:rPr>
              <a:t>&lt;/</a:t>
            </a:r>
            <a:r>
              <a:rPr lang="es-ES_tradnl" sz="1800" b="1" dirty="0" err="1">
                <a:latin typeface="Courier New"/>
                <a:cs typeface="Courier New"/>
              </a:rPr>
              <a:t>dt</a:t>
            </a:r>
            <a:r>
              <a:rPr lang="es-ES_tradnl" sz="1800" b="1" dirty="0">
                <a:latin typeface="Courier New"/>
                <a:cs typeface="Courier New"/>
              </a:rPr>
              <a:t>&gt;&lt;</a:t>
            </a:r>
            <a:r>
              <a:rPr lang="es-ES_tradnl" sz="1800" b="1" dirty="0" err="1">
                <a:latin typeface="Courier New"/>
                <a:cs typeface="Courier New"/>
              </a:rPr>
              <a:t>dd</a:t>
            </a:r>
            <a:r>
              <a:rPr lang="es-ES_tradnl" sz="1800" b="1" dirty="0">
                <a:latin typeface="Courier New"/>
                <a:cs typeface="Courier New"/>
              </a:rPr>
              <a:t>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"TOPICS":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</a:t>
            </a:r>
            <a:r>
              <a:rPr lang="es-ES_tradnl" sz="1800" b="1" dirty="0" err="1">
                <a:latin typeface="Courier New"/>
                <a:cs typeface="Courier New"/>
              </a:rPr>
              <a:t>ul</a:t>
            </a:r>
            <a:r>
              <a:rPr lang="es-ES_tradnl" sz="1800" b="1" dirty="0">
                <a:latin typeface="Courier New"/>
                <a:cs typeface="Courier New"/>
              </a:rPr>
              <a:t>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"TOPIC":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"&lt;li&gt;";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30108" y="5440658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68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HTML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99356" y="1325903"/>
            <a:ext cx="5032936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closeElement</a:t>
            </a:r>
            <a:r>
              <a:rPr lang="en-US" sz="1800" b="1" dirty="0">
                <a:latin typeface="Courier New"/>
                <a:cs typeface="Courier New"/>
              </a:rPr>
              <a:t>($p, $element)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switch ($element)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smtClean="0">
                <a:latin typeface="Courier New"/>
                <a:cs typeface="Courier New"/>
              </a:rPr>
              <a:t>case </a:t>
            </a:r>
            <a:r>
              <a:rPr lang="en-US" sz="1800" b="1" dirty="0">
                <a:latin typeface="Courier New"/>
                <a:cs typeface="Courier New"/>
              </a:rPr>
              <a:t>"COURSE": { 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echo "&lt;/div&gt;&lt;</a:t>
            </a:r>
            <a:r>
              <a:rPr lang="de-DE" sz="1800" b="1" dirty="0" err="1">
                <a:latin typeface="Courier New"/>
                <a:cs typeface="Courier New"/>
              </a:rPr>
              <a:t>hr</a:t>
            </a:r>
            <a:r>
              <a:rPr lang="de-DE" sz="1800" b="1" dirty="0">
                <a:latin typeface="Courier New"/>
                <a:cs typeface="Courier New"/>
              </a:rPr>
              <a:t> /&gt;";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"TITLE":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"&lt;/h2&gt;";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"DESCRIPTION": {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"&lt;/p&gt;";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</a:t>
            </a:r>
            <a:r>
              <a:rPr lang="es-ES_tradnl" sz="1800" b="1" dirty="0" smtClean="0">
                <a:latin typeface="Courier New"/>
                <a:cs typeface="Courier New"/>
              </a:rPr>
              <a:t>}</a:t>
            </a:r>
            <a:endParaRPr lang="es-ES_tradnl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52146" y="5833616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29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HTML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77464" y="1417342"/>
            <a:ext cx="4201804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case </a:t>
            </a:r>
            <a:r>
              <a:rPr lang="en-US" sz="1800" b="1" dirty="0">
                <a:latin typeface="Courier New"/>
                <a:cs typeface="Courier New"/>
              </a:rPr>
              <a:t>"PREQUISITES":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"&lt;/</a:t>
            </a:r>
            <a:r>
              <a:rPr lang="es-ES_tradnl" sz="1800" b="1" dirty="0" err="1">
                <a:latin typeface="Courier New"/>
                <a:cs typeface="Courier New"/>
              </a:rPr>
              <a:t>dd</a:t>
            </a:r>
            <a:r>
              <a:rPr lang="es-ES_tradnl" sz="1800" b="1" dirty="0">
                <a:latin typeface="Courier New"/>
                <a:cs typeface="Courier New"/>
              </a:rPr>
              <a:t>&gt;&lt;dl&gt;";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"TOPICS":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"&lt;/</a:t>
            </a:r>
            <a:r>
              <a:rPr lang="es-ES_tradnl" sz="1800" b="1" dirty="0" err="1">
                <a:latin typeface="Courier New"/>
                <a:cs typeface="Courier New"/>
              </a:rPr>
              <a:t>ul</a:t>
            </a:r>
            <a:r>
              <a:rPr lang="es-ES_tradnl" sz="1800" b="1" dirty="0">
                <a:latin typeface="Courier New"/>
                <a:cs typeface="Courier New"/>
              </a:rPr>
              <a:t>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case "TOPIC": {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echo "&lt;/li&gt;";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    break;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}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3512" y="5714975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23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HTML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17342"/>
            <a:ext cx="8080420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characterData</a:t>
            </a:r>
            <a:r>
              <a:rPr lang="en-US" sz="1800" b="1" dirty="0">
                <a:latin typeface="Courier New"/>
                <a:cs typeface="Courier New"/>
              </a:rPr>
              <a:t>($p, $</a:t>
            </a:r>
            <a:r>
              <a:rPr lang="en-US" sz="1800" b="1" dirty="0" err="1">
                <a:latin typeface="Courier New"/>
                <a:cs typeface="Courier New"/>
              </a:rPr>
              <a:t>cdata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echo $</a:t>
            </a:r>
            <a:r>
              <a:rPr lang="en-US" sz="1800" b="1" dirty="0" err="1">
                <a:latin typeface="Courier New"/>
                <a:cs typeface="Courier New"/>
              </a:rPr>
              <a:t>cdata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parser = </a:t>
            </a:r>
            <a:r>
              <a:rPr lang="en-US" sz="1800" b="1" dirty="0" err="1">
                <a:latin typeface="Courier New"/>
                <a:cs typeface="Courier New"/>
              </a:rPr>
              <a:t>xml_parser_create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xml_set_element_handler</a:t>
            </a:r>
            <a:r>
              <a:rPr lang="en-US" sz="1800" b="1" dirty="0">
                <a:latin typeface="Courier New"/>
                <a:cs typeface="Courier New"/>
              </a:rPr>
              <a:t>($parser, 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openElement</a:t>
            </a:r>
            <a:r>
              <a:rPr lang="en-US" sz="1800" b="1" dirty="0">
                <a:latin typeface="Courier New"/>
                <a:cs typeface="Courier New"/>
              </a:rPr>
              <a:t>",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            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closeElement</a:t>
            </a:r>
            <a:r>
              <a:rPr lang="en-US" sz="1800" b="1" dirty="0">
                <a:latin typeface="Courier New"/>
                <a:cs typeface="Courier New"/>
              </a:rPr>
              <a:t>");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xml_set_character_data_handler</a:t>
            </a:r>
            <a:r>
              <a:rPr lang="en-US" sz="1800" b="1" dirty="0">
                <a:latin typeface="Courier New"/>
                <a:cs typeface="Courier New"/>
              </a:rPr>
              <a:t>($parser, 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characterData</a:t>
            </a:r>
            <a:r>
              <a:rPr lang="en-US" sz="1800" b="1" dirty="0">
                <a:latin typeface="Courier New"/>
                <a:cs typeface="Courier New"/>
              </a:rPr>
              <a:t>")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731" y="1234464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9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Expat Parsing: XML to HTML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17342"/>
            <a:ext cx="7803376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$</a:t>
            </a:r>
            <a:r>
              <a:rPr lang="en-US" sz="1800" b="1" dirty="0">
                <a:latin typeface="Courier New"/>
                <a:cs typeface="Courier New"/>
              </a:rPr>
              <a:t>file = "</a:t>
            </a:r>
            <a:r>
              <a:rPr lang="en-US" sz="1800" b="1" dirty="0" err="1">
                <a:latin typeface="Courier New"/>
                <a:cs typeface="Courier New"/>
              </a:rPr>
              <a:t>courses.xml</a:t>
            </a:r>
            <a:r>
              <a:rPr lang="en-US" sz="1800" b="1" dirty="0">
                <a:latin typeface="Courier New"/>
                <a:cs typeface="Courier New"/>
              </a:rPr>
              <a:t>";</a:t>
            </a:r>
          </a:p>
          <a:p>
            <a:r>
              <a:rPr lang="en-US" sz="1800" b="1" dirty="0">
                <a:latin typeface="Courier New"/>
                <a:cs typeface="Courier New"/>
              </a:rPr>
              <a:t>$</a:t>
            </a:r>
            <a:r>
              <a:rPr lang="en-US" sz="1800" b="1" dirty="0" err="1">
                <a:latin typeface="Courier New"/>
                <a:cs typeface="Courier New"/>
              </a:rPr>
              <a:t>fp</a:t>
            </a:r>
            <a:r>
              <a:rPr lang="en-US" sz="1800" b="1" dirty="0">
                <a:latin typeface="Courier New"/>
                <a:cs typeface="Courier New"/>
              </a:rPr>
              <a:t> = @</a:t>
            </a:r>
            <a:r>
              <a:rPr lang="en-US" sz="1800" b="1" dirty="0" err="1">
                <a:latin typeface="Courier New"/>
                <a:cs typeface="Courier New"/>
              </a:rPr>
              <a:t>fopen</a:t>
            </a:r>
            <a:r>
              <a:rPr lang="en-US" sz="1800" b="1" dirty="0">
                <a:latin typeface="Courier New"/>
                <a:cs typeface="Courier New"/>
              </a:rPr>
              <a:t>($file, "r")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or die("&lt;p&gt;Could not open a file called '$file'." 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"&lt;/p&gt;&lt;/body&gt;&lt;/html&gt;");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while ($data = </a:t>
            </a:r>
            <a:r>
              <a:rPr lang="en-US" sz="1800" b="1" dirty="0" err="1">
                <a:latin typeface="Courier New"/>
                <a:cs typeface="Courier New"/>
              </a:rPr>
              <a:t>fread</a:t>
            </a:r>
            <a:r>
              <a:rPr lang="en-US" sz="1800" b="1" dirty="0">
                <a:latin typeface="Courier New"/>
                <a:cs typeface="Courier New"/>
              </a:rPr>
              <a:t>($</a:t>
            </a:r>
            <a:r>
              <a:rPr lang="en-US" sz="1800" b="1" dirty="0" err="1">
                <a:latin typeface="Courier New"/>
                <a:cs typeface="Courier New"/>
              </a:rPr>
              <a:t>fp</a:t>
            </a:r>
            <a:r>
              <a:rPr lang="en-US" sz="1800" b="1" dirty="0">
                <a:latin typeface="Courier New"/>
                <a:cs typeface="Courier New"/>
              </a:rPr>
              <a:t>, 4096))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xml_parse</a:t>
            </a:r>
            <a:r>
              <a:rPr lang="en-US" sz="1800" b="1" dirty="0">
                <a:latin typeface="Courier New"/>
                <a:cs typeface="Courier New"/>
              </a:rPr>
              <a:t>($parser, $data, </a:t>
            </a:r>
            <a:r>
              <a:rPr lang="en-US" sz="1800" b="1" dirty="0" err="1">
                <a:latin typeface="Courier New"/>
                <a:cs typeface="Courier New"/>
              </a:rPr>
              <a:t>feof</a:t>
            </a:r>
            <a:r>
              <a:rPr lang="en-US" sz="1800" b="1" dirty="0">
                <a:latin typeface="Courier New"/>
                <a:cs typeface="Courier New"/>
              </a:rPr>
              <a:t>($</a:t>
            </a:r>
            <a:r>
              <a:rPr lang="en-US" sz="1800" b="1" dirty="0" err="1">
                <a:latin typeface="Courier New"/>
                <a:cs typeface="Courier New"/>
              </a:rPr>
              <a:t>fp</a:t>
            </a:r>
            <a:r>
              <a:rPr lang="en-US" sz="1800" b="1" dirty="0">
                <a:latin typeface="Courier New"/>
                <a:cs typeface="Courier New"/>
              </a:rPr>
              <a:t>));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xml_parser_free</a:t>
            </a:r>
            <a:r>
              <a:rPr lang="en-US" sz="1800" b="1" dirty="0">
                <a:latin typeface="Courier New"/>
                <a:cs typeface="Courier New"/>
              </a:rPr>
              <a:t>($parser);</a:t>
            </a:r>
          </a:p>
          <a:p>
            <a:r>
              <a:rPr lang="en-US" sz="1800" b="1" dirty="0">
                <a:latin typeface="Courier New"/>
                <a:cs typeface="Courier New"/>
              </a:rPr>
              <a:t>?&gt;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04425" y="1353105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courses1.php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780" y="6172170"/>
            <a:ext cx="731991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07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 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Very fast</a:t>
            </a:r>
          </a:p>
          <a:p>
            <a:pPr lvl="1"/>
            <a:r>
              <a:rPr lang="en-US" dirty="0" smtClean="0"/>
              <a:t>One pass</a:t>
            </a:r>
          </a:p>
          <a:p>
            <a:pPr lvl="1"/>
            <a:r>
              <a:rPr lang="en-US" dirty="0" smtClean="0"/>
              <a:t>Can handle arbitrarily large XML data.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Inflexible</a:t>
            </a:r>
          </a:p>
          <a:p>
            <a:pPr lvl="1"/>
            <a:r>
              <a:rPr lang="en-US" dirty="0" smtClean="0"/>
              <a:t>Must process the stream of “events” as they occur.</a:t>
            </a:r>
          </a:p>
          <a:p>
            <a:pPr lvl="1"/>
            <a:r>
              <a:rPr lang="en-US" dirty="0" smtClean="0"/>
              <a:t>The parser may become large.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07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“Simple”: A DOM-Based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“Simple” is a DOM-based </a:t>
            </a:r>
            <a:r>
              <a:rPr lang="en-US" dirty="0"/>
              <a:t>XML parser for PHP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it parses XML data, it builds a DOM tree.</a:t>
            </a:r>
          </a:p>
          <a:p>
            <a:r>
              <a:rPr lang="en-US" dirty="0" smtClean="0"/>
              <a:t>Walk the tree in order to obtain its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9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“Simple”: </a:t>
            </a:r>
            <a:r>
              <a:rPr lang="en-US" dirty="0"/>
              <a:t>A DOM-Based </a:t>
            </a:r>
            <a:r>
              <a:rPr lang="en-US" dirty="0" smtClean="0"/>
              <a:t>Parser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876" y="1234464"/>
            <a:ext cx="8958635" cy="5509201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&lt;?</a:t>
            </a:r>
            <a:r>
              <a:rPr lang="en-US" b="1" dirty="0" err="1">
                <a:latin typeface="Courier New"/>
                <a:cs typeface="Courier New"/>
              </a:rPr>
              <a:t>php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$xml = </a:t>
            </a:r>
            <a:r>
              <a:rPr lang="en-US" b="1" dirty="0" err="1">
                <a:latin typeface="Courier New"/>
                <a:cs typeface="Courier New"/>
              </a:rPr>
              <a:t>simplexml_load_file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courses.xml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foreach</a:t>
            </a:r>
            <a:r>
              <a:rPr lang="en-US" b="1" dirty="0">
                <a:latin typeface="Courier New"/>
                <a:cs typeface="Courier New"/>
              </a:rPr>
              <a:t> ($xml-&gt;course as $course) {</a:t>
            </a:r>
          </a:p>
          <a:p>
            <a:r>
              <a:rPr lang="en-US" b="1" dirty="0">
                <a:latin typeface="Courier New"/>
                <a:cs typeface="Courier New"/>
              </a:rPr>
              <a:t>    echo "&lt;div&gt;&lt;h2&gt;$course-&gt;title&lt;/h2&gt;";</a:t>
            </a:r>
          </a:p>
          <a:p>
            <a:r>
              <a:rPr lang="en-US" b="1" dirty="0">
                <a:latin typeface="Courier New"/>
                <a:cs typeface="Courier New"/>
              </a:rPr>
              <a:t>    echo "&lt;p&gt;$course-&gt;description&lt;/p&gt;";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	if (</a:t>
            </a:r>
            <a:r>
              <a:rPr lang="en-US" b="1" dirty="0" err="1">
                <a:latin typeface="Courier New"/>
                <a:cs typeface="Courier New"/>
              </a:rPr>
              <a:t>isset</a:t>
            </a:r>
            <a:r>
              <a:rPr lang="en-US" b="1" dirty="0">
                <a:latin typeface="Courier New"/>
                <a:cs typeface="Courier New"/>
              </a:rPr>
              <a:t>($course-&gt;topics)) {</a:t>
            </a:r>
          </a:p>
          <a:p>
            <a:r>
              <a:rPr lang="es-ES_tradnl" b="1" dirty="0">
                <a:latin typeface="Courier New"/>
                <a:cs typeface="Courier New"/>
              </a:rPr>
              <a:t>	    echo "&lt;</a:t>
            </a:r>
            <a:r>
              <a:rPr lang="es-ES_tradnl" b="1" dirty="0" err="1">
                <a:latin typeface="Courier New"/>
                <a:cs typeface="Courier New"/>
              </a:rPr>
              <a:t>ul</a:t>
            </a:r>
            <a:r>
              <a:rPr lang="es-ES_tradnl" b="1" dirty="0">
                <a:latin typeface="Courier New"/>
                <a:cs typeface="Courier New"/>
              </a:rPr>
              <a:t>&gt;";</a:t>
            </a:r>
          </a:p>
          <a:p>
            <a:r>
              <a:rPr lang="es-ES_tradnl" b="1" dirty="0">
                <a:latin typeface="Courier New"/>
                <a:cs typeface="Courier New"/>
              </a:rPr>
              <a:t>	    </a:t>
            </a:r>
          </a:p>
          <a:p>
            <a:r>
              <a:rPr lang="es-ES_tradnl" b="1" dirty="0">
                <a:latin typeface="Courier New"/>
                <a:cs typeface="Courier New"/>
              </a:rPr>
              <a:t>	    $</a:t>
            </a:r>
            <a:r>
              <a:rPr lang="es-ES_tradnl" b="1" dirty="0" err="1">
                <a:latin typeface="Courier New"/>
                <a:cs typeface="Courier New"/>
              </a:rPr>
              <a:t>topics</a:t>
            </a:r>
            <a:r>
              <a:rPr lang="es-ES_tradnl" b="1" dirty="0">
                <a:latin typeface="Courier New"/>
                <a:cs typeface="Courier New"/>
              </a:rPr>
              <a:t> = $</a:t>
            </a:r>
            <a:r>
              <a:rPr lang="es-ES_tradnl" b="1" dirty="0" err="1">
                <a:latin typeface="Courier New"/>
                <a:cs typeface="Courier New"/>
              </a:rPr>
              <a:t>course</a:t>
            </a:r>
            <a:r>
              <a:rPr lang="es-ES_tradnl" b="1" dirty="0">
                <a:latin typeface="Courier New"/>
                <a:cs typeface="Courier New"/>
              </a:rPr>
              <a:t>-&gt;</a:t>
            </a:r>
            <a:r>
              <a:rPr lang="es-ES_tradnl" b="1" dirty="0" err="1">
                <a:latin typeface="Courier New"/>
                <a:cs typeface="Courier New"/>
              </a:rPr>
              <a:t>topics</a:t>
            </a:r>
            <a:r>
              <a:rPr lang="es-ES_tradnl" b="1" dirty="0">
                <a:latin typeface="Courier New"/>
                <a:cs typeface="Courier New"/>
              </a:rPr>
              <a:t>;</a:t>
            </a:r>
          </a:p>
          <a:p>
            <a:r>
              <a:rPr lang="es-ES_tradnl" b="1" dirty="0">
                <a:latin typeface="Courier New"/>
                <a:cs typeface="Courier New"/>
              </a:rPr>
              <a:t>	    </a:t>
            </a:r>
            <a:r>
              <a:rPr lang="es-ES_tradnl" b="1" dirty="0" err="1">
                <a:latin typeface="Courier New"/>
                <a:cs typeface="Courier New"/>
              </a:rPr>
              <a:t>foreach</a:t>
            </a:r>
            <a:r>
              <a:rPr lang="es-ES_tradnl" b="1" dirty="0">
                <a:latin typeface="Courier New"/>
                <a:cs typeface="Courier New"/>
              </a:rPr>
              <a:t> ($</a:t>
            </a:r>
            <a:r>
              <a:rPr lang="es-ES_tradnl" b="1" dirty="0" err="1">
                <a:latin typeface="Courier New"/>
                <a:cs typeface="Courier New"/>
              </a:rPr>
              <a:t>topics</a:t>
            </a:r>
            <a:r>
              <a:rPr lang="es-ES_tradnl" b="1" dirty="0">
                <a:latin typeface="Courier New"/>
                <a:cs typeface="Courier New"/>
              </a:rPr>
              <a:t>-&gt;</a:t>
            </a:r>
            <a:r>
              <a:rPr lang="es-ES_tradnl" b="1" dirty="0" err="1">
                <a:latin typeface="Courier New"/>
                <a:cs typeface="Courier New"/>
              </a:rPr>
              <a:t>topic</a:t>
            </a:r>
            <a:r>
              <a:rPr lang="es-ES_tradnl" b="1" dirty="0">
                <a:latin typeface="Courier New"/>
                <a:cs typeface="Courier New"/>
              </a:rPr>
              <a:t> as $</a:t>
            </a:r>
            <a:r>
              <a:rPr lang="es-ES_tradnl" b="1" dirty="0" err="1">
                <a:latin typeface="Courier New"/>
                <a:cs typeface="Courier New"/>
              </a:rPr>
              <a:t>topic</a:t>
            </a:r>
            <a:r>
              <a:rPr lang="es-ES_tradnl" b="1" dirty="0">
                <a:latin typeface="Courier New"/>
                <a:cs typeface="Courier New"/>
              </a:rPr>
              <a:t>) {</a:t>
            </a:r>
          </a:p>
          <a:p>
            <a:r>
              <a:rPr lang="es-ES_tradnl" b="1" dirty="0">
                <a:latin typeface="Courier New"/>
                <a:cs typeface="Courier New"/>
              </a:rPr>
              <a:t>		</a:t>
            </a:r>
            <a:r>
              <a:rPr lang="es-ES_tradnl" b="1" dirty="0" smtClean="0">
                <a:latin typeface="Courier New"/>
                <a:cs typeface="Courier New"/>
              </a:rPr>
              <a:t>echo </a:t>
            </a:r>
            <a:r>
              <a:rPr lang="es-ES_tradnl" b="1" dirty="0">
                <a:latin typeface="Courier New"/>
                <a:cs typeface="Courier New"/>
              </a:rPr>
              <a:t>"&lt;li&gt;$</a:t>
            </a:r>
            <a:r>
              <a:rPr lang="es-ES_tradnl" b="1" dirty="0" err="1">
                <a:latin typeface="Courier New"/>
                <a:cs typeface="Courier New"/>
              </a:rPr>
              <a:t>topic</a:t>
            </a:r>
            <a:r>
              <a:rPr lang="es-ES_tradnl" b="1" dirty="0">
                <a:latin typeface="Courier New"/>
                <a:cs typeface="Courier New"/>
              </a:rPr>
              <a:t>&lt;/li&gt;";</a:t>
            </a:r>
          </a:p>
          <a:p>
            <a:r>
              <a:rPr lang="es-ES_tradnl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b="1" dirty="0">
                <a:latin typeface="Courier New"/>
                <a:cs typeface="Courier New"/>
              </a:rPr>
              <a:t>        </a:t>
            </a:r>
          </a:p>
          <a:p>
            <a:r>
              <a:rPr lang="es-ES_tradnl" b="1" dirty="0">
                <a:latin typeface="Courier New"/>
                <a:cs typeface="Courier New"/>
              </a:rPr>
              <a:t>        echo "&lt;/</a:t>
            </a:r>
            <a:r>
              <a:rPr lang="es-ES_tradnl" b="1" dirty="0" err="1">
                <a:latin typeface="Courier New"/>
                <a:cs typeface="Courier New"/>
              </a:rPr>
              <a:t>ul</a:t>
            </a:r>
            <a:r>
              <a:rPr lang="es-ES_tradnl" b="1" dirty="0">
                <a:latin typeface="Courier New"/>
                <a:cs typeface="Courier New"/>
              </a:rPr>
              <a:t>&gt;";</a:t>
            </a:r>
          </a:p>
          <a:p>
            <a:r>
              <a:rPr lang="es-ES_tradnl" b="1" dirty="0">
                <a:latin typeface="Courier New"/>
                <a:cs typeface="Courier New"/>
              </a:rPr>
              <a:t>    }</a:t>
            </a:r>
          </a:p>
          <a:p>
            <a:r>
              <a:rPr lang="es-ES_tradnl" b="1" dirty="0">
                <a:latin typeface="Courier New"/>
                <a:cs typeface="Courier New"/>
              </a:rPr>
              <a:t>    </a:t>
            </a:r>
          </a:p>
          <a:p>
            <a:r>
              <a:rPr lang="es-ES_tradnl" b="1" dirty="0">
                <a:latin typeface="Courier New"/>
                <a:cs typeface="Courier New"/>
              </a:rPr>
              <a:t>    echo "&lt;dl&gt;&lt;</a:t>
            </a:r>
            <a:r>
              <a:rPr lang="es-ES_tradnl" b="1" dirty="0" err="1">
                <a:latin typeface="Courier New"/>
                <a:cs typeface="Courier New"/>
              </a:rPr>
              <a:t>dt</a:t>
            </a:r>
            <a:r>
              <a:rPr lang="es-ES_tradnl" b="1" dirty="0">
                <a:latin typeface="Courier New"/>
                <a:cs typeface="Courier New"/>
              </a:rPr>
              <a:t>&gt;</a:t>
            </a:r>
            <a:r>
              <a:rPr lang="es-ES_tradnl" b="1" dirty="0" err="1">
                <a:latin typeface="Courier New"/>
                <a:cs typeface="Courier New"/>
              </a:rPr>
              <a:t>Prerequisites</a:t>
            </a:r>
            <a:r>
              <a:rPr lang="es-ES_tradnl" b="1" dirty="0">
                <a:latin typeface="Courier New"/>
                <a:cs typeface="Courier New"/>
              </a:rPr>
              <a:t>&lt;/</a:t>
            </a:r>
            <a:r>
              <a:rPr lang="es-ES_tradnl" b="1" dirty="0" err="1">
                <a:latin typeface="Courier New"/>
                <a:cs typeface="Courier New"/>
              </a:rPr>
              <a:t>dt</a:t>
            </a:r>
            <a:r>
              <a:rPr lang="es-ES_tradnl" b="1" dirty="0">
                <a:latin typeface="Courier New"/>
                <a:cs typeface="Courier New"/>
              </a:rPr>
              <a:t>&gt;&lt;</a:t>
            </a:r>
            <a:r>
              <a:rPr lang="es-ES_tradnl" b="1" dirty="0" err="1">
                <a:latin typeface="Courier New"/>
                <a:cs typeface="Courier New"/>
              </a:rPr>
              <a:t>dd</a:t>
            </a:r>
            <a:r>
              <a:rPr lang="es-ES_tradnl" b="1" dirty="0">
                <a:latin typeface="Courier New"/>
                <a:cs typeface="Courier New"/>
              </a:rPr>
              <a:t>&gt;$</a:t>
            </a:r>
            <a:r>
              <a:rPr lang="es-ES_tradnl" b="1" dirty="0" err="1">
                <a:latin typeface="Courier New"/>
                <a:cs typeface="Courier New"/>
              </a:rPr>
              <a:t>course</a:t>
            </a:r>
            <a:r>
              <a:rPr lang="es-ES_tradnl" b="1" dirty="0">
                <a:latin typeface="Courier New"/>
                <a:cs typeface="Courier New"/>
              </a:rPr>
              <a:t>-&gt;</a:t>
            </a:r>
            <a:r>
              <a:rPr lang="es-ES_tradnl" b="1" dirty="0" err="1">
                <a:latin typeface="Courier New"/>
                <a:cs typeface="Courier New"/>
              </a:rPr>
              <a:t>prequisites</a:t>
            </a:r>
            <a:r>
              <a:rPr lang="es-ES_tradnl" b="1" dirty="0">
                <a:latin typeface="Courier New"/>
                <a:cs typeface="Courier New"/>
              </a:rPr>
              <a:t>&lt;/</a:t>
            </a:r>
            <a:r>
              <a:rPr lang="es-ES_tradnl" b="1" dirty="0" err="1">
                <a:latin typeface="Courier New"/>
                <a:cs typeface="Courier New"/>
              </a:rPr>
              <a:t>dd</a:t>
            </a:r>
            <a:r>
              <a:rPr lang="es-ES_tradnl" b="1" dirty="0">
                <a:latin typeface="Courier New"/>
                <a:cs typeface="Courier New"/>
              </a:rPr>
              <a:t>&gt;&lt;/dl&gt;";</a:t>
            </a:r>
          </a:p>
          <a:p>
            <a:r>
              <a:rPr lang="de-DE" b="1" dirty="0">
                <a:latin typeface="Courier New"/>
                <a:cs typeface="Courier New"/>
              </a:rPr>
              <a:t>    echo "&lt;/div&gt;&lt;</a:t>
            </a:r>
            <a:r>
              <a:rPr lang="de-DE" b="1" dirty="0" err="1">
                <a:latin typeface="Courier New"/>
                <a:cs typeface="Courier New"/>
              </a:rPr>
              <a:t>hr</a:t>
            </a:r>
            <a:r>
              <a:rPr lang="de-DE" b="1" dirty="0">
                <a:latin typeface="Courier New"/>
                <a:cs typeface="Courier New"/>
              </a:rPr>
              <a:t> /&gt;";</a:t>
            </a:r>
          </a:p>
          <a:p>
            <a:r>
              <a:rPr lang="de-DE" b="1" dirty="0">
                <a:latin typeface="Courier New"/>
                <a:cs typeface="Courier New"/>
              </a:rPr>
              <a:t>}</a:t>
            </a:r>
          </a:p>
          <a:p>
            <a:r>
              <a:rPr lang="de-DE" b="1" dirty="0">
                <a:latin typeface="Courier New"/>
                <a:cs typeface="Courier New"/>
              </a:rPr>
              <a:t>?&gt;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4498" y="1353105"/>
            <a:ext cx="14165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courses2.php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780" y="6172170"/>
            <a:ext cx="731991" cy="338554"/>
          </a:xfrm>
          <a:prstGeom prst="rect">
            <a:avLst/>
          </a:prstGeom>
          <a:noFill/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14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“Simple” 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More straightforward, structure-aware code.</a:t>
            </a:r>
          </a:p>
          <a:p>
            <a:pPr lvl="1"/>
            <a:r>
              <a:rPr lang="en-US" dirty="0" smtClean="0"/>
              <a:t>The parser can be small.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Must understand the structure of the XML data</a:t>
            </a:r>
            <a:br>
              <a:rPr lang="en-US" dirty="0" smtClean="0"/>
            </a:br>
            <a:r>
              <a:rPr lang="en-US" dirty="0" smtClean="0"/>
              <a:t>in order to walk the DOM tree properly.</a:t>
            </a:r>
          </a:p>
          <a:p>
            <a:pPr lvl="1"/>
            <a:r>
              <a:rPr lang="en-US" dirty="0" smtClean="0"/>
              <a:t>Building the DOM tree in memory limits </a:t>
            </a:r>
            <a:br>
              <a:rPr lang="en-US" dirty="0" smtClean="0"/>
            </a:br>
            <a:r>
              <a:rPr lang="en-US" dirty="0" smtClean="0"/>
              <a:t>the size of the XML data that can be parsed.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38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838-6210-204A-8E55-A33B743D5EEA}" type="slidenum">
              <a:rPr lang="en-US"/>
              <a:pPr/>
              <a:t>4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Components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r>
              <a:rPr lang="en-US" dirty="0"/>
              <a:t>An XML element has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opening </a:t>
            </a:r>
            <a:r>
              <a:rPr lang="en-US" dirty="0"/>
              <a:t>and a closing tag: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closing tag is mandatory.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XML element may be nested in another element (child elements):</a:t>
            </a:r>
            <a:br>
              <a:rPr lang="en-US" dirty="0"/>
            </a:br>
            <a:endParaRPr lang="en-US" dirty="0"/>
          </a:p>
          <a:p>
            <a:endParaRPr lang="en-US" sz="2400" b="1" dirty="0">
              <a:solidFill>
                <a:srgbClr val="0033CC"/>
              </a:solidFill>
              <a:latin typeface="Courier New" charset="0"/>
            </a:endParaRPr>
          </a:p>
          <a:p>
            <a:pPr lvl="4"/>
            <a:endParaRPr lang="en-US" sz="10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2400" dirty="0"/>
          </a:p>
        </p:txBody>
      </p:sp>
      <p:sp>
        <p:nvSpPr>
          <p:cNvPr id="493572" name="Text Box 4"/>
          <p:cNvSpPr txBox="1">
            <a:spLocks noChangeArrowheads="1"/>
          </p:cNvSpPr>
          <p:nvPr/>
        </p:nvSpPr>
        <p:spPr bwMode="auto">
          <a:xfrm>
            <a:off x="6528231" y="1325903"/>
            <a:ext cx="198556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B23C00"/>
                </a:solidFill>
              </a:rPr>
              <a:t>XML documents 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that obey all 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the syntax rules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are </a:t>
            </a:r>
            <a:r>
              <a:rPr lang="en-US" sz="18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1800" dirty="0" smtClean="0">
                <a:solidFill>
                  <a:srgbClr val="B23C00"/>
                </a:solidFill>
              </a:rPr>
              <a:t>well formed</a:t>
            </a:r>
            <a:r>
              <a:rPr lang="en-US" sz="18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1800" dirty="0" smtClean="0">
                <a:solidFill>
                  <a:srgbClr val="B23C00"/>
                </a:solidFill>
              </a:rPr>
              <a:t>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493573" name="Text Box 5"/>
          <p:cNvSpPr txBox="1">
            <a:spLocks noChangeArrowheads="1"/>
          </p:cNvSpPr>
          <p:nvPr/>
        </p:nvSpPr>
        <p:spPr bwMode="auto">
          <a:xfrm>
            <a:off x="3200400" y="2239337"/>
            <a:ext cx="26853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&lt;book&gt; ... &lt;/book&gt;</a:t>
            </a:r>
          </a:p>
        </p:txBody>
      </p:sp>
      <p:sp>
        <p:nvSpPr>
          <p:cNvPr id="493575" name="Text Box 7"/>
          <p:cNvSpPr txBox="1">
            <a:spLocks noChangeArrowheads="1"/>
          </p:cNvSpPr>
          <p:nvPr/>
        </p:nvSpPr>
        <p:spPr bwMode="auto">
          <a:xfrm>
            <a:off x="2835275" y="4432911"/>
            <a:ext cx="350919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&lt;title&gt; ... &lt;/title&gt;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&lt;author&gt; ... &lt;/author&gt;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&lt;/book&gt;</a:t>
            </a:r>
          </a:p>
        </p:txBody>
      </p:sp>
    </p:spTree>
    <p:extLst>
      <p:ext uri="{BB962C8B-B14F-4D97-AF65-F5344CB8AC3E}">
        <p14:creationId xmlns:p14="http://schemas.microsoft.com/office/powerpoint/2010/main" val="346656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  <p:bldP spid="493572" grpId="0" animBg="1"/>
      <p:bldP spid="4935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838-6210-204A-8E55-A33B743D5EEA}" type="slidenum">
              <a:rPr lang="en-US"/>
              <a:pPr/>
              <a:t>5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Components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120299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XML element may have content:</a:t>
            </a:r>
            <a:br>
              <a:rPr lang="en-US" dirty="0"/>
            </a:b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An element can have both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content </a:t>
            </a:r>
            <a:r>
              <a:rPr lang="en-US" dirty="0"/>
              <a:t>and child elements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/>
              <a:t>An XML element may have </a:t>
            </a:r>
            <a:r>
              <a:rPr lang="en-US" dirty="0" smtClean="0"/>
              <a:t>attributes.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>Attribute values must be </a:t>
            </a:r>
            <a:r>
              <a:rPr lang="en-US" dirty="0" smtClean="0"/>
              <a:t>quoted: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Attribute </a:t>
            </a:r>
            <a:r>
              <a:rPr lang="en-US" dirty="0"/>
              <a:t>names must be unique within an element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93576" name="Text Box 8"/>
          <p:cNvSpPr txBox="1">
            <a:spLocks noChangeArrowheads="1"/>
          </p:cNvSpPr>
          <p:nvPr/>
        </p:nvSpPr>
        <p:spPr bwMode="auto">
          <a:xfrm>
            <a:off x="2011708" y="1868279"/>
            <a:ext cx="5173211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&lt;title&gt;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Macbeth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&lt;/title&gt;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&lt;author&gt;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William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Shakespeare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&lt;/author&gt;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89075" y="4617707"/>
            <a:ext cx="627963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&lt;title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language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="English"&gt; Macbeth&lt;/title&gt;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&lt;author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nationality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="British"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gender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="male"&gt;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William Shakespeare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&lt;/author&gt;</a:t>
            </a:r>
          </a:p>
        </p:txBody>
      </p:sp>
    </p:spTree>
    <p:extLst>
      <p:ext uri="{BB962C8B-B14F-4D97-AF65-F5344CB8AC3E}">
        <p14:creationId xmlns:p14="http://schemas.microsoft.com/office/powerpoint/2010/main" val="278090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80629-658C-B440-95B7-87CC01DE1533}" type="slidenum">
              <a:rPr lang="en-US"/>
              <a:pPr/>
              <a:t>6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Components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empty element has no content </a:t>
            </a:r>
            <a:br>
              <a:rPr lang="en-US" dirty="0"/>
            </a:br>
            <a:r>
              <a:rPr lang="en-US" dirty="0"/>
              <a:t>and no child elements.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An empty element can be </a:t>
            </a:r>
            <a:r>
              <a:rPr lang="ja-JP" altLang="en-US" dirty="0"/>
              <a:t>“</a:t>
            </a:r>
            <a:r>
              <a:rPr lang="en-US" dirty="0"/>
              <a:t>self closed</a:t>
            </a:r>
            <a:r>
              <a:rPr lang="ja-JP" altLang="en-US" dirty="0"/>
              <a:t>”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Comments:</a:t>
            </a:r>
            <a:endParaRPr lang="en-US" dirty="0"/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2894013" y="2331732"/>
            <a:ext cx="3377848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ebook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&gt;&lt;/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ebook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&lt;printed pages="256" /&gt;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108976" y="4343390"/>
            <a:ext cx="2816584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&lt;!--comment text--&gt;</a:t>
            </a:r>
          </a:p>
        </p:txBody>
      </p:sp>
    </p:spTree>
    <p:extLst>
      <p:ext uri="{BB962C8B-B14F-4D97-AF65-F5344CB8AC3E}">
        <p14:creationId xmlns:p14="http://schemas.microsoft.com/office/powerpoint/2010/main" val="66659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CD21-0EFD-3C47-94D2-A6DD7477C1FF}" type="slidenum">
              <a:rPr lang="en-US"/>
              <a:pPr/>
              <a:t>7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Components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865438"/>
          </a:xfrm>
        </p:spPr>
        <p:txBody>
          <a:bodyPr/>
          <a:lstStyle/>
          <a:p>
            <a:r>
              <a:rPr lang="en-US" dirty="0"/>
              <a:t>Begin every XML document with the </a:t>
            </a:r>
            <a:br>
              <a:rPr lang="en-US" dirty="0"/>
            </a:br>
            <a:r>
              <a:rPr lang="en-US" dirty="0"/>
              <a:t>processing instruction:</a:t>
            </a:r>
            <a:br>
              <a:rPr lang="en-US" dirty="0"/>
            </a:b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Every XML document must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single root element:</a:t>
            </a:r>
          </a:p>
        </p:txBody>
      </p:sp>
      <p:sp>
        <p:nvSpPr>
          <p:cNvPr id="495621" name="Text Box 5"/>
          <p:cNvSpPr txBox="1">
            <a:spLocks noChangeArrowheads="1"/>
          </p:cNvSpPr>
          <p:nvPr/>
        </p:nvSpPr>
        <p:spPr bwMode="auto">
          <a:xfrm>
            <a:off x="3017838" y="2331732"/>
            <a:ext cx="309571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&lt;?xml version="1.0"?&gt;</a:t>
            </a:r>
          </a:p>
        </p:txBody>
      </p:sp>
      <p:sp>
        <p:nvSpPr>
          <p:cNvPr id="495622" name="Text Box 6"/>
          <p:cNvSpPr txBox="1">
            <a:spLocks noChangeArrowheads="1"/>
          </p:cNvSpPr>
          <p:nvPr/>
        </p:nvSpPr>
        <p:spPr bwMode="auto">
          <a:xfrm>
            <a:off x="2759075" y="3977634"/>
            <a:ext cx="3788217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&lt;library&gt;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/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&lt;book&gt; ... &lt;/book&gt;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&lt;book&gt; ... &lt;/book&gt;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&lt;journal&gt; ... &lt;/journal&gt;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...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2387152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9" grpId="0" build="p"/>
      <p:bldP spid="4956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032-2F5A-F34B-B2C3-02395ED0E1CF}" type="slidenum">
              <a:rPr lang="en-US"/>
              <a:pPr/>
              <a:t>8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Namespaces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Prevent element name clashes.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element name can be in the scope of a namespace.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namespace name must be unique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a URI (uniform resource identifier)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the name.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Start with your unique domain name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URL is a common form of URI.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URL </a:t>
            </a:r>
            <a:r>
              <a:rPr lang="en-US" dirty="0" smtClean="0"/>
              <a:t>doesn’t </a:t>
            </a:r>
            <a:r>
              <a:rPr lang="en-US" dirty="0"/>
              <a:t>have to point to an actual file.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7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2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032-2F5A-F34B-B2C3-02395ED0E1CF}" type="slidenum">
              <a:rPr lang="en-US"/>
              <a:pPr/>
              <a:t>9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</a:t>
            </a:r>
            <a:r>
              <a:rPr lang="en-US" dirty="0" smtClean="0"/>
              <a:t>Namespaces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Declare </a:t>
            </a:r>
            <a:r>
              <a:rPr lang="en-US" dirty="0"/>
              <a:t>a namespace in an element tag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scope of the namespace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element and its children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A namespace declared in the root element has the entire XML document in its scope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4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46612</TotalTime>
  <Words>2569</Words>
  <Application>Microsoft Macintosh PowerPoint</Application>
  <PresentationFormat>On-screen Show (4:3)</PresentationFormat>
  <Paragraphs>531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Quadrant</vt:lpstr>
      <vt:lpstr>CS 174: Web Programming November 4 Class Meeting</vt:lpstr>
      <vt:lpstr>Assignment #7</vt:lpstr>
      <vt:lpstr>XML</vt:lpstr>
      <vt:lpstr>XML Components</vt:lpstr>
      <vt:lpstr>XML Components, cont’d</vt:lpstr>
      <vt:lpstr>XML Components, cont’d</vt:lpstr>
      <vt:lpstr>XML Components, cont’d</vt:lpstr>
      <vt:lpstr>XML Namespaces</vt:lpstr>
      <vt:lpstr>XML Namespaces, cont’d</vt:lpstr>
      <vt:lpstr>XML Namespaces, cont’d</vt:lpstr>
      <vt:lpstr>XML Namespaces, cont’d</vt:lpstr>
      <vt:lpstr>XML Namespaces, cont’d</vt:lpstr>
      <vt:lpstr>XML Namespaces, cont’d</vt:lpstr>
      <vt:lpstr>Common XML Tools</vt:lpstr>
      <vt:lpstr>Common XML Tools, cont’d</vt:lpstr>
      <vt:lpstr>Common XML Tools, cont’d</vt:lpstr>
      <vt:lpstr>Common XML Tools, cont’d</vt:lpstr>
      <vt:lpstr>XML Data on the Server</vt:lpstr>
      <vt:lpstr>Expat: An “Event-Driven” XML Parser</vt:lpstr>
      <vt:lpstr>Example XML Data: Courses</vt:lpstr>
      <vt:lpstr>Example XML Data: Courses, cont’d</vt:lpstr>
      <vt:lpstr>Example XML Data: Courses, cont’d</vt:lpstr>
      <vt:lpstr>Example XML Data: Courses, cont’d</vt:lpstr>
      <vt:lpstr>Expat Parsing for Structure</vt:lpstr>
      <vt:lpstr>Expat Parsing for Structure, cont’d</vt:lpstr>
      <vt:lpstr>Expat Parsing for Structure, cont’d</vt:lpstr>
      <vt:lpstr>Expat Parsing for Structure, cont’d</vt:lpstr>
      <vt:lpstr>Expat Parsing: XML to HTML </vt:lpstr>
      <vt:lpstr>Expat Parsing: XML to HTML, cont’d</vt:lpstr>
      <vt:lpstr>Expat Parsing: XML to HTML, cont’d</vt:lpstr>
      <vt:lpstr>Expat Parsing: XML to HTML, cont’d</vt:lpstr>
      <vt:lpstr>Expat Parsing: XML to HTML, cont’d</vt:lpstr>
      <vt:lpstr>Expat Parsing: XML to HTML, cont’d</vt:lpstr>
      <vt:lpstr>Expat Parsing: XML to HTML, cont’d</vt:lpstr>
      <vt:lpstr>Expat Advantages and Disadvantages</vt:lpstr>
      <vt:lpstr>“Simple”: A DOM-Based Parser</vt:lpstr>
      <vt:lpstr>“Simple”: A DOM-Based Parser, cont’d</vt:lpstr>
      <vt:lpstr>“Simple” Advantages and Disadvantages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831</cp:revision>
  <dcterms:created xsi:type="dcterms:W3CDTF">2008-01-12T03:52:55Z</dcterms:created>
  <dcterms:modified xsi:type="dcterms:W3CDTF">2015-11-04T09:30:25Z</dcterms:modified>
  <cp:category/>
</cp:coreProperties>
</file>