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34"/>
  </p:notesMasterIdLst>
  <p:handoutMasterIdLst>
    <p:handoutMasterId r:id="rId35"/>
  </p:handoutMasterIdLst>
  <p:sldIdLst>
    <p:sldId id="256" r:id="rId2"/>
    <p:sldId id="288" r:id="rId3"/>
    <p:sldId id="289" r:id="rId4"/>
    <p:sldId id="290" r:id="rId5"/>
    <p:sldId id="292" r:id="rId6"/>
    <p:sldId id="293" r:id="rId7"/>
    <p:sldId id="294" r:id="rId8"/>
    <p:sldId id="296" r:id="rId9"/>
    <p:sldId id="295" r:id="rId10"/>
    <p:sldId id="297" r:id="rId11"/>
    <p:sldId id="298" r:id="rId12"/>
    <p:sldId id="299" r:id="rId13"/>
    <p:sldId id="300" r:id="rId14"/>
    <p:sldId id="301" r:id="rId15"/>
    <p:sldId id="302" r:id="rId16"/>
    <p:sldId id="303" r:id="rId17"/>
    <p:sldId id="304" r:id="rId18"/>
    <p:sldId id="305" r:id="rId19"/>
    <p:sldId id="307" r:id="rId20"/>
    <p:sldId id="306" r:id="rId21"/>
    <p:sldId id="308" r:id="rId22"/>
    <p:sldId id="309" r:id="rId23"/>
    <p:sldId id="310" r:id="rId24"/>
    <p:sldId id="311" r:id="rId25"/>
    <p:sldId id="312" r:id="rId26"/>
    <p:sldId id="314" r:id="rId27"/>
    <p:sldId id="315" r:id="rId28"/>
    <p:sldId id="316" r:id="rId29"/>
    <p:sldId id="317" r:id="rId30"/>
    <p:sldId id="318" r:id="rId31"/>
    <p:sldId id="319" r:id="rId32"/>
    <p:sldId id="313" r:id="rId3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40"/>
    <a:srgbClr val="FF8000"/>
    <a:srgbClr val="FFCC66"/>
    <a:srgbClr val="B23C00"/>
    <a:srgbClr val="A12A03"/>
    <a:srgbClr val="E2EAFF"/>
    <a:srgbClr val="FFFDC7"/>
    <a:srgbClr val="66CCFF"/>
    <a:srgbClr val="A400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120" autoAdjust="0"/>
    <p:restoredTop sz="98450" autoAdjust="0"/>
  </p:normalViewPr>
  <p:slideViewPr>
    <p:cSldViewPr>
      <p:cViewPr varScale="1">
        <p:scale>
          <a:sx n="153" d="100"/>
          <a:sy n="153" d="100"/>
        </p:scale>
        <p:origin x="-120" y="-272"/>
      </p:cViewPr>
      <p:guideLst>
        <p:guide orient="horz" pos="2160"/>
        <p:guide pos="2822"/>
      </p:guideLst>
    </p:cSldViewPr>
  </p:slideViewPr>
  <p:outlineViewPr>
    <p:cViewPr>
      <p:scale>
        <a:sx n="33" d="100"/>
        <a:sy n="33" d="100"/>
      </p:scale>
      <p:origin x="0" y="82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handoutMaster" Target="handoutMasters/handout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10/28/15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6389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Spring 2015: </a:t>
            </a:r>
            <a:r>
              <a:rPr lang="en-US" sz="1000" baseline="0" dirty="0" smtClean="0"/>
              <a:t>October 28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835811" y="6263609"/>
            <a:ext cx="17503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174: Web Programming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jqueryui.com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jqueryui.com/themeroller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174: Web Programming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October 28</a:t>
            </a:r>
            <a:r>
              <a:rPr lang="en-US" sz="2400" dirty="0" smtClean="0"/>
              <a:t> </a:t>
            </a:r>
            <a:r>
              <a:rPr lang="en-US" sz="2400" dirty="0" smtClean="0"/>
              <a:t>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Fall </a:t>
            </a:r>
            <a:r>
              <a:rPr lang="en-US" dirty="0" smtClean="0"/>
              <a:t>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Resize an </a:t>
            </a:r>
            <a:r>
              <a:rPr lang="en-US" dirty="0" smtClean="0"/>
              <a:t>Object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61979" y="1246850"/>
            <a:ext cx="7941898" cy="501675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&lt;head&gt;</a:t>
            </a:r>
          </a:p>
          <a:p>
            <a:r>
              <a:rPr lang="en-US" b="1" dirty="0">
                <a:latin typeface="Courier New"/>
                <a:cs typeface="Courier New"/>
              </a:rPr>
              <a:t>   </a:t>
            </a:r>
            <a:r>
              <a:rPr lang="en-US" b="1" dirty="0" smtClean="0">
                <a:latin typeface="Courier New"/>
                <a:cs typeface="Courier New"/>
              </a:rPr>
              <a:t> &lt;meta http-</a:t>
            </a:r>
            <a:r>
              <a:rPr lang="en-US" b="1" dirty="0" err="1" smtClean="0">
                <a:latin typeface="Courier New"/>
                <a:cs typeface="Courier New"/>
              </a:rPr>
              <a:t>equiv</a:t>
            </a:r>
            <a:r>
              <a:rPr lang="en-US" b="1" dirty="0" smtClean="0">
                <a:latin typeface="Courier New"/>
                <a:cs typeface="Courier New"/>
              </a:rPr>
              <a:t>="content-type" </a:t>
            </a: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      content="text/xml; charset=utf-8" /&gt;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&lt;link </a:t>
            </a:r>
            <a:r>
              <a:rPr lang="en-US" b="1" dirty="0" err="1">
                <a:latin typeface="Courier New"/>
                <a:cs typeface="Courier New"/>
              </a:rPr>
              <a:t>rel</a:t>
            </a:r>
            <a:r>
              <a:rPr lang="en-US" b="1" dirty="0">
                <a:latin typeface="Courier New"/>
                <a:cs typeface="Courier New"/>
              </a:rPr>
              <a:t> = "</a:t>
            </a:r>
            <a:r>
              <a:rPr lang="en-US" b="1" dirty="0" err="1">
                <a:latin typeface="Courier New"/>
                <a:cs typeface="Courier New"/>
              </a:rPr>
              <a:t>stylesheet</a:t>
            </a:r>
            <a:r>
              <a:rPr lang="en-US" b="1" dirty="0">
                <a:latin typeface="Courier New"/>
                <a:cs typeface="Courier New"/>
              </a:rPr>
              <a:t>"</a:t>
            </a:r>
          </a:p>
          <a:p>
            <a:r>
              <a:rPr lang="hu-HU" b="1" dirty="0">
                <a:latin typeface="Courier New"/>
                <a:cs typeface="Courier New"/>
              </a:rPr>
              <a:t>          type = "text/css"</a:t>
            </a:r>
          </a:p>
          <a:p>
            <a:r>
              <a:rPr lang="en-US" b="1" dirty="0">
                <a:latin typeface="Courier New"/>
                <a:cs typeface="Courier New"/>
              </a:rPr>
              <a:t>          </a:t>
            </a:r>
            <a:r>
              <a:rPr lang="en-US" b="1" dirty="0" err="1">
                <a:latin typeface="Courier New"/>
                <a:cs typeface="Courier New"/>
              </a:rPr>
              <a:t>href</a:t>
            </a:r>
            <a:r>
              <a:rPr lang="en-US" b="1" dirty="0">
                <a:latin typeface="Courier New"/>
                <a:cs typeface="Courier New"/>
              </a:rPr>
              <a:t> =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"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css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/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jquery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-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ui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-lightness/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jquery-ui.min.css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" </a:t>
            </a:r>
            <a:r>
              <a:rPr lang="en-US" b="1" dirty="0">
                <a:latin typeface="Courier New"/>
                <a:cs typeface="Courier New"/>
              </a:rPr>
              <a:t>/&gt;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smtClean="0">
                <a:latin typeface="Courier New"/>
                <a:cs typeface="Courier New"/>
              </a:rPr>
              <a:t>&lt;link </a:t>
            </a:r>
            <a:r>
              <a:rPr lang="en-US" b="1" dirty="0" err="1" smtClean="0">
                <a:latin typeface="Courier New"/>
                <a:cs typeface="Courier New"/>
              </a:rPr>
              <a:t>rel</a:t>
            </a:r>
            <a:r>
              <a:rPr lang="en-US" b="1" dirty="0" smtClean="0">
                <a:latin typeface="Courier New"/>
                <a:cs typeface="Courier New"/>
              </a:rPr>
              <a:t> = "</a:t>
            </a:r>
            <a:r>
              <a:rPr lang="en-US" b="1" dirty="0" err="1" smtClean="0">
                <a:latin typeface="Courier New"/>
                <a:cs typeface="Courier New"/>
              </a:rPr>
              <a:t>stylesheet</a:t>
            </a:r>
            <a:r>
              <a:rPr lang="en-US" b="1" dirty="0" smtClean="0">
                <a:latin typeface="Courier New"/>
                <a:cs typeface="Courier New"/>
              </a:rPr>
              <a:t>"</a:t>
            </a:r>
          </a:p>
          <a:p>
            <a:r>
              <a:rPr lang="hu-HU" b="1" dirty="0" smtClean="0">
                <a:latin typeface="Courier New"/>
                <a:cs typeface="Courier New"/>
              </a:rPr>
              <a:t>          type = "text/css"</a:t>
            </a:r>
          </a:p>
          <a:p>
            <a:r>
              <a:rPr lang="is-IS" b="1" dirty="0" smtClean="0">
                <a:latin typeface="Courier New"/>
                <a:cs typeface="Courier New"/>
              </a:rPr>
              <a:t>          href = "css/resize.css" /&gt;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    &lt;script type = "text/</a:t>
            </a:r>
            <a:r>
              <a:rPr lang="en-US" b="1" dirty="0" err="1" smtClean="0">
                <a:latin typeface="Courier New"/>
                <a:cs typeface="Courier New"/>
              </a:rPr>
              <a:t>javascript</a:t>
            </a:r>
            <a:r>
              <a:rPr lang="en-US" b="1" dirty="0" smtClean="0">
                <a:latin typeface="Courier New"/>
                <a:cs typeface="Courier New"/>
              </a:rPr>
              <a:t>"</a:t>
            </a:r>
          </a:p>
          <a:p>
            <a:r>
              <a:rPr lang="cs-CZ" b="1" dirty="0" smtClean="0">
                <a:latin typeface="Courier New"/>
                <a:cs typeface="Courier New"/>
              </a:rPr>
              <a:t>            </a:t>
            </a:r>
            <a:r>
              <a:rPr lang="cs-CZ" b="1" dirty="0" err="1" smtClean="0">
                <a:latin typeface="Courier New"/>
                <a:cs typeface="Courier New"/>
              </a:rPr>
              <a:t>src</a:t>
            </a:r>
            <a:r>
              <a:rPr lang="cs-CZ" b="1" dirty="0" smtClean="0">
                <a:latin typeface="Courier New"/>
                <a:cs typeface="Courier New"/>
              </a:rPr>
              <a:t> = "</a:t>
            </a:r>
            <a:r>
              <a:rPr lang="cs-CZ" b="1" dirty="0" err="1" smtClean="0">
                <a:latin typeface="Courier New"/>
                <a:cs typeface="Courier New"/>
              </a:rPr>
              <a:t>js</a:t>
            </a:r>
            <a:r>
              <a:rPr lang="cs-CZ" b="1" dirty="0" smtClean="0">
                <a:latin typeface="Courier New"/>
                <a:cs typeface="Courier New"/>
              </a:rPr>
              <a:t>/</a:t>
            </a:r>
            <a:r>
              <a:rPr lang="cs-CZ" b="1" dirty="0" err="1" smtClean="0">
                <a:latin typeface="Courier New"/>
                <a:cs typeface="Courier New"/>
              </a:rPr>
              <a:t>jquery.js</a:t>
            </a:r>
            <a:r>
              <a:rPr lang="cs-CZ" b="1" dirty="0" smtClean="0">
                <a:latin typeface="Courier New"/>
                <a:cs typeface="Courier New"/>
              </a:rPr>
              <a:t>"&gt;</a:t>
            </a:r>
          </a:p>
          <a:p>
            <a:r>
              <a:rPr lang="cs-CZ" b="1" dirty="0">
                <a:latin typeface="Courier New"/>
                <a:cs typeface="Courier New"/>
              </a:rPr>
              <a:t> </a:t>
            </a:r>
            <a:r>
              <a:rPr lang="cs-CZ" b="1" dirty="0" smtClean="0">
                <a:latin typeface="Courier New"/>
                <a:cs typeface="Courier New"/>
              </a:rPr>
              <a:t>   &lt;/</a:t>
            </a:r>
            <a:r>
              <a:rPr lang="cs-CZ" b="1" dirty="0" err="1" smtClean="0">
                <a:latin typeface="Courier New"/>
                <a:cs typeface="Courier New"/>
              </a:rPr>
              <a:t>script</a:t>
            </a:r>
            <a:r>
              <a:rPr lang="cs-CZ" b="1" dirty="0" smtClean="0">
                <a:latin typeface="Courier New"/>
                <a:cs typeface="Courier New"/>
              </a:rPr>
              <a:t>&gt;</a:t>
            </a:r>
          </a:p>
          <a:p>
            <a:r>
              <a:rPr lang="cs-CZ" b="1" dirty="0" smtClean="0">
                <a:latin typeface="Courier New"/>
                <a:cs typeface="Courier New"/>
              </a:rPr>
              <a:t>    </a:t>
            </a:r>
            <a:r>
              <a:rPr lang="cs-CZ" b="1" dirty="0">
                <a:latin typeface="Courier New"/>
                <a:cs typeface="Courier New"/>
              </a:rPr>
              <a:t>&lt;</a:t>
            </a:r>
            <a:r>
              <a:rPr lang="cs-CZ" b="1" dirty="0" err="1">
                <a:latin typeface="Courier New"/>
                <a:cs typeface="Courier New"/>
              </a:rPr>
              <a:t>script</a:t>
            </a:r>
            <a:r>
              <a:rPr lang="cs-CZ" b="1" dirty="0">
                <a:latin typeface="Courier New"/>
                <a:cs typeface="Courier New"/>
              </a:rPr>
              <a:t> type = "text/</a:t>
            </a:r>
            <a:r>
              <a:rPr lang="cs-CZ" b="1" dirty="0" err="1">
                <a:latin typeface="Courier New"/>
                <a:cs typeface="Courier New"/>
              </a:rPr>
              <a:t>javascript</a:t>
            </a:r>
            <a:r>
              <a:rPr lang="cs-CZ" b="1" dirty="0">
                <a:latin typeface="Courier New"/>
                <a:cs typeface="Courier New"/>
              </a:rPr>
              <a:t>"</a:t>
            </a:r>
          </a:p>
          <a:p>
            <a:r>
              <a:rPr lang="cs-CZ" b="1" dirty="0">
                <a:latin typeface="Courier New"/>
                <a:cs typeface="Courier New"/>
              </a:rPr>
              <a:t>            </a:t>
            </a:r>
            <a:r>
              <a:rPr lang="cs-CZ" b="1" dirty="0" err="1">
                <a:latin typeface="Courier New"/>
                <a:cs typeface="Courier New"/>
              </a:rPr>
              <a:t>src</a:t>
            </a:r>
            <a:r>
              <a:rPr lang="cs-CZ" b="1" dirty="0">
                <a:latin typeface="Courier New"/>
                <a:cs typeface="Courier New"/>
              </a:rPr>
              <a:t> = </a:t>
            </a:r>
            <a:r>
              <a:rPr lang="cs-CZ" b="1" dirty="0">
                <a:solidFill>
                  <a:srgbClr val="B23C00"/>
                </a:solidFill>
                <a:latin typeface="Courier New"/>
                <a:cs typeface="Courier New"/>
              </a:rPr>
              <a:t>"</a:t>
            </a:r>
            <a:r>
              <a:rPr lang="cs-CZ" b="1" dirty="0" err="1">
                <a:solidFill>
                  <a:srgbClr val="B23C00"/>
                </a:solidFill>
                <a:latin typeface="Courier New"/>
                <a:cs typeface="Courier New"/>
              </a:rPr>
              <a:t>js</a:t>
            </a:r>
            <a:r>
              <a:rPr lang="cs-CZ" b="1" dirty="0">
                <a:solidFill>
                  <a:srgbClr val="B23C00"/>
                </a:solidFill>
                <a:latin typeface="Courier New"/>
                <a:cs typeface="Courier New"/>
              </a:rPr>
              <a:t>/</a:t>
            </a:r>
            <a:r>
              <a:rPr lang="cs-CZ" b="1" dirty="0" err="1">
                <a:solidFill>
                  <a:srgbClr val="B23C00"/>
                </a:solidFill>
                <a:latin typeface="Courier New"/>
                <a:cs typeface="Courier New"/>
              </a:rPr>
              <a:t>jquery-ui-lightness</a:t>
            </a:r>
            <a:r>
              <a:rPr lang="cs-CZ" b="1" dirty="0">
                <a:solidFill>
                  <a:srgbClr val="B23C00"/>
                </a:solidFill>
                <a:latin typeface="Courier New"/>
                <a:cs typeface="Courier New"/>
              </a:rPr>
              <a:t>/</a:t>
            </a:r>
            <a:r>
              <a:rPr lang="cs-CZ" b="1" dirty="0" err="1">
                <a:solidFill>
                  <a:srgbClr val="B23C00"/>
                </a:solidFill>
                <a:latin typeface="Courier New"/>
                <a:cs typeface="Courier New"/>
              </a:rPr>
              <a:t>jquery-ui.min.js</a:t>
            </a:r>
            <a:r>
              <a:rPr lang="cs-CZ" b="1" dirty="0">
                <a:solidFill>
                  <a:srgbClr val="B23C00"/>
                </a:solidFill>
                <a:latin typeface="Courier New"/>
                <a:cs typeface="Courier New"/>
              </a:rPr>
              <a:t>"</a:t>
            </a:r>
            <a:r>
              <a:rPr lang="cs-CZ" b="1" dirty="0" smtClean="0">
                <a:latin typeface="Courier New"/>
                <a:cs typeface="Courier New"/>
              </a:rPr>
              <a:t>&gt;</a:t>
            </a:r>
          </a:p>
          <a:p>
            <a:r>
              <a:rPr lang="cs-CZ" b="1" dirty="0">
                <a:latin typeface="Courier New"/>
                <a:cs typeface="Courier New"/>
              </a:rPr>
              <a:t> </a:t>
            </a:r>
            <a:r>
              <a:rPr lang="cs-CZ" b="1" dirty="0" smtClean="0">
                <a:latin typeface="Courier New"/>
                <a:cs typeface="Courier New"/>
              </a:rPr>
              <a:t>   &lt;</a:t>
            </a:r>
            <a:r>
              <a:rPr lang="cs-CZ" b="1" dirty="0">
                <a:latin typeface="Courier New"/>
                <a:cs typeface="Courier New"/>
              </a:rPr>
              <a:t>/</a:t>
            </a:r>
            <a:r>
              <a:rPr lang="cs-CZ" b="1" dirty="0" err="1">
                <a:latin typeface="Courier New"/>
                <a:cs typeface="Courier New"/>
              </a:rPr>
              <a:t>script</a:t>
            </a:r>
            <a:r>
              <a:rPr lang="cs-CZ" b="1" dirty="0">
                <a:latin typeface="Courier New"/>
                <a:cs typeface="Courier New"/>
              </a:rPr>
              <a:t>&gt;</a:t>
            </a:r>
          </a:p>
          <a:p>
            <a:r>
              <a:rPr lang="cs-CZ" b="1" dirty="0">
                <a:latin typeface="Courier New"/>
                <a:cs typeface="Courier New"/>
              </a:rPr>
              <a:t>    &lt;</a:t>
            </a:r>
            <a:r>
              <a:rPr lang="cs-CZ" b="1" dirty="0" err="1">
                <a:latin typeface="Courier New"/>
                <a:cs typeface="Courier New"/>
              </a:rPr>
              <a:t>script</a:t>
            </a:r>
            <a:r>
              <a:rPr lang="cs-CZ" b="1" dirty="0">
                <a:latin typeface="Courier New"/>
                <a:cs typeface="Courier New"/>
              </a:rPr>
              <a:t> type = "text/</a:t>
            </a:r>
            <a:r>
              <a:rPr lang="cs-CZ" b="1" dirty="0" err="1">
                <a:latin typeface="Courier New"/>
                <a:cs typeface="Courier New"/>
              </a:rPr>
              <a:t>javascript</a:t>
            </a:r>
            <a:r>
              <a:rPr lang="cs-CZ" b="1" dirty="0">
                <a:latin typeface="Courier New"/>
                <a:cs typeface="Courier New"/>
              </a:rPr>
              <a:t>"</a:t>
            </a:r>
          </a:p>
          <a:p>
            <a:r>
              <a:rPr lang="hr-HR" b="1" dirty="0">
                <a:latin typeface="Courier New"/>
                <a:cs typeface="Courier New"/>
              </a:rPr>
              <a:t>            src="js/resize.js"&gt;</a:t>
            </a:r>
          </a:p>
          <a:p>
            <a:r>
              <a:rPr lang="hr-HR" b="1" dirty="0">
                <a:latin typeface="Courier New"/>
                <a:cs typeface="Courier New"/>
              </a:rPr>
              <a:t>    &lt;/script&gt;</a:t>
            </a:r>
          </a:p>
          <a:p>
            <a:r>
              <a:rPr lang="en-US" b="1" dirty="0">
                <a:latin typeface="Courier New"/>
                <a:cs typeface="Courier New"/>
              </a:rPr>
              <a:t>    &lt;title&gt;</a:t>
            </a:r>
            <a:r>
              <a:rPr lang="en-US" b="1" dirty="0" err="1">
                <a:latin typeface="Courier New"/>
                <a:cs typeface="Courier New"/>
              </a:rPr>
              <a:t>resize.html</a:t>
            </a:r>
            <a:r>
              <a:rPr lang="en-US" b="1" dirty="0">
                <a:latin typeface="Courier New"/>
                <a:cs typeface="Courier New"/>
              </a:rPr>
              <a:t>&lt;/title&gt;</a:t>
            </a:r>
          </a:p>
          <a:p>
            <a:r>
              <a:rPr lang="en-US" b="1" dirty="0">
                <a:latin typeface="Courier New"/>
                <a:cs typeface="Courier New"/>
              </a:rPr>
              <a:t>&lt;/head</a:t>
            </a:r>
            <a:r>
              <a:rPr lang="en-US" b="1" dirty="0" smtClean="0">
                <a:latin typeface="Courier New"/>
                <a:cs typeface="Courier New"/>
              </a:rPr>
              <a:t>&gt;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18692" y="1353105"/>
            <a:ext cx="117662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resize.html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650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Resize an Object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89" y="1402638"/>
            <a:ext cx="8957726" cy="4093428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&lt;body&gt;</a:t>
            </a:r>
          </a:p>
          <a:p>
            <a:r>
              <a:rPr lang="tr-TR" sz="2000" b="1" dirty="0">
                <a:latin typeface="Courier New"/>
                <a:cs typeface="Courier New"/>
              </a:rPr>
              <a:t>    &lt;h1&gt;</a:t>
            </a:r>
            <a:r>
              <a:rPr lang="tr-TR" sz="2000" b="1" dirty="0" err="1">
                <a:latin typeface="Courier New"/>
                <a:cs typeface="Courier New"/>
              </a:rPr>
              <a:t>Resize</a:t>
            </a:r>
            <a:r>
              <a:rPr lang="tr-TR" sz="2000" b="1" dirty="0">
                <a:latin typeface="Courier New"/>
                <a:cs typeface="Courier New"/>
              </a:rPr>
              <a:t> Demo&lt;/h1&gt;</a:t>
            </a:r>
          </a:p>
          <a:p>
            <a:r>
              <a:rPr lang="it-IT" sz="2000" b="1" dirty="0">
                <a:latin typeface="Courier New"/>
                <a:cs typeface="Courier New"/>
              </a:rPr>
              <a:t>    &lt;div id = "</a:t>
            </a:r>
            <a:r>
              <a:rPr lang="it-IT" sz="2000" b="1" dirty="0" err="1">
                <a:latin typeface="Courier New"/>
                <a:cs typeface="Courier New"/>
              </a:rPr>
              <a:t>resizeMe</a:t>
            </a:r>
            <a:r>
              <a:rPr lang="it-IT" sz="2000" b="1" dirty="0">
                <a:latin typeface="Courier New"/>
                <a:cs typeface="Courier New"/>
              </a:rPr>
              <a:t>"&gt;</a:t>
            </a:r>
          </a:p>
          <a:p>
            <a:r>
              <a:rPr lang="it-IT" sz="2000" b="1" dirty="0">
                <a:latin typeface="Courier New"/>
                <a:cs typeface="Courier New"/>
              </a:rPr>
              <a:t>        &lt;h2&gt;</a:t>
            </a:r>
          </a:p>
          <a:p>
            <a:r>
              <a:rPr lang="it-IT" sz="2000" b="1" dirty="0">
                <a:latin typeface="Courier New"/>
                <a:cs typeface="Courier New"/>
              </a:rPr>
              <a:t>            </a:t>
            </a:r>
            <a:r>
              <a:rPr lang="it-IT" sz="2000" b="1" dirty="0">
                <a:solidFill>
                  <a:srgbClr val="B23C00"/>
                </a:solidFill>
                <a:latin typeface="Courier New"/>
                <a:cs typeface="Courier New"/>
              </a:rPr>
              <a:t>&lt;</a:t>
            </a:r>
            <a:r>
              <a:rPr lang="it-IT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span</a:t>
            </a:r>
            <a:r>
              <a:rPr lang="it-IT" sz="20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it-IT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class</a:t>
            </a:r>
            <a:r>
              <a:rPr lang="it-IT" sz="2000" b="1" dirty="0">
                <a:solidFill>
                  <a:srgbClr val="B23C00"/>
                </a:solidFill>
                <a:latin typeface="Courier New"/>
                <a:cs typeface="Courier New"/>
              </a:rPr>
              <a:t> = "</a:t>
            </a:r>
            <a:r>
              <a:rPr lang="it-IT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ui-icon</a:t>
            </a:r>
            <a:r>
              <a:rPr lang="it-IT" sz="20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it-IT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ui-icon-heart</a:t>
            </a:r>
            <a:r>
              <a:rPr lang="it-IT" sz="2000" b="1" dirty="0">
                <a:solidFill>
                  <a:srgbClr val="B23C00"/>
                </a:solidFill>
                <a:latin typeface="Courier New"/>
                <a:cs typeface="Courier New"/>
              </a:rPr>
              <a:t>"&gt;&lt;/</a:t>
            </a:r>
            <a:r>
              <a:rPr lang="it-IT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span</a:t>
            </a:r>
            <a:r>
              <a:rPr lang="it-IT" sz="2000" b="1" dirty="0">
                <a:latin typeface="Courier New"/>
                <a:cs typeface="Courier New"/>
              </a:rPr>
              <a:t>&gt;</a:t>
            </a:r>
          </a:p>
          <a:p>
            <a:r>
              <a:rPr lang="tr-TR" sz="2000" b="1" dirty="0">
                <a:latin typeface="Courier New"/>
                <a:cs typeface="Courier New"/>
              </a:rPr>
              <a:t>            </a:t>
            </a:r>
            <a:r>
              <a:rPr lang="tr-TR" sz="2000" b="1" dirty="0" err="1">
                <a:latin typeface="Courier New"/>
                <a:cs typeface="Courier New"/>
              </a:rPr>
              <a:t>Resize</a:t>
            </a:r>
            <a:r>
              <a:rPr lang="tr-TR" sz="2000" b="1" dirty="0">
                <a:latin typeface="Courier New"/>
                <a:cs typeface="Courier New"/>
              </a:rPr>
              <a:t> me</a:t>
            </a:r>
          </a:p>
          <a:p>
            <a:r>
              <a:rPr lang="tr-TR" sz="2000" b="1" dirty="0">
                <a:solidFill>
                  <a:srgbClr val="B23C00"/>
                </a:solidFill>
                <a:latin typeface="Courier New"/>
                <a:cs typeface="Courier New"/>
              </a:rPr>
              <a:t>            &lt;</a:t>
            </a:r>
            <a:r>
              <a:rPr lang="tr-TR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span</a:t>
            </a:r>
            <a:r>
              <a:rPr lang="tr-TR" sz="20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tr-TR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class</a:t>
            </a:r>
            <a:r>
              <a:rPr lang="tr-TR" sz="2000" b="1" dirty="0">
                <a:solidFill>
                  <a:srgbClr val="B23C00"/>
                </a:solidFill>
                <a:latin typeface="Courier New"/>
                <a:cs typeface="Courier New"/>
              </a:rPr>
              <a:t> = "</a:t>
            </a:r>
            <a:r>
              <a:rPr lang="tr-TR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ui-icon</a:t>
            </a:r>
            <a:r>
              <a:rPr lang="tr-TR" sz="20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tr-TR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ui</a:t>
            </a:r>
            <a:r>
              <a:rPr lang="tr-TR" sz="2000" b="1" dirty="0">
                <a:solidFill>
                  <a:srgbClr val="B23C00"/>
                </a:solidFill>
                <a:latin typeface="Courier New"/>
                <a:cs typeface="Courier New"/>
              </a:rPr>
              <a:t>-</a:t>
            </a:r>
            <a:r>
              <a:rPr lang="tr-TR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icon</a:t>
            </a:r>
            <a:r>
              <a:rPr lang="tr-TR" sz="2000" b="1" dirty="0">
                <a:solidFill>
                  <a:srgbClr val="B23C00"/>
                </a:solidFill>
                <a:latin typeface="Courier New"/>
                <a:cs typeface="Courier New"/>
              </a:rPr>
              <a:t>-star"&gt;&lt;/</a:t>
            </a:r>
            <a:r>
              <a:rPr lang="tr-TR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span</a:t>
            </a:r>
            <a:r>
              <a:rPr lang="tr-TR" sz="2000" b="1" dirty="0">
                <a:solidFill>
                  <a:srgbClr val="B23C00"/>
                </a:solidFill>
                <a:latin typeface="Courier New"/>
                <a:cs typeface="Courier New"/>
              </a:rPr>
              <a:t>&gt;</a:t>
            </a:r>
          </a:p>
          <a:p>
            <a:r>
              <a:rPr lang="tr-TR" sz="2000" b="1" dirty="0">
                <a:latin typeface="Courier New"/>
                <a:cs typeface="Courier New"/>
              </a:rPr>
              <a:t>        &lt;/h2&gt;</a:t>
            </a:r>
          </a:p>
          <a:p>
            <a:r>
              <a:rPr lang="tr-TR" sz="2000" b="1" dirty="0">
                <a:latin typeface="Courier New"/>
                <a:cs typeface="Courier New"/>
              </a:rPr>
              <a:t>        &lt;p&gt;</a:t>
            </a:r>
          </a:p>
          <a:p>
            <a:r>
              <a:rPr lang="tr-TR" sz="2000" b="1" dirty="0">
                <a:latin typeface="Courier New"/>
                <a:cs typeface="Courier New"/>
              </a:rPr>
              <a:t>            </a:t>
            </a:r>
            <a:r>
              <a:rPr lang="tr-TR" sz="2000" b="1" dirty="0" err="1">
                <a:latin typeface="Courier New"/>
                <a:cs typeface="Courier New"/>
              </a:rPr>
              <a:t>Drag</a:t>
            </a:r>
            <a:r>
              <a:rPr lang="tr-TR" sz="2000" b="1" dirty="0">
                <a:latin typeface="Courier New"/>
                <a:cs typeface="Courier New"/>
              </a:rPr>
              <a:t> a </a:t>
            </a:r>
            <a:r>
              <a:rPr lang="tr-TR" sz="2000" b="1" dirty="0" err="1">
                <a:latin typeface="Courier New"/>
                <a:cs typeface="Courier New"/>
              </a:rPr>
              <a:t>corner</a:t>
            </a:r>
            <a:r>
              <a:rPr lang="tr-TR" sz="2000" b="1" dirty="0">
                <a:latin typeface="Courier New"/>
                <a:cs typeface="Courier New"/>
              </a:rPr>
              <a:t> </a:t>
            </a:r>
            <a:r>
              <a:rPr lang="tr-TR" sz="2000" b="1" dirty="0" err="1">
                <a:latin typeface="Courier New"/>
                <a:cs typeface="Courier New"/>
              </a:rPr>
              <a:t>or</a:t>
            </a:r>
            <a:r>
              <a:rPr lang="tr-TR" sz="2000" b="1" dirty="0">
                <a:latin typeface="Courier New"/>
                <a:cs typeface="Courier New"/>
              </a:rPr>
              <a:t> </a:t>
            </a:r>
            <a:r>
              <a:rPr lang="tr-TR" sz="2000" b="1" dirty="0" err="1">
                <a:latin typeface="Courier New"/>
                <a:cs typeface="Courier New"/>
              </a:rPr>
              <a:t>side</a:t>
            </a:r>
            <a:r>
              <a:rPr lang="tr-TR" sz="2000" b="1" dirty="0">
                <a:latin typeface="Courier New"/>
                <a:cs typeface="Courier New"/>
              </a:rPr>
              <a:t> </a:t>
            </a:r>
            <a:r>
              <a:rPr lang="tr-TR" sz="2000" b="1" dirty="0" err="1">
                <a:latin typeface="Courier New"/>
                <a:cs typeface="Courier New"/>
              </a:rPr>
              <a:t>to</a:t>
            </a:r>
            <a:r>
              <a:rPr lang="tr-TR" sz="2000" b="1" dirty="0">
                <a:latin typeface="Courier New"/>
                <a:cs typeface="Courier New"/>
              </a:rPr>
              <a:t> </a:t>
            </a:r>
            <a:r>
              <a:rPr lang="tr-TR" sz="2000" b="1" dirty="0" err="1">
                <a:latin typeface="Courier New"/>
                <a:cs typeface="Courier New"/>
              </a:rPr>
              <a:t>resize</a:t>
            </a:r>
            <a:r>
              <a:rPr lang="tr-TR" sz="2000" b="1" dirty="0">
                <a:latin typeface="Courier New"/>
                <a:cs typeface="Courier New"/>
              </a:rPr>
              <a:t>.</a:t>
            </a:r>
          </a:p>
          <a:p>
            <a:r>
              <a:rPr lang="tr-TR" sz="2000" b="1" dirty="0">
                <a:latin typeface="Courier New"/>
                <a:cs typeface="Courier New"/>
              </a:rPr>
              <a:t>        &lt;/p&gt;</a:t>
            </a:r>
          </a:p>
          <a:p>
            <a:r>
              <a:rPr lang="tr-TR" sz="2000" b="1" dirty="0">
                <a:latin typeface="Courier New"/>
                <a:cs typeface="Courier New"/>
              </a:rPr>
              <a:t>    &lt;/div&gt;</a:t>
            </a:r>
          </a:p>
          <a:p>
            <a:r>
              <a:rPr lang="tr-TR" sz="2000" b="1" dirty="0">
                <a:latin typeface="Courier New"/>
                <a:cs typeface="Courier New"/>
              </a:rPr>
              <a:t>&lt;/body</a:t>
            </a:r>
            <a:r>
              <a:rPr lang="tr-TR" sz="2000" b="1" dirty="0" smtClean="0">
                <a:latin typeface="Courier New"/>
                <a:cs typeface="Courier New"/>
              </a:rPr>
              <a:t>&gt;</a:t>
            </a:r>
            <a:endParaRPr lang="tr-TR" sz="2000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84448" y="1508781"/>
            <a:ext cx="117662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resize.html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085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Resize an Object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40" y="1508781"/>
            <a:ext cx="7110765" cy="378565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$(</a:t>
            </a:r>
            <a:r>
              <a:rPr lang="en-US" sz="2000" b="1" dirty="0" err="1">
                <a:latin typeface="Courier New"/>
                <a:cs typeface="Courier New"/>
              </a:rPr>
              <a:t>init</a:t>
            </a:r>
            <a:r>
              <a:rPr lang="en-US" sz="2000" b="1" dirty="0">
                <a:latin typeface="Courier New"/>
                <a:cs typeface="Courier New"/>
              </a:rPr>
              <a:t>);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function </a:t>
            </a:r>
            <a:r>
              <a:rPr lang="en-US" sz="2000" b="1" dirty="0" err="1">
                <a:latin typeface="Courier New"/>
                <a:cs typeface="Courier New"/>
              </a:rPr>
              <a:t>init</a:t>
            </a:r>
            <a:r>
              <a:rPr lang="en-US" sz="2000" b="1" dirty="0">
                <a:latin typeface="Courier New"/>
                <a:cs typeface="Courier New"/>
              </a:rPr>
              <a:t>()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$("#</a:t>
            </a:r>
            <a:r>
              <a:rPr lang="en-US" sz="2000" b="1" dirty="0" err="1">
                <a:latin typeface="Courier New"/>
                <a:cs typeface="Courier New"/>
              </a:rPr>
              <a:t>resizeMe</a:t>
            </a:r>
            <a:r>
              <a:rPr lang="en-US" sz="2000" b="1" dirty="0">
                <a:latin typeface="Courier New"/>
                <a:cs typeface="Courier New"/>
              </a:rPr>
              <a:t>").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resizable()</a:t>
            </a:r>
            <a:r>
              <a:rPr lang="en-US" sz="2000" b="1" dirty="0">
                <a:latin typeface="Courier New"/>
                <a:cs typeface="Courier New"/>
              </a:rPr>
              <a:t>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    $("div").</a:t>
            </a:r>
            <a:r>
              <a:rPr lang="en-US" sz="2000" b="1" dirty="0" err="1">
                <a:latin typeface="Courier New"/>
                <a:cs typeface="Courier New"/>
              </a:rPr>
              <a:t>addClass</a:t>
            </a:r>
            <a:r>
              <a:rPr lang="en-US" sz="2000" b="1" dirty="0">
                <a:latin typeface="Courier New"/>
                <a:cs typeface="Courier New"/>
              </a:rPr>
              <a:t>("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ui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-widget</a:t>
            </a:r>
            <a:r>
              <a:rPr lang="en-US" sz="2000" b="1" dirty="0">
                <a:latin typeface="Courier New"/>
                <a:cs typeface="Courier New"/>
              </a:rPr>
              <a:t>")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  .</a:t>
            </a:r>
            <a:r>
              <a:rPr lang="en-US" sz="2000" b="1" dirty="0" err="1">
                <a:latin typeface="Courier New"/>
                <a:cs typeface="Courier New"/>
              </a:rPr>
              <a:t>addClass</a:t>
            </a:r>
            <a:r>
              <a:rPr lang="en-US" sz="2000" b="1" dirty="0">
                <a:latin typeface="Courier New"/>
                <a:cs typeface="Courier New"/>
              </a:rPr>
              <a:t>("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ui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-widget-content</a:t>
            </a:r>
            <a:r>
              <a:rPr lang="en-US" sz="2000" b="1" dirty="0">
                <a:latin typeface="Courier New"/>
                <a:cs typeface="Courier New"/>
              </a:rPr>
              <a:t>")</a:t>
            </a:r>
          </a:p>
          <a:p>
            <a:r>
              <a:rPr lang="nb-NO" sz="2000" b="1" dirty="0">
                <a:latin typeface="Courier New"/>
                <a:cs typeface="Courier New"/>
              </a:rPr>
              <a:t>            .</a:t>
            </a:r>
            <a:r>
              <a:rPr lang="nb-NO" sz="2000" b="1" dirty="0" err="1">
                <a:latin typeface="Courier New"/>
                <a:cs typeface="Courier New"/>
              </a:rPr>
              <a:t>addClass</a:t>
            </a:r>
            <a:r>
              <a:rPr lang="nb-NO" sz="2000" b="1" dirty="0">
                <a:latin typeface="Courier New"/>
                <a:cs typeface="Courier New"/>
              </a:rPr>
              <a:t>("</a:t>
            </a:r>
            <a:r>
              <a:rPr lang="nb-NO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ui</a:t>
            </a:r>
            <a:r>
              <a:rPr lang="nb-NO" sz="2000" b="1" dirty="0">
                <a:solidFill>
                  <a:srgbClr val="B23C00"/>
                </a:solidFill>
                <a:latin typeface="Courier New"/>
                <a:cs typeface="Courier New"/>
              </a:rPr>
              <a:t>-corner-all</a:t>
            </a:r>
            <a:r>
              <a:rPr lang="nb-NO" sz="2000" b="1" dirty="0">
                <a:latin typeface="Courier New"/>
                <a:cs typeface="Courier New"/>
              </a:rPr>
              <a:t>");</a:t>
            </a:r>
          </a:p>
          <a:p>
            <a:r>
              <a:rPr lang="nb-NO" sz="2000" b="1" dirty="0">
                <a:latin typeface="Courier New"/>
                <a:cs typeface="Courier New"/>
              </a:rPr>
              <a:t>    $(":header").</a:t>
            </a:r>
            <a:r>
              <a:rPr lang="nb-NO" sz="2000" b="1" dirty="0" err="1">
                <a:latin typeface="Courier New"/>
                <a:cs typeface="Courier New"/>
              </a:rPr>
              <a:t>addClass</a:t>
            </a:r>
            <a:r>
              <a:rPr lang="nb-NO" sz="2000" b="1" dirty="0">
                <a:latin typeface="Courier New"/>
                <a:cs typeface="Courier New"/>
              </a:rPr>
              <a:t>("</a:t>
            </a:r>
            <a:r>
              <a:rPr lang="nb-NO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ui</a:t>
            </a:r>
            <a:r>
              <a:rPr lang="nb-NO" sz="2000" b="1" dirty="0">
                <a:solidFill>
                  <a:srgbClr val="B23C00"/>
                </a:solidFill>
                <a:latin typeface="Courier New"/>
                <a:cs typeface="Courier New"/>
              </a:rPr>
              <a:t>-</a:t>
            </a:r>
            <a:r>
              <a:rPr lang="nb-NO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widget</a:t>
            </a:r>
            <a:r>
              <a:rPr lang="nb-NO" sz="2000" b="1" dirty="0">
                <a:solidFill>
                  <a:srgbClr val="B23C00"/>
                </a:solidFill>
                <a:latin typeface="Courier New"/>
                <a:cs typeface="Courier New"/>
              </a:rPr>
              <a:t>-header</a:t>
            </a:r>
            <a:r>
              <a:rPr lang="nb-NO" sz="2000" b="1" dirty="0">
                <a:latin typeface="Courier New"/>
                <a:cs typeface="Courier New"/>
              </a:rPr>
              <a:t>")</a:t>
            </a:r>
          </a:p>
          <a:p>
            <a:r>
              <a:rPr lang="nb-NO" sz="2000" b="1" dirty="0">
                <a:latin typeface="Courier New"/>
                <a:cs typeface="Courier New"/>
              </a:rPr>
              <a:t>                .</a:t>
            </a:r>
            <a:r>
              <a:rPr lang="nb-NO" sz="2000" b="1" dirty="0" err="1">
                <a:latin typeface="Courier New"/>
                <a:cs typeface="Courier New"/>
              </a:rPr>
              <a:t>addClass</a:t>
            </a:r>
            <a:r>
              <a:rPr lang="nb-NO" sz="2000" b="1" dirty="0">
                <a:latin typeface="Courier New"/>
                <a:cs typeface="Courier New"/>
              </a:rPr>
              <a:t>("</a:t>
            </a:r>
            <a:r>
              <a:rPr lang="nb-NO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ui</a:t>
            </a:r>
            <a:r>
              <a:rPr lang="nb-NO" sz="2000" b="1" dirty="0">
                <a:solidFill>
                  <a:srgbClr val="B23C00"/>
                </a:solidFill>
                <a:latin typeface="Courier New"/>
                <a:cs typeface="Courier New"/>
              </a:rPr>
              <a:t>-corner-all</a:t>
            </a:r>
            <a:r>
              <a:rPr lang="nb-NO" sz="2000" b="1" dirty="0">
                <a:latin typeface="Courier New"/>
                <a:cs typeface="Courier New"/>
              </a:rPr>
              <a:t>");</a:t>
            </a:r>
          </a:p>
          <a:p>
            <a:r>
              <a:rPr lang="nb-NO" sz="2000" b="1" dirty="0">
                <a:latin typeface="Courier New"/>
                <a:cs typeface="Courier New"/>
              </a:rPr>
              <a:t>}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32292" y="1325903"/>
            <a:ext cx="93717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resize.js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270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Drag and Drop an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Call a jQuery object’s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droppable(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)</a:t>
            </a:r>
            <a:r>
              <a:rPr lang="en-US" dirty="0"/>
              <a:t> function </a:t>
            </a:r>
            <a:br>
              <a:rPr lang="en-US" dirty="0"/>
            </a:br>
            <a:r>
              <a:rPr lang="en-US" dirty="0"/>
              <a:t>to an object to enable it to be </a:t>
            </a:r>
            <a:r>
              <a:rPr lang="en-US" dirty="0" smtClean="0"/>
              <a:t>a drop target.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Use the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bind()</a:t>
            </a:r>
            <a:r>
              <a:rPr lang="en-US" dirty="0" smtClean="0"/>
              <a:t> function to bind </a:t>
            </a:r>
            <a:r>
              <a:rPr lang="en-US" dirty="0" smtClean="0">
                <a:solidFill>
                  <a:srgbClr val="B23C00"/>
                </a:solidFill>
              </a:rPr>
              <a:t>drop-in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 smtClean="0">
                <a:solidFill>
                  <a:srgbClr val="B23C00"/>
                </a:solidFill>
              </a:rPr>
              <a:t>drop-out events </a:t>
            </a:r>
            <a:r>
              <a:rPr lang="en-US" dirty="0" smtClean="0"/>
              <a:t>to the object.</a:t>
            </a:r>
          </a:p>
          <a:p>
            <a:pPr lvl="1"/>
            <a:r>
              <a:rPr lang="en-US" dirty="0" smtClean="0"/>
              <a:t>Attach a callback function to each event.</a:t>
            </a:r>
          </a:p>
          <a:p>
            <a:pPr lvl="5"/>
            <a:endParaRPr lang="en-US" dirty="0"/>
          </a:p>
          <a:p>
            <a:r>
              <a:rPr lang="en-US" dirty="0" smtClean="0"/>
              <a:t>UI variable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ui-draggable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 </a:t>
            </a:r>
            <a:r>
              <a:rPr lang="en-US" dirty="0" smtClean="0"/>
              <a:t>refers to the object that triggered the drop-in callback function.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296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Drag and Drop an </a:t>
            </a:r>
            <a:r>
              <a:rPr lang="en-US" dirty="0" smtClean="0"/>
              <a:t>Object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54513" y="1508781"/>
            <a:ext cx="5923066" cy="452431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sz="2400" b="1" dirty="0">
                <a:latin typeface="Courier New"/>
                <a:cs typeface="Courier New"/>
              </a:rPr>
              <a:t>    &lt;h1&gt;Drag and Drop Demo&lt;/h1</a:t>
            </a:r>
            <a:r>
              <a:rPr lang="en-US" sz="2400" b="1" dirty="0" smtClean="0">
                <a:latin typeface="Courier New"/>
                <a:cs typeface="Courier New"/>
              </a:rPr>
              <a:t>&gt;</a:t>
            </a:r>
          </a:p>
          <a:p>
            <a:endParaRPr lang="en-US" sz="2400" b="1" dirty="0">
              <a:latin typeface="Courier New"/>
              <a:cs typeface="Courier New"/>
            </a:endParaRPr>
          </a:p>
          <a:p>
            <a:r>
              <a:rPr lang="en-US" sz="2400" b="1" dirty="0">
                <a:latin typeface="Courier New"/>
                <a:cs typeface="Courier New"/>
              </a:rPr>
              <a:t>    &lt;div class="</a:t>
            </a:r>
            <a:r>
              <a:rPr lang="en-US" sz="2400" b="1" dirty="0" err="1">
                <a:solidFill>
                  <a:srgbClr val="B23C00"/>
                </a:solidFill>
                <a:latin typeface="Courier New"/>
                <a:cs typeface="Courier New"/>
              </a:rPr>
              <a:t>dragMe</a:t>
            </a:r>
            <a:r>
              <a:rPr lang="en-US" sz="2400" b="1" dirty="0">
                <a:latin typeface="Courier New"/>
                <a:cs typeface="Courier New"/>
              </a:rPr>
              <a:t>"&gt;</a:t>
            </a:r>
          </a:p>
          <a:p>
            <a:r>
              <a:rPr lang="en-US" sz="2400" b="1" dirty="0">
                <a:latin typeface="Courier New"/>
                <a:cs typeface="Courier New"/>
              </a:rPr>
              <a:t>        DRAG ME</a:t>
            </a:r>
          </a:p>
          <a:p>
            <a:r>
              <a:rPr lang="en-US" sz="2400" b="1" dirty="0">
                <a:latin typeface="Courier New"/>
                <a:cs typeface="Courier New"/>
              </a:rPr>
              <a:t>    &lt;/div</a:t>
            </a:r>
            <a:r>
              <a:rPr lang="en-US" sz="2400" b="1" dirty="0" smtClean="0">
                <a:latin typeface="Courier New"/>
                <a:cs typeface="Courier New"/>
              </a:rPr>
              <a:t>&gt;</a:t>
            </a:r>
          </a:p>
          <a:p>
            <a:endParaRPr lang="en-US" sz="2400" b="1" dirty="0">
              <a:latin typeface="Courier New"/>
              <a:cs typeface="Courier New"/>
            </a:endParaRPr>
          </a:p>
          <a:p>
            <a:r>
              <a:rPr lang="en-US" sz="2400" b="1" dirty="0">
                <a:latin typeface="Courier New"/>
                <a:cs typeface="Courier New"/>
              </a:rPr>
              <a:t>    &lt;div id="</a:t>
            </a:r>
            <a:r>
              <a:rPr lang="en-US" sz="2400" b="1" dirty="0">
                <a:solidFill>
                  <a:srgbClr val="B23C00"/>
                </a:solidFill>
                <a:latin typeface="Courier New"/>
                <a:cs typeface="Courier New"/>
              </a:rPr>
              <a:t>target</a:t>
            </a:r>
            <a:r>
              <a:rPr lang="en-US" sz="2400" b="1" dirty="0">
                <a:latin typeface="Courier New"/>
                <a:cs typeface="Courier New"/>
              </a:rPr>
              <a:t>"&gt;</a:t>
            </a:r>
          </a:p>
          <a:p>
            <a:r>
              <a:rPr lang="en-US" sz="2400" b="1" dirty="0">
                <a:latin typeface="Courier New"/>
                <a:cs typeface="Courier New"/>
              </a:rPr>
              <a:t>        DROP HERE</a:t>
            </a:r>
          </a:p>
          <a:p>
            <a:r>
              <a:rPr lang="en-US" sz="2400" b="1" dirty="0">
                <a:latin typeface="Courier New"/>
                <a:cs typeface="Courier New"/>
              </a:rPr>
              <a:t>    &lt;/div&gt;</a:t>
            </a:r>
          </a:p>
          <a:p>
            <a:r>
              <a:rPr lang="en-US" sz="2400" b="1" dirty="0">
                <a:latin typeface="Courier New"/>
                <a:cs typeface="Courier New"/>
              </a:rPr>
              <a:t>&lt;/body&gt;</a:t>
            </a:r>
          </a:p>
          <a:p>
            <a:r>
              <a:rPr lang="en-US" sz="2400" b="1" dirty="0">
                <a:latin typeface="Courier New"/>
                <a:cs typeface="Courier New"/>
              </a:rPr>
              <a:t>&lt;/html&gt;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17902" y="1325903"/>
            <a:ext cx="145063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dragdrop.html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647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Drag and Drop an Object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23545" y="1412115"/>
            <a:ext cx="7880332" cy="378565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$(</a:t>
            </a:r>
            <a:r>
              <a:rPr lang="en-US" sz="2000" b="1" dirty="0" err="1">
                <a:latin typeface="Courier New"/>
                <a:cs typeface="Courier New"/>
              </a:rPr>
              <a:t>init</a:t>
            </a:r>
            <a:r>
              <a:rPr lang="en-US" sz="2000" b="1" dirty="0">
                <a:latin typeface="Courier New"/>
                <a:cs typeface="Courier New"/>
              </a:rPr>
              <a:t>);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function </a:t>
            </a:r>
            <a:r>
              <a:rPr lang="en-US" sz="2000" b="1" dirty="0" err="1">
                <a:latin typeface="Courier New"/>
                <a:cs typeface="Courier New"/>
              </a:rPr>
              <a:t>init</a:t>
            </a:r>
            <a:r>
              <a:rPr lang="en-US" sz="2000" b="1" dirty="0">
                <a:latin typeface="Courier New"/>
                <a:cs typeface="Courier New"/>
              </a:rPr>
              <a:t>()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cloneDragMe</a:t>
            </a:r>
            <a:r>
              <a:rPr lang="en-US" sz="2000" b="1" dirty="0">
                <a:latin typeface="Courier New"/>
                <a:cs typeface="Courier New"/>
              </a:rPr>
              <a:t>();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is-IS" sz="2000" b="1" dirty="0">
                <a:latin typeface="Courier New"/>
                <a:cs typeface="Courier New"/>
              </a:rPr>
              <a:t>    $(".dragMe").draggable();</a:t>
            </a:r>
          </a:p>
          <a:p>
            <a:r>
              <a:rPr lang="is-IS" sz="20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is-IS" sz="2000" b="1" dirty="0">
                <a:latin typeface="Courier New"/>
                <a:cs typeface="Courier New"/>
              </a:rPr>
              <a:t>$("#target").</a:t>
            </a:r>
            <a:r>
              <a:rPr lang="is-IS" sz="2000" b="1" dirty="0">
                <a:solidFill>
                  <a:srgbClr val="B23C00"/>
                </a:solidFill>
                <a:latin typeface="Courier New"/>
                <a:cs typeface="Courier New"/>
              </a:rPr>
              <a:t>droppable();</a:t>
            </a:r>
          </a:p>
          <a:p>
            <a:endParaRPr lang="is-I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    $("#target").bind("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drop</a:t>
            </a:r>
            <a:r>
              <a:rPr lang="en-US" sz="2000" b="1" dirty="0">
                <a:latin typeface="Courier New"/>
                <a:cs typeface="Courier New"/>
              </a:rPr>
              <a:t>",    </a:t>
            </a:r>
            <a:r>
              <a:rPr lang="en-US" sz="2000" b="1" dirty="0" err="1">
                <a:latin typeface="Courier New"/>
                <a:cs typeface="Courier New"/>
              </a:rPr>
              <a:t>highlightTarget</a:t>
            </a:r>
            <a:r>
              <a:rPr lang="en-US" sz="2000" b="1" dirty="0">
                <a:latin typeface="Courier New"/>
                <a:cs typeface="Courier New"/>
              </a:rPr>
              <a:t>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$("#target").bind("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dropout</a:t>
            </a:r>
            <a:r>
              <a:rPr lang="en-US" sz="2000" b="1" dirty="0">
                <a:latin typeface="Courier New"/>
                <a:cs typeface="Courier New"/>
              </a:rPr>
              <a:t>", </a:t>
            </a:r>
            <a:r>
              <a:rPr lang="en-US" sz="2000" b="1" dirty="0" err="1">
                <a:latin typeface="Courier New"/>
                <a:cs typeface="Courier New"/>
              </a:rPr>
              <a:t>resetTarget</a:t>
            </a:r>
            <a:r>
              <a:rPr lang="en-US" sz="2000" b="1" dirty="0">
                <a:latin typeface="Courier New"/>
                <a:cs typeface="Courier New"/>
              </a:rPr>
              <a:t>);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}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06609" y="1325903"/>
            <a:ext cx="121118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dragdrop.js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8357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Drag and Drop an Object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63467" y="1402638"/>
            <a:ext cx="7880332" cy="378565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function </a:t>
            </a:r>
            <a:r>
              <a:rPr lang="en-US" sz="2000" b="1" dirty="0" err="1">
                <a:latin typeface="Courier New"/>
                <a:cs typeface="Courier New"/>
              </a:rPr>
              <a:t>highlightTarget</a:t>
            </a:r>
            <a:r>
              <a:rPr lang="en-US" sz="2000" b="1" dirty="0">
                <a:latin typeface="Courier New"/>
                <a:cs typeface="Courier New"/>
              </a:rPr>
              <a:t>(event, </a:t>
            </a:r>
            <a:r>
              <a:rPr lang="en-US" sz="2000" b="1" dirty="0" err="1">
                <a:latin typeface="Courier New"/>
                <a:cs typeface="Courier New"/>
              </a:rPr>
              <a:t>ui</a:t>
            </a:r>
            <a:r>
              <a:rPr lang="en-US" sz="2000" b="1" dirty="0">
                <a:latin typeface="Courier New"/>
                <a:cs typeface="Courier New"/>
              </a:rPr>
              <a:t>)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$("#target").</a:t>
            </a:r>
            <a:r>
              <a:rPr lang="en-US" sz="2000" b="1" dirty="0" err="1">
                <a:latin typeface="Courier New"/>
                <a:cs typeface="Courier New"/>
              </a:rPr>
              <a:t>addClass</a:t>
            </a:r>
            <a:r>
              <a:rPr lang="en-US" sz="2000" b="1" dirty="0">
                <a:latin typeface="Courier New"/>
                <a:cs typeface="Courier New"/>
              </a:rPr>
              <a:t>("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ui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-state-highlight</a:t>
            </a:r>
            <a:r>
              <a:rPr lang="en-US" sz="2000" b="1" dirty="0">
                <a:latin typeface="Courier New"/>
                <a:cs typeface="Courier New"/>
              </a:rPr>
              <a:t>")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      .html("Dropped ")</a:t>
            </a:r>
          </a:p>
          <a:p>
            <a:r>
              <a:rPr lang="it-IT" sz="2000" b="1" dirty="0">
                <a:latin typeface="Courier New"/>
                <a:cs typeface="Courier New"/>
              </a:rPr>
              <a:t>                .</a:t>
            </a:r>
            <a:r>
              <a:rPr lang="it-IT" sz="2000" b="1" dirty="0" err="1">
                <a:latin typeface="Courier New"/>
                <a:cs typeface="Courier New"/>
              </a:rPr>
              <a:t>append</a:t>
            </a:r>
            <a:r>
              <a:rPr lang="it-IT" sz="2000" b="1" dirty="0">
                <a:latin typeface="Courier New"/>
                <a:cs typeface="Courier New"/>
              </a:rPr>
              <a:t>(</a:t>
            </a:r>
            <a:r>
              <a:rPr lang="it-IT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ui.draggable</a:t>
            </a:r>
            <a:r>
              <a:rPr lang="it-IT" sz="2000" b="1" dirty="0" err="1">
                <a:latin typeface="Courier New"/>
                <a:cs typeface="Courier New"/>
              </a:rPr>
              <a:t>.text</a:t>
            </a:r>
            <a:r>
              <a:rPr lang="it-IT" sz="2000" b="1" dirty="0">
                <a:latin typeface="Courier New"/>
                <a:cs typeface="Courier New"/>
              </a:rPr>
              <a:t>());</a:t>
            </a:r>
          </a:p>
          <a:p>
            <a:r>
              <a:rPr lang="it-IT" sz="2000" b="1" dirty="0">
                <a:latin typeface="Courier New"/>
                <a:cs typeface="Courier New"/>
              </a:rPr>
              <a:t>} </a:t>
            </a:r>
          </a:p>
          <a:p>
            <a:endParaRPr lang="it-IT" sz="2000" b="1" dirty="0">
              <a:latin typeface="Courier New"/>
              <a:cs typeface="Courier New"/>
            </a:endParaRPr>
          </a:p>
          <a:p>
            <a:r>
              <a:rPr lang="it-IT" sz="2000" b="1" dirty="0" err="1">
                <a:latin typeface="Courier New"/>
                <a:cs typeface="Courier New"/>
              </a:rPr>
              <a:t>function</a:t>
            </a:r>
            <a:r>
              <a:rPr lang="it-IT" sz="2000" b="1" dirty="0">
                <a:latin typeface="Courier New"/>
                <a:cs typeface="Courier New"/>
              </a:rPr>
              <a:t> </a:t>
            </a:r>
            <a:r>
              <a:rPr lang="it-IT" sz="2000" b="1" dirty="0" err="1">
                <a:latin typeface="Courier New"/>
                <a:cs typeface="Courier New"/>
              </a:rPr>
              <a:t>resetTarget</a:t>
            </a:r>
            <a:r>
              <a:rPr lang="it-IT" sz="2000" b="1" dirty="0">
                <a:latin typeface="Courier New"/>
                <a:cs typeface="Courier New"/>
              </a:rPr>
              <a:t>(</a:t>
            </a:r>
            <a:r>
              <a:rPr lang="it-IT" sz="2000" b="1" dirty="0" err="1">
                <a:latin typeface="Courier New"/>
                <a:cs typeface="Courier New"/>
              </a:rPr>
              <a:t>event</a:t>
            </a:r>
            <a:r>
              <a:rPr lang="it-IT" sz="2000" b="1" dirty="0">
                <a:latin typeface="Courier New"/>
                <a:cs typeface="Courier New"/>
              </a:rPr>
              <a:t>, </a:t>
            </a:r>
            <a:r>
              <a:rPr lang="it-IT" sz="2000" b="1" dirty="0" err="1">
                <a:latin typeface="Courier New"/>
                <a:cs typeface="Courier New"/>
              </a:rPr>
              <a:t>ui</a:t>
            </a:r>
            <a:r>
              <a:rPr lang="it-IT" sz="2000" b="1" dirty="0">
                <a:latin typeface="Courier New"/>
                <a:cs typeface="Courier New"/>
              </a:rPr>
              <a:t>)</a:t>
            </a:r>
          </a:p>
          <a:p>
            <a:r>
              <a:rPr lang="it-IT" sz="2000" b="1" dirty="0">
                <a:latin typeface="Courier New"/>
                <a:cs typeface="Courier New"/>
              </a:rPr>
              <a:t>{</a:t>
            </a:r>
          </a:p>
          <a:p>
            <a:r>
              <a:rPr lang="it-IT" sz="2000" b="1" dirty="0">
                <a:latin typeface="Courier New"/>
                <a:cs typeface="Courier New"/>
              </a:rPr>
              <a:t>    $("#target").</a:t>
            </a:r>
            <a:r>
              <a:rPr lang="it-IT" sz="2000" b="1" dirty="0" err="1">
                <a:latin typeface="Courier New"/>
                <a:cs typeface="Courier New"/>
              </a:rPr>
              <a:t>removeClass</a:t>
            </a:r>
            <a:r>
              <a:rPr lang="it-IT" sz="2000" b="1" dirty="0">
                <a:latin typeface="Courier New"/>
                <a:cs typeface="Courier New"/>
              </a:rPr>
              <a:t>("</a:t>
            </a:r>
            <a:r>
              <a:rPr lang="it-IT" sz="2000" b="1" dirty="0" err="1">
                <a:latin typeface="Courier New"/>
                <a:cs typeface="Courier New"/>
              </a:rPr>
              <a:t>ui</a:t>
            </a:r>
            <a:r>
              <a:rPr lang="it-IT" sz="2000" b="1" dirty="0">
                <a:latin typeface="Courier New"/>
                <a:cs typeface="Courier New"/>
              </a:rPr>
              <a:t>-state-</a:t>
            </a:r>
            <a:r>
              <a:rPr lang="it-IT" sz="2000" b="1" dirty="0" err="1">
                <a:latin typeface="Courier New"/>
                <a:cs typeface="Courier New"/>
              </a:rPr>
              <a:t>highlight</a:t>
            </a:r>
            <a:r>
              <a:rPr lang="it-IT" sz="2000" b="1" dirty="0">
                <a:latin typeface="Courier New"/>
                <a:cs typeface="Courier New"/>
              </a:rPr>
              <a:t>")</a:t>
            </a:r>
          </a:p>
          <a:p>
            <a:r>
              <a:rPr lang="fi-FI" sz="2000" b="1" dirty="0">
                <a:latin typeface="Courier New"/>
                <a:cs typeface="Courier New"/>
              </a:rPr>
              <a:t>                .</a:t>
            </a:r>
            <a:r>
              <a:rPr lang="fi-FI" sz="2000" b="1" dirty="0" err="1">
                <a:latin typeface="Courier New"/>
                <a:cs typeface="Courier New"/>
              </a:rPr>
              <a:t>html("Drop</a:t>
            </a:r>
            <a:r>
              <a:rPr lang="fi-FI" sz="2000" b="1" dirty="0">
                <a:latin typeface="Courier New"/>
                <a:cs typeface="Courier New"/>
              </a:rPr>
              <a:t> on me");</a:t>
            </a:r>
          </a:p>
          <a:p>
            <a:r>
              <a:rPr lang="fi-FI" sz="2000" b="1" dirty="0">
                <a:latin typeface="Courier New"/>
                <a:cs typeface="Courier New"/>
              </a:rPr>
              <a:t>}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06609" y="1325903"/>
            <a:ext cx="121118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dragdrop.js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1316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Drag and Drop an Object</a:t>
            </a:r>
            <a:r>
              <a:rPr lang="en-US" i="1"/>
              <a:t>, cont’d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40" y="1472128"/>
            <a:ext cx="7264679" cy="378565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function </a:t>
            </a:r>
            <a:r>
              <a:rPr lang="en-US" sz="2000" b="1" dirty="0" err="1">
                <a:latin typeface="Courier New"/>
                <a:cs typeface="Courier New"/>
              </a:rPr>
              <a:t>cloneDragMe</a:t>
            </a:r>
            <a:r>
              <a:rPr lang="en-US" sz="2000" b="1" dirty="0">
                <a:latin typeface="Courier New"/>
                <a:cs typeface="Courier New"/>
              </a:rPr>
              <a:t>()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da-DK" sz="2000" b="1" dirty="0">
                <a:latin typeface="Courier New"/>
                <a:cs typeface="Courier New"/>
              </a:rPr>
              <a:t>    for (i = 1; i &lt;= 4; i++){</a:t>
            </a:r>
          </a:p>
          <a:p>
            <a:r>
              <a:rPr lang="fi-FI" sz="2000" b="1" dirty="0">
                <a:latin typeface="Courier New"/>
                <a:cs typeface="Courier New"/>
              </a:rPr>
              <a:t>        </a:t>
            </a:r>
            <a:r>
              <a:rPr lang="fi-FI" sz="2000" b="1" dirty="0" err="1">
                <a:latin typeface="Courier New"/>
                <a:cs typeface="Courier New"/>
              </a:rPr>
              <a:t>zValue</a:t>
            </a:r>
            <a:r>
              <a:rPr lang="fi-FI" sz="2000" b="1" dirty="0">
                <a:latin typeface="Courier New"/>
                <a:cs typeface="Courier New"/>
              </a:rPr>
              <a:t> = 101 + i;</a:t>
            </a:r>
          </a:p>
          <a:p>
            <a:r>
              <a:rPr lang="es-ES_tradnl" sz="2000" b="1" dirty="0">
                <a:latin typeface="Courier New"/>
                <a:cs typeface="Courier New"/>
              </a:rPr>
              <a:t>        </a:t>
            </a:r>
            <a:r>
              <a:rPr lang="es-ES_tradnl" sz="2000" b="1" dirty="0" err="1">
                <a:latin typeface="Courier New"/>
                <a:cs typeface="Courier New"/>
              </a:rPr>
              <a:t>yPos</a:t>
            </a:r>
            <a:r>
              <a:rPr lang="es-ES_tradnl" sz="2000" b="1" dirty="0">
                <a:latin typeface="Courier New"/>
                <a:cs typeface="Courier New"/>
              </a:rPr>
              <a:t> = 80 + 20*i + "</a:t>
            </a:r>
            <a:r>
              <a:rPr lang="es-ES_tradnl" sz="2000" b="1" dirty="0" err="1">
                <a:latin typeface="Courier New"/>
                <a:cs typeface="Courier New"/>
              </a:rPr>
              <a:t>px</a:t>
            </a:r>
            <a:r>
              <a:rPr lang="es-ES_tradnl" sz="2000" b="1" dirty="0">
                <a:latin typeface="Courier New"/>
                <a:cs typeface="Courier New"/>
              </a:rPr>
              <a:t>";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$("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div:first</a:t>
            </a:r>
            <a:r>
              <a:rPr lang="en-US" sz="2000" b="1" dirty="0">
                <a:latin typeface="Courier New"/>
                <a:cs typeface="Courier New"/>
              </a:rPr>
              <a:t>").clone()</a:t>
            </a:r>
          </a:p>
          <a:p>
            <a:r>
              <a:rPr lang="nb-NO" sz="2000" b="1" dirty="0">
                <a:latin typeface="Courier New"/>
                <a:cs typeface="Courier New"/>
              </a:rPr>
              <a:t>                      .</a:t>
            </a:r>
            <a:r>
              <a:rPr lang="nb-NO" sz="2000" b="1" dirty="0" err="1">
                <a:latin typeface="Courier New"/>
                <a:cs typeface="Courier New"/>
              </a:rPr>
              <a:t>insertAfter</a:t>
            </a:r>
            <a:r>
              <a:rPr lang="nb-NO" sz="2000" b="1" dirty="0">
                <a:latin typeface="Courier New"/>
                <a:cs typeface="Courier New"/>
              </a:rPr>
              <a:t>("</a:t>
            </a:r>
            <a:r>
              <a:rPr lang="nb-NO" sz="2000" b="1" dirty="0" err="1">
                <a:latin typeface="Courier New"/>
                <a:cs typeface="Courier New"/>
              </a:rPr>
              <a:t>div:last</a:t>
            </a:r>
            <a:r>
              <a:rPr lang="nb-NO" sz="2000" b="1" dirty="0">
                <a:latin typeface="Courier New"/>
                <a:cs typeface="Courier New"/>
              </a:rPr>
              <a:t>")</a:t>
            </a:r>
          </a:p>
          <a:p>
            <a:r>
              <a:rPr lang="hu-HU" sz="2000" b="1" dirty="0">
                <a:latin typeface="Courier New"/>
                <a:cs typeface="Courier New"/>
              </a:rPr>
              <a:t>                      .css("top", yPos)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            .</a:t>
            </a:r>
            <a:r>
              <a:rPr lang="en-US" sz="2000" b="1" dirty="0" err="1">
                <a:latin typeface="Courier New"/>
                <a:cs typeface="Courier New"/>
              </a:rPr>
              <a:t>css</a:t>
            </a:r>
            <a:r>
              <a:rPr lang="en-US" sz="2000" b="1" dirty="0">
                <a:latin typeface="Courier New"/>
                <a:cs typeface="Courier New"/>
              </a:rPr>
              <a:t>("</a:t>
            </a:r>
            <a:r>
              <a:rPr lang="en-US" sz="2000" b="1" dirty="0" err="1">
                <a:latin typeface="Courier New"/>
                <a:cs typeface="Courier New"/>
              </a:rPr>
              <a:t>zIndex</a:t>
            </a:r>
            <a:r>
              <a:rPr lang="en-US" sz="2000" b="1" dirty="0">
                <a:latin typeface="Courier New"/>
                <a:cs typeface="Courier New"/>
              </a:rPr>
              <a:t>", </a:t>
            </a:r>
            <a:r>
              <a:rPr lang="en-US" sz="2000" b="1" dirty="0" err="1">
                <a:latin typeface="Courier New"/>
                <a:cs typeface="Courier New"/>
              </a:rPr>
              <a:t>zValue</a:t>
            </a:r>
            <a:r>
              <a:rPr lang="en-US" sz="2000" b="1" dirty="0">
                <a:latin typeface="Courier New"/>
                <a:cs typeface="Courier New"/>
              </a:rPr>
              <a:t>)</a:t>
            </a:r>
          </a:p>
          <a:p>
            <a:r>
              <a:rPr lang="nl-NL" sz="2000" b="1" dirty="0">
                <a:latin typeface="Courier New"/>
                <a:cs typeface="Courier New"/>
              </a:rPr>
              <a:t>                      .</a:t>
            </a:r>
            <a:r>
              <a:rPr lang="nl-NL" sz="2000" b="1" dirty="0" err="1">
                <a:latin typeface="Courier New"/>
                <a:cs typeface="Courier New"/>
              </a:rPr>
              <a:t>append</a:t>
            </a:r>
            <a:r>
              <a:rPr lang="nl-NL" sz="2000" b="1" dirty="0">
                <a:latin typeface="Courier New"/>
                <a:cs typeface="Courier New"/>
              </a:rPr>
              <a:t>(" #" + i);</a:t>
            </a:r>
          </a:p>
          <a:p>
            <a:r>
              <a:rPr lang="nl-NL" sz="2000" b="1" dirty="0">
                <a:latin typeface="Courier New"/>
                <a:cs typeface="Courier New"/>
              </a:rPr>
              <a:t>    }</a:t>
            </a:r>
          </a:p>
          <a:p>
            <a:r>
              <a:rPr lang="nl-NL" sz="2000" b="1" dirty="0" smtClean="0">
                <a:latin typeface="Courier New"/>
                <a:cs typeface="Courier New"/>
              </a:rPr>
              <a:t>}</a:t>
            </a:r>
            <a:endParaRPr lang="nl-NL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40853" y="1325903"/>
            <a:ext cx="121118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dragdrop.js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2175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jQuery UI Widgets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Popular jQuery UI widgets include: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accordion</a:t>
            </a:r>
          </a:p>
          <a:p>
            <a:pPr lvl="1"/>
            <a:r>
              <a:rPr lang="en-US" dirty="0" smtClean="0"/>
              <a:t>tabs</a:t>
            </a:r>
          </a:p>
          <a:p>
            <a:pPr lvl="1"/>
            <a:r>
              <a:rPr lang="en-US" dirty="0" smtClean="0"/>
              <a:t>date picker</a:t>
            </a:r>
          </a:p>
          <a:p>
            <a:pPr lvl="1"/>
            <a:r>
              <a:rPr lang="en-US" dirty="0" smtClean="0"/>
              <a:t>slider</a:t>
            </a:r>
          </a:p>
          <a:p>
            <a:pPr lvl="1"/>
            <a:r>
              <a:rPr lang="en-US" dirty="0" smtClean="0"/>
              <a:t>selectable elements</a:t>
            </a:r>
          </a:p>
          <a:p>
            <a:pPr lvl="1"/>
            <a:r>
              <a:rPr lang="en-US" dirty="0" smtClean="0"/>
              <a:t>sortable lists</a:t>
            </a:r>
          </a:p>
          <a:p>
            <a:pPr lvl="1"/>
            <a:r>
              <a:rPr lang="en-US" dirty="0" smtClean="0"/>
              <a:t>dialog boxes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7729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Accordion Widget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an outer div to be the </a:t>
            </a:r>
            <a:r>
              <a:rPr lang="en-US" dirty="0" smtClean="0">
                <a:solidFill>
                  <a:srgbClr val="B23C00"/>
                </a:solidFill>
              </a:rPr>
              <a:t>accordion widget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Create a heading for each collapsible element of the accordion widget.</a:t>
            </a:r>
          </a:p>
          <a:p>
            <a:pPr lvl="1"/>
            <a:r>
              <a:rPr lang="en-US" dirty="0" smtClean="0"/>
              <a:t>The headings are contained in the outer div.</a:t>
            </a:r>
          </a:p>
          <a:p>
            <a:pPr lvl="1"/>
            <a:r>
              <a:rPr lang="en-US" dirty="0" smtClean="0"/>
              <a:t>Make all the headings at the same level.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Follow each heading with an inner div to contain the contents of the collapsible element.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192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jQuery User Interface Toolkit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896461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B23C00"/>
                </a:solidFill>
              </a:rPr>
              <a:t>jQuery User Interface Toolkit </a:t>
            </a:r>
            <a:r>
              <a:rPr lang="en-US" dirty="0" smtClean="0"/>
              <a:t>is built </a:t>
            </a:r>
            <a:br>
              <a:rPr lang="en-US" dirty="0" smtClean="0"/>
            </a:br>
            <a:r>
              <a:rPr lang="en-US" dirty="0" smtClean="0"/>
              <a:t>on top of the jQuery library.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New </a:t>
            </a:r>
            <a:r>
              <a:rPr lang="en-US" dirty="0"/>
              <a:t>cross-</a:t>
            </a:r>
            <a:r>
              <a:rPr lang="en-US" dirty="0" smtClean="0"/>
              <a:t>platform UI features:</a:t>
            </a:r>
          </a:p>
          <a:p>
            <a:pPr lvl="1"/>
            <a:r>
              <a:rPr lang="en-US" dirty="0" smtClean="0"/>
              <a:t>UI elements: scrollbars</a:t>
            </a:r>
          </a:p>
          <a:p>
            <a:pPr lvl="2"/>
            <a:r>
              <a:rPr lang="en-US" dirty="0" smtClean="0"/>
              <a:t>tabs, date pickers, etc.</a:t>
            </a:r>
          </a:p>
          <a:p>
            <a:pPr lvl="1"/>
            <a:r>
              <a:rPr lang="en-US" dirty="0" smtClean="0"/>
              <a:t>Advanced user interaction</a:t>
            </a:r>
          </a:p>
          <a:p>
            <a:pPr lvl="2"/>
            <a:r>
              <a:rPr lang="en-US" dirty="0" smtClean="0"/>
              <a:t>drag and drop</a:t>
            </a:r>
          </a:p>
          <a:p>
            <a:pPr lvl="2"/>
            <a:r>
              <a:rPr lang="en-US" dirty="0" smtClean="0"/>
              <a:t>resize objects</a:t>
            </a:r>
          </a:p>
          <a:p>
            <a:pPr lvl="1"/>
            <a:r>
              <a:rPr lang="en-US" dirty="0" smtClean="0"/>
              <a:t>Theme templates</a:t>
            </a:r>
          </a:p>
          <a:p>
            <a:pPr lvl="2"/>
            <a:r>
              <a:rPr lang="en-US" dirty="0" smtClean="0"/>
              <a:t>control your application’s look and feel</a:t>
            </a:r>
          </a:p>
          <a:p>
            <a:pPr lvl="1"/>
            <a:r>
              <a:rPr lang="en-US" dirty="0" smtClean="0"/>
              <a:t>Icon library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266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Accordion Widget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89" y="1325903"/>
            <a:ext cx="8911551" cy="53553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&lt;h1&gt;Accordion Demo&lt;/h1&gt;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&lt;div </a:t>
            </a:r>
            <a:r>
              <a:rPr lang="en-US" sz="1800" b="1" dirty="0" smtClean="0">
                <a:latin typeface="Courier New"/>
                <a:cs typeface="Courier New"/>
              </a:rPr>
              <a:t>id="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accordion</a:t>
            </a:r>
            <a:r>
              <a:rPr lang="en-US" sz="1800" b="1" dirty="0">
                <a:latin typeface="Courier New"/>
                <a:cs typeface="Courier New"/>
              </a:rPr>
              <a:t>"&gt;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</a:t>
            </a:r>
            <a:r>
              <a:rPr lang="en-US" sz="1800" b="1" dirty="0">
                <a:solidFill>
                  <a:srgbClr val="0033CC"/>
                </a:solidFill>
                <a:latin typeface="Courier New"/>
                <a:cs typeface="Courier New"/>
              </a:rPr>
              <a:t>&lt;h2&gt;CS 149 Operating Systems&lt;/h2&gt;</a:t>
            </a:r>
          </a:p>
          <a:p>
            <a:r>
              <a:rPr lang="en-US" sz="1800" b="1" dirty="0">
                <a:solidFill>
                  <a:srgbClr val="0033CC"/>
                </a:solidFill>
                <a:latin typeface="Courier New"/>
                <a:cs typeface="Courier New"/>
              </a:rPr>
              <a:t>        &lt;div&gt;</a:t>
            </a:r>
          </a:p>
          <a:p>
            <a:r>
              <a:rPr lang="en-US" sz="1800" b="1" dirty="0">
                <a:solidFill>
                  <a:srgbClr val="0033CC"/>
                </a:solidFill>
                <a:latin typeface="Courier New"/>
                <a:cs typeface="Courier New"/>
              </a:rPr>
              <a:t>            &lt;p&gt;</a:t>
            </a:r>
          </a:p>
          <a:p>
            <a:r>
              <a:rPr lang="en-US" sz="1800" b="1" dirty="0">
                <a:solidFill>
                  <a:srgbClr val="0033CC"/>
                </a:solidFill>
                <a:latin typeface="Courier New"/>
                <a:cs typeface="Courier New"/>
              </a:rPr>
              <a:t>                Fundamentals: Contiguous and non-contiguous </a:t>
            </a:r>
          </a:p>
          <a:p>
            <a:r>
              <a:rPr lang="en-US" sz="1800" b="1" dirty="0">
                <a:solidFill>
                  <a:srgbClr val="0033CC"/>
                </a:solidFill>
                <a:latin typeface="Courier New"/>
                <a:cs typeface="Courier New"/>
              </a:rPr>
              <a:t>               </a:t>
            </a:r>
            <a:r>
              <a:rPr lang="en-US" sz="1800" b="1" dirty="0" smtClean="0">
                <a:solidFill>
                  <a:srgbClr val="0033CC"/>
                </a:solidFill>
                <a:latin typeface="Courier New"/>
                <a:cs typeface="Courier New"/>
              </a:rPr>
              <a:t> ... </a:t>
            </a:r>
            <a:endParaRPr lang="en-US" sz="1800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r>
              <a:rPr lang="en-US" sz="1800" b="1" dirty="0">
                <a:solidFill>
                  <a:srgbClr val="0033CC"/>
                </a:solidFill>
                <a:latin typeface="Courier New"/>
                <a:cs typeface="Courier New"/>
              </a:rPr>
              <a:t>            &lt;/p&gt;</a:t>
            </a:r>
          </a:p>
          <a:p>
            <a:r>
              <a:rPr lang="en-US" sz="1800" b="1" dirty="0">
                <a:solidFill>
                  <a:srgbClr val="0033CC"/>
                </a:solidFill>
                <a:latin typeface="Courier New"/>
                <a:cs typeface="Courier New"/>
              </a:rPr>
              <a:t>            &lt;p&gt;</a:t>
            </a:r>
          </a:p>
          <a:p>
            <a:r>
              <a:rPr lang="en-US" sz="1800" b="1" dirty="0">
                <a:solidFill>
                  <a:srgbClr val="0033CC"/>
                </a:solidFill>
                <a:latin typeface="Courier New"/>
                <a:cs typeface="Courier New"/>
              </a:rPr>
              <a:t>                &lt;strong&gt;Prerequisite:&lt;/strong&gt; CS 146 or SE 146 </a:t>
            </a:r>
          </a:p>
          <a:p>
            <a:r>
              <a:rPr lang="en-US" sz="1800" b="1" dirty="0">
                <a:solidFill>
                  <a:srgbClr val="0033CC"/>
                </a:solidFill>
                <a:latin typeface="Courier New"/>
                <a:cs typeface="Courier New"/>
              </a:rPr>
              <a:t>                (with a grade of "C-" or better).</a:t>
            </a:r>
          </a:p>
          <a:p>
            <a:r>
              <a:rPr lang="en-US" sz="1800" b="1" dirty="0">
                <a:solidFill>
                  <a:srgbClr val="0033CC"/>
                </a:solidFill>
                <a:latin typeface="Courier New"/>
                <a:cs typeface="Courier New"/>
              </a:rPr>
              <a:t>            &lt;/p&gt;        </a:t>
            </a:r>
          </a:p>
          <a:p>
            <a:r>
              <a:rPr lang="en-US" sz="1800" b="1" dirty="0">
                <a:solidFill>
                  <a:srgbClr val="0033CC"/>
                </a:solidFill>
                <a:latin typeface="Courier New"/>
                <a:cs typeface="Courier New"/>
              </a:rPr>
              <a:t>        &lt;/div&gt;</a:t>
            </a:r>
          </a:p>
          <a:p>
            <a:r>
              <a:rPr lang="tr-TR" sz="1800" b="1" dirty="0">
                <a:latin typeface="Courier New"/>
                <a:cs typeface="Courier New"/>
              </a:rPr>
              <a:t>        </a:t>
            </a:r>
            <a:r>
              <a:rPr lang="tr-TR" sz="1800" b="1" dirty="0">
                <a:solidFill>
                  <a:srgbClr val="008000"/>
                </a:solidFill>
                <a:latin typeface="Courier New"/>
                <a:cs typeface="Courier New"/>
              </a:rPr>
              <a:t>&lt;h2&gt;CS 153 Compiler Design&lt;/h2&gt;</a:t>
            </a:r>
          </a:p>
          <a:p>
            <a:r>
              <a:rPr lang="tr-TR" sz="1800" b="1" dirty="0">
                <a:solidFill>
                  <a:srgbClr val="008000"/>
                </a:solidFill>
                <a:latin typeface="Courier New"/>
                <a:cs typeface="Courier New"/>
              </a:rPr>
              <a:t>        &lt;div</a:t>
            </a:r>
            <a:r>
              <a:rPr lang="tr-TR" sz="1800" b="1" dirty="0" smtClean="0">
                <a:solidFill>
                  <a:srgbClr val="008000"/>
                </a:solidFill>
                <a:latin typeface="Courier New"/>
                <a:cs typeface="Courier New"/>
              </a:rPr>
              <a:t>&gt; ... &lt;/div&gt;</a:t>
            </a:r>
          </a:p>
          <a:p>
            <a:r>
              <a:rPr lang="tr-TR" sz="1800" b="1" dirty="0">
                <a:latin typeface="Courier New"/>
                <a:cs typeface="Courier New"/>
              </a:rPr>
              <a:t> </a:t>
            </a:r>
            <a:r>
              <a:rPr lang="tr-TR" sz="1800" b="1" dirty="0" smtClean="0">
                <a:latin typeface="Courier New"/>
                <a:cs typeface="Courier New"/>
              </a:rPr>
              <a:t>       ...</a:t>
            </a:r>
            <a:endParaRPr lang="tr-TR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smtClean="0">
                <a:latin typeface="Courier New"/>
                <a:cs typeface="Courier New"/>
              </a:rPr>
              <a:t>   &lt;</a:t>
            </a:r>
            <a:r>
              <a:rPr lang="en-US" sz="1800" b="1" dirty="0">
                <a:latin typeface="Courier New"/>
                <a:cs typeface="Courier New"/>
              </a:rPr>
              <a:t>/div&gt;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&lt;/body&gt;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406609" y="1444544"/>
            <a:ext cx="151896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accordion.html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744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Accordion Widget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8830" y="1417342"/>
            <a:ext cx="5109893" cy="193899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$(</a:t>
            </a:r>
            <a:r>
              <a:rPr lang="en-US" sz="2000" b="1" dirty="0" err="1">
                <a:latin typeface="Courier New"/>
                <a:cs typeface="Courier New"/>
              </a:rPr>
              <a:t>init</a:t>
            </a:r>
            <a:r>
              <a:rPr lang="en-US" sz="2000" b="1" dirty="0">
                <a:latin typeface="Courier New"/>
                <a:cs typeface="Courier New"/>
              </a:rPr>
              <a:t>);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function </a:t>
            </a:r>
            <a:r>
              <a:rPr lang="en-US" sz="2000" b="1" dirty="0" err="1">
                <a:latin typeface="Courier New"/>
                <a:cs typeface="Courier New"/>
              </a:rPr>
              <a:t>init</a:t>
            </a:r>
            <a:r>
              <a:rPr lang="en-US" sz="2000" b="1" dirty="0">
                <a:latin typeface="Courier New"/>
                <a:cs typeface="Courier New"/>
              </a:rPr>
              <a:t>()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$("#accordion").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accordion()</a:t>
            </a:r>
            <a:r>
              <a:rPr lang="en-US" sz="2000" b="1" dirty="0">
                <a:latin typeface="Courier New"/>
                <a:cs typeface="Courier New"/>
              </a:rPr>
              <a:t>;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60707" y="1234464"/>
            <a:ext cx="127951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accordion.js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023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Tabs Widget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an outer div to be the </a:t>
            </a:r>
            <a:r>
              <a:rPr lang="en-US" dirty="0" smtClean="0"/>
              <a:t>tabs widget.</a:t>
            </a:r>
          </a:p>
          <a:p>
            <a:pPr lvl="5"/>
            <a:endParaRPr lang="en-US" dirty="0"/>
          </a:p>
          <a:p>
            <a:r>
              <a:rPr lang="en-US" dirty="0" smtClean="0"/>
              <a:t>The first element contained in the div must be an ordered or unordered list to serve as the tabs directory.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Each list item is a </a:t>
            </a:r>
            <a:r>
              <a:rPr lang="en-US" dirty="0" smtClean="0">
                <a:solidFill>
                  <a:srgbClr val="B23C00"/>
                </a:solidFill>
              </a:rPr>
              <a:t>local link </a:t>
            </a:r>
            <a:r>
              <a:rPr lang="en-US" dirty="0" smtClean="0"/>
              <a:t>to an inner div </a:t>
            </a:r>
            <a:br>
              <a:rPr lang="en-US" dirty="0" smtClean="0"/>
            </a:br>
            <a:r>
              <a:rPr lang="en-US" dirty="0" smtClean="0"/>
              <a:t>that contains the tab contents.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320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Tabs </a:t>
            </a:r>
            <a:r>
              <a:rPr lang="en-US" dirty="0" smtClean="0"/>
              <a:t>Widget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179932"/>
            <a:ext cx="7572506" cy="563231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&lt;h1 class="</a:t>
            </a:r>
            <a:r>
              <a:rPr lang="en-US" sz="2000" b="1" dirty="0" err="1">
                <a:latin typeface="Courier New"/>
                <a:cs typeface="Courier New"/>
              </a:rPr>
              <a:t>ui</a:t>
            </a:r>
            <a:r>
              <a:rPr lang="en-US" sz="2000" b="1" dirty="0">
                <a:latin typeface="Courier New"/>
                <a:cs typeface="Courier New"/>
              </a:rPr>
              <a:t>-state-default"&gt;Tabs Demo&lt;/h1&gt;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&lt;div id="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tabs</a:t>
            </a:r>
            <a:r>
              <a:rPr lang="en-US" sz="2000" b="1" dirty="0">
                <a:latin typeface="Courier New"/>
                <a:cs typeface="Courier New"/>
              </a:rPr>
              <a:t>"&gt;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&lt;</a:t>
            </a:r>
            <a:r>
              <a:rPr lang="en-US" sz="2000" b="1" dirty="0" err="1">
                <a:latin typeface="Courier New"/>
                <a:cs typeface="Courier New"/>
              </a:rPr>
              <a:t>ul</a:t>
            </a:r>
            <a:r>
              <a:rPr lang="en-US" sz="2000" b="1" dirty="0">
                <a:latin typeface="Courier New"/>
                <a:cs typeface="Courier New"/>
              </a:rPr>
              <a:t>&gt;</a:t>
            </a:r>
          </a:p>
          <a:p>
            <a:r>
              <a:rPr lang="is-IS" sz="2000" b="1" dirty="0">
                <a:latin typeface="Courier New"/>
                <a:cs typeface="Courier New"/>
              </a:rPr>
              <a:t>            &lt;li&gt;&lt;a href="</a:t>
            </a:r>
            <a:r>
              <a:rPr lang="is-IS" sz="2000" b="1" dirty="0">
                <a:solidFill>
                  <a:srgbClr val="B23C00"/>
                </a:solidFill>
                <a:latin typeface="Courier New"/>
                <a:cs typeface="Courier New"/>
              </a:rPr>
              <a:t>#CS149</a:t>
            </a:r>
            <a:r>
              <a:rPr lang="is-IS" sz="2000" b="1" dirty="0">
                <a:latin typeface="Courier New"/>
                <a:cs typeface="Courier New"/>
              </a:rPr>
              <a:t>"&gt;CS 149&lt;/a&gt;&lt;/li&gt;</a:t>
            </a:r>
          </a:p>
          <a:p>
            <a:r>
              <a:rPr lang="is-IS" sz="2000" b="1" dirty="0">
                <a:latin typeface="Courier New"/>
                <a:cs typeface="Courier New"/>
              </a:rPr>
              <a:t>            &lt;li&gt;&lt;a href="</a:t>
            </a:r>
            <a:r>
              <a:rPr lang="is-IS" sz="2000" b="1" dirty="0">
                <a:solidFill>
                  <a:srgbClr val="B23C00"/>
                </a:solidFill>
                <a:latin typeface="Courier New"/>
                <a:cs typeface="Courier New"/>
              </a:rPr>
              <a:t>#CS153</a:t>
            </a:r>
            <a:r>
              <a:rPr lang="is-IS" sz="2000" b="1" dirty="0">
                <a:latin typeface="Courier New"/>
                <a:cs typeface="Courier New"/>
              </a:rPr>
              <a:t>"&gt;CS 153&lt;/a&gt;&lt;/li&gt;</a:t>
            </a:r>
          </a:p>
          <a:p>
            <a:r>
              <a:rPr lang="is-IS" sz="2000" b="1" dirty="0">
                <a:latin typeface="Courier New"/>
                <a:cs typeface="Courier New"/>
              </a:rPr>
              <a:t>            &lt;li&gt;&lt;a href="</a:t>
            </a:r>
            <a:r>
              <a:rPr lang="is-IS" sz="2000" b="1" dirty="0">
                <a:solidFill>
                  <a:srgbClr val="B23C00"/>
                </a:solidFill>
                <a:latin typeface="Courier New"/>
                <a:cs typeface="Courier New"/>
              </a:rPr>
              <a:t>#CS174</a:t>
            </a:r>
            <a:r>
              <a:rPr lang="is-IS" sz="2000" b="1" dirty="0">
                <a:latin typeface="Courier New"/>
                <a:cs typeface="Courier New"/>
              </a:rPr>
              <a:t>"&gt;CS 174&lt;/a&gt;&lt;/li&gt;</a:t>
            </a:r>
          </a:p>
          <a:p>
            <a:r>
              <a:rPr lang="is-IS" sz="2000" b="1" dirty="0">
                <a:latin typeface="Courier New"/>
                <a:cs typeface="Courier New"/>
              </a:rPr>
              <a:t>            &lt;li&gt;&lt;a href="</a:t>
            </a:r>
            <a:r>
              <a:rPr lang="is-IS" sz="2000" b="1" dirty="0">
                <a:solidFill>
                  <a:srgbClr val="B23C00"/>
                </a:solidFill>
                <a:latin typeface="Courier New"/>
                <a:cs typeface="Courier New"/>
              </a:rPr>
              <a:t>#CS235</a:t>
            </a:r>
            <a:r>
              <a:rPr lang="is-IS" sz="2000" b="1" dirty="0">
                <a:latin typeface="Courier New"/>
                <a:cs typeface="Courier New"/>
              </a:rPr>
              <a:t>"&gt;CS 235&lt;/a&gt;&lt;/li&gt;</a:t>
            </a:r>
          </a:p>
          <a:p>
            <a:r>
              <a:rPr lang="is-IS" sz="2000" b="1" dirty="0">
                <a:latin typeface="Courier New"/>
                <a:cs typeface="Courier New"/>
              </a:rPr>
              <a:t>        &lt;/ul&gt;</a:t>
            </a:r>
          </a:p>
          <a:p>
            <a:r>
              <a:rPr lang="is-IS" sz="2000" b="1" dirty="0">
                <a:latin typeface="Courier New"/>
                <a:cs typeface="Courier New"/>
              </a:rPr>
              <a:t>        &lt;div id="</a:t>
            </a:r>
            <a:r>
              <a:rPr lang="is-IS" sz="2000" b="1" dirty="0">
                <a:solidFill>
                  <a:srgbClr val="B23C00"/>
                </a:solidFill>
                <a:latin typeface="Courier New"/>
                <a:cs typeface="Courier New"/>
              </a:rPr>
              <a:t>CS149</a:t>
            </a:r>
            <a:r>
              <a:rPr lang="is-IS" sz="2000" b="1" dirty="0">
                <a:latin typeface="Courier New"/>
                <a:cs typeface="Courier New"/>
              </a:rPr>
              <a:t>"</a:t>
            </a:r>
            <a:r>
              <a:rPr lang="is-IS" sz="2000" b="1" dirty="0" smtClean="0">
                <a:latin typeface="Courier New"/>
                <a:cs typeface="Courier New"/>
              </a:rPr>
              <a:t>&gt;</a:t>
            </a:r>
          </a:p>
          <a:p>
            <a:r>
              <a:rPr lang="is-IS" sz="2000" b="1" dirty="0">
                <a:latin typeface="Courier New"/>
                <a:cs typeface="Courier New"/>
              </a:rPr>
              <a:t> </a:t>
            </a:r>
            <a:r>
              <a:rPr lang="is-IS" sz="2000" b="1" dirty="0" smtClean="0">
                <a:latin typeface="Courier New"/>
                <a:cs typeface="Courier New"/>
              </a:rPr>
              <a:t>           ...</a:t>
            </a:r>
          </a:p>
          <a:p>
            <a:r>
              <a:rPr lang="is-IS" sz="2000" b="1" dirty="0">
                <a:latin typeface="Courier New"/>
                <a:cs typeface="Courier New"/>
              </a:rPr>
              <a:t> </a:t>
            </a:r>
            <a:r>
              <a:rPr lang="is-IS" sz="2000" b="1" dirty="0" smtClean="0">
                <a:latin typeface="Courier New"/>
                <a:cs typeface="Courier New"/>
              </a:rPr>
              <a:t>       &lt;/div&gt;</a:t>
            </a:r>
          </a:p>
          <a:p>
            <a:r>
              <a:rPr lang="is-IS" sz="2000" b="1" dirty="0" smtClean="0">
                <a:latin typeface="Courier New"/>
                <a:cs typeface="Courier New"/>
              </a:rPr>
              <a:t>        &lt;</a:t>
            </a:r>
            <a:r>
              <a:rPr lang="is-IS" sz="2000" b="1" dirty="0">
                <a:latin typeface="Courier New"/>
                <a:cs typeface="Courier New"/>
              </a:rPr>
              <a:t>div id="</a:t>
            </a:r>
            <a:r>
              <a:rPr lang="is-IS" sz="2000" b="1" dirty="0" smtClean="0">
                <a:solidFill>
                  <a:srgbClr val="B23C00"/>
                </a:solidFill>
                <a:latin typeface="Courier New"/>
                <a:cs typeface="Courier New"/>
              </a:rPr>
              <a:t>CS153</a:t>
            </a:r>
            <a:r>
              <a:rPr lang="is-IS" sz="2000" b="1" dirty="0" smtClean="0">
                <a:latin typeface="Courier New"/>
                <a:cs typeface="Courier New"/>
              </a:rPr>
              <a:t>"</a:t>
            </a:r>
            <a:r>
              <a:rPr lang="is-IS" sz="2000" b="1" dirty="0">
                <a:latin typeface="Courier New"/>
                <a:cs typeface="Courier New"/>
              </a:rPr>
              <a:t>&gt;</a:t>
            </a:r>
          </a:p>
          <a:p>
            <a:r>
              <a:rPr lang="is-IS" sz="2000" b="1" dirty="0">
                <a:latin typeface="Courier New"/>
                <a:cs typeface="Courier New"/>
              </a:rPr>
              <a:t>            ...</a:t>
            </a:r>
          </a:p>
          <a:p>
            <a:r>
              <a:rPr lang="is-IS" sz="2000" b="1" dirty="0">
                <a:latin typeface="Courier New"/>
                <a:cs typeface="Courier New"/>
              </a:rPr>
              <a:t>        &lt;/div</a:t>
            </a:r>
            <a:r>
              <a:rPr lang="is-IS" sz="2000" b="1" dirty="0" smtClean="0">
                <a:latin typeface="Courier New"/>
                <a:cs typeface="Courier New"/>
              </a:rPr>
              <a:t>&gt;</a:t>
            </a:r>
          </a:p>
          <a:p>
            <a:r>
              <a:rPr lang="is-IS" sz="2000" b="1" dirty="0">
                <a:latin typeface="Courier New"/>
                <a:cs typeface="Courier New"/>
              </a:rPr>
              <a:t> </a:t>
            </a:r>
            <a:r>
              <a:rPr lang="is-IS" sz="2000" b="1" dirty="0" smtClean="0">
                <a:latin typeface="Courier New"/>
                <a:cs typeface="Courier New"/>
              </a:rPr>
              <a:t>       ...</a:t>
            </a:r>
          </a:p>
          <a:p>
            <a:r>
              <a:rPr lang="is-IS" sz="2000" b="1" dirty="0">
                <a:latin typeface="Courier New"/>
                <a:cs typeface="Courier New"/>
              </a:rPr>
              <a:t> </a:t>
            </a:r>
            <a:r>
              <a:rPr lang="is-IS" sz="2000" b="1" dirty="0" smtClean="0">
                <a:latin typeface="Courier New"/>
                <a:cs typeface="Courier New"/>
              </a:rPr>
              <a:t>   &lt;/div&gt;</a:t>
            </a:r>
          </a:p>
          <a:p>
            <a:r>
              <a:rPr lang="is-IS" sz="2000" b="1" dirty="0" smtClean="0">
                <a:latin typeface="Courier New"/>
                <a:cs typeface="Courier New"/>
              </a:rPr>
              <a:t>&lt;/body&gt;</a:t>
            </a:r>
            <a:endParaRPr lang="is-IS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63439" y="3977634"/>
            <a:ext cx="3570759" cy="1938992"/>
          </a:xfrm>
          <a:prstGeom prst="rect">
            <a:avLst/>
          </a:prstGeom>
          <a:solidFill>
            <a:srgbClr val="E2EA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$(</a:t>
            </a:r>
            <a:r>
              <a:rPr lang="en-US" sz="2000" b="1" dirty="0" err="1">
                <a:latin typeface="Courier New"/>
                <a:cs typeface="Courier New"/>
              </a:rPr>
              <a:t>init</a:t>
            </a:r>
            <a:r>
              <a:rPr lang="en-US" sz="2000" b="1" dirty="0">
                <a:latin typeface="Courier New"/>
                <a:cs typeface="Courier New"/>
              </a:rPr>
              <a:t>);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function </a:t>
            </a:r>
            <a:r>
              <a:rPr lang="en-US" sz="2000" b="1" dirty="0" err="1">
                <a:latin typeface="Courier New"/>
                <a:cs typeface="Courier New"/>
              </a:rPr>
              <a:t>init</a:t>
            </a:r>
            <a:r>
              <a:rPr lang="en-US" sz="2000" b="1" dirty="0">
                <a:latin typeface="Courier New"/>
                <a:cs typeface="Courier New"/>
              </a:rPr>
              <a:t>()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$</a:t>
            </a:r>
            <a:r>
              <a:rPr lang="en-US" sz="2000" b="1" dirty="0">
                <a:latin typeface="Courier New"/>
                <a:cs typeface="Courier New"/>
              </a:rPr>
              <a:t>("#tabs").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tabs()</a:t>
            </a:r>
            <a:r>
              <a:rPr lang="en-US" sz="2000" b="1" dirty="0">
                <a:latin typeface="Courier New"/>
                <a:cs typeface="Courier New"/>
              </a:rPr>
              <a:t>;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040853" y="1170227"/>
            <a:ext cx="101712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tabs.html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80926" y="4069073"/>
            <a:ext cx="77767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tabs.js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070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AJAX Tabs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AJAX to obtain the contents of a tab.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Specify the file to be loaded from the server </a:t>
            </a:r>
            <a:br>
              <a:rPr lang="en-US" dirty="0" smtClean="0"/>
            </a:br>
            <a:r>
              <a:rPr lang="en-US" dirty="0" smtClean="0"/>
              <a:t>as a link in the corresponding item in the </a:t>
            </a:r>
            <a:br>
              <a:rPr lang="en-US" dirty="0" smtClean="0"/>
            </a:br>
            <a:r>
              <a:rPr lang="en-US" dirty="0" smtClean="0"/>
              <a:t>tabs directory list.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092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AJAX </a:t>
            </a:r>
            <a:r>
              <a:rPr lang="en-US" dirty="0" smtClean="0"/>
              <a:t>Tabs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65806" y="1417342"/>
            <a:ext cx="8495986" cy="31393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&lt;h1 class="</a:t>
            </a:r>
            <a:r>
              <a:rPr lang="en-US" sz="1800" b="1" dirty="0" err="1">
                <a:latin typeface="Courier New"/>
                <a:cs typeface="Courier New"/>
              </a:rPr>
              <a:t>ui</a:t>
            </a:r>
            <a:r>
              <a:rPr lang="en-US" sz="1800" b="1" dirty="0">
                <a:latin typeface="Courier New"/>
                <a:cs typeface="Courier New"/>
              </a:rPr>
              <a:t>-state-default"&gt;AJAX Tabs Demo&lt;/h1&gt;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&lt;div id="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tabs</a:t>
            </a:r>
            <a:r>
              <a:rPr lang="en-US" sz="1800" b="1" dirty="0">
                <a:latin typeface="Courier New"/>
                <a:cs typeface="Courier New"/>
              </a:rPr>
              <a:t>"&gt;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&lt;</a:t>
            </a:r>
            <a:r>
              <a:rPr lang="en-US" sz="1800" b="1" dirty="0" err="1">
                <a:latin typeface="Courier New"/>
                <a:cs typeface="Courier New"/>
              </a:rPr>
              <a:t>ul</a:t>
            </a:r>
            <a:r>
              <a:rPr lang="en-US" sz="1800" b="1" dirty="0">
                <a:latin typeface="Courier New"/>
                <a:cs typeface="Courier New"/>
              </a:rPr>
              <a:t>&gt;</a:t>
            </a:r>
          </a:p>
          <a:p>
            <a:r>
              <a:rPr lang="fr-FR" sz="1800" b="1" dirty="0">
                <a:latin typeface="Courier New"/>
                <a:cs typeface="Courier New"/>
              </a:rPr>
              <a:t>            &lt;li&gt;&lt;a </a:t>
            </a:r>
            <a:r>
              <a:rPr lang="fr-FR" sz="1800" b="1" dirty="0" err="1">
                <a:latin typeface="Courier New"/>
                <a:cs typeface="Courier New"/>
              </a:rPr>
              <a:t>href</a:t>
            </a:r>
            <a:r>
              <a:rPr lang="fr-FR" sz="1800" b="1" dirty="0">
                <a:latin typeface="Courier New"/>
                <a:cs typeface="Courier New"/>
              </a:rPr>
              <a:t>="</a:t>
            </a:r>
            <a:r>
              <a:rPr lang="fr-FR" sz="1800" b="1" dirty="0">
                <a:solidFill>
                  <a:srgbClr val="B23C00"/>
                </a:solidFill>
                <a:latin typeface="Courier New"/>
                <a:cs typeface="Courier New"/>
              </a:rPr>
              <a:t>courses/CS149.html</a:t>
            </a:r>
            <a:r>
              <a:rPr lang="fr-FR" sz="1800" b="1" dirty="0">
                <a:latin typeface="Courier New"/>
                <a:cs typeface="Courier New"/>
              </a:rPr>
              <a:t>"&gt;CS 149&lt;/a&gt;&lt;/li&gt;</a:t>
            </a:r>
          </a:p>
          <a:p>
            <a:r>
              <a:rPr lang="fr-FR" sz="1800" b="1" dirty="0">
                <a:latin typeface="Courier New"/>
                <a:cs typeface="Courier New"/>
              </a:rPr>
              <a:t>            &lt;li&gt;&lt;a </a:t>
            </a:r>
            <a:r>
              <a:rPr lang="fr-FR" sz="1800" b="1" dirty="0" err="1">
                <a:latin typeface="Courier New"/>
                <a:cs typeface="Courier New"/>
              </a:rPr>
              <a:t>href</a:t>
            </a:r>
            <a:r>
              <a:rPr lang="fr-FR" sz="1800" b="1" dirty="0">
                <a:latin typeface="Courier New"/>
                <a:cs typeface="Courier New"/>
              </a:rPr>
              <a:t>="</a:t>
            </a:r>
            <a:r>
              <a:rPr lang="fr-FR" sz="1800" b="1" dirty="0">
                <a:solidFill>
                  <a:srgbClr val="B23C00"/>
                </a:solidFill>
                <a:latin typeface="Courier New"/>
                <a:cs typeface="Courier New"/>
              </a:rPr>
              <a:t>courses/CS153.html</a:t>
            </a:r>
            <a:r>
              <a:rPr lang="fr-FR" sz="1800" b="1" dirty="0">
                <a:latin typeface="Courier New"/>
                <a:cs typeface="Courier New"/>
              </a:rPr>
              <a:t>"&gt;CS 153&lt;/a&gt;&lt;/li&gt;</a:t>
            </a:r>
          </a:p>
          <a:p>
            <a:r>
              <a:rPr lang="fr-FR" sz="1800" b="1" dirty="0">
                <a:latin typeface="Courier New"/>
                <a:cs typeface="Courier New"/>
              </a:rPr>
              <a:t>            &lt;li&gt;&lt;a </a:t>
            </a:r>
            <a:r>
              <a:rPr lang="fr-FR" sz="1800" b="1" dirty="0" err="1">
                <a:latin typeface="Courier New"/>
                <a:cs typeface="Courier New"/>
              </a:rPr>
              <a:t>href</a:t>
            </a:r>
            <a:r>
              <a:rPr lang="fr-FR" sz="1800" b="1" dirty="0">
                <a:latin typeface="Courier New"/>
                <a:cs typeface="Courier New"/>
              </a:rPr>
              <a:t>="</a:t>
            </a:r>
            <a:r>
              <a:rPr lang="fr-FR" sz="1800" b="1" dirty="0">
                <a:solidFill>
                  <a:srgbClr val="B23C00"/>
                </a:solidFill>
                <a:latin typeface="Courier New"/>
                <a:cs typeface="Courier New"/>
              </a:rPr>
              <a:t>courses/CS174.html</a:t>
            </a:r>
            <a:r>
              <a:rPr lang="fr-FR" sz="1800" b="1" dirty="0">
                <a:latin typeface="Courier New"/>
                <a:cs typeface="Courier New"/>
              </a:rPr>
              <a:t>"&gt;CS 174&lt;/a&gt;&lt;/li&gt;</a:t>
            </a:r>
          </a:p>
          <a:p>
            <a:r>
              <a:rPr lang="fr-FR" sz="1800" b="1" dirty="0">
                <a:latin typeface="Courier New"/>
                <a:cs typeface="Courier New"/>
              </a:rPr>
              <a:t>            &lt;li&gt;&lt;a </a:t>
            </a:r>
            <a:r>
              <a:rPr lang="fr-FR" sz="1800" b="1" dirty="0" err="1">
                <a:latin typeface="Courier New"/>
                <a:cs typeface="Courier New"/>
              </a:rPr>
              <a:t>href</a:t>
            </a:r>
            <a:r>
              <a:rPr lang="fr-FR" sz="1800" b="1" dirty="0">
                <a:latin typeface="Courier New"/>
                <a:cs typeface="Courier New"/>
              </a:rPr>
              <a:t>="</a:t>
            </a:r>
            <a:r>
              <a:rPr lang="fr-FR" sz="1800" b="1" dirty="0">
                <a:solidFill>
                  <a:srgbClr val="B23C00"/>
                </a:solidFill>
                <a:latin typeface="Courier New"/>
                <a:cs typeface="Courier New"/>
              </a:rPr>
              <a:t>courses/CS235.html</a:t>
            </a:r>
            <a:r>
              <a:rPr lang="fr-FR" sz="1800" b="1" dirty="0">
                <a:latin typeface="Courier New"/>
                <a:cs typeface="Courier New"/>
              </a:rPr>
              <a:t>"&gt;CS 235&lt;/a&gt;&lt;/li&gt;</a:t>
            </a:r>
          </a:p>
          <a:p>
            <a:r>
              <a:rPr lang="fr-FR" sz="1800" b="1" dirty="0">
                <a:latin typeface="Courier New"/>
                <a:cs typeface="Courier New"/>
              </a:rPr>
              <a:t>        &lt;/</a:t>
            </a:r>
            <a:r>
              <a:rPr lang="fr-FR" sz="1800" b="1" dirty="0" err="1">
                <a:latin typeface="Courier New"/>
                <a:cs typeface="Courier New"/>
              </a:rPr>
              <a:t>ul</a:t>
            </a:r>
            <a:r>
              <a:rPr lang="fr-FR" sz="1800" b="1" dirty="0">
                <a:latin typeface="Courier New"/>
                <a:cs typeface="Courier New"/>
              </a:rPr>
              <a:t>&gt;</a:t>
            </a:r>
          </a:p>
          <a:p>
            <a:r>
              <a:rPr lang="fr-FR" sz="1800" b="1" dirty="0">
                <a:latin typeface="Courier New"/>
                <a:cs typeface="Courier New"/>
              </a:rPr>
              <a:t>    &lt;/div&gt;</a:t>
            </a:r>
          </a:p>
          <a:p>
            <a:r>
              <a:rPr lang="fr-FR" sz="1800" b="1" dirty="0">
                <a:latin typeface="Courier New"/>
                <a:cs typeface="Courier New"/>
              </a:rPr>
              <a:t>&lt;/body&gt;</a:t>
            </a:r>
            <a:endParaRPr lang="en-US" sz="1800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90116" y="1325903"/>
            <a:ext cx="139353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ajaxtabs.html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73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Date Picker Widget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737390" y="5131987"/>
            <a:ext cx="5852097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&lt;</a:t>
            </a:r>
            <a:r>
              <a:rPr lang="en-US" sz="2000" b="1" dirty="0">
                <a:latin typeface="Courier New"/>
                <a:cs typeface="Courier New"/>
              </a:rPr>
              <a:t>input type="text" id="</a:t>
            </a:r>
            <a:r>
              <a:rPr lang="en-US" sz="2000" b="1" dirty="0" err="1">
                <a:latin typeface="Courier New"/>
                <a:cs typeface="Courier New"/>
              </a:rPr>
              <a:t>datePicker</a:t>
            </a:r>
            <a:r>
              <a:rPr lang="en-US" sz="2000" b="1" dirty="0">
                <a:latin typeface="Courier New"/>
                <a:cs typeface="Courier New"/>
              </a:rPr>
              <a:t>" /</a:t>
            </a:r>
            <a:r>
              <a:rPr lang="en-US" sz="2000" b="1" dirty="0" smtClean="0">
                <a:latin typeface="Courier New"/>
                <a:cs typeface="Courier New"/>
              </a:rPr>
              <a:t>&gt;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37391" y="5714975"/>
            <a:ext cx="4802066" cy="400110"/>
          </a:xfrm>
          <a:prstGeom prst="rect">
            <a:avLst/>
          </a:prstGeom>
          <a:solidFill>
            <a:srgbClr val="E2EA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$("#</a:t>
            </a:r>
            <a:r>
              <a:rPr lang="en-US" sz="2000" b="1" dirty="0" err="1">
                <a:latin typeface="Courier New"/>
                <a:cs typeface="Courier New"/>
              </a:rPr>
              <a:t>datePicker</a:t>
            </a:r>
            <a:r>
              <a:rPr lang="en-US" sz="2000" b="1" dirty="0">
                <a:latin typeface="Courier New"/>
                <a:cs typeface="Courier New"/>
              </a:rPr>
              <a:t>").</a:t>
            </a:r>
            <a:r>
              <a:rPr lang="en-US" sz="2000" b="1" dirty="0" err="1">
                <a:latin typeface="Courier New"/>
                <a:cs typeface="Courier New"/>
              </a:rPr>
              <a:t>datepicker</a:t>
            </a:r>
            <a:r>
              <a:rPr lang="en-US" sz="2000" b="1" dirty="0">
                <a:latin typeface="Courier New"/>
                <a:cs typeface="Courier New"/>
              </a:rPr>
              <a:t>()</a:t>
            </a:r>
            <a:r>
              <a:rPr lang="en-US" sz="2000" b="1" dirty="0" smtClean="0">
                <a:latin typeface="Courier New"/>
                <a:cs typeface="Courier New"/>
              </a:rPr>
              <a:t>;</a:t>
            </a:r>
            <a:endParaRPr lang="en-US" sz="2000" b="1" dirty="0">
              <a:latin typeface="Courier New"/>
              <a:cs typeface="Courier New"/>
            </a:endParaRPr>
          </a:p>
        </p:txBody>
      </p:sp>
      <p:pic>
        <p:nvPicPr>
          <p:cNvPr id="8" name="Picture 7" descr="Screen Shot 2015-04-12 at 11.00.2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8903" y="1325903"/>
            <a:ext cx="4229100" cy="37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959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Slider Widget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5" name="Picture 4" descr="Screen Shot 2015-04-12 at 11.01.2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572" y="1361454"/>
            <a:ext cx="8826500" cy="787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55359" y="2355358"/>
            <a:ext cx="4648153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&lt;div id="slider"&gt;&lt;/div&gt;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&lt;div id="</a:t>
            </a:r>
            <a:r>
              <a:rPr lang="en-US" sz="2000" b="1" dirty="0" err="1">
                <a:latin typeface="Courier New"/>
                <a:cs typeface="Courier New"/>
              </a:rPr>
              <a:t>slideOutput</a:t>
            </a:r>
            <a:r>
              <a:rPr lang="en-US" sz="2000" b="1" dirty="0">
                <a:latin typeface="Courier New"/>
                <a:cs typeface="Courier New"/>
              </a:rPr>
              <a:t>"&gt;0&lt;/div</a:t>
            </a:r>
            <a:r>
              <a:rPr lang="en-US" sz="2000" b="1" dirty="0" smtClean="0">
                <a:latin typeface="Courier New"/>
                <a:cs typeface="Courier New"/>
              </a:rPr>
              <a:t>&gt;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0875" y="3246122"/>
            <a:ext cx="7880332" cy="2862322"/>
          </a:xfrm>
          <a:prstGeom prst="rect">
            <a:avLst/>
          </a:prstGeom>
          <a:solidFill>
            <a:srgbClr val="E2EA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$("#slider").slider().bind("slide", </a:t>
            </a:r>
            <a:r>
              <a:rPr lang="en-US" sz="2000" b="1" dirty="0" err="1">
                <a:latin typeface="Courier New"/>
                <a:cs typeface="Courier New"/>
              </a:rPr>
              <a:t>reportSlider</a:t>
            </a:r>
            <a:r>
              <a:rPr lang="en-US" sz="2000" b="1" dirty="0">
                <a:latin typeface="Courier New"/>
                <a:cs typeface="Courier New"/>
              </a:rPr>
              <a:t>)</a:t>
            </a:r>
            <a:r>
              <a:rPr lang="en-US" sz="2000" b="1" dirty="0" smtClean="0">
                <a:latin typeface="Courier New"/>
                <a:cs typeface="Courier New"/>
              </a:rPr>
              <a:t>;</a:t>
            </a:r>
          </a:p>
          <a:p>
            <a:endParaRPr lang="en-US" sz="2000" b="1" dirty="0" smtClean="0">
              <a:latin typeface="Courier New"/>
              <a:cs typeface="Courier New"/>
            </a:endParaRPr>
          </a:p>
          <a:p>
            <a:r>
              <a:rPr lang="en-US" sz="2000" b="1" dirty="0" smtClean="0">
                <a:latin typeface="Courier New"/>
                <a:cs typeface="Courier New"/>
              </a:rPr>
              <a:t>...</a:t>
            </a:r>
          </a:p>
          <a:p>
            <a:endParaRPr lang="en-US" sz="2000" b="1" dirty="0" smtClean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function </a:t>
            </a:r>
            <a:r>
              <a:rPr lang="en-US" sz="2000" b="1" dirty="0" err="1">
                <a:latin typeface="Courier New"/>
                <a:cs typeface="Courier New"/>
              </a:rPr>
              <a:t>reportSlider</a:t>
            </a:r>
            <a:r>
              <a:rPr lang="en-US" sz="2000" b="1" dirty="0">
                <a:latin typeface="Courier New"/>
                <a:cs typeface="Courier New"/>
              </a:rPr>
              <a:t>()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var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sliderVal</a:t>
            </a:r>
            <a:r>
              <a:rPr lang="en-US" sz="2000" b="1" dirty="0">
                <a:latin typeface="Courier New"/>
                <a:cs typeface="Courier New"/>
              </a:rPr>
              <a:t> = $("#slider").slider("value");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$("#</a:t>
            </a:r>
            <a:r>
              <a:rPr lang="en-US" sz="2000" b="1" dirty="0" err="1">
                <a:latin typeface="Courier New"/>
                <a:cs typeface="Courier New"/>
              </a:rPr>
              <a:t>slideOutput</a:t>
            </a:r>
            <a:r>
              <a:rPr lang="en-US" sz="2000" b="1" dirty="0">
                <a:latin typeface="Courier New"/>
                <a:cs typeface="Courier New"/>
              </a:rPr>
              <a:t>").html(</a:t>
            </a:r>
            <a:r>
              <a:rPr lang="en-US" sz="2000" b="1" dirty="0" err="1">
                <a:latin typeface="Courier New"/>
                <a:cs typeface="Courier New"/>
              </a:rPr>
              <a:t>sliderVal</a:t>
            </a:r>
            <a:r>
              <a:rPr lang="en-US" sz="2000" b="1" dirty="0">
                <a:latin typeface="Courier New"/>
                <a:cs typeface="Courier New"/>
              </a:rPr>
              <a:t>);</a:t>
            </a:r>
          </a:p>
          <a:p>
            <a:r>
              <a:rPr lang="en-US" sz="2000" b="1" dirty="0">
                <a:latin typeface="Courier New"/>
                <a:cs typeface="Courier New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25337636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Selectable Widget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5" name="Picture 4" descr="Screen Shot 2015-04-12 at 11.05.0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829" y="1348749"/>
            <a:ext cx="1778000" cy="12573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589214" y="2968625"/>
            <a:ext cx="3262932" cy="19389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&lt;</a:t>
            </a:r>
            <a:r>
              <a:rPr lang="en-US" sz="2000" b="1" dirty="0" err="1">
                <a:latin typeface="Courier New"/>
                <a:cs typeface="Courier New"/>
              </a:rPr>
              <a:t>ul</a:t>
            </a:r>
            <a:r>
              <a:rPr lang="en-US" sz="2000" b="1" dirty="0">
                <a:latin typeface="Courier New"/>
                <a:cs typeface="Courier New"/>
              </a:rPr>
              <a:t> id="selectable"&gt;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&lt;li&gt;alpha&lt;/li&gt;</a:t>
            </a:r>
          </a:p>
          <a:p>
            <a:r>
              <a:rPr lang="sv-SE" sz="2000" b="1" dirty="0">
                <a:latin typeface="Courier New"/>
                <a:cs typeface="Courier New"/>
              </a:rPr>
              <a:t>    &lt;li&gt;beta&lt;/li&gt;</a:t>
            </a:r>
          </a:p>
          <a:p>
            <a:r>
              <a:rPr lang="sv-SE" sz="2000" b="1" dirty="0">
                <a:latin typeface="Courier New"/>
                <a:cs typeface="Courier New"/>
              </a:rPr>
              <a:t>    &lt;li&gt;gamma&lt;/li&gt;</a:t>
            </a:r>
          </a:p>
          <a:p>
            <a:r>
              <a:rPr lang="sv-SE" sz="2000" b="1" dirty="0">
                <a:latin typeface="Courier New"/>
                <a:cs typeface="Courier New"/>
              </a:rPr>
              <a:t>    &lt;li&gt;delta&lt;/li&gt;</a:t>
            </a:r>
          </a:p>
          <a:p>
            <a:r>
              <a:rPr lang="sv-SE" sz="2000" b="1" dirty="0">
                <a:latin typeface="Courier New"/>
                <a:cs typeface="Courier New"/>
              </a:rPr>
              <a:t>&lt;/</a:t>
            </a:r>
            <a:r>
              <a:rPr lang="sv-SE" sz="2000" b="1" dirty="0" err="1">
                <a:latin typeface="Courier New"/>
                <a:cs typeface="Courier New"/>
              </a:rPr>
              <a:t>ul</a:t>
            </a:r>
            <a:r>
              <a:rPr lang="sv-SE" sz="2000" b="1" dirty="0" smtClean="0">
                <a:latin typeface="Courier New"/>
                <a:cs typeface="Courier New"/>
              </a:rPr>
              <a:t>&gt;</a:t>
            </a:r>
            <a:endParaRPr lang="sv-SE" sz="2000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04543" y="5166341"/>
            <a:ext cx="4802066" cy="400110"/>
          </a:xfrm>
          <a:prstGeom prst="rect">
            <a:avLst/>
          </a:prstGeom>
          <a:solidFill>
            <a:srgbClr val="E2EA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$("#selectable").selectable();</a:t>
            </a:r>
          </a:p>
        </p:txBody>
      </p:sp>
    </p:spTree>
    <p:extLst>
      <p:ext uri="{BB962C8B-B14F-4D97-AF65-F5344CB8AC3E}">
        <p14:creationId xmlns:p14="http://schemas.microsoft.com/office/powerpoint/2010/main" val="4290164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Sortable Widget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5" name="Picture 4" descr="Screen Shot 2015-04-12 at 11.11.2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537" y="1417342"/>
            <a:ext cx="1219200" cy="1257300"/>
          </a:xfrm>
          <a:prstGeom prst="rect">
            <a:avLst/>
          </a:prstGeom>
        </p:spPr>
      </p:pic>
      <p:pic>
        <p:nvPicPr>
          <p:cNvPr id="6" name="Picture 5" descr="Screen Shot 2015-04-12 at 11.10.45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417342"/>
            <a:ext cx="1714500" cy="12192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601169" y="3008313"/>
            <a:ext cx="2955106" cy="19389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&lt;</a:t>
            </a:r>
            <a:r>
              <a:rPr lang="en-US" sz="2000" b="1" dirty="0" err="1">
                <a:latin typeface="Courier New"/>
                <a:cs typeface="Courier New"/>
              </a:rPr>
              <a:t>ul</a:t>
            </a:r>
            <a:r>
              <a:rPr lang="en-US" sz="2000" b="1" dirty="0">
                <a:latin typeface="Courier New"/>
                <a:cs typeface="Courier New"/>
              </a:rPr>
              <a:t> id="sortable"&gt;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&lt;li&gt;alpha&lt;/li&gt;</a:t>
            </a:r>
          </a:p>
          <a:p>
            <a:r>
              <a:rPr lang="sv-SE" sz="2000" b="1" dirty="0">
                <a:latin typeface="Courier New"/>
                <a:cs typeface="Courier New"/>
              </a:rPr>
              <a:t>    &lt;li&gt;beta&lt;/li&gt;</a:t>
            </a:r>
          </a:p>
          <a:p>
            <a:r>
              <a:rPr lang="sv-SE" sz="2000" b="1" dirty="0">
                <a:latin typeface="Courier New"/>
                <a:cs typeface="Courier New"/>
              </a:rPr>
              <a:t>    &lt;li&gt;gamma&lt;/li&gt;</a:t>
            </a:r>
          </a:p>
          <a:p>
            <a:r>
              <a:rPr lang="sv-SE" sz="2000" b="1" dirty="0">
                <a:latin typeface="Courier New"/>
                <a:cs typeface="Courier New"/>
              </a:rPr>
              <a:t>    &lt;li&gt;delta&lt;/li&gt;</a:t>
            </a:r>
          </a:p>
          <a:p>
            <a:r>
              <a:rPr lang="sv-SE" sz="2000" b="1" dirty="0">
                <a:latin typeface="Courier New"/>
                <a:cs typeface="Courier New"/>
              </a:rPr>
              <a:t>&lt;/</a:t>
            </a:r>
            <a:r>
              <a:rPr lang="sv-SE" sz="2000" b="1" dirty="0" err="1">
                <a:latin typeface="Courier New"/>
                <a:cs typeface="Courier New"/>
              </a:rPr>
              <a:t>ul</a:t>
            </a:r>
            <a:r>
              <a:rPr lang="sv-SE" sz="2000" b="1" dirty="0" smtClean="0">
                <a:latin typeface="Courier New"/>
                <a:cs typeface="Courier New"/>
              </a:rPr>
              <a:t>&gt;</a:t>
            </a:r>
            <a:endParaRPr lang="sv-SE" sz="2000" b="1" dirty="0">
              <a:latin typeface="Courier New"/>
              <a:cs typeface="Courier Ne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60342" y="5222875"/>
            <a:ext cx="4248978" cy="400110"/>
          </a:xfrm>
          <a:prstGeom prst="rect">
            <a:avLst/>
          </a:prstGeom>
          <a:solidFill>
            <a:srgbClr val="E2EA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$("#sortable").sortable();</a:t>
            </a:r>
          </a:p>
        </p:txBody>
      </p:sp>
    </p:spTree>
    <p:extLst>
      <p:ext uri="{BB962C8B-B14F-4D97-AF65-F5344CB8AC3E}">
        <p14:creationId xmlns:p14="http://schemas.microsoft.com/office/powerpoint/2010/main" val="2944939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The jQuery User Interface </a:t>
            </a:r>
            <a:r>
              <a:rPr lang="en-US" dirty="0" smtClean="0"/>
              <a:t>Toolkit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 a modern application.</a:t>
            </a:r>
          </a:p>
          <a:p>
            <a:pPr lvl="1"/>
            <a:r>
              <a:rPr lang="en-US" dirty="0" smtClean="0"/>
              <a:t>That just happens to run inside a web browser.</a:t>
            </a:r>
          </a:p>
          <a:p>
            <a:pPr lvl="1"/>
            <a:r>
              <a:rPr lang="en-US" dirty="0" smtClean="0"/>
              <a:t>Add visual effects.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Open source</a:t>
            </a:r>
          </a:p>
          <a:p>
            <a:pPr lvl="1"/>
            <a:r>
              <a:rPr lang="en-US" dirty="0" smtClean="0"/>
              <a:t>Download from </a:t>
            </a:r>
            <a:r>
              <a:rPr lang="en-US" dirty="0" smtClean="0">
                <a:hlinkClick r:id="rId2"/>
              </a:rPr>
              <a:t>http://jqueryui.com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174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Dialog Widget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5" name="Picture 4" descr="Screen Shot 2015-04-12 at 11.15.1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927" y="1417342"/>
            <a:ext cx="4114405" cy="292604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466833" y="1408785"/>
            <a:ext cx="4494239" cy="40318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&lt;div id="dialog" title="my dialog"&gt;</a:t>
            </a:r>
          </a:p>
          <a:p>
            <a:r>
              <a:rPr lang="en-US" b="1" dirty="0">
                <a:latin typeface="Courier New"/>
                <a:cs typeface="Courier New"/>
              </a:rPr>
              <a:t>    &lt;p&gt;</a:t>
            </a:r>
          </a:p>
          <a:p>
            <a:r>
              <a:rPr lang="en-US" b="1" dirty="0">
                <a:latin typeface="Courier New"/>
                <a:cs typeface="Courier New"/>
              </a:rPr>
              <a:t>        The dialog class allows you </a:t>
            </a:r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    to </a:t>
            </a:r>
            <a:r>
              <a:rPr lang="en-US" b="1" dirty="0">
                <a:latin typeface="Courier New"/>
                <a:cs typeface="Courier New"/>
              </a:rPr>
              <a:t>have a </a:t>
            </a:r>
            <a:r>
              <a:rPr lang="en-US" b="1" dirty="0" smtClean="0">
                <a:latin typeface="Courier New"/>
                <a:cs typeface="Courier New"/>
              </a:rPr>
              <a:t>movable sizable </a:t>
            </a: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    customized </a:t>
            </a:r>
            <a:r>
              <a:rPr lang="en-US" b="1" dirty="0">
                <a:latin typeface="Courier New"/>
                <a:cs typeface="Courier New"/>
              </a:rPr>
              <a:t>dialog box </a:t>
            </a:r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    consistent the </a:t>
            </a:r>
            <a:r>
              <a:rPr lang="en-US" b="1" dirty="0">
                <a:latin typeface="Courier New"/>
                <a:cs typeface="Courier New"/>
              </a:rPr>
              <a:t>installed </a:t>
            </a:r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    page </a:t>
            </a:r>
            <a:r>
              <a:rPr lang="en-US" b="1" dirty="0">
                <a:latin typeface="Courier New"/>
                <a:cs typeface="Courier New"/>
              </a:rPr>
              <a:t>theme.</a:t>
            </a:r>
          </a:p>
          <a:p>
            <a:r>
              <a:rPr lang="en-US" b="1" dirty="0">
                <a:latin typeface="Courier New"/>
                <a:cs typeface="Courier New"/>
              </a:rPr>
              <a:t>    &lt;/p&gt;</a:t>
            </a:r>
          </a:p>
          <a:p>
            <a:r>
              <a:rPr lang="en-US" b="1" dirty="0">
                <a:latin typeface="Courier New"/>
                <a:cs typeface="Courier New"/>
              </a:rPr>
              <a:t>&lt;/div&gt;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&lt;input type="button"</a:t>
            </a:r>
          </a:p>
          <a:p>
            <a:r>
              <a:rPr lang="en-US" b="1" dirty="0">
                <a:latin typeface="Courier New"/>
                <a:cs typeface="Courier New"/>
              </a:rPr>
              <a:t>       value="open dialog"</a:t>
            </a:r>
          </a:p>
          <a:p>
            <a:r>
              <a:rPr lang="en-US" b="1" dirty="0">
                <a:latin typeface="Courier New"/>
                <a:cs typeface="Courier New"/>
              </a:rPr>
              <a:t>       </a:t>
            </a:r>
            <a:r>
              <a:rPr lang="en-US" b="1" dirty="0" err="1">
                <a:latin typeface="Courier New"/>
                <a:cs typeface="Courier New"/>
              </a:rPr>
              <a:t>onclick</a:t>
            </a:r>
            <a:r>
              <a:rPr lang="en-US" b="1" dirty="0">
                <a:latin typeface="Courier New"/>
                <a:cs typeface="Courier New"/>
              </a:rPr>
              <a:t>="</a:t>
            </a:r>
            <a:r>
              <a:rPr lang="en-US" b="1" dirty="0" err="1">
                <a:latin typeface="Courier New"/>
                <a:cs typeface="Courier New"/>
              </a:rPr>
              <a:t>openDialog</a:t>
            </a:r>
            <a:r>
              <a:rPr lang="en-US" b="1" dirty="0">
                <a:latin typeface="Courier New"/>
                <a:cs typeface="Courier New"/>
              </a:rPr>
              <a:t>()" /&gt;</a:t>
            </a:r>
          </a:p>
          <a:p>
            <a:r>
              <a:rPr lang="en-US" b="1" dirty="0">
                <a:latin typeface="Courier New"/>
                <a:cs typeface="Courier New"/>
              </a:rPr>
              <a:t>&lt;input type="button"</a:t>
            </a:r>
          </a:p>
          <a:p>
            <a:r>
              <a:rPr lang="en-US" b="1" dirty="0">
                <a:latin typeface="Courier New"/>
                <a:cs typeface="Courier New"/>
              </a:rPr>
              <a:t>       value="close dialog"</a:t>
            </a:r>
          </a:p>
          <a:p>
            <a:r>
              <a:rPr lang="en-US" b="1" dirty="0">
                <a:latin typeface="Courier New"/>
                <a:cs typeface="Courier New"/>
              </a:rPr>
              <a:t>       </a:t>
            </a:r>
            <a:r>
              <a:rPr lang="en-US" b="1" dirty="0" err="1">
                <a:latin typeface="Courier New"/>
                <a:cs typeface="Courier New"/>
              </a:rPr>
              <a:t>onclick</a:t>
            </a:r>
            <a:r>
              <a:rPr lang="en-US" b="1" dirty="0">
                <a:latin typeface="Courier New"/>
                <a:cs typeface="Courier New"/>
              </a:rPr>
              <a:t>="</a:t>
            </a:r>
            <a:r>
              <a:rPr lang="en-US" b="1" dirty="0" err="1">
                <a:latin typeface="Courier New"/>
                <a:cs typeface="Courier New"/>
              </a:rPr>
              <a:t>closeDialog</a:t>
            </a:r>
            <a:r>
              <a:rPr lang="en-US" b="1" dirty="0">
                <a:latin typeface="Courier New"/>
                <a:cs typeface="Courier New"/>
              </a:rPr>
              <a:t>()" /</a:t>
            </a:r>
            <a:r>
              <a:rPr lang="en-US" b="1" dirty="0" smtClean="0">
                <a:latin typeface="Courier New"/>
                <a:cs typeface="Courier New"/>
              </a:rPr>
              <a:t>&gt;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441219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Dialog </a:t>
            </a:r>
            <a:r>
              <a:rPr lang="en-US" dirty="0" smtClean="0"/>
              <a:t>Widget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59925" y="1405209"/>
            <a:ext cx="5263806" cy="4401205"/>
          </a:xfrm>
          <a:prstGeom prst="rect">
            <a:avLst/>
          </a:prstGeom>
          <a:solidFill>
            <a:srgbClr val="E2EAFF"/>
          </a:solidFill>
          <a:ln>
            <a:solidFill>
              <a:srgbClr val="3366FF"/>
            </a:solidFill>
          </a:ln>
        </p:spPr>
        <p:txBody>
          <a:bodyPr wrap="none" rtlCol="0">
            <a:spAutoFit/>
          </a:bodyPr>
          <a:lstStyle/>
          <a:p>
            <a:r>
              <a:rPr lang="is-IS" sz="2000" b="1" dirty="0" smtClean="0">
                <a:latin typeface="Courier New"/>
                <a:cs typeface="Courier New"/>
              </a:rPr>
              <a:t>$</a:t>
            </a:r>
            <a:r>
              <a:rPr lang="is-IS" sz="2000" b="1" dirty="0">
                <a:latin typeface="Courier New"/>
                <a:cs typeface="Courier New"/>
              </a:rPr>
              <a:t>("#dialog").dialog();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$</a:t>
            </a:r>
            <a:r>
              <a:rPr lang="en-US" sz="2000" b="1" dirty="0">
                <a:latin typeface="Courier New"/>
                <a:cs typeface="Courier New"/>
              </a:rPr>
              <a:t>("#dialog").dialog("close")</a:t>
            </a:r>
            <a:r>
              <a:rPr lang="en-US" sz="2000" b="1" dirty="0" smtClean="0">
                <a:latin typeface="Courier New"/>
                <a:cs typeface="Courier New"/>
              </a:rPr>
              <a:t>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 smtClean="0">
                <a:latin typeface="Courier New"/>
                <a:cs typeface="Courier New"/>
              </a:rPr>
              <a:t>...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function </a:t>
            </a:r>
            <a:r>
              <a:rPr lang="en-US" sz="2000" b="1" dirty="0" err="1">
                <a:latin typeface="Courier New"/>
                <a:cs typeface="Courier New"/>
              </a:rPr>
              <a:t>openDialog</a:t>
            </a:r>
            <a:r>
              <a:rPr lang="en-US" sz="2000" b="1" dirty="0">
                <a:latin typeface="Courier New"/>
                <a:cs typeface="Courier New"/>
              </a:rPr>
              <a:t>()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is-IS" sz="2000" b="1" dirty="0">
                <a:latin typeface="Courier New"/>
                <a:cs typeface="Courier New"/>
              </a:rPr>
              <a:t>    $("#dialog").dialog("open");</a:t>
            </a:r>
          </a:p>
          <a:p>
            <a:r>
              <a:rPr lang="is-IS" sz="2000" b="1" dirty="0">
                <a:latin typeface="Courier New"/>
                <a:cs typeface="Courier New"/>
              </a:rPr>
              <a:t>} </a:t>
            </a:r>
          </a:p>
          <a:p>
            <a:endParaRPr lang="is-I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function </a:t>
            </a:r>
            <a:r>
              <a:rPr lang="en-US" sz="2000" b="1" dirty="0" err="1">
                <a:latin typeface="Courier New"/>
                <a:cs typeface="Courier New"/>
              </a:rPr>
              <a:t>closeDialog</a:t>
            </a:r>
            <a:r>
              <a:rPr lang="en-US" sz="2000" b="1" dirty="0">
                <a:latin typeface="Courier New"/>
                <a:cs typeface="Courier New"/>
              </a:rPr>
              <a:t>()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$("#dialog").dialog("close");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95558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</a:t>
            </a:r>
            <a:r>
              <a:rPr lang="en-US" dirty="0" smtClean="0"/>
              <a:t>#6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896461"/>
          </a:xfrm>
        </p:spPr>
        <p:txBody>
          <a:bodyPr/>
          <a:lstStyle/>
          <a:p>
            <a:r>
              <a:rPr lang="en-US" dirty="0" smtClean="0">
                <a:solidFill>
                  <a:srgbClr val="B23C00"/>
                </a:solidFill>
              </a:rPr>
              <a:t>Add jQuery and jQuery UI widgets </a:t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/>
              <a:t>to your web application.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Use a jQuery Theme.</a:t>
            </a:r>
          </a:p>
          <a:p>
            <a:pPr lvl="1"/>
            <a:r>
              <a:rPr lang="en-US" dirty="0" smtClean="0"/>
              <a:t>Up to 10 points extra credit if you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create</a:t>
            </a:r>
            <a:r>
              <a:rPr lang="en-US" dirty="0" smtClean="0"/>
              <a:t> </a:t>
            </a:r>
            <a:r>
              <a:rPr lang="en-US" dirty="0" smtClean="0"/>
              <a:t>(or </a:t>
            </a:r>
            <a:r>
              <a:rPr lang="en-US" dirty="0" smtClean="0">
                <a:solidFill>
                  <a:srgbClr val="B23C00"/>
                </a:solidFill>
              </a:rPr>
              <a:t>modify</a:t>
            </a:r>
            <a:r>
              <a:rPr lang="en-US" dirty="0" smtClean="0"/>
              <a:t>) a theme.</a:t>
            </a:r>
          </a:p>
          <a:p>
            <a:pPr lvl="5"/>
            <a:endParaRPr lang="en-US" dirty="0"/>
          </a:p>
          <a:p>
            <a:r>
              <a:rPr lang="en-US" dirty="0" smtClean="0"/>
              <a:t>Turn in the usual zip file containing source files, database dump, and screen shots.</a:t>
            </a:r>
          </a:p>
          <a:p>
            <a:pPr lvl="5"/>
            <a:endParaRPr lang="en-US" dirty="0"/>
          </a:p>
          <a:p>
            <a:r>
              <a:rPr lang="en-US" dirty="0" smtClean="0">
                <a:solidFill>
                  <a:srgbClr val="B23C00"/>
                </a:solidFill>
              </a:rPr>
              <a:t>Due Friday, </a:t>
            </a:r>
            <a:r>
              <a:rPr lang="en-US" dirty="0" smtClean="0">
                <a:solidFill>
                  <a:srgbClr val="B23C00"/>
                </a:solidFill>
              </a:rPr>
              <a:t>Nov. 6.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836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jQuery </a:t>
            </a:r>
            <a:r>
              <a:rPr lang="en-US" dirty="0" smtClean="0">
                <a:solidFill>
                  <a:srgbClr val="B23C00"/>
                </a:solidFill>
              </a:rPr>
              <a:t>theme</a:t>
            </a:r>
            <a:r>
              <a:rPr lang="en-US" dirty="0" smtClean="0"/>
              <a:t> is a visual rule set.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Defines a particular look and feel.</a:t>
            </a:r>
          </a:p>
          <a:p>
            <a:pPr lvl="1"/>
            <a:r>
              <a:rPr lang="en-US" dirty="0" smtClean="0"/>
              <a:t>Implemented by a complex CSS document</a:t>
            </a:r>
            <a:br>
              <a:rPr lang="en-US" dirty="0" smtClean="0"/>
            </a:br>
            <a:r>
              <a:rPr lang="en-US" dirty="0" smtClean="0"/>
              <a:t>that you can download and link to your web pages.</a:t>
            </a:r>
          </a:p>
          <a:p>
            <a:pPr lvl="5"/>
            <a:endParaRPr lang="en-US" dirty="0"/>
          </a:p>
          <a:p>
            <a:r>
              <a:rPr lang="en-US" dirty="0" smtClean="0"/>
              <a:t>Visit the jQuery </a:t>
            </a:r>
            <a:r>
              <a:rPr lang="en-US" dirty="0"/>
              <a:t>Theme Roller at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://jqueryui.com/themeroller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Widgets (tool objects) of jQuery UI.</a:t>
            </a:r>
          </a:p>
          <a:p>
            <a:pPr lvl="1"/>
            <a:r>
              <a:rPr lang="en-US" dirty="0" smtClean="0"/>
              <a:t>Select and download themes.</a:t>
            </a:r>
          </a:p>
          <a:p>
            <a:pPr lvl="1"/>
            <a:r>
              <a:rPr lang="en-US" dirty="0" smtClean="0"/>
              <a:t>Modify themes or create new themes.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518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Drag an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402088"/>
          </a:xfrm>
        </p:spPr>
        <p:txBody>
          <a:bodyPr/>
          <a:lstStyle/>
          <a:p>
            <a:r>
              <a:rPr lang="en-US" dirty="0" smtClean="0"/>
              <a:t>Call a jQuery object’s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draggable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/>
              <a:t> function </a:t>
            </a:r>
            <a:br>
              <a:rPr lang="en-US" dirty="0"/>
            </a:br>
            <a:r>
              <a:rPr lang="en-US" dirty="0"/>
              <a:t>to an object to </a:t>
            </a:r>
            <a:r>
              <a:rPr lang="en-US" dirty="0" smtClean="0"/>
              <a:t>enable it to be dragged with a mouse.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895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Drag an </a:t>
            </a:r>
            <a:r>
              <a:rPr lang="en-US" dirty="0" smtClean="0"/>
              <a:t>Object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27010" y="1179931"/>
            <a:ext cx="8259745" cy="56323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&lt;head&gt;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&lt;title&gt;Drag&lt;/title&gt;</a:t>
            </a:r>
          </a:p>
          <a:p>
            <a:r>
              <a:rPr lang="it-IT" sz="1800" b="1" dirty="0">
                <a:latin typeface="Courier New"/>
                <a:cs typeface="Courier New"/>
              </a:rPr>
              <a:t>    &lt;meta </a:t>
            </a:r>
            <a:r>
              <a:rPr lang="it-IT" sz="1800" b="1" dirty="0" err="1">
                <a:latin typeface="Courier New"/>
                <a:cs typeface="Courier New"/>
              </a:rPr>
              <a:t>charset</a:t>
            </a:r>
            <a:r>
              <a:rPr lang="it-IT" sz="1800" b="1" dirty="0">
                <a:latin typeface="Courier New"/>
                <a:cs typeface="Courier New"/>
              </a:rPr>
              <a:t>= "UTF-8" /&gt;</a:t>
            </a:r>
          </a:p>
          <a:p>
            <a:r>
              <a:rPr lang="it-IT" sz="1800" b="1" dirty="0">
                <a:latin typeface="Courier New"/>
                <a:cs typeface="Courier New"/>
              </a:rPr>
              <a:t>    &lt;script </a:t>
            </a:r>
            <a:r>
              <a:rPr lang="it-IT" sz="1800" b="1" dirty="0" err="1">
                <a:latin typeface="Courier New"/>
                <a:cs typeface="Courier New"/>
              </a:rPr>
              <a:t>type</a:t>
            </a:r>
            <a:r>
              <a:rPr lang="it-IT" sz="1800" b="1" dirty="0">
                <a:latin typeface="Courier New"/>
                <a:cs typeface="Courier New"/>
              </a:rPr>
              <a:t>="text/</a:t>
            </a:r>
            <a:r>
              <a:rPr lang="it-IT" sz="1800" b="1" dirty="0" err="1">
                <a:latin typeface="Courier New"/>
                <a:cs typeface="Courier New"/>
              </a:rPr>
              <a:t>javascript</a:t>
            </a:r>
            <a:r>
              <a:rPr lang="it-IT" sz="1800" b="1" dirty="0">
                <a:latin typeface="Courier New"/>
                <a:cs typeface="Courier New"/>
              </a:rPr>
              <a:t>"</a:t>
            </a:r>
          </a:p>
          <a:p>
            <a:r>
              <a:rPr lang="cs-CZ" sz="1800" b="1" dirty="0">
                <a:latin typeface="Courier New"/>
                <a:cs typeface="Courier New"/>
              </a:rPr>
              <a:t>            </a:t>
            </a:r>
            <a:r>
              <a:rPr lang="cs-CZ" sz="1800" b="1" dirty="0" err="1">
                <a:latin typeface="Courier New"/>
                <a:cs typeface="Courier New"/>
              </a:rPr>
              <a:t>src</a:t>
            </a:r>
            <a:r>
              <a:rPr lang="cs-CZ" sz="1800" b="1" dirty="0">
                <a:latin typeface="Courier New"/>
                <a:cs typeface="Courier New"/>
              </a:rPr>
              <a:t>="</a:t>
            </a:r>
            <a:r>
              <a:rPr lang="cs-CZ" sz="1800" b="1" dirty="0" err="1">
                <a:latin typeface="Courier New"/>
                <a:cs typeface="Courier New"/>
              </a:rPr>
              <a:t>js</a:t>
            </a:r>
            <a:r>
              <a:rPr lang="cs-CZ" sz="1800" b="1" dirty="0">
                <a:latin typeface="Courier New"/>
                <a:cs typeface="Courier New"/>
              </a:rPr>
              <a:t>/</a:t>
            </a:r>
            <a:r>
              <a:rPr lang="cs-CZ" sz="1800" b="1" dirty="0" err="1">
                <a:latin typeface="Courier New"/>
                <a:cs typeface="Courier New"/>
              </a:rPr>
              <a:t>jquery.js</a:t>
            </a:r>
            <a:r>
              <a:rPr lang="cs-CZ" sz="1800" b="1" dirty="0">
                <a:latin typeface="Courier New"/>
                <a:cs typeface="Courier New"/>
              </a:rPr>
              <a:t>"&gt;</a:t>
            </a:r>
          </a:p>
          <a:p>
            <a:r>
              <a:rPr lang="cs-CZ" sz="1800" b="1" dirty="0">
                <a:latin typeface="Courier New"/>
                <a:cs typeface="Courier New"/>
              </a:rPr>
              <a:t>    &lt;/</a:t>
            </a:r>
            <a:r>
              <a:rPr lang="cs-CZ" sz="1800" b="1" dirty="0" err="1">
                <a:latin typeface="Courier New"/>
                <a:cs typeface="Courier New"/>
              </a:rPr>
              <a:t>script</a:t>
            </a:r>
            <a:r>
              <a:rPr lang="cs-CZ" sz="1800" b="1" dirty="0">
                <a:latin typeface="Courier New"/>
                <a:cs typeface="Courier New"/>
              </a:rPr>
              <a:t>&gt;</a:t>
            </a:r>
          </a:p>
          <a:p>
            <a:r>
              <a:rPr lang="cs-CZ" sz="1800" b="1" dirty="0">
                <a:latin typeface="Courier New"/>
                <a:cs typeface="Courier New"/>
              </a:rPr>
              <a:t>    &lt;</a:t>
            </a:r>
            <a:r>
              <a:rPr lang="cs-CZ" sz="1800" b="1" dirty="0" err="1">
                <a:latin typeface="Courier New"/>
                <a:cs typeface="Courier New"/>
              </a:rPr>
              <a:t>script</a:t>
            </a:r>
            <a:r>
              <a:rPr lang="cs-CZ" sz="1800" b="1" dirty="0">
                <a:latin typeface="Courier New"/>
                <a:cs typeface="Courier New"/>
              </a:rPr>
              <a:t> type="text/</a:t>
            </a:r>
            <a:r>
              <a:rPr lang="cs-CZ" sz="1800" b="1" dirty="0" err="1">
                <a:latin typeface="Courier New"/>
                <a:cs typeface="Courier New"/>
              </a:rPr>
              <a:t>javascript</a:t>
            </a:r>
            <a:r>
              <a:rPr lang="cs-CZ" sz="1800" b="1" dirty="0">
                <a:latin typeface="Courier New"/>
                <a:cs typeface="Courier New"/>
              </a:rPr>
              <a:t>"</a:t>
            </a:r>
          </a:p>
          <a:p>
            <a:r>
              <a:rPr lang="cs-CZ" sz="1800" b="1" dirty="0">
                <a:latin typeface="Courier New"/>
                <a:cs typeface="Courier New"/>
              </a:rPr>
              <a:t>            </a:t>
            </a:r>
            <a:r>
              <a:rPr lang="cs-CZ" sz="1800" b="1" dirty="0" err="1">
                <a:latin typeface="Courier New"/>
                <a:cs typeface="Courier New"/>
              </a:rPr>
              <a:t>src</a:t>
            </a:r>
            <a:r>
              <a:rPr lang="cs-CZ" sz="1800" b="1" dirty="0">
                <a:latin typeface="Courier New"/>
                <a:cs typeface="Courier New"/>
              </a:rPr>
              <a:t>="</a:t>
            </a:r>
            <a:r>
              <a:rPr lang="cs-CZ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js</a:t>
            </a:r>
            <a:r>
              <a:rPr lang="cs-CZ" sz="1800" b="1" dirty="0">
                <a:solidFill>
                  <a:srgbClr val="B23C00"/>
                </a:solidFill>
                <a:latin typeface="Courier New"/>
                <a:cs typeface="Courier New"/>
              </a:rPr>
              <a:t>/</a:t>
            </a:r>
            <a:r>
              <a:rPr lang="cs-CZ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jquery-ui-lightness</a:t>
            </a:r>
            <a:r>
              <a:rPr lang="cs-CZ" sz="1800" b="1" dirty="0">
                <a:solidFill>
                  <a:srgbClr val="B23C00"/>
                </a:solidFill>
                <a:latin typeface="Courier New"/>
                <a:cs typeface="Courier New"/>
              </a:rPr>
              <a:t>/</a:t>
            </a:r>
            <a:r>
              <a:rPr lang="cs-CZ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jquery-ui.min.js</a:t>
            </a:r>
            <a:r>
              <a:rPr lang="cs-CZ" sz="1800" b="1" dirty="0">
                <a:latin typeface="Courier New"/>
                <a:cs typeface="Courier New"/>
              </a:rPr>
              <a:t>"&gt;</a:t>
            </a:r>
          </a:p>
          <a:p>
            <a:r>
              <a:rPr lang="cs-CZ" sz="1800" b="1" dirty="0">
                <a:latin typeface="Courier New"/>
                <a:cs typeface="Courier New"/>
              </a:rPr>
              <a:t>    &lt;/</a:t>
            </a:r>
            <a:r>
              <a:rPr lang="cs-CZ" sz="1800" b="1" dirty="0" err="1">
                <a:latin typeface="Courier New"/>
                <a:cs typeface="Courier New"/>
              </a:rPr>
              <a:t>script</a:t>
            </a:r>
            <a:r>
              <a:rPr lang="cs-CZ" sz="1800" b="1" dirty="0">
                <a:latin typeface="Courier New"/>
                <a:cs typeface="Courier New"/>
              </a:rPr>
              <a:t>&gt;</a:t>
            </a:r>
          </a:p>
          <a:p>
            <a:r>
              <a:rPr lang="cs-CZ" sz="1800" b="1" dirty="0">
                <a:latin typeface="Courier New"/>
                <a:cs typeface="Courier New"/>
              </a:rPr>
              <a:t>    &lt;</a:t>
            </a:r>
            <a:r>
              <a:rPr lang="cs-CZ" sz="1800" b="1" dirty="0" err="1">
                <a:latin typeface="Courier New"/>
                <a:cs typeface="Courier New"/>
              </a:rPr>
              <a:t>script</a:t>
            </a:r>
            <a:r>
              <a:rPr lang="cs-CZ" sz="1800" b="1" dirty="0">
                <a:latin typeface="Courier New"/>
                <a:cs typeface="Courier New"/>
              </a:rPr>
              <a:t> type="text/</a:t>
            </a:r>
            <a:r>
              <a:rPr lang="cs-CZ" sz="1800" b="1" dirty="0" err="1">
                <a:latin typeface="Courier New"/>
                <a:cs typeface="Courier New"/>
              </a:rPr>
              <a:t>javascript</a:t>
            </a:r>
            <a:r>
              <a:rPr lang="cs-CZ" sz="1800" b="1" dirty="0">
                <a:latin typeface="Courier New"/>
                <a:cs typeface="Courier New"/>
              </a:rPr>
              <a:t>" </a:t>
            </a:r>
          </a:p>
          <a:p>
            <a:r>
              <a:rPr lang="hr-HR" sz="1800" b="1" dirty="0">
                <a:latin typeface="Courier New"/>
                <a:cs typeface="Courier New"/>
              </a:rPr>
              <a:t>            src="js/drag.js"&gt;</a:t>
            </a:r>
          </a:p>
          <a:p>
            <a:r>
              <a:rPr lang="hr-HR" sz="1800" b="1" dirty="0">
                <a:latin typeface="Courier New"/>
                <a:cs typeface="Courier New"/>
              </a:rPr>
              <a:t>    &lt;/script&gt;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&lt;/head&gt;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&lt;h1&gt;Drag Demo&lt;/h1&gt;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&lt;div id="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dragMe</a:t>
            </a:r>
            <a:r>
              <a:rPr lang="en-US" sz="1800" b="1" dirty="0">
                <a:latin typeface="Courier New"/>
                <a:cs typeface="Courier New"/>
              </a:rPr>
              <a:t>"&gt;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&lt;</a:t>
            </a:r>
            <a:r>
              <a:rPr lang="en-US" sz="1800" b="1" dirty="0" err="1">
                <a:latin typeface="Courier New"/>
                <a:cs typeface="Courier New"/>
              </a:rPr>
              <a:t>img</a:t>
            </a:r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err="1">
                <a:latin typeface="Courier New"/>
                <a:cs typeface="Courier New"/>
              </a:rPr>
              <a:t>src</a:t>
            </a:r>
            <a:r>
              <a:rPr lang="en-US" sz="1800" b="1" dirty="0">
                <a:latin typeface="Courier New"/>
                <a:cs typeface="Courier New"/>
              </a:rPr>
              <a:t>="images/</a:t>
            </a:r>
            <a:r>
              <a:rPr lang="en-US" sz="1800" b="1" dirty="0" err="1">
                <a:latin typeface="Courier New"/>
                <a:cs typeface="Courier New"/>
              </a:rPr>
              <a:t>Bristol.png</a:t>
            </a:r>
            <a:r>
              <a:rPr lang="en-US" sz="1800" b="1" dirty="0">
                <a:latin typeface="Courier New"/>
                <a:cs typeface="Courier New"/>
              </a:rPr>
              <a:t>" width="200" /&gt;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&lt;/div&gt;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&lt;/body&gt;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54878" y="4069073"/>
            <a:ext cx="4256209" cy="1754327"/>
          </a:xfrm>
          <a:prstGeom prst="rect">
            <a:avLst/>
          </a:prstGeom>
          <a:solidFill>
            <a:srgbClr val="E2EA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$(</a:t>
            </a:r>
            <a:r>
              <a:rPr lang="en-US" sz="1800" b="1" dirty="0" err="1">
                <a:latin typeface="Courier New"/>
                <a:cs typeface="Courier New"/>
              </a:rPr>
              <a:t>init</a:t>
            </a:r>
            <a:r>
              <a:rPr lang="en-US" sz="1800" b="1" dirty="0">
                <a:latin typeface="Courier New"/>
                <a:cs typeface="Courier New"/>
              </a:rPr>
              <a:t>);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function </a:t>
            </a:r>
            <a:r>
              <a:rPr lang="en-US" sz="1800" b="1" dirty="0" err="1">
                <a:latin typeface="Courier New"/>
                <a:cs typeface="Courier New"/>
              </a:rPr>
              <a:t>init</a:t>
            </a:r>
            <a:r>
              <a:rPr lang="en-US" sz="1800" b="1" dirty="0">
                <a:latin typeface="Courier New"/>
                <a:cs typeface="Courier New"/>
              </a:rPr>
              <a:t>()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it-IT" sz="1800" b="1" dirty="0">
                <a:latin typeface="Courier New"/>
                <a:cs typeface="Courier New"/>
              </a:rPr>
              <a:t>    $("#</a:t>
            </a:r>
            <a:r>
              <a:rPr lang="it-IT" sz="1800" b="1" dirty="0" err="1">
                <a:latin typeface="Courier New"/>
                <a:cs typeface="Courier New"/>
              </a:rPr>
              <a:t>dragMe</a:t>
            </a:r>
            <a:r>
              <a:rPr lang="it-IT" sz="1800" b="1" dirty="0">
                <a:latin typeface="Courier New"/>
                <a:cs typeface="Courier New"/>
              </a:rPr>
              <a:t>")</a:t>
            </a:r>
            <a:r>
              <a:rPr lang="it-IT" sz="1800" b="1" dirty="0">
                <a:solidFill>
                  <a:srgbClr val="B23C00"/>
                </a:solidFill>
                <a:latin typeface="Courier New"/>
                <a:cs typeface="Courier New"/>
              </a:rPr>
              <a:t>.</a:t>
            </a:r>
            <a:r>
              <a:rPr lang="it-IT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draggable</a:t>
            </a:r>
            <a:r>
              <a:rPr lang="it-IT" sz="1800" b="1" dirty="0">
                <a:solidFill>
                  <a:srgbClr val="B23C00"/>
                </a:solidFill>
                <a:latin typeface="Courier New"/>
                <a:cs typeface="Courier New"/>
              </a:rPr>
              <a:t>()</a:t>
            </a:r>
            <a:r>
              <a:rPr lang="it-IT" sz="1800" b="1" dirty="0">
                <a:latin typeface="Courier New"/>
                <a:cs typeface="Courier New"/>
              </a:rPr>
              <a:t>;</a:t>
            </a:r>
          </a:p>
          <a:p>
            <a:r>
              <a:rPr lang="it-IT" sz="1800" b="1" dirty="0">
                <a:latin typeface="Courier New"/>
                <a:cs typeface="Courier New"/>
              </a:rPr>
              <a:t>}</a:t>
            </a:r>
            <a:endParaRPr lang="en-US" sz="1800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63804" y="1325903"/>
            <a:ext cx="103996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drag.html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138121" y="3886195"/>
            <a:ext cx="80052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drag.js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778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UI Icons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UI Toolkit download includes an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images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folder that contains the icon files.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To insert an icon, create a span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 </a:t>
            </a:r>
            <a:r>
              <a:rPr lang="en-US" b="1" i="1" dirty="0" smtClean="0">
                <a:latin typeface="Times New Roman"/>
                <a:cs typeface="Times New Roman"/>
              </a:rPr>
              <a:t>icon-name </a:t>
            </a:r>
            <a:r>
              <a:rPr lang="en-US" dirty="0" smtClean="0"/>
              <a:t>is obtained from the </a:t>
            </a:r>
            <a:br>
              <a:rPr lang="en-US" dirty="0" smtClean="0"/>
            </a:br>
            <a:r>
              <a:rPr lang="en-US" dirty="0" smtClean="0"/>
              <a:t>Theme Roller.</a:t>
            </a:r>
          </a:p>
          <a:p>
            <a:pPr lvl="1"/>
            <a:r>
              <a:rPr lang="en-US" dirty="0" smtClean="0"/>
              <a:t>Hover the mouse over the desired icon </a:t>
            </a:r>
            <a:br>
              <a:rPr lang="en-US" dirty="0" smtClean="0"/>
            </a:br>
            <a:r>
              <a:rPr lang="en-US" dirty="0" smtClean="0"/>
              <a:t>to see its name.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0460" y="3150213"/>
            <a:ext cx="7089100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/>
                <a:cs typeface="Courier New"/>
              </a:rPr>
              <a:t>&lt;span class="</a:t>
            </a:r>
            <a:r>
              <a:rPr lang="en-US" sz="2400" b="1" dirty="0" err="1" smtClean="0">
                <a:latin typeface="Courier New"/>
                <a:cs typeface="Courier New"/>
              </a:rPr>
              <a:t>ui</a:t>
            </a:r>
            <a:r>
              <a:rPr lang="en-US" sz="2400" b="1" dirty="0" smtClean="0">
                <a:latin typeface="Courier New"/>
                <a:cs typeface="Courier New"/>
              </a:rPr>
              <a:t>-icon </a:t>
            </a:r>
            <a:r>
              <a:rPr lang="en-US" sz="2400" b="1" i="1" dirty="0" smtClean="0">
                <a:latin typeface="Times New Roman"/>
                <a:cs typeface="Times New Roman"/>
              </a:rPr>
              <a:t>icon-name</a:t>
            </a:r>
            <a:r>
              <a:rPr lang="en-US" sz="2400" b="1" dirty="0">
                <a:latin typeface="Courier New"/>
                <a:cs typeface="Courier New"/>
              </a:rPr>
              <a:t>"</a:t>
            </a:r>
            <a:r>
              <a:rPr lang="en-US" sz="2400" b="1" dirty="0" smtClean="0">
                <a:latin typeface="Courier New"/>
                <a:cs typeface="Courier New"/>
              </a:rPr>
              <a:t>&gt;&lt;/span&gt;</a:t>
            </a:r>
            <a:endParaRPr lang="en-US" sz="24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3787150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jQuery UI Toolkit Classes for CSS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5" descr="Screen Shot 2015-04-09 at 1.04.2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317" y="1163012"/>
            <a:ext cx="6309291" cy="5619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905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Resize an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Call a jQuery object’s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resizable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(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)</a:t>
            </a:r>
            <a:r>
              <a:rPr lang="en-US" dirty="0"/>
              <a:t> function </a:t>
            </a:r>
            <a:br>
              <a:rPr lang="en-US" dirty="0"/>
            </a:br>
            <a:r>
              <a:rPr lang="en-US" dirty="0"/>
              <a:t>to an object to enable it to be </a:t>
            </a:r>
            <a:r>
              <a:rPr lang="en-US" dirty="0" smtClean="0"/>
              <a:t>resized with </a:t>
            </a:r>
            <a:r>
              <a:rPr lang="en-US" dirty="0"/>
              <a:t>a mouse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Add the following jQuery UI classes </a:t>
            </a:r>
            <a:br>
              <a:rPr lang="en-US" dirty="0" smtClean="0"/>
            </a:br>
            <a:r>
              <a:rPr lang="en-US" dirty="0" smtClean="0"/>
              <a:t>to the object: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ui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-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widget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ui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-widget-content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ui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-corner-all</a:t>
            </a:r>
          </a:p>
          <a:p>
            <a:pPr lvl="4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60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44257</TotalTime>
  <Words>2229</Words>
  <Application>Microsoft Macintosh PowerPoint</Application>
  <PresentationFormat>On-screen Show (4:3)</PresentationFormat>
  <Paragraphs>392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Quadrant</vt:lpstr>
      <vt:lpstr>CS 174: Web Programming October 28 Class Meeting</vt:lpstr>
      <vt:lpstr> The jQuery User Interface Toolkit</vt:lpstr>
      <vt:lpstr> The jQuery User Interface Toolkit, cont’d</vt:lpstr>
      <vt:lpstr>Themes</vt:lpstr>
      <vt:lpstr>Drag an Object</vt:lpstr>
      <vt:lpstr>Drag an Object, cont’d</vt:lpstr>
      <vt:lpstr>UI Icons</vt:lpstr>
      <vt:lpstr>jQuery UI Toolkit Classes for CSS</vt:lpstr>
      <vt:lpstr>Resize an Object</vt:lpstr>
      <vt:lpstr>Resize an Object, cont’d</vt:lpstr>
      <vt:lpstr>Resize an Object, cont’d</vt:lpstr>
      <vt:lpstr>Resize an Object, cont’d</vt:lpstr>
      <vt:lpstr>Drag and Drop an Object</vt:lpstr>
      <vt:lpstr>Drag and Drop an Object, cont’d</vt:lpstr>
      <vt:lpstr>Drag and Drop an Object, cont’d</vt:lpstr>
      <vt:lpstr>Drag and Drop an Object, cont’d</vt:lpstr>
      <vt:lpstr>Drag and Drop an Object, cont’d</vt:lpstr>
      <vt:lpstr>jQuery UI Widgets</vt:lpstr>
      <vt:lpstr>Accordion Widget</vt:lpstr>
      <vt:lpstr>Accordion Widget, cont’d</vt:lpstr>
      <vt:lpstr>Accordion Widget, cont’d</vt:lpstr>
      <vt:lpstr>Tabs Widget</vt:lpstr>
      <vt:lpstr>Tabs Widget, cont’d</vt:lpstr>
      <vt:lpstr>AJAX Tabs</vt:lpstr>
      <vt:lpstr>AJAX Tabs, cont’d</vt:lpstr>
      <vt:lpstr>Date Picker Widget</vt:lpstr>
      <vt:lpstr>Slider Widget</vt:lpstr>
      <vt:lpstr>Selectable Widget</vt:lpstr>
      <vt:lpstr>Sortable Widget</vt:lpstr>
      <vt:lpstr>Dialog Widget</vt:lpstr>
      <vt:lpstr>Dialog Widget, cont’d</vt:lpstr>
      <vt:lpstr>Assignment #6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235: User Interface Design</dc:title>
  <dc:subject/>
  <dc:creator>Ronald Mak</dc:creator>
  <cp:keywords/>
  <dc:description/>
  <cp:lastModifiedBy>Ronald Mak</cp:lastModifiedBy>
  <cp:revision>777</cp:revision>
  <dcterms:created xsi:type="dcterms:W3CDTF">2008-01-12T03:52:55Z</dcterms:created>
  <dcterms:modified xsi:type="dcterms:W3CDTF">2015-10-28T09:16:55Z</dcterms:modified>
  <cp:category/>
</cp:coreProperties>
</file>