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60" d="100"/>
          <a:sy n="160" d="100"/>
        </p:scale>
        <p:origin x="-96" y="-16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2015: October 26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jquery.co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pi.jquery.co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w3schools.com/xml/dom_http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October 26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lightweight but powerful JavaScript library.</a:t>
            </a:r>
          </a:p>
          <a:p>
            <a:r>
              <a:rPr lang="en-US" dirty="0" smtClean="0"/>
              <a:t>Greatly simplifies JavaScript programming, especially animation and AJAX.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Adds new capabilities to DOM elements.</a:t>
            </a:r>
          </a:p>
          <a:p>
            <a:r>
              <a:rPr lang="en-US" dirty="0" smtClean="0"/>
              <a:t>Adds new user interface widgets.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Cross-platform: </a:t>
            </a:r>
            <a:r>
              <a:rPr lang="en-US" dirty="0" smtClean="0"/>
              <a:t>Works with different browsers.</a:t>
            </a:r>
          </a:p>
          <a:p>
            <a:pPr lvl="7"/>
            <a:endParaRPr lang="en-US" dirty="0" smtClean="0"/>
          </a:p>
          <a:p>
            <a:r>
              <a:rPr lang="en-US" dirty="0" smtClean="0"/>
              <a:t>Highly extensible.</a:t>
            </a:r>
          </a:p>
          <a:p>
            <a:r>
              <a:rPr lang="en-US" dirty="0" smtClean="0"/>
              <a:t>Free and open source.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4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Downloads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 </a:t>
            </a:r>
            <a:r>
              <a:rPr lang="en-US" dirty="0" err="1" smtClean="0">
                <a:hlinkClick r:id="rId2" action="ppaction://hlinkfile"/>
              </a:rPr>
              <a:t>jquery.com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Download either</a:t>
            </a:r>
          </a:p>
          <a:p>
            <a:pPr lvl="1"/>
            <a:r>
              <a:rPr lang="en-US" dirty="0" smtClean="0"/>
              <a:t>jQuery </a:t>
            </a:r>
            <a:r>
              <a:rPr lang="en-US" dirty="0" smtClean="0"/>
              <a:t>1.11.3</a:t>
            </a:r>
            <a:endParaRPr lang="en-US" dirty="0" smtClean="0"/>
          </a:p>
          <a:p>
            <a:pPr lvl="1"/>
            <a:r>
              <a:rPr lang="en-US" dirty="0" smtClean="0"/>
              <a:t>jQuery </a:t>
            </a:r>
            <a:r>
              <a:rPr lang="en-US" dirty="0" smtClean="0"/>
              <a:t>2.1.4</a:t>
            </a:r>
            <a:endParaRPr lang="en-US" dirty="0" smtClean="0"/>
          </a:p>
          <a:p>
            <a:pPr lvl="2"/>
            <a:r>
              <a:rPr lang="en-US" dirty="0" smtClean="0"/>
              <a:t>Same as jQuery 1.x but </a:t>
            </a:r>
            <a:r>
              <a:rPr lang="en-US" u="sng" dirty="0" smtClean="0"/>
              <a:t>without</a:t>
            </a:r>
            <a:r>
              <a:rPr lang="en-US" dirty="0" smtClean="0"/>
              <a:t> support for </a:t>
            </a:r>
            <a:br>
              <a:rPr lang="en-US" dirty="0" smtClean="0"/>
            </a:br>
            <a:r>
              <a:rPr lang="en-US" dirty="0" smtClean="0"/>
              <a:t>Microsoft Internet Explorer</a:t>
            </a:r>
          </a:p>
          <a:p>
            <a:pPr lvl="7"/>
            <a:endParaRPr lang="en-US" dirty="0" smtClean="0"/>
          </a:p>
          <a:p>
            <a:r>
              <a:rPr lang="en-US" dirty="0" smtClean="0"/>
              <a:t>The compressed versions will enable your web pages that use jQuery to download faster.</a:t>
            </a:r>
          </a:p>
          <a:p>
            <a:pPr lvl="1"/>
            <a:r>
              <a:rPr lang="en-US" dirty="0" smtClean="0"/>
              <a:t>Create a symbolic link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jquery.js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to the version you downloaded.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5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jQuery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5"/>
          </a:xfrm>
        </p:spPr>
        <p:txBody>
          <a:bodyPr/>
          <a:lstStyle/>
          <a:p>
            <a:r>
              <a:rPr lang="en-US" dirty="0" smtClean="0"/>
              <a:t>To use the jQuery library in your web page:</a:t>
            </a:r>
          </a:p>
          <a:p>
            <a:pPr marL="471487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also download from a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Content Delivery Network </a:t>
            </a:r>
            <a:r>
              <a:rPr lang="en-US" dirty="0" smtClean="0"/>
              <a:t>(CDN) </a:t>
            </a:r>
            <a:br>
              <a:rPr lang="en-US" dirty="0" smtClean="0"/>
            </a:br>
            <a:r>
              <a:rPr lang="en-US" dirty="0" smtClean="0"/>
              <a:t>such as Google hosted libraries: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82813" y="1965976"/>
            <a:ext cx="4802066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latin typeface="Courier New"/>
                <a:cs typeface="Courier New"/>
              </a:rPr>
              <a:t>script </a:t>
            </a:r>
            <a:r>
              <a:rPr lang="en-US" sz="2000" b="1" dirty="0" smtClean="0">
                <a:latin typeface="Courier New"/>
                <a:cs typeface="Courier New"/>
              </a:rPr>
              <a:t>type="</a:t>
            </a:r>
            <a:r>
              <a:rPr lang="en-US" sz="2000" b="1" dirty="0">
                <a:latin typeface="Courier New"/>
                <a:cs typeface="Courier New"/>
              </a:rPr>
              <a:t>text/</a:t>
            </a:r>
            <a:r>
              <a:rPr lang="en-US" sz="2000" b="1" dirty="0" err="1" smtClean="0">
                <a:latin typeface="Courier New"/>
                <a:cs typeface="Courier New"/>
              </a:rPr>
              <a:t>javascript</a:t>
            </a:r>
            <a:r>
              <a:rPr lang="en-US" sz="2000" b="1" dirty="0" smtClean="0">
                <a:latin typeface="Courier New"/>
                <a:cs typeface="Courier New"/>
              </a:rPr>
              <a:t>”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cs-CZ" sz="2000" b="1" dirty="0" smtClean="0">
                <a:latin typeface="Courier New"/>
                <a:cs typeface="Courier New"/>
              </a:rPr>
              <a:t>        </a:t>
            </a:r>
            <a:r>
              <a:rPr lang="cs-CZ" sz="2000" b="1" dirty="0" err="1" smtClean="0">
                <a:latin typeface="Courier New"/>
                <a:cs typeface="Courier New"/>
              </a:rPr>
              <a:t>src</a:t>
            </a:r>
            <a:r>
              <a:rPr lang="cs-CZ" sz="2000" b="1" dirty="0" smtClean="0">
                <a:latin typeface="Courier New"/>
                <a:cs typeface="Courier New"/>
              </a:rPr>
              <a:t> ="</a:t>
            </a:r>
            <a:r>
              <a:rPr lang="cs-CZ" sz="2000" b="1" dirty="0" err="1">
                <a:latin typeface="Courier New"/>
                <a:cs typeface="Courier New"/>
              </a:rPr>
              <a:t>jquery.js</a:t>
            </a:r>
            <a:r>
              <a:rPr lang="cs-CZ" sz="2000" b="1" dirty="0">
                <a:latin typeface="Courier New"/>
                <a:cs typeface="Courier New"/>
              </a:rPr>
              <a:t>"&gt;</a:t>
            </a:r>
          </a:p>
          <a:p>
            <a:r>
              <a:rPr lang="cs-CZ" sz="2000" b="1" dirty="0" smtClean="0">
                <a:latin typeface="Courier New"/>
                <a:cs typeface="Courier New"/>
              </a:rPr>
              <a:t>&lt;</a:t>
            </a:r>
            <a:r>
              <a:rPr lang="cs-CZ" sz="2000" b="1" dirty="0">
                <a:latin typeface="Courier New"/>
                <a:cs typeface="Courier New"/>
              </a:rPr>
              <a:t>/</a:t>
            </a:r>
            <a:r>
              <a:rPr lang="cs-CZ" sz="2000" b="1" dirty="0" err="1">
                <a:latin typeface="Courier New"/>
                <a:cs typeface="Courier New"/>
              </a:rPr>
              <a:t>script</a:t>
            </a:r>
            <a:r>
              <a:rPr lang="cs-CZ" sz="2000" b="1" dirty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482" y="4884872"/>
            <a:ext cx="8929029" cy="7848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&lt;script </a:t>
            </a:r>
            <a:r>
              <a:rPr lang="en-US" sz="1500" b="1" dirty="0" smtClean="0">
                <a:latin typeface="Courier New"/>
                <a:cs typeface="Courier New"/>
              </a:rPr>
              <a:t>type="</a:t>
            </a:r>
            <a:r>
              <a:rPr lang="en-US" sz="1500" b="1" dirty="0">
                <a:latin typeface="Courier New"/>
                <a:cs typeface="Courier New"/>
              </a:rPr>
              <a:t>text/</a:t>
            </a:r>
            <a:r>
              <a:rPr lang="en-US" sz="1500" b="1" dirty="0" err="1">
                <a:latin typeface="Courier New"/>
                <a:cs typeface="Courier New"/>
              </a:rPr>
              <a:t>javascript</a:t>
            </a:r>
            <a:r>
              <a:rPr lang="en-US" sz="1500" b="1" dirty="0">
                <a:latin typeface="Courier New"/>
                <a:cs typeface="Courier New"/>
              </a:rPr>
              <a:t>"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</a:t>
            </a:r>
            <a:r>
              <a:rPr lang="en-US" sz="1500" b="1" dirty="0" err="1" smtClean="0">
                <a:latin typeface="Courier New"/>
                <a:cs typeface="Courier New"/>
              </a:rPr>
              <a:t>src</a:t>
            </a:r>
            <a:r>
              <a:rPr lang="en-US" sz="1500" b="1" dirty="0" smtClean="0">
                <a:latin typeface="Courier New"/>
                <a:cs typeface="Courier New"/>
              </a:rPr>
              <a:t>="</a:t>
            </a:r>
            <a:r>
              <a:rPr lang="en-US" sz="1500" b="1" dirty="0">
                <a:latin typeface="Courier New"/>
                <a:cs typeface="Courier New"/>
              </a:rPr>
              <a:t>https://</a:t>
            </a:r>
            <a:r>
              <a:rPr lang="en-US" sz="1500" b="1" dirty="0" err="1">
                <a:latin typeface="Courier New"/>
                <a:cs typeface="Courier New"/>
              </a:rPr>
              <a:t>ajax.googleapis.com</a:t>
            </a:r>
            <a:r>
              <a:rPr lang="en-US" sz="1500" b="1" dirty="0">
                <a:latin typeface="Courier New"/>
                <a:cs typeface="Courier New"/>
              </a:rPr>
              <a:t>/</a:t>
            </a:r>
            <a:r>
              <a:rPr lang="en-US" sz="1500" b="1" dirty="0" err="1">
                <a:latin typeface="Courier New"/>
                <a:cs typeface="Courier New"/>
              </a:rPr>
              <a:t>ajax</a:t>
            </a:r>
            <a:r>
              <a:rPr lang="en-US" sz="1500" b="1" dirty="0">
                <a:latin typeface="Courier New"/>
                <a:cs typeface="Courier New"/>
              </a:rPr>
              <a:t>/libs/</a:t>
            </a:r>
            <a:r>
              <a:rPr lang="en-US" sz="1500" b="1" dirty="0" err="1">
                <a:latin typeface="Courier New"/>
                <a:cs typeface="Courier New"/>
              </a:rPr>
              <a:t>jquery</a:t>
            </a:r>
            <a:r>
              <a:rPr lang="en-US" sz="1500" b="1" dirty="0">
                <a:latin typeface="Courier New"/>
                <a:cs typeface="Courier New"/>
              </a:rPr>
              <a:t>/1.11.2/</a:t>
            </a:r>
            <a:r>
              <a:rPr lang="en-US" sz="1500" b="1" dirty="0" err="1">
                <a:latin typeface="Courier New"/>
                <a:cs typeface="Courier New"/>
              </a:rPr>
              <a:t>jquery.min.js</a:t>
            </a:r>
            <a:r>
              <a:rPr lang="en-US" sz="15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&lt;/script</a:t>
            </a:r>
            <a:r>
              <a:rPr lang="en-US" sz="1500" b="1" dirty="0" smtClean="0">
                <a:latin typeface="Courier New"/>
                <a:cs typeface="Courier New"/>
              </a:rPr>
              <a:t>&gt;</a:t>
            </a:r>
            <a:endParaRPr lang="en-US" sz="15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2811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</a:t>
            </a:r>
            <a:r>
              <a:rPr lang="en-US" dirty="0"/>
              <a:t>complete jQuery API,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api.jquery.com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34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AJAX with jQuery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436688"/>
            <a:ext cx="6846546" cy="156966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&lt;h1&gt;Simple AJAX with jQuery&lt;/h1&gt;</a:t>
            </a:r>
          </a:p>
          <a:p>
            <a:r>
              <a:rPr lang="hr-HR" sz="2400" b="1" dirty="0">
                <a:latin typeface="Courier New"/>
                <a:cs typeface="Courier New"/>
              </a:rPr>
              <a:t>    &lt;div </a:t>
            </a:r>
            <a:r>
              <a:rPr lang="hr-HR" sz="2400" b="1" dirty="0" smtClean="0">
                <a:solidFill>
                  <a:srgbClr val="B23C00"/>
                </a:solidFill>
                <a:latin typeface="Courier New"/>
                <a:cs typeface="Courier New"/>
              </a:rPr>
              <a:t>id="</a:t>
            </a:r>
            <a:r>
              <a:rPr lang="hr-HR" sz="2400" b="1" dirty="0">
                <a:solidFill>
                  <a:srgbClr val="B23C00"/>
                </a:solidFill>
                <a:latin typeface="Courier New"/>
                <a:cs typeface="Courier New"/>
              </a:rPr>
              <a:t>output"</a:t>
            </a:r>
            <a:r>
              <a:rPr lang="hr-HR" sz="2400" b="1" dirty="0">
                <a:latin typeface="Courier New"/>
                <a:cs typeface="Courier New"/>
              </a:rPr>
              <a:t>&gt;&lt;/div&gt;</a:t>
            </a:r>
          </a:p>
          <a:p>
            <a:r>
              <a:rPr lang="hr-HR" sz="2400" b="1" dirty="0">
                <a:latin typeface="Courier New"/>
                <a:cs typeface="Courier New"/>
              </a:rPr>
              <a:t>&lt;/body</a:t>
            </a:r>
            <a:r>
              <a:rPr lang="hr-HR" sz="2400" b="1" dirty="0" smtClean="0">
                <a:latin typeface="Courier New"/>
                <a:cs typeface="Courier New"/>
              </a:rPr>
              <a:t>&gt;</a:t>
            </a:r>
            <a:endParaRPr lang="hr-HR" sz="2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6217" y="3315212"/>
            <a:ext cx="6649026" cy="2308324"/>
          </a:xfrm>
          <a:prstGeom prst="rect">
            <a:avLst/>
          </a:prstGeom>
          <a:solidFill>
            <a:srgbClr val="E2EA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$(document).ready(</a:t>
            </a:r>
            <a:r>
              <a:rPr lang="en-US" sz="2400" b="1" dirty="0" err="1">
                <a:latin typeface="Courier New"/>
                <a:cs typeface="Courier New"/>
              </a:rPr>
              <a:t>init</a:t>
            </a:r>
            <a:r>
              <a:rPr lang="en-US" sz="2400" b="1" dirty="0">
                <a:latin typeface="Courier New"/>
                <a:cs typeface="Courier New"/>
              </a:rPr>
              <a:t>);</a:t>
            </a:r>
          </a:p>
          <a:p>
            <a:endParaRPr lang="en-US" sz="2400" b="1" dirty="0">
              <a:latin typeface="Courier New"/>
              <a:cs typeface="Courier New"/>
            </a:endParaRPr>
          </a:p>
          <a:p>
            <a:r>
              <a:rPr lang="en-US" sz="2400" b="1" dirty="0">
                <a:latin typeface="Courier New"/>
                <a:cs typeface="Courier New"/>
              </a:rPr>
              <a:t>function </a:t>
            </a:r>
            <a:r>
              <a:rPr lang="en-US" sz="2400" b="1" dirty="0" err="1">
                <a:latin typeface="Courier New"/>
                <a:cs typeface="Courier New"/>
              </a:rPr>
              <a:t>init</a:t>
            </a:r>
            <a:r>
              <a:rPr lang="en-US" sz="2400" b="1" dirty="0">
                <a:latin typeface="Courier New"/>
                <a:cs typeface="Courier New"/>
              </a:rPr>
              <a:t>()</a:t>
            </a:r>
          </a:p>
          <a:p>
            <a:r>
              <a:rPr lang="en-US" sz="2400" b="1" dirty="0">
                <a:latin typeface="Courier New"/>
                <a:cs typeface="Courier New"/>
              </a:rPr>
              <a:t>{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$("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#output</a:t>
            </a:r>
            <a:r>
              <a:rPr lang="en-US" sz="2400" b="1" dirty="0">
                <a:latin typeface="Courier New"/>
                <a:cs typeface="Courier New"/>
              </a:rPr>
              <a:t>").load("</a:t>
            </a:r>
            <a:r>
              <a:rPr lang="en-US" sz="2400" b="1" dirty="0" err="1">
                <a:latin typeface="Courier New"/>
                <a:cs typeface="Courier New"/>
              </a:rPr>
              <a:t>lorem.txt</a:t>
            </a:r>
            <a:r>
              <a:rPr lang="en-US" sz="2400" b="1" dirty="0">
                <a:latin typeface="Courier New"/>
                <a:cs typeface="Courier New"/>
              </a:rPr>
              <a:t>");</a:t>
            </a:r>
          </a:p>
          <a:p>
            <a:r>
              <a:rPr lang="en-US" sz="24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00938" y="1301750"/>
            <a:ext cx="100570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ajax.html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0938" y="3154683"/>
            <a:ext cx="7662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ajax.js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2219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600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320994" cy="3748999"/>
          </a:xfrm>
        </p:spPr>
        <p:txBody>
          <a:bodyPr/>
          <a:lstStyle/>
          <a:p>
            <a:r>
              <a:rPr lang="en-US" dirty="0" smtClean="0"/>
              <a:t>Create a jQuery object from a DOM element.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$()</a:t>
            </a:r>
            <a:r>
              <a:rPr lang="en-US" dirty="0" smtClean="0"/>
              <a:t> function.</a:t>
            </a:r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creates a jQuery object from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div</a:t>
            </a:r>
            <a:r>
              <a:rPr lang="en-US" dirty="0" smtClean="0"/>
              <a:t> with id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output</a:t>
            </a:r>
            <a:r>
              <a:rPr lang="en-US" dirty="0" smtClean="0"/>
              <a:t>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Simpler than: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25963" y="3881725"/>
            <a:ext cx="444549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&lt;div </a:t>
            </a:r>
            <a:r>
              <a:rPr lang="en-US" sz="2400" b="1" dirty="0" smtClean="0">
                <a:latin typeface="Courier New"/>
                <a:cs typeface="Courier New"/>
              </a:rPr>
              <a:t>id="</a:t>
            </a:r>
            <a:r>
              <a:rPr lang="en-US" sz="2400" b="1" dirty="0">
                <a:latin typeface="Courier New"/>
                <a:cs typeface="Courier New"/>
              </a:rPr>
              <a:t>output"&gt;&lt;/div&gt;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2606049"/>
            <a:ext cx="2474465" cy="461665"/>
          </a:xfrm>
          <a:prstGeom prst="rect">
            <a:avLst/>
          </a:prstGeom>
          <a:solidFill>
            <a:srgbClr val="E2EAFF"/>
          </a:solidFill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hr-HR" sz="2400" b="1" dirty="0">
                <a:latin typeface="Courier New"/>
                <a:cs typeface="Courier New"/>
              </a:rPr>
              <a:t>$("#output")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35" y="5161871"/>
            <a:ext cx="6279634" cy="461665"/>
          </a:xfrm>
          <a:prstGeom prst="rect">
            <a:avLst/>
          </a:prstGeom>
          <a:solidFill>
            <a:srgbClr val="E2EA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hr-HR" sz="2400" b="1" dirty="0" smtClean="0">
                <a:latin typeface="Courier New"/>
                <a:cs typeface="Courier New"/>
              </a:rPr>
              <a:t>document.getElementById("output")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16418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</a:t>
            </a:r>
            <a:r>
              <a:rPr lang="en-US" dirty="0" smtClean="0"/>
              <a:t>Objects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jQuery object adds new functionality </a:t>
            </a:r>
            <a:br>
              <a:rPr lang="en-US" dirty="0" smtClean="0"/>
            </a:br>
            <a:r>
              <a:rPr lang="en-US" dirty="0" smtClean="0"/>
              <a:t>to its DOM element.</a:t>
            </a:r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 an AJAX document load and replace the contents of the div with the document contents.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03925" y="2846012"/>
            <a:ext cx="4955979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$("#output").load("</a:t>
            </a:r>
            <a:r>
              <a:rPr lang="en-US" sz="2000" b="1" dirty="0" err="1">
                <a:latin typeface="Courier New"/>
                <a:cs typeface="Courier New"/>
              </a:rPr>
              <a:t>lorem.txt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45" y="4857670"/>
            <a:ext cx="8342072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$("#output").html("&lt;h2&gt;&lt;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&gt;Hello, world!&lt;/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&gt;&lt;/h2&gt;");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806" y="6012918"/>
            <a:ext cx="788033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document.getElementById</a:t>
            </a:r>
            <a:r>
              <a:rPr lang="en-US" sz="2000" b="1" dirty="0" smtClean="0">
                <a:latin typeface="Courier New"/>
                <a:cs typeface="Courier New"/>
              </a:rPr>
              <a:t>("output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</a:t>
            </a:r>
            <a:r>
              <a:rPr lang="en-US" sz="2000" b="1" dirty="0" err="1" smtClean="0">
                <a:latin typeface="Courier New"/>
                <a:cs typeface="Courier New"/>
              </a:rPr>
              <a:t>innerHTML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>
                <a:latin typeface="Courier New"/>
                <a:cs typeface="Courier New"/>
              </a:rPr>
              <a:t>"&lt;h2&gt;&lt;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&gt;Hello, world!&lt;/</a:t>
            </a:r>
            <a:r>
              <a:rPr lang="en-US" sz="2000" b="1" dirty="0" err="1">
                <a:latin typeface="Courier New"/>
                <a:cs typeface="Courier New"/>
              </a:rPr>
              <a:t>em</a:t>
            </a:r>
            <a:r>
              <a:rPr lang="en-US" sz="2000" b="1" dirty="0">
                <a:latin typeface="Courier New"/>
                <a:cs typeface="Courier New"/>
              </a:rPr>
              <a:t>&gt;&lt;/h2&gt;");</a:t>
            </a:r>
          </a:p>
        </p:txBody>
      </p:sp>
    </p:spTree>
    <p:extLst>
      <p:ext uri="{BB962C8B-B14F-4D97-AF65-F5344CB8AC3E}">
        <p14:creationId xmlns:p14="http://schemas.microsoft.com/office/powerpoint/2010/main" val="106940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36697"/>
          </a:xfrm>
        </p:spPr>
        <p:txBody>
          <a:bodyPr/>
          <a:lstStyle/>
          <a:p>
            <a:r>
              <a:rPr lang="en-US" dirty="0" smtClean="0"/>
              <a:t>Instead of:</a:t>
            </a:r>
          </a:p>
          <a:p>
            <a:endParaRPr lang="en-US" dirty="0"/>
          </a:p>
          <a:p>
            <a:pPr lvl="1"/>
            <a:r>
              <a:rPr lang="en-US" dirty="0" smtClean="0"/>
              <a:t>Call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init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after the entire page is </a:t>
            </a:r>
            <a:r>
              <a:rPr lang="en-US" dirty="0" smtClean="0">
                <a:solidFill>
                  <a:srgbClr val="B23C00"/>
                </a:solidFill>
              </a:rPr>
              <a:t>displayed</a:t>
            </a:r>
            <a:r>
              <a:rPr lang="en-US" dirty="0" smtClean="0"/>
              <a:t>.</a:t>
            </a:r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Use the jQuery statement:</a:t>
            </a:r>
          </a:p>
          <a:p>
            <a:endParaRPr lang="en-US" dirty="0"/>
          </a:p>
          <a:p>
            <a:pPr lvl="1"/>
            <a:r>
              <a:rPr lang="en-US" dirty="0"/>
              <a:t>Call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init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after the entire page is </a:t>
            </a:r>
            <a:r>
              <a:rPr lang="en-US" dirty="0" smtClean="0">
                <a:solidFill>
                  <a:srgbClr val="B23C00"/>
                </a:solidFill>
              </a:rPr>
              <a:t>loaded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but before the page displays.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A shortcut: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1781" y="1840183"/>
            <a:ext cx="357075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&lt;body </a:t>
            </a:r>
            <a:r>
              <a:rPr lang="en-US" sz="2000" b="1" dirty="0" err="1" smtClean="0">
                <a:latin typeface="Courier New"/>
                <a:cs typeface="Courier New"/>
              </a:rPr>
              <a:t>onload</a:t>
            </a:r>
            <a:r>
              <a:rPr lang="en-US" sz="2000" b="1" dirty="0" smtClean="0">
                <a:latin typeface="Courier New"/>
                <a:cs typeface="Courier New"/>
              </a:rPr>
              <a:t>="</a:t>
            </a:r>
            <a:r>
              <a:rPr lang="en-US" sz="2000" b="1" dirty="0" err="1" smtClean="0">
                <a:latin typeface="Courier New"/>
                <a:cs typeface="Courier New"/>
              </a:rPr>
              <a:t>init</a:t>
            </a:r>
            <a:r>
              <a:rPr lang="en-US" sz="2000" b="1" dirty="0" smtClean="0">
                <a:latin typeface="Courier New"/>
                <a:cs typeface="Courier New"/>
              </a:rPr>
              <a:t>()"&gt;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3633" y="3520439"/>
            <a:ext cx="3878586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$(document).ready(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96100" y="5497743"/>
            <a:ext cx="1415973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</a:t>
            </a:r>
            <a:r>
              <a:rPr lang="en-US" sz="2000" b="1" dirty="0" err="1" smtClean="0">
                <a:latin typeface="Courier New"/>
                <a:cs typeface="Courier New"/>
              </a:rPr>
              <a:t>init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7603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jQuery uses CSS-style selectors.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Refer to all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h1</a:t>
            </a:r>
            <a:r>
              <a:rPr lang="en-US" dirty="0" smtClean="0"/>
              <a:t> headings.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Refer to the object with id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output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Refer to the objects with class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indented</a:t>
            </a:r>
            <a:r>
              <a:rPr lang="en-US" dirty="0" smtClean="0"/>
              <a:t>. 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Refer to images that are in list items.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1965976"/>
            <a:ext cx="1262059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$("h1")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34659" y="3028890"/>
            <a:ext cx="2031626" cy="400110"/>
          </a:xfrm>
          <a:prstGeom prst="rect">
            <a:avLst/>
          </a:prstGeom>
          <a:solidFill>
            <a:srgbClr val="E2EAFF"/>
          </a:solidFill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hr-HR" sz="2000" b="1" dirty="0">
                <a:latin typeface="Courier New"/>
                <a:cs typeface="Courier New"/>
              </a:rPr>
              <a:t>$("#output")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4659" y="4069073"/>
            <a:ext cx="2402018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$(".indented")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34659" y="5074902"/>
            <a:ext cx="2094192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$("li </a:t>
            </a:r>
            <a:r>
              <a:rPr lang="en-US" sz="2000" b="1" dirty="0" err="1" smtClean="0">
                <a:latin typeface="Courier New"/>
                <a:cs typeface="Courier New"/>
              </a:rPr>
              <a:t>img</a:t>
            </a:r>
            <a:r>
              <a:rPr lang="en-US" sz="2000" b="1" dirty="0" smtClean="0">
                <a:latin typeface="Courier New"/>
                <a:cs typeface="Courier New"/>
              </a:rPr>
              <a:t>");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64843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jQuery’s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css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method to set the </a:t>
            </a:r>
            <a:br>
              <a:rPr lang="en-US" dirty="0" smtClean="0"/>
            </a:br>
            <a:r>
              <a:rPr lang="en-US" dirty="0" smtClean="0"/>
              <a:t>style of an object or a set of objects.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 the background of all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h1</a:t>
            </a:r>
            <a:r>
              <a:rPr lang="en-US" dirty="0" smtClean="0"/>
              <a:t> headings to yellow.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 the background of the paragraph with </a:t>
            </a:r>
            <a:br>
              <a:rPr lang="en-US" dirty="0" smtClean="0"/>
            </a:br>
            <a:r>
              <a:rPr lang="en-US" dirty="0" smtClean="0"/>
              <a:t>id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warning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to yellow and its text to 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63074" y="2880366"/>
            <a:ext cx="6495112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$("h1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).</a:t>
            </a:r>
            <a:r>
              <a:rPr lang="en-US" sz="2000" b="1" dirty="0" err="1" smtClean="0">
                <a:latin typeface="Courier New"/>
                <a:cs typeface="Courier New"/>
              </a:rPr>
              <a:t>css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err="1" smtClean="0">
                <a:latin typeface="Courier New"/>
                <a:cs typeface="Courier New"/>
              </a:rPr>
              <a:t>backgroundColor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,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yellow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3845" y="4251951"/>
            <a:ext cx="7418593" cy="707886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hr-HR" sz="2000" b="1" dirty="0" smtClean="0">
                <a:latin typeface="Courier New"/>
                <a:cs typeface="Courier New"/>
              </a:rPr>
              <a:t>#warning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).</a:t>
            </a:r>
            <a:r>
              <a:rPr lang="en-US" sz="2000" b="1" dirty="0" err="1" smtClean="0">
                <a:latin typeface="Courier New"/>
                <a:cs typeface="Courier New"/>
              </a:rPr>
              <a:t>css</a:t>
            </a:r>
            <a:r>
              <a:rPr lang="en-US" sz="2000" b="1" dirty="0" smtClean="0">
                <a:latin typeface="Courier New"/>
                <a:cs typeface="Courier New"/>
              </a:rPr>
              <a:t>(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{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 err="1" smtClean="0">
                <a:latin typeface="Courier New"/>
                <a:cs typeface="Courier New"/>
              </a:rPr>
              <a:t>backgroundColor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en-US" sz="2000" b="1" dirty="0" smtClean="0">
                <a:latin typeface="Courier New"/>
                <a:cs typeface="Courier New"/>
              </a:rPr>
              <a:t>"yellow",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   </a:t>
            </a:r>
            <a:r>
              <a:rPr lang="en-US" sz="2000" b="1" dirty="0" smtClean="0">
                <a:latin typeface="Courier New"/>
                <a:cs typeface="Courier New"/>
              </a:rPr>
              <a:t>      "</a:t>
            </a:r>
            <a:r>
              <a:rPr lang="en-US" sz="2000" b="1" dirty="0" err="1" smtClean="0">
                <a:latin typeface="Courier New"/>
                <a:cs typeface="Courier New"/>
              </a:rPr>
              <a:t>color"</a:t>
            </a:r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en-US" sz="2000" b="1" dirty="0" err="1" smtClean="0">
                <a:latin typeface="Courier New"/>
                <a:cs typeface="Courier New"/>
              </a:rPr>
              <a:t>"red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} 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3366" y="3758614"/>
            <a:ext cx="3354704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One parameter: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JavaScript Object Notation (JSON)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23366" y="2633251"/>
            <a:ext cx="165572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Two parameters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46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Browser – Web Server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time you submit form data from the web browser to the web server, you must wait 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 web server to </a:t>
            </a:r>
            <a:r>
              <a:rPr lang="en-US" dirty="0" smtClean="0">
                <a:solidFill>
                  <a:srgbClr val="B23C00"/>
                </a:solidFill>
              </a:rPr>
              <a:t>generate</a:t>
            </a:r>
            <a:r>
              <a:rPr lang="en-US" dirty="0" smtClean="0"/>
              <a:t> the next web page.</a:t>
            </a:r>
          </a:p>
          <a:p>
            <a:pPr lvl="1"/>
            <a:r>
              <a:rPr lang="en-US" dirty="0" smtClean="0"/>
              <a:t>The next web page to </a:t>
            </a:r>
            <a:r>
              <a:rPr lang="en-US" dirty="0" smtClean="0">
                <a:solidFill>
                  <a:srgbClr val="B23C00"/>
                </a:solidFill>
              </a:rPr>
              <a:t>download</a:t>
            </a:r>
            <a:r>
              <a:rPr lang="en-US" dirty="0" smtClean="0"/>
              <a:t> to your browser.</a:t>
            </a:r>
          </a:p>
          <a:p>
            <a:pPr lvl="1"/>
            <a:r>
              <a:rPr lang="en-US" dirty="0" smtClean="0"/>
              <a:t>Your browser to </a:t>
            </a:r>
            <a:r>
              <a:rPr lang="en-US" dirty="0" smtClean="0">
                <a:solidFill>
                  <a:srgbClr val="B23C00"/>
                </a:solidFill>
              </a:rPr>
              <a:t>render</a:t>
            </a:r>
            <a:r>
              <a:rPr lang="en-US" dirty="0" smtClean="0"/>
              <a:t> the next web page.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experience a noticeable </a:t>
            </a:r>
            <a:r>
              <a:rPr lang="en-US" dirty="0" smtClean="0">
                <a:solidFill>
                  <a:srgbClr val="B23C00"/>
                </a:solidFill>
              </a:rPr>
              <a:t>page refresh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16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Hover Event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424" y="1234464"/>
            <a:ext cx="4247978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&lt;</a:t>
            </a:r>
            <a:r>
              <a:rPr lang="en-US" b="1" dirty="0">
                <a:latin typeface="Courier New"/>
                <a:cs typeface="Courier New"/>
              </a:rPr>
              <a:t>h1&gt;Hover Demo&lt;/h1&gt;</a:t>
            </a:r>
          </a:p>
          <a:p>
            <a:r>
              <a:rPr lang="en-US" b="1" dirty="0">
                <a:latin typeface="Courier New"/>
                <a:cs typeface="Courier New"/>
              </a:rPr>
              <a:t>    &lt;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&lt;li&gt;Computer Science&lt;/li&gt;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&lt;li&gt;Mathematics&lt;/li&gt;</a:t>
            </a:r>
          </a:p>
          <a:p>
            <a:r>
              <a:rPr lang="hu-HU" b="1" dirty="0">
                <a:latin typeface="Courier New"/>
                <a:cs typeface="Courier New"/>
              </a:rPr>
              <a:t>        &lt;li&gt;Physics&lt;/li&gt;</a:t>
            </a:r>
          </a:p>
          <a:p>
            <a:r>
              <a:rPr lang="fi-FI" b="1" dirty="0">
                <a:latin typeface="Courier New"/>
                <a:cs typeface="Courier New"/>
              </a:rPr>
              <a:t>        &lt;li&gt;</a:t>
            </a:r>
            <a:r>
              <a:rPr lang="fi-FI" b="1" dirty="0" err="1">
                <a:latin typeface="Courier New"/>
                <a:cs typeface="Courier New"/>
              </a:rPr>
              <a:t>Chemistry</a:t>
            </a:r>
            <a:r>
              <a:rPr lang="fi-FI" b="1" dirty="0">
                <a:latin typeface="Courier New"/>
                <a:cs typeface="Courier New"/>
              </a:rPr>
              <a:t>&lt;/li&gt;</a:t>
            </a:r>
          </a:p>
          <a:p>
            <a:r>
              <a:rPr lang="fi-FI" b="1" dirty="0">
                <a:latin typeface="Courier New"/>
                <a:cs typeface="Courier New"/>
              </a:rPr>
              <a:t>    &lt;/</a:t>
            </a:r>
            <a:r>
              <a:rPr lang="fi-FI" b="1" dirty="0" err="1">
                <a:latin typeface="Courier New"/>
                <a:cs typeface="Courier New"/>
              </a:rPr>
              <a:t>ul</a:t>
            </a:r>
            <a:r>
              <a:rPr lang="fi-FI" b="1" dirty="0">
                <a:latin typeface="Courier New"/>
                <a:cs typeface="Courier New"/>
              </a:rPr>
              <a:t>&gt;</a:t>
            </a:r>
          </a:p>
          <a:p>
            <a:r>
              <a:rPr lang="fi-FI" b="1" dirty="0">
                <a:latin typeface="Courier New"/>
                <a:cs typeface="Courier New"/>
              </a:rPr>
              <a:t>&lt;/</a:t>
            </a:r>
            <a:r>
              <a:rPr lang="fi-FI" b="1" dirty="0" err="1">
                <a:latin typeface="Courier New"/>
                <a:cs typeface="Courier New"/>
              </a:rPr>
              <a:t>body</a:t>
            </a:r>
            <a:r>
              <a:rPr lang="fi-FI" b="1" dirty="0" smtClean="0">
                <a:latin typeface="Courier New"/>
                <a:cs typeface="Courier New"/>
              </a:rPr>
              <a:t>&gt;</a:t>
            </a:r>
            <a:endParaRPr lang="fi-FI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5141" y="1234464"/>
            <a:ext cx="4617370" cy="5509201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$(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$("li")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.hover</a:t>
            </a:r>
            <a:r>
              <a:rPr lang="en-US" b="1" dirty="0">
                <a:latin typeface="Courier New"/>
                <a:cs typeface="Courier New"/>
              </a:rPr>
              <a:t>(highlight, plain);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highlight()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$(this)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latin typeface="Courier New"/>
                <a:cs typeface="Courier New"/>
              </a:rPr>
              <a:t>(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{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background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: "</a:t>
            </a:r>
            <a:r>
              <a:rPr lang="en-US" b="1" dirty="0">
                <a:latin typeface="Courier New"/>
                <a:cs typeface="Courier New"/>
              </a:rPr>
              <a:t>black",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"color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:      "</a:t>
            </a:r>
            <a:r>
              <a:rPr lang="en-US" b="1" dirty="0">
                <a:latin typeface="Courier New"/>
                <a:cs typeface="Courier New"/>
              </a:rPr>
              <a:t>white"} 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plain()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$(this)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latin typeface="Courier New"/>
                <a:cs typeface="Courier New"/>
              </a:rPr>
              <a:t>(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{</a:t>
            </a:r>
            <a:r>
              <a:rPr lang="en-US" b="1" dirty="0">
                <a:latin typeface="Courier New"/>
                <a:cs typeface="Courier New"/>
              </a:rPr>
              <a:t>"background": "white",</a:t>
            </a:r>
          </a:p>
          <a:p>
            <a:r>
              <a:rPr lang="es-ES_tradnl" b="1" dirty="0">
                <a:latin typeface="Courier New"/>
                <a:cs typeface="Courier New"/>
              </a:rPr>
              <a:t>         "color":      "</a:t>
            </a:r>
            <a:r>
              <a:rPr lang="es-ES_tradnl" b="1" dirty="0" err="1">
                <a:latin typeface="Courier New"/>
                <a:cs typeface="Courier New"/>
              </a:rPr>
              <a:t>black</a:t>
            </a:r>
            <a:r>
              <a:rPr lang="es-ES_tradnl" b="1" dirty="0">
                <a:latin typeface="Courier New"/>
                <a:cs typeface="Courier New"/>
              </a:rPr>
              <a:t>"} </a:t>
            </a:r>
          </a:p>
          <a:p>
            <a:r>
              <a:rPr lang="es-ES_tradnl" b="1" dirty="0">
                <a:latin typeface="Courier New"/>
                <a:cs typeface="Courier New"/>
              </a:rPr>
              <a:t>    </a:t>
            </a:r>
            <a:r>
              <a:rPr lang="es-ES_tradnl" b="1" dirty="0" smtClean="0">
                <a:latin typeface="Courier New"/>
                <a:cs typeface="Courier New"/>
              </a:rPr>
              <a:t>)</a:t>
            </a:r>
            <a:r>
              <a:rPr lang="es-ES_tradnl" b="1" dirty="0">
                <a:latin typeface="Courier New"/>
                <a:cs typeface="Courier New"/>
              </a:rPr>
              <a:t>;</a:t>
            </a:r>
          </a:p>
          <a:p>
            <a:r>
              <a:rPr lang="es-ES_tradnl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66444" y="1353105"/>
            <a:ext cx="113123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hover.html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77842" y="1353105"/>
            <a:ext cx="8917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hover.js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1708" y="3703317"/>
            <a:ext cx="2286904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B23C00"/>
                </a:solidFill>
              </a:rPr>
              <a:t>Note: </a:t>
            </a:r>
          </a:p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$this</a:t>
            </a:r>
            <a:r>
              <a:rPr lang="en-US" sz="2000" b="1" dirty="0" smtClean="0">
                <a:solidFill>
                  <a:srgbClr val="0033CC"/>
                </a:solidFill>
                <a:latin typeface="+mn-lt"/>
                <a:cs typeface="Courier New"/>
              </a:rPr>
              <a:t> </a:t>
            </a:r>
            <a:r>
              <a:rPr lang="en-US" sz="2000" dirty="0" smtClean="0">
                <a:solidFill>
                  <a:srgbClr val="B23C00"/>
                </a:solidFill>
              </a:rPr>
              <a:t>refers to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a DOM element.</a:t>
            </a:r>
          </a:p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$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(this)</a:t>
            </a:r>
            <a:r>
              <a:rPr lang="en-US" sz="2000" b="1" dirty="0">
                <a:solidFill>
                  <a:srgbClr val="0033CC"/>
                </a:solidFill>
                <a:latin typeface="+mj-lt"/>
                <a:cs typeface="Courier New"/>
              </a:rPr>
              <a:t> </a:t>
            </a:r>
            <a:r>
              <a:rPr lang="en-US" sz="2000" dirty="0" smtClean="0">
                <a:solidFill>
                  <a:srgbClr val="B23C00"/>
                </a:solidFill>
              </a:rPr>
              <a:t>refers to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the corresponding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jQuery object.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4659" y="6355048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839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 numCol="2"/>
          <a:lstStyle/>
          <a:p>
            <a:r>
              <a:rPr lang="en-US" dirty="0" smtClean="0"/>
              <a:t>Mouse</a:t>
            </a:r>
          </a:p>
          <a:p>
            <a:pPr lvl="1"/>
            <a:r>
              <a:rPr lang="en-US" dirty="0" smtClean="0"/>
              <a:t>click</a:t>
            </a:r>
          </a:p>
          <a:p>
            <a:pPr lvl="1"/>
            <a:r>
              <a:rPr lang="en-US" dirty="0" err="1" smtClean="0"/>
              <a:t>dblclick</a:t>
            </a:r>
            <a:endParaRPr lang="en-US" dirty="0" smtClean="0"/>
          </a:p>
          <a:p>
            <a:pPr lvl="1"/>
            <a:r>
              <a:rPr lang="en-US" dirty="0" err="1" smtClean="0"/>
              <a:t>mousedown</a:t>
            </a:r>
            <a:endParaRPr lang="en-US" dirty="0" smtClean="0"/>
          </a:p>
          <a:p>
            <a:pPr lvl="1"/>
            <a:r>
              <a:rPr lang="en-US" dirty="0" err="1" smtClean="0"/>
              <a:t>mouseup</a:t>
            </a:r>
            <a:endParaRPr lang="en-US" dirty="0" smtClean="0"/>
          </a:p>
          <a:p>
            <a:pPr lvl="1"/>
            <a:r>
              <a:rPr lang="en-US" dirty="0" err="1" smtClean="0"/>
              <a:t>mouseover</a:t>
            </a:r>
            <a:endParaRPr lang="en-US" dirty="0" smtClean="0"/>
          </a:p>
          <a:p>
            <a:pPr lvl="1"/>
            <a:r>
              <a:rPr lang="en-US" dirty="0" err="1" smtClean="0"/>
              <a:t>mouseout</a:t>
            </a:r>
            <a:endParaRPr lang="en-US" dirty="0" smtClean="0"/>
          </a:p>
          <a:p>
            <a:pPr lvl="1"/>
            <a:r>
              <a:rPr lang="en-US" dirty="0" err="1" smtClean="0"/>
              <a:t>mousemove</a:t>
            </a:r>
            <a:endParaRPr lang="en-US" dirty="0" smtClean="0"/>
          </a:p>
          <a:p>
            <a:pPr lvl="1"/>
            <a:r>
              <a:rPr lang="en-US" dirty="0" smtClean="0"/>
              <a:t>hover</a:t>
            </a:r>
          </a:p>
          <a:p>
            <a:endParaRPr lang="en-US" dirty="0"/>
          </a:p>
          <a:p>
            <a:r>
              <a:rPr lang="en-US" dirty="0" smtClean="0"/>
              <a:t>Document/window</a:t>
            </a:r>
          </a:p>
          <a:p>
            <a:pPr lvl="1"/>
            <a:r>
              <a:rPr lang="en-US" dirty="0" smtClean="0"/>
              <a:t>load</a:t>
            </a:r>
          </a:p>
          <a:p>
            <a:pPr lvl="1"/>
            <a:r>
              <a:rPr lang="en-US" dirty="0" smtClean="0"/>
              <a:t>unload</a:t>
            </a:r>
          </a:p>
          <a:p>
            <a:pPr lvl="1"/>
            <a:r>
              <a:rPr lang="en-US" dirty="0" smtClean="0"/>
              <a:t>ready</a:t>
            </a:r>
          </a:p>
          <a:p>
            <a:pPr lvl="1"/>
            <a:r>
              <a:rPr lang="en-US" dirty="0" smtClean="0"/>
              <a:t>resize</a:t>
            </a:r>
          </a:p>
          <a:p>
            <a:pPr lvl="1"/>
            <a:r>
              <a:rPr lang="en-US" dirty="0" smtClean="0"/>
              <a:t>scroll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Keyboard</a:t>
            </a:r>
          </a:p>
          <a:p>
            <a:pPr lvl="1"/>
            <a:r>
              <a:rPr lang="en-US" dirty="0" err="1" smtClean="0"/>
              <a:t>keypress</a:t>
            </a:r>
            <a:endParaRPr lang="en-US" dirty="0" smtClean="0"/>
          </a:p>
          <a:p>
            <a:pPr lvl="1"/>
            <a:r>
              <a:rPr lang="en-US" dirty="0" err="1" smtClean="0"/>
              <a:t>keydown</a:t>
            </a:r>
            <a:endParaRPr lang="en-US" dirty="0" smtClean="0"/>
          </a:p>
          <a:p>
            <a:pPr lvl="1"/>
            <a:r>
              <a:rPr lang="en-US" dirty="0" err="1" smtClean="0"/>
              <a:t>keyup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8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</a:t>
            </a:r>
            <a:r>
              <a:rPr lang="en-US" dirty="0" smtClean="0"/>
              <a:t>Events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</a:t>
            </a:r>
          </a:p>
          <a:p>
            <a:pPr lvl="1"/>
            <a:r>
              <a:rPr lang="en-US" dirty="0"/>
              <a:t>submit</a:t>
            </a:r>
          </a:p>
          <a:p>
            <a:pPr lvl="1"/>
            <a:r>
              <a:rPr lang="en-US" dirty="0"/>
              <a:t>reset</a:t>
            </a:r>
          </a:p>
          <a:p>
            <a:pPr lvl="1"/>
            <a:r>
              <a:rPr lang="en-US" dirty="0"/>
              <a:t>change</a:t>
            </a:r>
          </a:p>
          <a:p>
            <a:pPr lvl="1"/>
            <a:r>
              <a:rPr lang="en-US" dirty="0"/>
              <a:t>focus</a:t>
            </a:r>
          </a:p>
          <a:p>
            <a:pPr lvl="1"/>
            <a:r>
              <a:rPr lang="en-US" dirty="0"/>
              <a:t>blur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79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Classes Dynamically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3474727" cy="1584966"/>
          </a:xfrm>
        </p:spPr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addClass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removeClass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toggleClass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89122" y="1417342"/>
            <a:ext cx="3724672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.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highlighted</a:t>
            </a:r>
            <a:r>
              <a:rPr lang="en-US" sz="2000" b="1" dirty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background: red;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color:      yellow;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806" y="3246122"/>
            <a:ext cx="6187286" cy="3477875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$("li").click(</a:t>
            </a:r>
            <a:r>
              <a:rPr lang="en-US" sz="2000" b="1" dirty="0" err="1">
                <a:latin typeface="Courier New"/>
                <a:cs typeface="Courier New"/>
              </a:rPr>
              <a:t>toggleHighlight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toggleHighlight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$(this)</a:t>
            </a:r>
            <a:r>
              <a:rPr lang="en-US" sz="2000" b="1" dirty="0">
                <a:latin typeface="Courier New"/>
                <a:cs typeface="Courier New"/>
              </a:rPr>
              <a:t>.</a:t>
            </a:r>
            <a:r>
              <a:rPr lang="en-US" sz="2000" b="1" dirty="0" err="1">
                <a:latin typeface="Courier New"/>
                <a:cs typeface="Courier New"/>
              </a:rPr>
              <a:t>toggleClass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highlighted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60707" y="3154683"/>
            <a:ext cx="8573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class.js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170" y="1325903"/>
            <a:ext cx="101692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class.css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66057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15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jQuery/AJAX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 smtClean="0"/>
              <a:t>jQuery and AJAX make it easy to create a </a:t>
            </a:r>
            <a:r>
              <a:rPr lang="en-US" dirty="0" smtClean="0">
                <a:solidFill>
                  <a:srgbClr val="B23C00"/>
                </a:solidFill>
              </a:rPr>
              <a:t>template</a:t>
            </a:r>
            <a:r>
              <a:rPr lang="en-US" dirty="0" smtClean="0"/>
              <a:t> for a </a:t>
            </a:r>
            <a:r>
              <a:rPr lang="en-US" dirty="0" smtClean="0">
                <a:solidFill>
                  <a:srgbClr val="B23C00"/>
                </a:solidFill>
              </a:rPr>
              <a:t>content management system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Dynamically construct the parts of the CMS </a:t>
            </a:r>
            <a:br>
              <a:rPr lang="en-US" dirty="0" smtClean="0"/>
            </a:br>
            <a:r>
              <a:rPr lang="en-US" dirty="0" smtClean="0"/>
              <a:t>at run time from data files on the web server.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92219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662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</a:t>
            </a:r>
            <a:r>
              <a:rPr lang="en-US" dirty="0" smtClean="0"/>
              <a:t>Templates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1438669"/>
            <a:ext cx="5417719" cy="4093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&lt;div </a:t>
            </a:r>
            <a:r>
              <a:rPr lang="en-US" sz="2000" b="1" dirty="0" smtClean="0">
                <a:latin typeface="Courier New"/>
                <a:cs typeface="Courier New"/>
              </a:rPr>
              <a:t>id="</a:t>
            </a:r>
            <a:r>
              <a:rPr lang="en-US" sz="2000" b="1" dirty="0">
                <a:latin typeface="Courier New"/>
                <a:cs typeface="Courier New"/>
              </a:rPr>
              <a:t>all"&gt;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&lt;div </a:t>
            </a:r>
            <a:r>
              <a:rPr lang="en-US" sz="2000" b="1" dirty="0" smtClean="0">
                <a:latin typeface="Courier New"/>
                <a:cs typeface="Courier New"/>
              </a:rPr>
              <a:t>id="</a:t>
            </a:r>
            <a:r>
              <a:rPr lang="en-US" sz="2000" b="1" dirty="0">
                <a:latin typeface="Courier New"/>
                <a:cs typeface="Courier New"/>
              </a:rPr>
              <a:t>header"&gt;&lt;/div&gt;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&lt;div </a:t>
            </a:r>
            <a:r>
              <a:rPr lang="en-US" sz="2000" b="1" dirty="0" smtClean="0">
                <a:latin typeface="Courier New"/>
                <a:cs typeface="Courier New"/>
              </a:rPr>
              <a:t>id="</a:t>
            </a:r>
            <a:r>
              <a:rPr lang="en-US" sz="2000" b="1" dirty="0">
                <a:latin typeface="Courier New"/>
                <a:cs typeface="Courier New"/>
              </a:rPr>
              <a:t>menu"&gt;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    &lt;h2&gt;Courses&lt;/h2&gt;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    &lt;div id="</a:t>
            </a:r>
            <a:r>
              <a:rPr lang="fr-FR" sz="2000" b="1" dirty="0" err="1">
                <a:latin typeface="Courier New"/>
                <a:cs typeface="Courier New"/>
              </a:rPr>
              <a:t>names</a:t>
            </a:r>
            <a:r>
              <a:rPr lang="fr-FR" sz="2000" b="1" dirty="0">
                <a:latin typeface="Courier New"/>
                <a:cs typeface="Courier New"/>
              </a:rPr>
              <a:t>"&gt;&lt;/div&gt;      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&lt;/div&gt;</a:t>
            </a:r>
          </a:p>
          <a:p>
            <a:r>
              <a:rPr lang="fr-FR" sz="20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&lt;div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class="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course"&gt;&lt;/div&gt; 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&lt;div </a:t>
            </a:r>
            <a:r>
              <a:rPr lang="nl-NL" sz="2000" b="1" dirty="0" err="1" smtClean="0">
                <a:latin typeface="Courier New"/>
                <a:cs typeface="Courier New"/>
              </a:rPr>
              <a:t>id</a:t>
            </a:r>
            <a:r>
              <a:rPr lang="nl-NL" sz="2000" b="1" dirty="0" smtClean="0">
                <a:latin typeface="Courier New"/>
                <a:cs typeface="Courier New"/>
              </a:rPr>
              <a:t>="</a:t>
            </a:r>
            <a:r>
              <a:rPr lang="nl-NL" sz="2000" b="1" dirty="0" err="1">
                <a:latin typeface="Courier New"/>
                <a:cs typeface="Courier New"/>
              </a:rPr>
              <a:t>footer</a:t>
            </a:r>
            <a:r>
              <a:rPr lang="nl-NL" sz="2000" b="1" dirty="0">
                <a:latin typeface="Courier New"/>
                <a:cs typeface="Courier New"/>
              </a:rPr>
              <a:t>"&gt;&lt;/div&gt;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nl-NL" sz="2000" b="1" dirty="0">
                <a:latin typeface="Courier New"/>
                <a:cs typeface="Courier New"/>
              </a:rPr>
              <a:t>&lt;/body</a:t>
            </a:r>
            <a:r>
              <a:rPr lang="nl-NL" sz="2000" b="1" dirty="0" smtClean="0">
                <a:latin typeface="Courier New"/>
                <a:cs typeface="Courier New"/>
              </a:rPr>
              <a:t>&gt;</a:t>
            </a:r>
            <a:endParaRPr lang="nl-NL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46317" y="3886195"/>
            <a:ext cx="345799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Only one course div in the template.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85" y="1325903"/>
            <a:ext cx="13477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courses.html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1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Templates</a:t>
            </a:r>
            <a:r>
              <a:rPr lang="en-US" i="1" dirty="0"/>
              <a:t>, cont’d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447608"/>
            <a:ext cx="6802939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$("#header").load("parts/</a:t>
            </a:r>
            <a:r>
              <a:rPr lang="en-US" sz="2000" b="1" dirty="0" err="1">
                <a:latin typeface="Courier New"/>
                <a:cs typeface="Courier New"/>
              </a:rPr>
              <a:t>header.html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...</a:t>
            </a: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>
                <a:latin typeface="Courier New"/>
                <a:cs typeface="Courier New"/>
              </a:rPr>
              <a:t>$("#footer").load("parts/</a:t>
            </a:r>
            <a:r>
              <a:rPr lang="en-US" sz="2000" b="1" dirty="0" err="1">
                <a:latin typeface="Courier New"/>
                <a:cs typeface="Courier New"/>
              </a:rPr>
              <a:t>footer.html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9414" y="1325903"/>
            <a:ext cx="110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courses.js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70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Templates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6833722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 smtClean="0">
                <a:latin typeface="Courier New"/>
                <a:cs typeface="Courier New"/>
              </a:rPr>
              <a:t>var</a:t>
            </a:r>
            <a:r>
              <a:rPr lang="en-US" b="1" dirty="0" smtClean="0">
                <a:latin typeface="Courier New"/>
                <a:cs typeface="Courier New"/>
              </a:rPr>
              <a:t> files = new </a:t>
            </a:r>
            <a:r>
              <a:rPr lang="en-US" b="1" dirty="0">
                <a:latin typeface="Courier New"/>
                <a:cs typeface="Courier New"/>
              </a:rPr>
              <a:t>Array("CS149.html", "CS153.html",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  "CS174.html", "CS235.html");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nameItems</a:t>
            </a:r>
            <a:r>
              <a:rPr lang="en-US" b="1" dirty="0" smtClean="0">
                <a:latin typeface="Courier New"/>
                <a:cs typeface="Courier New"/>
              </a:rPr>
              <a:t> = "</a:t>
            </a:r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&gt;\n" + </a:t>
            </a:r>
            <a:r>
              <a:rPr lang="en-US" b="1" dirty="0" err="1">
                <a:latin typeface="Courier New"/>
                <a:cs typeface="Courier New"/>
              </a:rPr>
              <a:t>courseName</a:t>
            </a:r>
            <a:r>
              <a:rPr lang="en-US" b="1" dirty="0">
                <a:latin typeface="Courier New"/>
                <a:cs typeface="Courier New"/>
              </a:rPr>
              <a:t>(files[0]);</a:t>
            </a:r>
          </a:p>
          <a:p>
            <a:r>
              <a:rPr lang="fr-FR" b="1" dirty="0">
                <a:latin typeface="Courier New"/>
                <a:cs typeface="Courier New"/>
              </a:rPr>
              <a:t>    </a:t>
            </a:r>
            <a:r>
              <a:rPr lang="fr-FR" b="1" dirty="0">
                <a:solidFill>
                  <a:srgbClr val="B23C00"/>
                </a:solidFill>
                <a:latin typeface="Courier New"/>
                <a:cs typeface="Courier New"/>
              </a:rPr>
              <a:t>var </a:t>
            </a:r>
            <a:r>
              <a:rPr lang="fr-FR" b="1" dirty="0" smtClean="0">
                <a:solidFill>
                  <a:srgbClr val="B23C00"/>
                </a:solidFill>
                <a:latin typeface="Courier New"/>
                <a:cs typeface="Courier New"/>
              </a:rPr>
              <a:t>course = $</a:t>
            </a:r>
            <a:r>
              <a:rPr lang="fr-FR" b="1" dirty="0">
                <a:solidFill>
                  <a:srgbClr val="B23C00"/>
                </a:solidFill>
                <a:latin typeface="Courier New"/>
                <a:cs typeface="Courier New"/>
              </a:rPr>
              <a:t>(".course");</a:t>
            </a:r>
          </a:p>
          <a:p>
            <a:r>
              <a:rPr lang="fr-FR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fr-FR" b="1" dirty="0" err="1">
                <a:solidFill>
                  <a:srgbClr val="B23C00"/>
                </a:solidFill>
                <a:latin typeface="Courier New"/>
                <a:cs typeface="Courier New"/>
              </a:rPr>
              <a:t>course.load</a:t>
            </a:r>
            <a:r>
              <a:rPr lang="fr-FR" b="1" dirty="0">
                <a:solidFill>
                  <a:srgbClr val="B23C00"/>
                </a:solidFill>
                <a:latin typeface="Courier New"/>
                <a:cs typeface="Courier New"/>
              </a:rPr>
              <a:t>("courses/" + files[0]);</a:t>
            </a:r>
          </a:p>
          <a:p>
            <a:r>
              <a:rPr lang="fr-FR" b="1" dirty="0">
                <a:latin typeface="Courier New"/>
                <a:cs typeface="Courier New"/>
              </a:rPr>
              <a:t>    </a:t>
            </a:r>
          </a:p>
          <a:p>
            <a:r>
              <a:rPr lang="da-DK" b="1" dirty="0">
                <a:latin typeface="Courier New"/>
                <a:cs typeface="Courier New"/>
              </a:rPr>
              <a:t>    for (var </a:t>
            </a:r>
            <a:r>
              <a:rPr lang="da-DK" b="1" dirty="0" smtClean="0">
                <a:latin typeface="Courier New"/>
                <a:cs typeface="Courier New"/>
              </a:rPr>
              <a:t>i = 1</a:t>
            </a:r>
            <a:r>
              <a:rPr lang="da-DK" b="1" dirty="0">
                <a:latin typeface="Courier New"/>
                <a:cs typeface="Courier New"/>
              </a:rPr>
              <a:t>; i &lt; </a:t>
            </a:r>
            <a:r>
              <a:rPr lang="da-DK" b="1" dirty="0" err="1">
                <a:latin typeface="Courier New"/>
                <a:cs typeface="Courier New"/>
              </a:rPr>
              <a:t>files.length</a:t>
            </a:r>
            <a:r>
              <a:rPr lang="da-DK" b="1" dirty="0">
                <a:latin typeface="Courier New"/>
                <a:cs typeface="Courier New"/>
              </a:rPr>
              <a:t>; i++) {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course</a:t>
            </a:r>
            <a:r>
              <a:rPr lang="da-DK" b="1" dirty="0" smtClean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da-DK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course.clone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().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insertAfter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course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course.load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("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courses</a:t>
            </a:r>
            <a:r>
              <a:rPr lang="da-DK" b="1" dirty="0">
                <a:solidFill>
                  <a:srgbClr val="B23C00"/>
                </a:solidFill>
                <a:latin typeface="Courier New"/>
                <a:cs typeface="Courier New"/>
              </a:rPr>
              <a:t>/" + files[i]);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nameItems</a:t>
            </a:r>
            <a:r>
              <a:rPr lang="da-DK" b="1" dirty="0">
                <a:latin typeface="Courier New"/>
                <a:cs typeface="Courier New"/>
              </a:rPr>
              <a:t> += </a:t>
            </a:r>
            <a:r>
              <a:rPr lang="da-DK" b="1" dirty="0" err="1">
                <a:latin typeface="Courier New"/>
                <a:cs typeface="Courier New"/>
              </a:rPr>
              <a:t>courseName</a:t>
            </a:r>
            <a:r>
              <a:rPr lang="da-DK" b="1" dirty="0">
                <a:latin typeface="Courier New"/>
                <a:cs typeface="Courier New"/>
              </a:rPr>
              <a:t>(files[i]);</a:t>
            </a:r>
          </a:p>
          <a:p>
            <a:r>
              <a:rPr lang="da-DK" b="1" dirty="0">
                <a:latin typeface="Courier New"/>
                <a:cs typeface="Courier New"/>
              </a:rPr>
              <a:t>    }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nameItems</a:t>
            </a:r>
            <a:r>
              <a:rPr lang="en-US" b="1" dirty="0">
                <a:latin typeface="Courier New"/>
                <a:cs typeface="Courier New"/>
              </a:rPr>
              <a:t> += "&lt;/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&gt;\n";</a:t>
            </a:r>
          </a:p>
          <a:p>
            <a:r>
              <a:rPr lang="en-US" b="1" dirty="0">
                <a:latin typeface="Courier New"/>
                <a:cs typeface="Courier New"/>
              </a:rPr>
              <a:t>    $("#names").html(</a:t>
            </a:r>
            <a:r>
              <a:rPr lang="en-US" b="1" dirty="0" err="1">
                <a:latin typeface="Courier New"/>
                <a:cs typeface="Courier New"/>
              </a:rPr>
              <a:t>nameItems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0185" y="3977634"/>
            <a:ext cx="207088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“function chaining”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98313" y="1325903"/>
            <a:ext cx="110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courses.js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90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jQuery/AJAX Templates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1708" y="1691659"/>
            <a:ext cx="5109893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courseName</a:t>
            </a:r>
            <a:r>
              <a:rPr lang="en-US" sz="2000" b="1" dirty="0">
                <a:latin typeface="Courier New"/>
                <a:cs typeface="Courier New"/>
              </a:rPr>
              <a:t>(name)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return "    &lt;li&gt;&lt;a href=''&gt;"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+ </a:t>
            </a:r>
            <a:r>
              <a:rPr lang="en-US" sz="2000" b="1" dirty="0" err="1">
                <a:latin typeface="Courier New"/>
                <a:cs typeface="Courier New"/>
              </a:rPr>
              <a:t>name.split</a:t>
            </a:r>
            <a:r>
              <a:rPr lang="en-US" sz="2000" b="1" dirty="0">
                <a:latin typeface="Courier New"/>
                <a:cs typeface="Courier New"/>
              </a:rPr>
              <a:t>(".")[0]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+ "&lt;/a&gt;&lt;/li&gt;";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63" y="1600220"/>
            <a:ext cx="11082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courses.js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073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Looping with </a:t>
            </a:r>
            <a:r>
              <a:rPr lang="en-US" b="1" dirty="0">
                <a:latin typeface="Courier New"/>
                <a:cs typeface="Courier New"/>
              </a:rPr>
              <a:t>each(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jQuery methods automatically loop </a:t>
            </a:r>
            <a:br>
              <a:rPr lang="en-US" dirty="0" smtClean="0"/>
            </a:br>
            <a:r>
              <a:rPr lang="en-US" dirty="0" smtClean="0"/>
              <a:t>over each element in a selection.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Make every image disappear.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each()</a:t>
            </a:r>
            <a:r>
              <a:rPr lang="en-US" dirty="0" smtClean="0"/>
              <a:t> function to provide </a:t>
            </a:r>
            <a:br>
              <a:rPr lang="en-US" dirty="0" smtClean="0"/>
            </a:br>
            <a:r>
              <a:rPr lang="en-US" dirty="0" smtClean="0"/>
              <a:t>your own callback function to apply </a:t>
            </a:r>
            <a:br>
              <a:rPr lang="en-US" dirty="0" smtClean="0"/>
            </a:br>
            <a:r>
              <a:rPr lang="en-US" dirty="0" smtClean="0"/>
              <a:t>to each element in a selection.</a:t>
            </a:r>
          </a:p>
          <a:p>
            <a:pPr lvl="6"/>
            <a:endParaRPr lang="en-US" dirty="0"/>
          </a:p>
          <a:p>
            <a:pPr lvl="1"/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Call function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myFunction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on each image.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2480256"/>
            <a:ext cx="2647279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</a:t>
            </a:r>
            <a:r>
              <a:rPr lang="en-US" sz="2000" b="1" dirty="0" err="1" smtClean="0">
                <a:latin typeface="Courier New"/>
                <a:cs typeface="Courier New"/>
              </a:rPr>
              <a:t>img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).hide();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4659" y="5074902"/>
            <a:ext cx="4186413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</a:t>
            </a:r>
            <a:r>
              <a:rPr lang="en-US" sz="2000" b="1" dirty="0" err="1" smtClean="0">
                <a:latin typeface="Courier New"/>
                <a:cs typeface="Courier New"/>
              </a:rPr>
              <a:t>img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.each(</a:t>
            </a:r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myFunction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97449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Browser – Web Server </a:t>
            </a:r>
            <a:r>
              <a:rPr lang="en-US" dirty="0" smtClean="0"/>
              <a:t>Cycle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</a:t>
            </a:r>
            <a:endParaRPr lang="en-US" dirty="0" smtClean="0"/>
          </a:p>
          <a:p>
            <a:pPr lvl="5"/>
            <a:endParaRPr lang="en-US" dirty="0"/>
          </a:p>
          <a:p>
            <a:pPr lvl="1"/>
            <a:r>
              <a:rPr lang="en-US" dirty="0"/>
              <a:t>Click the submit button.</a:t>
            </a:r>
          </a:p>
          <a:p>
            <a:pPr lvl="1"/>
            <a:r>
              <a:rPr lang="en-US" dirty="0"/>
              <a:t>PHP code on the </a:t>
            </a:r>
            <a:r>
              <a:rPr lang="en-US" dirty="0" smtClean="0"/>
              <a:t>server opens and </a:t>
            </a:r>
            <a:r>
              <a:rPr lang="en-US" dirty="0"/>
              <a:t>reads a text file and generates a new web page containing the </a:t>
            </a:r>
            <a:r>
              <a:rPr lang="en-US" dirty="0" smtClean="0"/>
              <a:t>contents of the text file.</a:t>
            </a:r>
            <a:endParaRPr lang="en-US" dirty="0"/>
          </a:p>
          <a:p>
            <a:pPr lvl="1"/>
            <a:r>
              <a:rPr lang="en-US" dirty="0" smtClean="0"/>
              <a:t>The browser displays the new web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13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</a:t>
            </a:r>
            <a:r>
              <a:rPr lang="en-US" dirty="0" smtClean="0"/>
              <a:t>Looping with </a:t>
            </a:r>
            <a:r>
              <a:rPr lang="en-US" b="1" dirty="0">
                <a:latin typeface="Courier New"/>
                <a:cs typeface="Courier New"/>
              </a:rPr>
              <a:t>each(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806" y="1234464"/>
            <a:ext cx="8503827" cy="557075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class="text"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&lt;h1&gt;Automatic Pull Quotes&lt;/h1&gt;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&lt;h2&gt;</a:t>
            </a:r>
            <a:r>
              <a:rPr lang="en-US" b="1" dirty="0" err="1">
                <a:latin typeface="Courier New"/>
                <a:cs typeface="Courier New"/>
              </a:rPr>
              <a:t>Vestibulum</a:t>
            </a:r>
            <a:r>
              <a:rPr lang="en-US" b="1" dirty="0">
                <a:latin typeface="Courier New"/>
                <a:cs typeface="Courier New"/>
              </a:rPr>
              <a:t> semper&lt;/h2&gt;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Vestibulum</a:t>
            </a:r>
            <a:r>
              <a:rPr lang="en-US" b="1" dirty="0">
                <a:latin typeface="Courier New"/>
                <a:cs typeface="Courier New"/>
              </a:rPr>
              <a:t> semper </a:t>
            </a:r>
            <a:r>
              <a:rPr lang="en-US" b="1" dirty="0" err="1">
                <a:latin typeface="Courier New"/>
                <a:cs typeface="Courier New"/>
              </a:rPr>
              <a:t>tincidunt</a:t>
            </a:r>
            <a:r>
              <a:rPr lang="en-US" b="1" dirty="0">
                <a:latin typeface="Courier New"/>
                <a:cs typeface="Courier New"/>
              </a:rPr>
              <a:t> sem. </a:t>
            </a:r>
            <a:r>
              <a:rPr lang="en-US" b="1" dirty="0" err="1">
                <a:latin typeface="Courier New"/>
                <a:cs typeface="Courier New"/>
              </a:rPr>
              <a:t>Vestibulum</a:t>
            </a:r>
            <a:r>
              <a:rPr lang="en-US" b="1" dirty="0">
                <a:latin typeface="Courier New"/>
                <a:cs typeface="Courier New"/>
              </a:rPr>
              <a:t> ante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ipsum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primis</a:t>
            </a:r>
            <a:r>
              <a:rPr lang="en-US" b="1" dirty="0">
                <a:latin typeface="Courier New"/>
                <a:cs typeface="Courier New"/>
              </a:rPr>
              <a:t> in </a:t>
            </a:r>
            <a:r>
              <a:rPr lang="en-US" b="1" dirty="0" err="1">
                <a:latin typeface="Courier New"/>
                <a:cs typeface="Courier New"/>
              </a:rPr>
              <a:t>faucibus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orci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luctus</a:t>
            </a:r>
            <a:r>
              <a:rPr lang="en-US" b="1" dirty="0">
                <a:latin typeface="Courier New"/>
                <a:cs typeface="Courier New"/>
              </a:rPr>
              <a:t> et </a:t>
            </a:r>
            <a:r>
              <a:rPr lang="en-US" b="1" dirty="0" err="1">
                <a:latin typeface="Courier New"/>
                <a:cs typeface="Courier New"/>
              </a:rPr>
              <a:t>ultrices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posuere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cubilia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Curae</a:t>
            </a:r>
            <a:r>
              <a:rPr lang="en-US" b="1" dirty="0">
                <a:latin typeface="Courier New"/>
                <a:cs typeface="Courier New"/>
              </a:rPr>
              <a:t>; </a:t>
            </a:r>
            <a:r>
              <a:rPr lang="en-US" b="1" dirty="0" err="1">
                <a:latin typeface="Courier New"/>
                <a:cs typeface="Courier New"/>
              </a:rPr>
              <a:t>Donec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pulvinar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justo</a:t>
            </a:r>
            <a:r>
              <a:rPr lang="en-US" b="1" dirty="0">
                <a:latin typeface="Courier New"/>
                <a:cs typeface="Courier New"/>
              </a:rPr>
              <a:t> non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fringilla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dapibus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tortor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cursus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erat</a:t>
            </a:r>
            <a:r>
              <a:rPr lang="en-US" b="1" dirty="0">
                <a:latin typeface="Courier New"/>
                <a:cs typeface="Courier New"/>
              </a:rPr>
              <a:t>, at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posuere</a:t>
            </a:r>
            <a:r>
              <a:rPr lang="en-US" b="1" dirty="0">
                <a:latin typeface="Courier New"/>
                <a:cs typeface="Courier New"/>
              </a:rPr>
              <a:t> magna nisi </a:t>
            </a:r>
            <a:r>
              <a:rPr lang="en-US" b="1" dirty="0" err="1">
                <a:latin typeface="Courier New"/>
                <a:cs typeface="Courier New"/>
              </a:rPr>
              <a:t>tincidunt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. </a:t>
            </a:r>
            <a:r>
              <a:rPr lang="en-US" b="1" dirty="0" err="1">
                <a:latin typeface="Courier New"/>
                <a:cs typeface="Courier New"/>
              </a:rPr>
              <a:t>Sed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nisl</a:t>
            </a:r>
            <a:r>
              <a:rPr lang="en-US" b="1" dirty="0">
                <a:latin typeface="Courier New"/>
                <a:cs typeface="Courier New"/>
              </a:rPr>
              <a:t>.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Fusce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venenatis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libero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porta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porta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fringilla</a:t>
            </a:r>
            <a:r>
              <a:rPr lang="en-US" b="1" dirty="0">
                <a:latin typeface="Courier New"/>
                <a:cs typeface="Courier New"/>
              </a:rPr>
              <a:t>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odio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tincidunt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sem</a:t>
            </a:r>
            <a:r>
              <a:rPr lang="en-US" b="1" dirty="0">
                <a:latin typeface="Courier New"/>
                <a:cs typeface="Courier New"/>
              </a:rPr>
              <a:t>, id </a:t>
            </a:r>
            <a:r>
              <a:rPr lang="en-US" b="1" dirty="0" err="1">
                <a:latin typeface="Courier New"/>
                <a:cs typeface="Courier New"/>
              </a:rPr>
              <a:t>aliquam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tellus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sit </a:t>
            </a:r>
            <a:r>
              <a:rPr lang="en-US" b="1" dirty="0" err="1">
                <a:latin typeface="Courier New"/>
                <a:cs typeface="Courier New"/>
              </a:rPr>
              <a:t>amet</a:t>
            </a:r>
            <a:r>
              <a:rPr lang="en-US" b="1" dirty="0">
                <a:latin typeface="Courier New"/>
                <a:cs typeface="Courier New"/>
              </a:rPr>
              <a:t> quam.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&lt;span class="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pq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  <a:r>
              <a:rPr lang="en-US" b="1" dirty="0" err="1">
                <a:latin typeface="Courier New"/>
                <a:cs typeface="Courier New"/>
              </a:rPr>
              <a:t>Vivamus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justo</a:t>
            </a:r>
            <a:r>
              <a:rPr lang="en-US" b="1" dirty="0">
                <a:latin typeface="Courier New"/>
                <a:cs typeface="Courier New"/>
              </a:rPr>
              <a:t> mi,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aliquam</a:t>
            </a:r>
            <a:r>
              <a:rPr lang="en-US" b="1" dirty="0">
                <a:latin typeface="Courier New"/>
                <a:cs typeface="Courier New"/>
              </a:rPr>
              <a:t> vitae, </a:t>
            </a:r>
            <a:r>
              <a:rPr lang="en-US" b="1" dirty="0" err="1">
                <a:latin typeface="Courier New"/>
                <a:cs typeface="Courier New"/>
              </a:rPr>
              <a:t>eleifend</a:t>
            </a:r>
            <a:r>
              <a:rPr lang="en-US" b="1" dirty="0">
                <a:latin typeface="Courier New"/>
                <a:cs typeface="Courier New"/>
              </a:rPr>
              <a:t> et, </a:t>
            </a:r>
            <a:r>
              <a:rPr lang="en-US" b="1" dirty="0" err="1">
                <a:latin typeface="Courier New"/>
                <a:cs typeface="Courier New"/>
              </a:rPr>
              <a:t>lobortis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quis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eros</a:t>
            </a:r>
            <a:r>
              <a:rPr lang="en-US" b="1" dirty="0">
                <a:latin typeface="Courier New"/>
                <a:cs typeface="Courier New"/>
              </a:rPr>
              <a:t>.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&lt;/span&gt;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Ut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felis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arcu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mollis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ut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interdum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molestie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vehicula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a, </a:t>
            </a:r>
            <a:r>
              <a:rPr lang="en-US" b="1" dirty="0" err="1">
                <a:latin typeface="Courier New"/>
                <a:cs typeface="Courier New"/>
              </a:rPr>
              <a:t>sapien</a:t>
            </a:r>
            <a:r>
              <a:rPr lang="en-US" b="1" dirty="0">
                <a:latin typeface="Courier New"/>
                <a:cs typeface="Courier New"/>
              </a:rPr>
              <a:t>. </a:t>
            </a:r>
            <a:r>
              <a:rPr lang="en-US" b="1" dirty="0" err="1">
                <a:latin typeface="Courier New"/>
                <a:cs typeface="Courier New"/>
              </a:rPr>
              <a:t>Sed</a:t>
            </a:r>
            <a:r>
              <a:rPr lang="en-US" b="1" dirty="0">
                <a:latin typeface="Courier New"/>
                <a:cs typeface="Courier New"/>
              </a:rPr>
              <a:t> nisi </a:t>
            </a:r>
            <a:r>
              <a:rPr lang="en-US" b="1" dirty="0" err="1">
                <a:latin typeface="Courier New"/>
                <a:cs typeface="Courier New"/>
              </a:rPr>
              <a:t>nunc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bibendum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vel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&lt;/p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...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&lt;/div&gt;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&lt;/body&gt;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1325903"/>
            <a:ext cx="146215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pullquote.html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850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Looping with </a:t>
            </a:r>
            <a:r>
              <a:rPr lang="en-US" b="1" dirty="0">
                <a:latin typeface="Courier New"/>
                <a:cs typeface="Courier New"/>
              </a:rPr>
              <a:t>each()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1781" y="1179931"/>
            <a:ext cx="4201804" cy="5632312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.text </a:t>
            </a:r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font</a:t>
            </a:r>
            <a:r>
              <a:rPr lang="en-US" sz="1800" b="1" dirty="0">
                <a:latin typeface="Courier New"/>
                <a:cs typeface="Courier New"/>
              </a:rPr>
              <a:t>-family: sans-serif;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width: 600px;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margin-top:2em;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margin-left: auto;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margin-right: auto;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min-height: 600px;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pullquote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float: right;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clear: right;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width: 200px;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padding: 10px;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font-</a:t>
            </a:r>
            <a:r>
              <a:rPr lang="it-IT" sz="1800" b="1" dirty="0" err="1">
                <a:latin typeface="Courier New"/>
                <a:cs typeface="Courier New"/>
              </a:rPr>
              <a:t>size</a:t>
            </a:r>
            <a:r>
              <a:rPr lang="it-IT" sz="1800" b="1" dirty="0">
                <a:latin typeface="Courier New"/>
                <a:cs typeface="Courier New"/>
              </a:rPr>
              <a:t>: 20px;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background-color: #DDD;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</a:t>
            </a:r>
            <a:r>
              <a:rPr lang="it-IT" sz="1800" b="1" dirty="0" err="1">
                <a:latin typeface="Courier New"/>
                <a:cs typeface="Courier New"/>
              </a:rPr>
              <a:t>border-radius</a:t>
            </a:r>
            <a:r>
              <a:rPr lang="it-IT" sz="1800" b="1" dirty="0">
                <a:latin typeface="Courier New"/>
                <a:cs typeface="Courier New"/>
              </a:rPr>
              <a:t>: 10px;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margin: 20px 0 10px 10px;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font-style: italic;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3658" y="1234464"/>
            <a:ext cx="1382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pullquote.css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7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Looping with </a:t>
            </a:r>
            <a:r>
              <a:rPr lang="en-US" b="1" dirty="0">
                <a:latin typeface="Courier New"/>
                <a:cs typeface="Courier New"/>
              </a:rPr>
              <a:t>each()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23536"/>
            <a:ext cx="8229600" cy="598828"/>
          </a:xfrm>
        </p:spPr>
        <p:txBody>
          <a:bodyPr/>
          <a:lstStyle/>
          <a:p>
            <a:r>
              <a:rPr lang="en-US" dirty="0" smtClean="0"/>
              <a:t>What is the result?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20089" y="1234464"/>
            <a:ext cx="5417719" cy="440120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$('</a:t>
            </a:r>
            <a:r>
              <a:rPr lang="en-US" sz="2000" b="1" dirty="0" err="1">
                <a:latin typeface="Courier New"/>
                <a:cs typeface="Courier New"/>
              </a:rPr>
              <a:t>span.pq</a:t>
            </a:r>
            <a:r>
              <a:rPr lang="en-US" sz="2000" b="1" dirty="0">
                <a:latin typeface="Courier New"/>
                <a:cs typeface="Courier New"/>
              </a:rPr>
              <a:t>')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.each(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pullQuotes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pullQuotes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quote = $</a:t>
            </a:r>
            <a:r>
              <a:rPr lang="en-US" sz="2000" b="1" dirty="0">
                <a:latin typeface="Courier New"/>
                <a:cs typeface="Courier New"/>
              </a:rPr>
              <a:t>(this).clone();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quote.removeClass</a:t>
            </a:r>
            <a:r>
              <a:rPr lang="en-US" sz="2000" b="1" dirty="0">
                <a:latin typeface="Courier New"/>
                <a:cs typeface="Courier New"/>
              </a:rPr>
              <a:t>('</a:t>
            </a:r>
            <a:r>
              <a:rPr lang="en-US" sz="2000" b="1" dirty="0" err="1">
                <a:latin typeface="Courier New"/>
                <a:cs typeface="Courier New"/>
              </a:rPr>
              <a:t>pq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quote.addClass</a:t>
            </a:r>
            <a:r>
              <a:rPr lang="en-US" sz="2000" b="1" dirty="0">
                <a:latin typeface="Courier New"/>
                <a:cs typeface="Courier New"/>
              </a:rPr>
              <a:t>('</a:t>
            </a:r>
            <a:r>
              <a:rPr lang="en-US" sz="2000" b="1" dirty="0" err="1">
                <a:latin typeface="Courier New"/>
                <a:cs typeface="Courier New"/>
              </a:rPr>
              <a:t>pullquote</a:t>
            </a:r>
            <a:r>
              <a:rPr lang="en-US" sz="2000" b="1" dirty="0">
                <a:latin typeface="Courier New"/>
                <a:cs typeface="Courier New"/>
              </a:rPr>
              <a:t>');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$(this).before(quote);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6057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63" y="1417342"/>
            <a:ext cx="122271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pullquote.js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5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Object Effects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240276"/>
              </p:ext>
            </p:extLst>
          </p:nvPr>
        </p:nvGraphicFramePr>
        <p:xfrm>
          <a:off x="914440" y="1417342"/>
          <a:ext cx="7162755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42171"/>
                <a:gridCol w="5120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show()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 the object visible.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hide()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 the object invisible.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toggle()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Toggle visible/invisible.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fadeIn</a:t>
                      </a:r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Fade the object in.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fadeOut</a:t>
                      </a:r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Fade the object out.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fadeToggle</a:t>
                      </a:r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Toggle fade in/fade out.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slideDown</a:t>
                      </a:r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Slide the object into view from top</a:t>
                      </a:r>
                      <a:r>
                        <a:rPr lang="en-US" baseline="0" dirty="0" smtClean="0"/>
                        <a:t> to bottom.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slideUp</a:t>
                      </a:r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Slide the object out of view from bottom </a:t>
                      </a:r>
                      <a:r>
                        <a:rPr lang="en-US" baseline="0" dirty="0" smtClean="0"/>
                        <a:t>to top.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slideToggle</a:t>
                      </a:r>
                      <a:r>
                        <a:rPr lang="en-US" b="1" i="0" dirty="0" smtClean="0">
                          <a:solidFill>
                            <a:srgbClr val="0000FF"/>
                          </a:solidFill>
                          <a:latin typeface="Courier New"/>
                          <a:cs typeface="Courier New"/>
                        </a:rPr>
                        <a:t>()</a:t>
                      </a:r>
                      <a:endParaRPr lang="en-US" b="1" i="0" dirty="0">
                        <a:solidFill>
                          <a:srgbClr val="0000FF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Toggle slide down/slide up.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778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</a:t>
            </a:r>
            <a:r>
              <a:rPr lang="en-US" dirty="0" smtClean="0"/>
              <a:t>Effects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3875" y="1309688"/>
            <a:ext cx="7854130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&lt;h1</a:t>
            </a:r>
            <a:r>
              <a:rPr lang="en-US" b="1" dirty="0" smtClean="0">
                <a:latin typeface="Courier New"/>
                <a:cs typeface="Courier New"/>
              </a:rPr>
              <a:t>&gt;Object Effects</a:t>
            </a:r>
            <a:r>
              <a:rPr lang="en-US" b="1" dirty="0">
                <a:latin typeface="Courier New"/>
                <a:cs typeface="Courier New"/>
              </a:rPr>
              <a:t>&lt;/h1&gt;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id="buttons"&gt;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id="show"&gt;Show&lt;/h2&gt;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</a:t>
            </a:r>
            <a:r>
              <a:rPr lang="pl-PL" b="1" dirty="0" err="1">
                <a:latin typeface="Courier New"/>
                <a:cs typeface="Courier New"/>
              </a:rPr>
              <a:t>hide</a:t>
            </a:r>
            <a:r>
              <a:rPr lang="pl-PL" b="1" dirty="0">
                <a:latin typeface="Courier New"/>
                <a:cs typeface="Courier New"/>
              </a:rPr>
              <a:t>"&gt;</a:t>
            </a:r>
            <a:r>
              <a:rPr lang="pl-PL" b="1" dirty="0" err="1">
                <a:latin typeface="Courier New"/>
                <a:cs typeface="Courier New"/>
              </a:rPr>
              <a:t>Hide</a:t>
            </a:r>
            <a:r>
              <a:rPr lang="pl-PL" b="1" dirty="0">
                <a:latin typeface="Courier New"/>
                <a:cs typeface="Courier New"/>
              </a:rPr>
              <a:t>&lt;/h2&gt;</a:t>
            </a:r>
          </a:p>
          <a:p>
            <a:r>
              <a:rPr lang="it-IT" b="1" dirty="0">
                <a:latin typeface="Courier New"/>
                <a:cs typeface="Courier New"/>
              </a:rPr>
              <a:t>        &lt;h2 id="</a:t>
            </a:r>
            <a:r>
              <a:rPr lang="it-IT" b="1" dirty="0" err="1">
                <a:latin typeface="Courier New"/>
                <a:cs typeface="Courier New"/>
              </a:rPr>
              <a:t>toggle</a:t>
            </a:r>
            <a:r>
              <a:rPr lang="it-IT" b="1" dirty="0">
                <a:latin typeface="Courier New"/>
                <a:cs typeface="Courier New"/>
              </a:rPr>
              <a:t>"&gt;</a:t>
            </a:r>
            <a:r>
              <a:rPr lang="it-IT" b="1" dirty="0" err="1">
                <a:latin typeface="Courier New"/>
                <a:cs typeface="Courier New"/>
              </a:rPr>
              <a:t>Toggle</a:t>
            </a:r>
            <a:r>
              <a:rPr lang="it-IT" b="1" dirty="0">
                <a:latin typeface="Courier New"/>
                <a:cs typeface="Courier New"/>
              </a:rPr>
              <a:t>&lt;/h2&gt;</a:t>
            </a:r>
          </a:p>
          <a:p>
            <a:r>
              <a:rPr lang="it-IT" b="1" dirty="0">
                <a:latin typeface="Courier New"/>
                <a:cs typeface="Courier New"/>
              </a:rPr>
              <a:t>        &lt;h2 id="</a:t>
            </a:r>
            <a:r>
              <a:rPr lang="it-IT" b="1" dirty="0" err="1">
                <a:latin typeface="Courier New"/>
                <a:cs typeface="Courier New"/>
              </a:rPr>
              <a:t>slideDown</a:t>
            </a:r>
            <a:r>
              <a:rPr lang="it-IT" b="1" dirty="0">
                <a:latin typeface="Courier New"/>
                <a:cs typeface="Courier New"/>
              </a:rPr>
              <a:t>"&gt;Slide Down&lt;/h2&gt;</a:t>
            </a:r>
          </a:p>
          <a:p>
            <a:r>
              <a:rPr lang="it-IT" b="1" dirty="0">
                <a:latin typeface="Courier New"/>
                <a:cs typeface="Courier New"/>
              </a:rPr>
              <a:t>        &lt;h2 id="</a:t>
            </a:r>
            <a:r>
              <a:rPr lang="it-IT" b="1" dirty="0" err="1">
                <a:latin typeface="Courier New"/>
                <a:cs typeface="Courier New"/>
              </a:rPr>
              <a:t>slideUp</a:t>
            </a:r>
            <a:r>
              <a:rPr lang="it-IT" b="1" dirty="0">
                <a:latin typeface="Courier New"/>
                <a:cs typeface="Courier New"/>
              </a:rPr>
              <a:t>"&gt;Slide Up&lt;/h2&gt;</a:t>
            </a:r>
          </a:p>
          <a:p>
            <a:r>
              <a:rPr lang="sv-SE" b="1" dirty="0">
                <a:latin typeface="Courier New"/>
                <a:cs typeface="Courier New"/>
              </a:rPr>
              <a:t>        &lt;h2 id="</a:t>
            </a:r>
            <a:r>
              <a:rPr lang="sv-SE" b="1" dirty="0" err="1">
                <a:latin typeface="Courier New"/>
                <a:cs typeface="Courier New"/>
              </a:rPr>
              <a:t>fadeIn</a:t>
            </a:r>
            <a:r>
              <a:rPr lang="sv-SE" b="1" dirty="0">
                <a:latin typeface="Courier New"/>
                <a:cs typeface="Courier New"/>
              </a:rPr>
              <a:t>"&gt;</a:t>
            </a:r>
            <a:r>
              <a:rPr lang="sv-SE" b="1" dirty="0" err="1">
                <a:latin typeface="Courier New"/>
                <a:cs typeface="Courier New"/>
              </a:rPr>
              <a:t>Fade</a:t>
            </a:r>
            <a:r>
              <a:rPr lang="sv-SE" b="1" dirty="0">
                <a:latin typeface="Courier New"/>
                <a:cs typeface="Courier New"/>
              </a:rPr>
              <a:t> In&lt;/h2&gt;</a:t>
            </a:r>
          </a:p>
          <a:p>
            <a:r>
              <a:rPr lang="pt-BR" b="1" dirty="0">
                <a:latin typeface="Courier New"/>
                <a:cs typeface="Courier New"/>
              </a:rPr>
              <a:t>        &lt;h2 id="</a:t>
            </a:r>
            <a:r>
              <a:rPr lang="pt-BR" b="1" dirty="0" err="1">
                <a:latin typeface="Courier New"/>
                <a:cs typeface="Courier New"/>
              </a:rPr>
              <a:t>fadeOut</a:t>
            </a:r>
            <a:r>
              <a:rPr lang="pt-BR" b="1" dirty="0">
                <a:latin typeface="Courier New"/>
                <a:cs typeface="Courier New"/>
              </a:rPr>
              <a:t>"&gt;Fade Out&lt;/h2&gt;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</a:t>
            </a:r>
            <a:r>
              <a:rPr lang="pl-PL" b="1" dirty="0" err="1">
                <a:latin typeface="Courier New"/>
                <a:cs typeface="Courier New"/>
              </a:rPr>
              <a:t>wrap</a:t>
            </a:r>
            <a:r>
              <a:rPr lang="pl-PL" b="1" dirty="0">
                <a:latin typeface="Courier New"/>
                <a:cs typeface="Courier New"/>
              </a:rPr>
              <a:t>"&gt;</a:t>
            </a:r>
            <a:r>
              <a:rPr lang="pl-PL" b="1" dirty="0" err="1">
                <a:latin typeface="Courier New"/>
                <a:cs typeface="Courier New"/>
              </a:rPr>
              <a:t>Wrap</a:t>
            </a:r>
            <a:r>
              <a:rPr lang="pl-PL" b="1" dirty="0">
                <a:latin typeface="Courier New"/>
                <a:cs typeface="Courier New"/>
              </a:rPr>
              <a:t>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&lt;h2 id="</a:t>
            </a:r>
            <a:r>
              <a:rPr lang="pl-PL" b="1" dirty="0" err="1">
                <a:latin typeface="Courier New"/>
                <a:cs typeface="Courier New"/>
              </a:rPr>
              <a:t>unwrap</a:t>
            </a:r>
            <a:r>
              <a:rPr lang="pl-PL" b="1" dirty="0">
                <a:latin typeface="Courier New"/>
                <a:cs typeface="Courier New"/>
              </a:rPr>
              <a:t>"&gt;</a:t>
            </a:r>
            <a:r>
              <a:rPr lang="pl-PL" b="1" dirty="0" err="1">
                <a:latin typeface="Courier New"/>
                <a:cs typeface="Courier New"/>
              </a:rPr>
              <a:t>Unwrap</a:t>
            </a:r>
            <a:r>
              <a:rPr lang="pl-PL" b="1" dirty="0">
                <a:latin typeface="Courier New"/>
                <a:cs typeface="Courier New"/>
              </a:rPr>
              <a:t>&lt;/h2&gt;</a:t>
            </a:r>
          </a:p>
          <a:p>
            <a:r>
              <a:rPr lang="pl-PL" b="1" dirty="0">
                <a:latin typeface="Courier New"/>
                <a:cs typeface="Courier New"/>
              </a:rPr>
              <a:t>    &lt;/div&gt;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pl-PL" b="1" dirty="0">
                <a:latin typeface="Courier New"/>
                <a:cs typeface="Courier New"/>
              </a:rPr>
              <a:t>    &lt;p id="</a:t>
            </a:r>
            <a:r>
              <a:rPr lang="pl-PL" b="1" dirty="0" err="1">
                <a:latin typeface="Courier New"/>
                <a:cs typeface="Courier New"/>
              </a:rPr>
              <a:t>content</a:t>
            </a:r>
            <a:r>
              <a:rPr lang="pl-PL" b="1" dirty="0">
                <a:latin typeface="Courier New"/>
                <a:cs typeface="Courier New"/>
              </a:rPr>
              <a:t>"&gt;</a:t>
            </a:r>
          </a:p>
          <a:p>
            <a:r>
              <a:rPr lang="pl-PL" b="1" dirty="0">
                <a:latin typeface="Courier New"/>
                <a:cs typeface="Courier New"/>
              </a:rPr>
              <a:t>        &lt;</a:t>
            </a:r>
            <a:r>
              <a:rPr lang="pl-PL" b="1" dirty="0" err="1">
                <a:latin typeface="Courier New"/>
                <a:cs typeface="Courier New"/>
              </a:rPr>
              <a:t>img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src</a:t>
            </a:r>
            <a:r>
              <a:rPr lang="pl-PL" b="1" dirty="0">
                <a:latin typeface="Courier New"/>
                <a:cs typeface="Courier New"/>
              </a:rPr>
              <a:t>="</a:t>
            </a:r>
            <a:r>
              <a:rPr lang="pl-PL" b="1" dirty="0" err="1">
                <a:latin typeface="Courier New"/>
                <a:cs typeface="Courier New"/>
              </a:rPr>
              <a:t>images</a:t>
            </a:r>
            <a:r>
              <a:rPr lang="pl-PL" b="1" dirty="0">
                <a:latin typeface="Courier New"/>
                <a:cs typeface="Courier New"/>
              </a:rPr>
              <a:t>/</a:t>
            </a:r>
            <a:r>
              <a:rPr lang="pl-PL" b="1" dirty="0" err="1">
                <a:latin typeface="Courier New"/>
                <a:cs typeface="Courier New"/>
              </a:rPr>
              <a:t>Bristol.png</a:t>
            </a:r>
            <a:r>
              <a:rPr lang="pl-PL" b="1" dirty="0">
                <a:latin typeface="Courier New"/>
                <a:cs typeface="Courier New"/>
              </a:rPr>
              <a:t>" </a:t>
            </a:r>
            <a:r>
              <a:rPr lang="pl-PL" b="1" dirty="0" err="1">
                <a:latin typeface="Courier New"/>
                <a:cs typeface="Courier New"/>
              </a:rPr>
              <a:t>width</a:t>
            </a:r>
            <a:r>
              <a:rPr lang="pl-PL" b="1" dirty="0">
                <a:latin typeface="Courier New"/>
                <a:cs typeface="Courier New"/>
              </a:rPr>
              <a:t>="400" id="image"/&gt;</a:t>
            </a:r>
          </a:p>
          <a:p>
            <a:r>
              <a:rPr lang="pl-PL" b="1" dirty="0">
                <a:latin typeface="Courier New"/>
                <a:cs typeface="Courier New"/>
              </a:rPr>
              <a:t>    &lt;/p&gt;</a:t>
            </a:r>
          </a:p>
          <a:p>
            <a:r>
              <a:rPr lang="pl-PL" b="1" dirty="0">
                <a:latin typeface="Courier New"/>
                <a:cs typeface="Courier New"/>
              </a:rPr>
              <a:t>&lt;/body</a:t>
            </a:r>
            <a:r>
              <a:rPr lang="pl-PL" b="1" dirty="0" smtClean="0">
                <a:latin typeface="Courier New"/>
                <a:cs typeface="Courier New"/>
              </a:rPr>
              <a:t>&gt;</a:t>
            </a:r>
            <a:endParaRPr lang="pl-PL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1444544"/>
            <a:ext cx="12300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effects.html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0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52472" y="1234464"/>
            <a:ext cx="4296942" cy="550920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#buttons {</a:t>
            </a:r>
          </a:p>
          <a:p>
            <a:r>
              <a:rPr lang="en-US" b="1" dirty="0">
                <a:latin typeface="Courier New"/>
                <a:cs typeface="Courier New"/>
              </a:rPr>
              <a:t>    float: left;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#content {</a:t>
            </a:r>
          </a:p>
          <a:p>
            <a:r>
              <a:rPr lang="en-US" b="1" dirty="0">
                <a:latin typeface="Courier New"/>
                <a:cs typeface="Courier New"/>
              </a:rPr>
              <a:t>    float: right;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h2 {</a:t>
            </a:r>
          </a:p>
          <a:p>
            <a:r>
              <a:rPr lang="de-DE" b="1" dirty="0">
                <a:latin typeface="Courier New"/>
                <a:cs typeface="Courier New"/>
              </a:rPr>
              <a:t>    </a:t>
            </a:r>
            <a:r>
              <a:rPr lang="de-DE" b="1" dirty="0" err="1">
                <a:latin typeface="Courier New"/>
                <a:cs typeface="Courier New"/>
              </a:rPr>
              <a:t>width</a:t>
            </a:r>
            <a:r>
              <a:rPr lang="de-DE" b="1" dirty="0">
                <a:latin typeface="Courier New"/>
                <a:cs typeface="Courier New"/>
              </a:rPr>
              <a:t>: 10em;</a:t>
            </a:r>
          </a:p>
          <a:p>
            <a:r>
              <a:rPr lang="de-DE" b="1" dirty="0">
                <a:latin typeface="Courier New"/>
                <a:cs typeface="Courier New"/>
              </a:rPr>
              <a:t>    </a:t>
            </a:r>
            <a:r>
              <a:rPr lang="de-DE" b="1" dirty="0" err="1">
                <a:latin typeface="Courier New"/>
                <a:cs typeface="Courier New"/>
              </a:rPr>
              <a:t>border</a:t>
            </a:r>
            <a:r>
              <a:rPr lang="de-DE" b="1" dirty="0">
                <a:latin typeface="Courier New"/>
                <a:cs typeface="Courier New"/>
              </a:rPr>
              <a:t>: 3px </a:t>
            </a:r>
            <a:r>
              <a:rPr lang="de-DE" b="1" dirty="0" err="1">
                <a:latin typeface="Courier New"/>
                <a:cs typeface="Courier New"/>
              </a:rPr>
              <a:t>outset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black</a:t>
            </a:r>
            <a:r>
              <a:rPr lang="de-DE" b="1" dirty="0">
                <a:latin typeface="Courier New"/>
                <a:cs typeface="Courier New"/>
              </a:rPr>
              <a:t>;</a:t>
            </a:r>
          </a:p>
          <a:p>
            <a:r>
              <a:rPr lang="de-DE" b="1" dirty="0">
                <a:latin typeface="Courier New"/>
                <a:cs typeface="Courier New"/>
              </a:rPr>
              <a:t>    background-color: </a:t>
            </a:r>
            <a:r>
              <a:rPr lang="de-DE" b="1" dirty="0" err="1">
                <a:latin typeface="Courier New"/>
                <a:cs typeface="Courier New"/>
              </a:rPr>
              <a:t>lightgray</a:t>
            </a:r>
            <a:r>
              <a:rPr lang="de-DE" b="1" dirty="0">
                <a:latin typeface="Courier New"/>
                <a:cs typeface="Courier New"/>
              </a:rPr>
              <a:t>;</a:t>
            </a:r>
          </a:p>
          <a:p>
            <a:r>
              <a:rPr lang="de-DE" b="1" dirty="0">
                <a:latin typeface="Courier New"/>
                <a:cs typeface="Courier New"/>
              </a:rPr>
              <a:t>    text-</a:t>
            </a:r>
            <a:r>
              <a:rPr lang="de-DE" b="1" dirty="0" err="1">
                <a:latin typeface="Courier New"/>
                <a:cs typeface="Courier New"/>
              </a:rPr>
              <a:t>align</a:t>
            </a:r>
            <a:r>
              <a:rPr lang="de-DE" b="1" dirty="0">
                <a:latin typeface="Courier New"/>
                <a:cs typeface="Courier New"/>
              </a:rPr>
              <a:t>: </a:t>
            </a:r>
            <a:r>
              <a:rPr lang="de-DE" b="1" dirty="0" err="1">
                <a:latin typeface="Courier New"/>
                <a:cs typeface="Courier New"/>
              </a:rPr>
              <a:t>center</a:t>
            </a:r>
            <a:r>
              <a:rPr lang="de-DE" b="1" dirty="0">
                <a:latin typeface="Courier New"/>
                <a:cs typeface="Courier New"/>
              </a:rPr>
              <a:t>;</a:t>
            </a:r>
          </a:p>
          <a:p>
            <a:r>
              <a:rPr lang="de-DE" b="1" dirty="0">
                <a:latin typeface="Courier New"/>
                <a:cs typeface="Courier New"/>
              </a:rPr>
              <a:t>    </a:t>
            </a:r>
            <a:r>
              <a:rPr lang="de-DE" b="1" dirty="0" err="1">
                <a:latin typeface="Courier New"/>
                <a:cs typeface="Courier New"/>
              </a:rPr>
              <a:t>font-family</a:t>
            </a:r>
            <a:r>
              <a:rPr lang="de-DE" b="1" dirty="0">
                <a:latin typeface="Courier New"/>
                <a:cs typeface="Courier New"/>
              </a:rPr>
              <a:t>: </a:t>
            </a:r>
            <a:r>
              <a:rPr lang="de-DE" b="1" dirty="0" err="1">
                <a:latin typeface="Courier New"/>
                <a:cs typeface="Courier New"/>
              </a:rPr>
              <a:t>sans-serif</a:t>
            </a:r>
            <a:r>
              <a:rPr lang="de-DE" b="1" dirty="0">
                <a:latin typeface="Courier New"/>
                <a:cs typeface="Courier New"/>
              </a:rPr>
              <a:t>;</a:t>
            </a:r>
          </a:p>
          <a:p>
            <a:r>
              <a:rPr lang="de-DE" b="1" dirty="0">
                <a:latin typeface="Courier New"/>
                <a:cs typeface="Courier New"/>
              </a:rPr>
              <a:t>    </a:t>
            </a:r>
            <a:r>
              <a:rPr lang="de-DE" b="1" dirty="0" err="1">
                <a:latin typeface="Courier New"/>
                <a:cs typeface="Courier New"/>
              </a:rPr>
              <a:t>border</a:t>
            </a:r>
            <a:r>
              <a:rPr lang="de-DE" b="1" dirty="0">
                <a:latin typeface="Courier New"/>
                <a:cs typeface="Courier New"/>
              </a:rPr>
              <a:t>-radius: 5px;</a:t>
            </a:r>
          </a:p>
          <a:p>
            <a:r>
              <a:rPr lang="de-DE" b="1" dirty="0">
                <a:latin typeface="Courier New"/>
                <a:cs typeface="Courier New"/>
              </a:rPr>
              <a:t>    box-</a:t>
            </a:r>
            <a:r>
              <a:rPr lang="de-DE" b="1" dirty="0" err="1">
                <a:latin typeface="Courier New"/>
                <a:cs typeface="Courier New"/>
              </a:rPr>
              <a:t>shadow</a:t>
            </a:r>
            <a:r>
              <a:rPr lang="de-DE" b="1" dirty="0">
                <a:latin typeface="Courier New"/>
                <a:cs typeface="Courier New"/>
              </a:rPr>
              <a:t>: 5px 5px 5px </a:t>
            </a:r>
            <a:r>
              <a:rPr lang="de-DE" b="1" dirty="0" err="1">
                <a:latin typeface="Courier New"/>
                <a:cs typeface="Courier New"/>
              </a:rPr>
              <a:t>gray</a:t>
            </a:r>
            <a:r>
              <a:rPr lang="de-DE" b="1" dirty="0">
                <a:latin typeface="Courier New"/>
                <a:cs typeface="Courier New"/>
              </a:rPr>
              <a:t>;</a:t>
            </a:r>
          </a:p>
          <a:p>
            <a:r>
              <a:rPr lang="de-DE" b="1" dirty="0">
                <a:latin typeface="Courier New"/>
                <a:cs typeface="Courier New"/>
              </a:rPr>
              <a:t>}</a:t>
            </a:r>
          </a:p>
          <a:p>
            <a:endParaRPr lang="de-DE" b="1" dirty="0">
              <a:latin typeface="Courier New"/>
              <a:cs typeface="Courier New"/>
            </a:endParaRPr>
          </a:p>
          <a:p>
            <a:r>
              <a:rPr lang="de-DE" b="1" dirty="0">
                <a:latin typeface="Courier New"/>
                <a:cs typeface="Courier New"/>
              </a:rPr>
              <a:t>.</a:t>
            </a:r>
            <a:r>
              <a:rPr lang="de-DE" b="1" dirty="0" err="1">
                <a:latin typeface="Courier New"/>
                <a:cs typeface="Courier New"/>
              </a:rPr>
              <a:t>wrapped</a:t>
            </a:r>
            <a:r>
              <a:rPr lang="de-DE" b="1" dirty="0">
                <a:latin typeface="Courier New"/>
                <a:cs typeface="Courier New"/>
              </a:rPr>
              <a:t> {</a:t>
            </a:r>
          </a:p>
          <a:p>
            <a:r>
              <a:rPr lang="de-DE" b="1" dirty="0">
                <a:latin typeface="Courier New"/>
                <a:cs typeface="Courier New"/>
              </a:rPr>
              <a:t>    </a:t>
            </a:r>
            <a:r>
              <a:rPr lang="de-DE" b="1" dirty="0" err="1">
                <a:latin typeface="Courier New"/>
                <a:cs typeface="Courier New"/>
              </a:rPr>
              <a:t>border</a:t>
            </a:r>
            <a:r>
              <a:rPr lang="de-DE" b="1" dirty="0">
                <a:latin typeface="Courier New"/>
                <a:cs typeface="Courier New"/>
              </a:rPr>
              <a:t>: 3px solid </a:t>
            </a:r>
            <a:r>
              <a:rPr lang="de-DE" b="1" dirty="0" err="1">
                <a:latin typeface="Courier New"/>
                <a:cs typeface="Courier New"/>
              </a:rPr>
              <a:t>red</a:t>
            </a:r>
            <a:r>
              <a:rPr lang="de-DE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padding: 2px;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1325903"/>
            <a:ext cx="11501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effects.css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6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66668" y="1234464"/>
            <a:ext cx="5448502" cy="5047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$(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showing = false;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wrapped = false;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$("#content").hide();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$("#show").click(</a:t>
            </a:r>
            <a:r>
              <a:rPr lang="en-US" sz="1800" b="1" dirty="0" err="1">
                <a:latin typeface="Courier New"/>
                <a:cs typeface="Courier New"/>
              </a:rPr>
              <a:t>showContent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$("#hide").click(</a:t>
            </a:r>
            <a:r>
              <a:rPr lang="en-US" sz="1800" b="1" dirty="0" err="1">
                <a:latin typeface="Courier New"/>
                <a:cs typeface="Courier New"/>
              </a:rPr>
              <a:t>hideContent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$("#toggle").click(</a:t>
            </a:r>
            <a:r>
              <a:rPr lang="en-US" sz="1800" b="1" dirty="0" err="1">
                <a:latin typeface="Courier New"/>
                <a:cs typeface="Courier New"/>
              </a:rPr>
              <a:t>toggleContent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fadeIn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fadeIn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</a:t>
            </a:r>
            <a:r>
              <a:rPr lang="en-US" sz="1800" b="1" dirty="0" err="1">
                <a:latin typeface="Courier New"/>
                <a:cs typeface="Courier New"/>
              </a:rPr>
              <a:t>fadeOut</a:t>
            </a:r>
            <a:r>
              <a:rPr lang="en-US" sz="1800" b="1" dirty="0">
                <a:latin typeface="Courier New"/>
                <a:cs typeface="Courier New"/>
              </a:rPr>
              <a:t>").click(</a:t>
            </a:r>
            <a:r>
              <a:rPr lang="en-US" sz="1800" b="1" dirty="0" err="1">
                <a:latin typeface="Courier New"/>
                <a:cs typeface="Courier New"/>
              </a:rPr>
              <a:t>fadeOut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$("#wrap").click(</a:t>
            </a:r>
            <a:r>
              <a:rPr lang="en-US" sz="1800" b="1" dirty="0" err="1">
                <a:latin typeface="Courier New"/>
                <a:cs typeface="Courier New"/>
              </a:rPr>
              <a:t>wrapImage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$("#unwrap").click(</a:t>
            </a:r>
            <a:r>
              <a:rPr lang="en-US" sz="1800" b="1" dirty="0" err="1">
                <a:latin typeface="Courier New"/>
                <a:cs typeface="Courier New"/>
              </a:rPr>
              <a:t>unwrapImage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19" y="1325903"/>
            <a:ext cx="99057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420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60342" y="1325903"/>
            <a:ext cx="3924760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showContent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$("#content").show();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hideContent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$("#content").hide();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toggleContent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$("#</a:t>
            </a:r>
            <a:r>
              <a:rPr lang="it-IT" sz="1800" b="1" dirty="0" err="1">
                <a:latin typeface="Courier New"/>
                <a:cs typeface="Courier New"/>
              </a:rPr>
              <a:t>content</a:t>
            </a:r>
            <a:r>
              <a:rPr lang="it-IT" sz="1800" b="1" dirty="0">
                <a:latin typeface="Courier New"/>
                <a:cs typeface="Courier New"/>
              </a:rPr>
              <a:t>").</a:t>
            </a:r>
            <a:r>
              <a:rPr lang="it-IT" sz="1800" b="1" dirty="0" err="1">
                <a:latin typeface="Courier New"/>
                <a:cs typeface="Courier New"/>
              </a:rPr>
              <a:t>toggle</a:t>
            </a:r>
            <a:r>
              <a:rPr lang="it-IT" sz="1800" b="1" dirty="0">
                <a:latin typeface="Courier New"/>
                <a:cs typeface="Courier New"/>
              </a:rPr>
              <a:t>();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</a:t>
            </a:r>
            <a:r>
              <a:rPr lang="it-IT" sz="1800" b="1" dirty="0" err="1">
                <a:latin typeface="Courier New"/>
                <a:cs typeface="Courier New"/>
              </a:rPr>
              <a:t>showing</a:t>
            </a:r>
            <a:r>
              <a:rPr lang="it-IT" sz="1800" b="1" dirty="0">
                <a:latin typeface="Courier New"/>
                <a:cs typeface="Courier New"/>
              </a:rPr>
              <a:t> = !</a:t>
            </a:r>
            <a:r>
              <a:rPr lang="it-IT" sz="1800" b="1" dirty="0" err="1">
                <a:latin typeface="Courier New"/>
                <a:cs typeface="Courier New"/>
              </a:rPr>
              <a:t>showing</a:t>
            </a:r>
            <a:r>
              <a:rPr lang="it-IT" sz="1800" b="1" dirty="0">
                <a:latin typeface="Courier New"/>
                <a:cs typeface="Courier New"/>
              </a:rPr>
              <a:t>;</a:t>
            </a:r>
          </a:p>
          <a:p>
            <a:r>
              <a:rPr lang="it-IT" sz="1800" b="1" dirty="0">
                <a:latin typeface="Courier New"/>
                <a:cs typeface="Courier New"/>
              </a:rPr>
              <a:t>} 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0707" y="1234464"/>
            <a:ext cx="99057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578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325903"/>
            <a:ext cx="5448502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</a:t>
            </a:r>
            <a:r>
              <a:rPr lang="en-US" sz="1800" b="1" dirty="0" err="1">
                <a:latin typeface="Courier New"/>
                <a:cs typeface="Courier New"/>
              </a:rPr>
              <a:t>slideDown</a:t>
            </a:r>
            <a:r>
              <a:rPr lang="en-US" sz="1800" b="1" dirty="0">
                <a:latin typeface="Courier New"/>
                <a:cs typeface="Courier New"/>
              </a:rPr>
              <a:t>("medium");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$("#content").</a:t>
            </a:r>
            <a:r>
              <a:rPr lang="en-US" sz="1800" b="1" dirty="0" err="1">
                <a:latin typeface="Courier New"/>
                <a:cs typeface="Courier New"/>
              </a:rPr>
              <a:t>slideUp</a:t>
            </a:r>
            <a:r>
              <a:rPr lang="en-US" sz="1800" b="1" dirty="0">
                <a:latin typeface="Courier New"/>
                <a:cs typeface="Courier New"/>
              </a:rPr>
              <a:t>(500);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showing =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1234464"/>
            <a:ext cx="99057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29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417342"/>
            <a:ext cx="5309980" cy="4493539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fadeIn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$("#</a:t>
            </a:r>
            <a:r>
              <a:rPr lang="pl-PL" sz="1800" b="1" dirty="0" err="1">
                <a:latin typeface="Courier New"/>
                <a:cs typeface="Courier New"/>
              </a:rPr>
              <a:t>content</a:t>
            </a:r>
            <a:r>
              <a:rPr lang="pl-PL" sz="1800" b="1" dirty="0">
                <a:latin typeface="Courier New"/>
                <a:cs typeface="Courier New"/>
              </a:rPr>
              <a:t>").</a:t>
            </a:r>
            <a:r>
              <a:rPr lang="pl-PL" sz="1800" b="1" dirty="0" err="1">
                <a:latin typeface="Courier New"/>
                <a:cs typeface="Courier New"/>
              </a:rPr>
              <a:t>fadeIn</a:t>
            </a:r>
            <a:r>
              <a:rPr lang="pl-PL" sz="1800" b="1" dirty="0">
                <a:latin typeface="Courier New"/>
                <a:cs typeface="Courier New"/>
              </a:rPr>
              <a:t>(1000, </a:t>
            </a:r>
            <a:r>
              <a:rPr lang="pl-PL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meow</a:t>
            </a:r>
            <a:r>
              <a:rPr lang="pl-PL" sz="1800" b="1" dirty="0">
                <a:latin typeface="Courier New"/>
                <a:cs typeface="Courier New"/>
              </a:rPr>
              <a:t>);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</a:t>
            </a:r>
            <a:r>
              <a:rPr lang="pl-PL" sz="1800" b="1" dirty="0" err="1">
                <a:latin typeface="Courier New"/>
                <a:cs typeface="Courier New"/>
              </a:rPr>
              <a:t>showing</a:t>
            </a:r>
            <a:r>
              <a:rPr lang="pl-PL" sz="1800" b="1" dirty="0">
                <a:latin typeface="Courier New"/>
                <a:cs typeface="Courier New"/>
              </a:rPr>
              <a:t> = </a:t>
            </a:r>
            <a:r>
              <a:rPr lang="pl-PL" sz="1800" b="1" dirty="0" err="1">
                <a:latin typeface="Courier New"/>
                <a:cs typeface="Courier New"/>
              </a:rPr>
              <a:t>true</a:t>
            </a:r>
            <a:r>
              <a:rPr lang="pl-PL" sz="1800" b="1" dirty="0">
                <a:latin typeface="Courier New"/>
                <a:cs typeface="Courier New"/>
              </a:rPr>
              <a:t>;</a:t>
            </a:r>
          </a:p>
          <a:p>
            <a:r>
              <a:rPr lang="pl-PL" sz="1800" b="1" dirty="0">
                <a:latin typeface="Courier New"/>
                <a:cs typeface="Courier New"/>
              </a:rPr>
              <a:t>} </a:t>
            </a:r>
          </a:p>
          <a:p>
            <a:endParaRPr lang="pl-PL" sz="1800" b="1" dirty="0">
              <a:latin typeface="Courier New"/>
              <a:cs typeface="Courier New"/>
            </a:endParaRPr>
          </a:p>
          <a:p>
            <a:r>
              <a:rPr lang="pl-PL" sz="1800" b="1" dirty="0" err="1">
                <a:latin typeface="Courier New"/>
                <a:cs typeface="Courier New"/>
              </a:rPr>
              <a:t>function</a:t>
            </a:r>
            <a:r>
              <a:rPr lang="pl-PL" sz="1800" b="1" dirty="0">
                <a:latin typeface="Courier New"/>
                <a:cs typeface="Courier New"/>
              </a:rPr>
              <a:t> </a:t>
            </a:r>
            <a:r>
              <a:rPr lang="pl-PL" sz="1800" b="1" dirty="0" err="1">
                <a:latin typeface="Courier New"/>
                <a:cs typeface="Courier New"/>
              </a:rPr>
              <a:t>fadeOut</a:t>
            </a:r>
            <a:r>
              <a:rPr lang="pl-PL" sz="1800" b="1" dirty="0">
                <a:latin typeface="Courier New"/>
                <a:cs typeface="Courier New"/>
              </a:rPr>
              <a:t>()</a:t>
            </a:r>
          </a:p>
          <a:p>
            <a:r>
              <a:rPr lang="pl-PL" sz="1800" b="1" dirty="0">
                <a:latin typeface="Courier New"/>
                <a:cs typeface="Courier New"/>
              </a:rPr>
              <a:t>{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$("#</a:t>
            </a:r>
            <a:r>
              <a:rPr lang="pl-PL" sz="1800" b="1" dirty="0" err="1">
                <a:latin typeface="Courier New"/>
                <a:cs typeface="Courier New"/>
              </a:rPr>
              <a:t>content</a:t>
            </a:r>
            <a:r>
              <a:rPr lang="pl-PL" sz="1800" b="1" dirty="0">
                <a:latin typeface="Courier New"/>
                <a:cs typeface="Courier New"/>
              </a:rPr>
              <a:t>").</a:t>
            </a:r>
            <a:r>
              <a:rPr lang="pl-PL" sz="1800" b="1" dirty="0" err="1">
                <a:latin typeface="Courier New"/>
                <a:cs typeface="Courier New"/>
              </a:rPr>
              <a:t>fadeOut</a:t>
            </a:r>
            <a:r>
              <a:rPr lang="pl-PL" sz="1800" b="1" dirty="0">
                <a:latin typeface="Courier New"/>
                <a:cs typeface="Courier New"/>
              </a:rPr>
              <a:t>("fast");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</a:t>
            </a:r>
            <a:r>
              <a:rPr lang="pl-PL" sz="1800" b="1" dirty="0" err="1">
                <a:latin typeface="Courier New"/>
                <a:cs typeface="Courier New"/>
              </a:rPr>
              <a:t>showing</a:t>
            </a:r>
            <a:r>
              <a:rPr lang="pl-PL" sz="1800" b="1" dirty="0">
                <a:latin typeface="Courier New"/>
                <a:cs typeface="Courier New"/>
              </a:rPr>
              <a:t> = </a:t>
            </a:r>
            <a:r>
              <a:rPr lang="pl-PL" sz="1800" b="1" dirty="0" err="1">
                <a:latin typeface="Courier New"/>
                <a:cs typeface="Courier New"/>
              </a:rPr>
              <a:t>false</a:t>
            </a:r>
            <a:r>
              <a:rPr lang="pl-PL" sz="1800" b="1" dirty="0">
                <a:latin typeface="Courier New"/>
                <a:cs typeface="Courier New"/>
              </a:rPr>
              <a:t>;</a:t>
            </a:r>
          </a:p>
          <a:p>
            <a:r>
              <a:rPr lang="pl-PL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meow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nb-NO" sz="1800" b="1" dirty="0">
                <a:latin typeface="Courier New"/>
                <a:cs typeface="Courier New"/>
              </a:rPr>
              <a:t>    alert("MEOW!");</a:t>
            </a:r>
          </a:p>
          <a:p>
            <a:r>
              <a:rPr lang="nb-NO" sz="1800" b="1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325903"/>
            <a:ext cx="99057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60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Browser – Web Server Cycle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6699" y="1234464"/>
            <a:ext cx="7079983" cy="5047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&lt;form action="</a:t>
            </a:r>
            <a:r>
              <a:rPr lang="en-US" sz="1400" b="1" dirty="0" err="1">
                <a:latin typeface="Courier New"/>
                <a:cs typeface="Courier New"/>
              </a:rPr>
              <a:t>nonajax.php</a:t>
            </a:r>
            <a:r>
              <a:rPr lang="en-US" sz="1400" b="1" dirty="0">
                <a:latin typeface="Courier New"/>
                <a:cs typeface="Courier New"/>
              </a:rPr>
              <a:t>" method="get"&gt;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&lt;input type="hidden" name="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hidden</a:t>
            </a:r>
            <a:r>
              <a:rPr lang="en-US" sz="1400" b="1" dirty="0">
                <a:latin typeface="Courier New"/>
                <a:cs typeface="Courier New"/>
              </a:rPr>
              <a:t>" value="hidden"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&lt;input type="submit"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</a:t>
            </a:r>
            <a:r>
              <a:rPr lang="en-US" sz="1400" b="1" dirty="0" err="1">
                <a:latin typeface="Courier New"/>
                <a:cs typeface="Courier New"/>
              </a:rPr>
              <a:t>hr</a:t>
            </a:r>
            <a:r>
              <a:rPr lang="en-US" sz="1400" b="1" dirty="0">
                <a:latin typeface="Courier New"/>
                <a:cs typeface="Courier New"/>
              </a:rPr>
              <a:t>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&lt;div id="output"&gt;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&lt;?</a:t>
            </a:r>
            <a:r>
              <a:rPr lang="en-US" sz="1400" b="1" dirty="0" err="1">
                <a:latin typeface="Courier New"/>
                <a:cs typeface="Courier New"/>
              </a:rPr>
              <a:t>php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$hidden = </a:t>
            </a:r>
            <a:r>
              <a:rPr lang="en-US" sz="1400" b="1" dirty="0" err="1">
                <a:latin typeface="Courier New"/>
                <a:cs typeface="Courier New"/>
              </a:rPr>
              <a:t>filter_input</a:t>
            </a:r>
            <a:r>
              <a:rPr lang="en-US" sz="1400" b="1" dirty="0">
                <a:latin typeface="Courier New"/>
                <a:cs typeface="Courier New"/>
              </a:rPr>
              <a:t>(INPUT_GET, "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hidden</a:t>
            </a:r>
            <a:r>
              <a:rPr lang="en-US" sz="1400" b="1" dirty="0">
                <a:latin typeface="Courier New"/>
                <a:cs typeface="Courier New"/>
              </a:rPr>
              <a:t>");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if ($hidden != NULL)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$</a:t>
            </a:r>
            <a:r>
              <a:rPr lang="en-US" sz="1400" b="1" dirty="0" err="1">
                <a:latin typeface="Courier New"/>
                <a:cs typeface="Courier New"/>
              </a:rPr>
              <a:t>fp</a:t>
            </a:r>
            <a:r>
              <a:rPr lang="en-US" sz="1400" b="1" dirty="0">
                <a:latin typeface="Courier New"/>
                <a:cs typeface="Courier New"/>
              </a:rPr>
              <a:t>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fopen</a:t>
            </a:r>
            <a:r>
              <a:rPr lang="en-US" sz="1400" b="1" dirty="0">
                <a:latin typeface="Courier New"/>
                <a:cs typeface="Courier New"/>
              </a:rPr>
              <a:t>("</a:t>
            </a:r>
            <a:r>
              <a:rPr lang="en-US" sz="1400" b="1" dirty="0" err="1">
                <a:latin typeface="Courier New"/>
                <a:cs typeface="Courier New"/>
              </a:rPr>
              <a:t>lorem.txt</a:t>
            </a:r>
            <a:r>
              <a:rPr lang="en-US" sz="1400" b="1" dirty="0">
                <a:latin typeface="Courier New"/>
                <a:cs typeface="Courier New"/>
              </a:rPr>
              <a:t>", "r") or die("File error.");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while (!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feof</a:t>
            </a:r>
            <a:r>
              <a:rPr lang="en-US" sz="1400" b="1" dirty="0">
                <a:latin typeface="Courier New"/>
                <a:cs typeface="Courier New"/>
              </a:rPr>
              <a:t>($</a:t>
            </a:r>
            <a:r>
              <a:rPr lang="en-US" sz="1400" b="1" dirty="0" err="1">
                <a:latin typeface="Courier New"/>
                <a:cs typeface="Courier New"/>
              </a:rPr>
              <a:t>fp</a:t>
            </a:r>
            <a:r>
              <a:rPr lang="en-US" sz="1400" b="1" dirty="0">
                <a:latin typeface="Courier New"/>
                <a:cs typeface="Courier New"/>
              </a:rPr>
              <a:t>))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$line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fgets</a:t>
            </a:r>
            <a:r>
              <a:rPr lang="en-US" sz="1400" b="1" dirty="0">
                <a:latin typeface="Courier New"/>
                <a:cs typeface="Courier New"/>
              </a:rPr>
              <a:t>($</a:t>
            </a:r>
            <a:r>
              <a:rPr lang="en-US" sz="1400" b="1" dirty="0" err="1">
                <a:latin typeface="Courier New"/>
                <a:cs typeface="Courier New"/>
              </a:rPr>
              <a:t>fp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$line = </a:t>
            </a:r>
            <a:r>
              <a:rPr lang="en-US" sz="1400" b="1" dirty="0" err="1">
                <a:latin typeface="Courier New"/>
                <a:cs typeface="Courier New"/>
              </a:rPr>
              <a:t>str_replace</a:t>
            </a:r>
            <a:r>
              <a:rPr lang="en-US" sz="1400" b="1" dirty="0">
                <a:latin typeface="Courier New"/>
                <a:cs typeface="Courier New"/>
              </a:rPr>
              <a:t>("\n", "&lt;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 /&gt;", $line);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print "            $line\n";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else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print "    Watch this space!\n";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?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&lt;/div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83658" y="5806414"/>
            <a:ext cx="130276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nonajax.php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3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Effects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325903"/>
            <a:ext cx="7941898" cy="4770538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wrapImage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(showing) {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    $("#image").</a:t>
            </a:r>
            <a:r>
              <a:rPr lang="pl-PL" sz="1800" b="1" dirty="0" err="1">
                <a:latin typeface="Courier New"/>
                <a:cs typeface="Courier New"/>
              </a:rPr>
              <a:t>wrap</a:t>
            </a:r>
            <a:r>
              <a:rPr lang="pl-PL" sz="1800" b="1" dirty="0">
                <a:latin typeface="Courier New"/>
                <a:cs typeface="Courier New"/>
              </a:rPr>
              <a:t>("&lt;div </a:t>
            </a:r>
            <a:r>
              <a:rPr lang="pl-PL" sz="1800" b="1" dirty="0" err="1">
                <a:latin typeface="Courier New"/>
                <a:cs typeface="Courier New"/>
              </a:rPr>
              <a:t>class</a:t>
            </a:r>
            <a:r>
              <a:rPr lang="pl-PL" sz="1800" b="1" dirty="0">
                <a:latin typeface="Courier New"/>
                <a:cs typeface="Courier New"/>
              </a:rPr>
              <a:t>='</a:t>
            </a:r>
            <a:r>
              <a:rPr lang="pl-PL" sz="1800" b="1" dirty="0" err="1">
                <a:latin typeface="Courier New"/>
                <a:cs typeface="Courier New"/>
              </a:rPr>
              <a:t>wrapped</a:t>
            </a:r>
            <a:r>
              <a:rPr lang="pl-PL" sz="1800" b="1" dirty="0">
                <a:latin typeface="Courier New"/>
                <a:cs typeface="Courier New"/>
              </a:rPr>
              <a:t>'&gt;&lt;/div&gt;");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wrapped = true;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unwrapImage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if (showing &amp;&amp; wrapped) {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    var image = $("#image").</a:t>
            </a:r>
            <a:r>
              <a:rPr lang="da-DK" sz="1800" b="1" dirty="0" err="1">
                <a:latin typeface="Courier New"/>
                <a:cs typeface="Courier New"/>
              </a:rPr>
              <a:t>clone</a:t>
            </a:r>
            <a:r>
              <a:rPr lang="da-DK" sz="1800" b="1" dirty="0">
                <a:latin typeface="Courier New"/>
                <a:cs typeface="Courier New"/>
              </a:rPr>
              <a:t>();</a:t>
            </a:r>
          </a:p>
          <a:p>
            <a:r>
              <a:rPr lang="pl-PL" sz="1800" b="1" dirty="0">
                <a:latin typeface="Courier New"/>
                <a:cs typeface="Courier New"/>
              </a:rPr>
              <a:t>        $(".</a:t>
            </a:r>
            <a:r>
              <a:rPr lang="pl-PL" sz="1800" b="1" dirty="0" err="1">
                <a:latin typeface="Courier New"/>
                <a:cs typeface="Courier New"/>
              </a:rPr>
              <a:t>wrapped</a:t>
            </a:r>
            <a:r>
              <a:rPr lang="pl-PL" sz="1800" b="1" dirty="0">
                <a:latin typeface="Courier New"/>
                <a:cs typeface="Courier New"/>
              </a:rPr>
              <a:t>").</a:t>
            </a:r>
            <a:r>
              <a:rPr lang="pl-PL" sz="1800" b="1" dirty="0" err="1">
                <a:latin typeface="Courier New"/>
                <a:cs typeface="Courier New"/>
              </a:rPr>
              <a:t>remove</a:t>
            </a:r>
            <a:r>
              <a:rPr lang="pl-PL" sz="1800" b="1" dirty="0">
                <a:latin typeface="Courier New"/>
                <a:cs typeface="Courier New"/>
              </a:rPr>
              <a:t>();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    $("#content").</a:t>
            </a:r>
            <a:r>
              <a:rPr lang="nl-NL" sz="1800" b="1" dirty="0" err="1">
                <a:latin typeface="Courier New"/>
                <a:cs typeface="Courier New"/>
              </a:rPr>
              <a:t>append</a:t>
            </a:r>
            <a:r>
              <a:rPr lang="nl-NL" sz="1800" b="1" dirty="0">
                <a:latin typeface="Courier New"/>
                <a:cs typeface="Courier New"/>
              </a:rPr>
              <a:t>(image);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wrapped =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9487" y="1234464"/>
            <a:ext cx="99057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effects.js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6057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514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Object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css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method to change </a:t>
            </a:r>
            <a:br>
              <a:rPr lang="en-US" dirty="0" smtClean="0"/>
            </a:br>
            <a:r>
              <a:rPr lang="en-US" dirty="0" smtClean="0"/>
              <a:t>an object’s position.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Use chaining: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Or use a JSON object: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683" y="3028890"/>
            <a:ext cx="8495986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$("#content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).</a:t>
            </a:r>
            <a:r>
              <a:rPr lang="en-US" sz="2000" b="1" dirty="0" err="1" smtClean="0">
                <a:latin typeface="Courier New"/>
                <a:cs typeface="Courier New"/>
              </a:rPr>
              <a:t>css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left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,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10px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).</a:t>
            </a:r>
            <a:r>
              <a:rPr lang="en-US" sz="2000" b="1" dirty="0" err="1" smtClean="0">
                <a:latin typeface="Courier New"/>
                <a:cs typeface="Courier New"/>
              </a:rPr>
              <a:t>css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top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,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120px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); 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35" y="4343390"/>
            <a:ext cx="6187286" cy="707886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$("#content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).</a:t>
            </a:r>
            <a:r>
              <a:rPr lang="en-US" sz="2000" b="1" dirty="0" err="1" smtClean="0">
                <a:latin typeface="Courier New"/>
                <a:cs typeface="Courier New"/>
              </a:rPr>
              <a:t>css</a:t>
            </a:r>
            <a:r>
              <a:rPr lang="en-US" sz="2000" b="1" dirty="0" smtClean="0">
                <a:latin typeface="Courier New"/>
                <a:cs typeface="Courier New"/>
              </a:rPr>
              <a:t>( {</a:t>
            </a:r>
            <a:r>
              <a:rPr lang="en-US" sz="2000" b="1" dirty="0">
                <a:latin typeface="Courier New"/>
                <a:cs typeface="Courier New"/>
              </a:rPr>
              <a:t>"left": "10px",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</a:t>
            </a:r>
            <a:r>
              <a:rPr lang="en-US" sz="2000" b="1" dirty="0" smtClean="0">
                <a:latin typeface="Courier New"/>
                <a:cs typeface="Courier New"/>
              </a:rPr>
              <a:t>       "</a:t>
            </a:r>
            <a:r>
              <a:rPr lang="en-US" sz="2000" b="1" dirty="0">
                <a:latin typeface="Courier New"/>
                <a:cs typeface="Courier New"/>
              </a:rPr>
              <a:t>top":  "120px"</a:t>
            </a:r>
            <a:r>
              <a:rPr lang="en-US" sz="2000" b="1" dirty="0" smtClean="0">
                <a:latin typeface="Courier New"/>
                <a:cs typeface="Courier New"/>
              </a:rPr>
              <a:t>} ); 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37246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</a:t>
            </a:r>
            <a:r>
              <a:rPr lang="en-US" dirty="0" smtClean="0"/>
              <a:t>Animation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 smtClean="0"/>
              <a:t>The jQuery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animate()</a:t>
            </a:r>
            <a:r>
              <a:rPr lang="en-US" dirty="0" smtClean="0"/>
              <a:t> method changes </a:t>
            </a:r>
            <a:br>
              <a:rPr lang="en-US" dirty="0" smtClean="0"/>
            </a:br>
            <a:r>
              <a:rPr lang="en-US" dirty="0" smtClean="0"/>
              <a:t>any DOM characteristics (such as position) </a:t>
            </a:r>
            <a:br>
              <a:rPr lang="en-US" dirty="0" smtClean="0"/>
            </a:br>
            <a:r>
              <a:rPr lang="en-US" dirty="0" smtClean="0"/>
              <a:t>over time.</a:t>
            </a:r>
          </a:p>
          <a:p>
            <a:pPr lvl="7"/>
            <a:endParaRPr lang="en-US" dirty="0"/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Change the left and top attribute values to 500px and 300px, respectively, over a span of 2 seconds.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59925" y="3477146"/>
            <a:ext cx="5263806" cy="1323439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da-DK" sz="2000" b="1" dirty="0">
                <a:latin typeface="Courier New"/>
                <a:cs typeface="Courier New"/>
              </a:rPr>
              <a:t>var </a:t>
            </a:r>
            <a:r>
              <a:rPr lang="da-DK" sz="2000" b="1" dirty="0" smtClean="0">
                <a:latin typeface="Courier New"/>
                <a:cs typeface="Courier New"/>
              </a:rPr>
              <a:t>end = </a:t>
            </a:r>
            <a:r>
              <a:rPr lang="da-DK" sz="2000" b="1" dirty="0">
                <a:latin typeface="Courier New"/>
                <a:cs typeface="Courier New"/>
              </a:rPr>
              <a:t>{"</a:t>
            </a:r>
            <a:r>
              <a:rPr lang="da-DK" sz="2000" b="1" dirty="0" err="1">
                <a:latin typeface="Courier New"/>
                <a:cs typeface="Courier New"/>
              </a:rPr>
              <a:t>left</a:t>
            </a:r>
            <a:r>
              <a:rPr lang="da-DK" sz="2000" b="1" dirty="0">
                <a:latin typeface="Courier New"/>
                <a:cs typeface="Courier New"/>
              </a:rPr>
              <a:t>": "500px",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      </a:t>
            </a:r>
            <a:r>
              <a:rPr lang="da-DK" sz="2000" b="1" dirty="0" smtClean="0">
                <a:latin typeface="Courier New"/>
                <a:cs typeface="Courier New"/>
              </a:rPr>
              <a:t> </a:t>
            </a:r>
            <a:r>
              <a:rPr lang="da-DK" sz="2000" b="1" dirty="0">
                <a:latin typeface="Courier New"/>
                <a:cs typeface="Courier New"/>
              </a:rPr>
              <a:t>"top":  "300px"}</a:t>
            </a:r>
            <a:r>
              <a:rPr lang="da-DK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da-DK" sz="2000" b="1" dirty="0" smtClean="0">
                <a:latin typeface="Courier New"/>
                <a:cs typeface="Courier New"/>
              </a:rPr>
              <a:t>...</a:t>
            </a:r>
            <a:endParaRPr lang="da-DK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$("#content").animate(end, 2000)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07393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682234"/>
          </a:xfrm>
        </p:spPr>
        <p:txBody>
          <a:bodyPr/>
          <a:lstStyle/>
          <a:p>
            <a:r>
              <a:rPr lang="en-US" dirty="0" smtClean="0"/>
              <a:t>The animation can occur in two modes: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swing: </a:t>
            </a:r>
            <a:r>
              <a:rPr lang="en-US" dirty="0" smtClean="0"/>
              <a:t>The animation starts slowly, speeds up, and then ends slowly (like a child on a swing). </a:t>
            </a:r>
          </a:p>
          <a:p>
            <a:pPr lvl="2"/>
            <a:r>
              <a:rPr lang="en-US" dirty="0" smtClean="0"/>
              <a:t>This is the default mode.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linear:</a:t>
            </a:r>
            <a:r>
              <a:rPr lang="en-US" dirty="0" smtClean="0"/>
              <a:t> The animation occurs at a constant speed.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3977634"/>
            <a:ext cx="6802939" cy="400110"/>
          </a:xfrm>
          <a:prstGeom prst="rect">
            <a:avLst/>
          </a:prstGeom>
          <a:solidFill>
            <a:srgbClr val="E2EAFF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$("#content").animate(end, 2000, "linear");</a:t>
            </a:r>
          </a:p>
        </p:txBody>
      </p:sp>
    </p:spTree>
    <p:extLst>
      <p:ext uri="{BB962C8B-B14F-4D97-AF65-F5344CB8AC3E}">
        <p14:creationId xmlns:p14="http://schemas.microsoft.com/office/powerpoint/2010/main" val="311913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234464"/>
            <a:ext cx="6466190" cy="5047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&lt;form action = 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 = 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id = "home"&gt;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Home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&lt;button type = "button" id = "swing"&gt;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Swing glide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 = 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id = "linear"&gt;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Linear </a:t>
            </a:r>
            <a:r>
              <a:rPr lang="it-IT" sz="1400" b="1" dirty="0" err="1">
                <a:latin typeface="Courier New"/>
                <a:cs typeface="Courier New"/>
              </a:rPr>
              <a:t>glide</a:t>
            </a:r>
            <a:endParaRPr lang="it-IT" sz="1400" b="1" dirty="0">
              <a:latin typeface="Courier New"/>
              <a:cs typeface="Courier New"/>
            </a:endParaRP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 = 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id = "</a:t>
            </a:r>
            <a:r>
              <a:rPr lang="it-IT" sz="1400" b="1" dirty="0" err="1">
                <a:latin typeface="Courier New"/>
                <a:cs typeface="Courier New"/>
              </a:rPr>
              <a:t>left</a:t>
            </a:r>
            <a:r>
              <a:rPr lang="it-IT" sz="1400" b="1" dirty="0">
                <a:latin typeface="Courier New"/>
                <a:cs typeface="Courier New"/>
              </a:rPr>
              <a:t>"&gt;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&amp;lt;--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&lt;button type = "button" id = "right"&gt;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--&gt;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&lt;/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&lt;/form&gt;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&lt;p id="content"&gt;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</a:t>
            </a:r>
            <a:r>
              <a:rPr lang="en-US" sz="1400" b="1" dirty="0" err="1">
                <a:latin typeface="Courier New"/>
                <a:cs typeface="Courier New"/>
              </a:rPr>
              <a:t>img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src</a:t>
            </a:r>
            <a:r>
              <a:rPr lang="en-US" sz="1400" b="1" dirty="0">
                <a:latin typeface="Courier New"/>
                <a:cs typeface="Courier New"/>
              </a:rPr>
              <a:t>="images/</a:t>
            </a:r>
            <a:r>
              <a:rPr lang="en-US" sz="1400" b="1" dirty="0" err="1">
                <a:latin typeface="Courier New"/>
                <a:cs typeface="Courier New"/>
              </a:rPr>
              <a:t>Bristol.png</a:t>
            </a:r>
            <a:r>
              <a:rPr lang="en-US" sz="1400" b="1" dirty="0">
                <a:latin typeface="Courier New"/>
                <a:cs typeface="Courier New"/>
              </a:rPr>
              <a:t>" width="200" id="image"/&gt;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&lt;/p&gt;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3658" y="1325903"/>
            <a:ext cx="135926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animate.html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55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48836" y="1366385"/>
            <a:ext cx="4666334" cy="526298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$(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var start = {"</a:t>
            </a:r>
            <a:r>
              <a:rPr lang="da-DK" b="1" dirty="0" err="1">
                <a:latin typeface="Courier New"/>
                <a:cs typeface="Courier New"/>
              </a:rPr>
              <a:t>left</a:t>
            </a:r>
            <a:r>
              <a:rPr lang="da-DK" b="1" dirty="0">
                <a:latin typeface="Courier New"/>
                <a:cs typeface="Courier New"/>
              </a:rPr>
              <a:t>": "10px",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"top":  "120px"};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>
                <a:latin typeface="Courier New"/>
                <a:cs typeface="Courier New"/>
              </a:rPr>
              <a:t>var end   = {"</a:t>
            </a:r>
            <a:r>
              <a:rPr lang="da-DK" b="1" dirty="0" err="1">
                <a:latin typeface="Courier New"/>
                <a:cs typeface="Courier New"/>
              </a:rPr>
              <a:t>left</a:t>
            </a:r>
            <a:r>
              <a:rPr lang="da-DK" b="1" dirty="0">
                <a:latin typeface="Courier New"/>
                <a:cs typeface="Courier New"/>
              </a:rPr>
              <a:t>": "500px",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"top":  "300px"};</a:t>
            </a:r>
          </a:p>
          <a:p>
            <a:endParaRPr lang="da-DK" b="1" dirty="0">
              <a:latin typeface="Courier New"/>
              <a:cs typeface="Courier New"/>
            </a:endParaRPr>
          </a:p>
          <a:p>
            <a:r>
              <a:rPr lang="da-DK" b="1" dirty="0" err="1">
                <a:latin typeface="Courier New"/>
                <a:cs typeface="Courier New"/>
              </a:rPr>
              <a:t>function</a:t>
            </a:r>
            <a:r>
              <a:rPr lang="da-DK" b="1" dirty="0">
                <a:latin typeface="Courier New"/>
                <a:cs typeface="Courier New"/>
              </a:rPr>
              <a:t> </a:t>
            </a:r>
            <a:r>
              <a:rPr lang="da-DK" b="1" dirty="0" err="1">
                <a:latin typeface="Courier New"/>
                <a:cs typeface="Courier New"/>
              </a:rPr>
              <a:t>init</a:t>
            </a:r>
            <a:r>
              <a:rPr lang="da-DK" b="1" dirty="0">
                <a:latin typeface="Courier New"/>
                <a:cs typeface="Courier New"/>
              </a:rPr>
              <a:t>()</a:t>
            </a:r>
          </a:p>
          <a:p>
            <a:r>
              <a:rPr lang="da-DK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$("#home").click(home);</a:t>
            </a:r>
          </a:p>
          <a:p>
            <a:r>
              <a:rPr lang="en-US" b="1" dirty="0">
                <a:latin typeface="Courier New"/>
                <a:cs typeface="Courier New"/>
              </a:rPr>
              <a:t>    $("#swing").click(</a:t>
            </a:r>
            <a:r>
              <a:rPr lang="en-US" b="1" dirty="0" err="1">
                <a:latin typeface="Courier New"/>
                <a:cs typeface="Courier New"/>
              </a:rPr>
              <a:t>swingGlide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$("#linear").click(</a:t>
            </a:r>
            <a:r>
              <a:rPr lang="en-US" b="1" dirty="0" err="1">
                <a:latin typeface="Courier New"/>
                <a:cs typeface="Courier New"/>
              </a:rPr>
              <a:t>linearGlide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cs-CZ" b="1" dirty="0">
                <a:latin typeface="Courier New"/>
                <a:cs typeface="Courier New"/>
              </a:rPr>
              <a:t>    $("#</a:t>
            </a:r>
            <a:r>
              <a:rPr lang="cs-CZ" b="1" dirty="0" err="1">
                <a:latin typeface="Courier New"/>
                <a:cs typeface="Courier New"/>
              </a:rPr>
              <a:t>left</a:t>
            </a:r>
            <a:r>
              <a:rPr lang="cs-CZ" b="1" dirty="0">
                <a:latin typeface="Courier New"/>
                <a:cs typeface="Courier New"/>
              </a:rPr>
              <a:t>").</a:t>
            </a:r>
            <a:r>
              <a:rPr lang="cs-CZ" b="1" dirty="0" err="1">
                <a:latin typeface="Courier New"/>
                <a:cs typeface="Courier New"/>
              </a:rPr>
              <a:t>click</a:t>
            </a:r>
            <a:r>
              <a:rPr lang="cs-CZ" b="1" dirty="0">
                <a:latin typeface="Courier New"/>
                <a:cs typeface="Courier New"/>
              </a:rPr>
              <a:t>(</a:t>
            </a:r>
            <a:r>
              <a:rPr lang="cs-CZ" b="1" dirty="0" err="1">
                <a:latin typeface="Courier New"/>
                <a:cs typeface="Courier New"/>
              </a:rPr>
              <a:t>left</a:t>
            </a:r>
            <a:r>
              <a:rPr lang="cs-CZ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$("#right").click(right);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home()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hu-HU" b="1" dirty="0">
                <a:latin typeface="Courier New"/>
                <a:cs typeface="Courier New"/>
              </a:rPr>
              <a:t>    $("#content").css(start);</a:t>
            </a:r>
          </a:p>
          <a:p>
            <a:r>
              <a:rPr lang="hu-HU" b="1" dirty="0">
                <a:latin typeface="Courier New"/>
                <a:cs typeface="Courier New"/>
              </a:rPr>
              <a:t>}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9341" y="1234464"/>
            <a:ext cx="11198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animate.js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2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 Object Animation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66385"/>
            <a:ext cx="6464330" cy="5262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swingGlide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home();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$("#content").animate(end, 2000);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linearGlide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home();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$("#content").animate(end, 2000,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"linear"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left()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$("#content").animate({"left": "-=10px"}, 100);</a:t>
            </a:r>
          </a:p>
          <a:p>
            <a:r>
              <a:rPr lang="en-US" b="1" dirty="0">
                <a:latin typeface="Courier New"/>
                <a:cs typeface="Courier New"/>
              </a:rPr>
              <a:t>} 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right()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$("#content").animate({"left": "+=10px"}, 100);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5097" y="1234464"/>
            <a:ext cx="11198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animate.js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55243" y="5806414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572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</a:t>
            </a:r>
            <a:r>
              <a:rPr lang="en-US" dirty="0" smtClean="0"/>
              <a:t>synchronous </a:t>
            </a:r>
            <a:r>
              <a:rPr lang="en-US" dirty="0" smtClean="0">
                <a:solidFill>
                  <a:srgbClr val="B23C00"/>
                </a:solidFill>
              </a:rPr>
              <a:t>J</a:t>
            </a:r>
            <a:r>
              <a:rPr lang="en-US" dirty="0" smtClean="0"/>
              <a:t>avaScript </a:t>
            </a:r>
            <a:r>
              <a:rPr lang="en-US" dirty="0" smtClean="0">
                <a:solidFill>
                  <a:srgbClr val="B23C00"/>
                </a:solidFill>
              </a:rPr>
              <a:t>a</a:t>
            </a:r>
            <a:r>
              <a:rPr lang="en-US" dirty="0" smtClean="0"/>
              <a:t>nd </a:t>
            </a:r>
            <a:r>
              <a:rPr lang="en-US" dirty="0" smtClean="0">
                <a:solidFill>
                  <a:srgbClr val="B23C00"/>
                </a:solidFill>
              </a:rPr>
              <a:t>X</a:t>
            </a:r>
            <a:r>
              <a:rPr lang="en-US" dirty="0" smtClean="0"/>
              <a:t>ML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Tighter communication </a:t>
            </a:r>
            <a:r>
              <a:rPr lang="en-US" dirty="0" smtClean="0"/>
              <a:t>between the web browser and the web server.</a:t>
            </a:r>
          </a:p>
          <a:p>
            <a:pPr lvl="1"/>
            <a:r>
              <a:rPr lang="en-US" dirty="0" smtClean="0"/>
              <a:t>Shortens the browser-server cycle.</a:t>
            </a:r>
          </a:p>
          <a:p>
            <a:pPr lvl="1"/>
            <a:r>
              <a:rPr lang="en-US" dirty="0" smtClean="0"/>
              <a:t>The server generates and downloads part of a page.</a:t>
            </a:r>
          </a:p>
          <a:p>
            <a:pPr lvl="1"/>
            <a:r>
              <a:rPr lang="en-US" dirty="0" smtClean="0"/>
              <a:t>The web browser refreshes only the part of the page that needs to change.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browser and server work </a:t>
            </a:r>
            <a:r>
              <a:rPr lang="en-US" dirty="0" smtClean="0">
                <a:solidFill>
                  <a:srgbClr val="B23C00"/>
                </a:solidFill>
              </a:rPr>
              <a:t>asynchronously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browser does not have to wait </a:t>
            </a:r>
            <a:br>
              <a:rPr lang="en-US" dirty="0" smtClean="0"/>
            </a:br>
            <a:r>
              <a:rPr lang="en-US" dirty="0" smtClean="0"/>
              <a:t>for the download from the server.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1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40605" y="1234464"/>
            <a:ext cx="4617370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 </a:t>
            </a:r>
            <a:r>
              <a:rPr lang="en-US" b="1" dirty="0" err="1">
                <a:latin typeface="Courier New"/>
                <a:cs typeface="Courier New"/>
              </a:rPr>
              <a:t>onload</a:t>
            </a:r>
            <a:r>
              <a:rPr lang="en-US" b="1" dirty="0">
                <a:latin typeface="Courier New"/>
                <a:cs typeface="Courier New"/>
              </a:rPr>
              <a:t> = "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&lt;h1&gt;AJAX&lt;/h1&gt;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&lt;canvas id = "canvas"</a:t>
            </a:r>
          </a:p>
          <a:p>
            <a:r>
              <a:rPr lang="en-US" b="1" dirty="0">
                <a:latin typeface="Courier New"/>
                <a:cs typeface="Courier New"/>
              </a:rPr>
              <a:t>            height = "200"</a:t>
            </a:r>
          </a:p>
          <a:p>
            <a:r>
              <a:rPr lang="en-US" b="1" dirty="0">
                <a:latin typeface="Courier New"/>
                <a:cs typeface="Courier New"/>
              </a:rPr>
              <a:t>            width = "200"&gt;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&lt;p&gt;Canvas not supported!&lt;/p&gt;</a:t>
            </a:r>
          </a:p>
          <a:p>
            <a:r>
              <a:rPr lang="nl-NL" b="1" dirty="0">
                <a:latin typeface="Courier New"/>
                <a:cs typeface="Courier New"/>
              </a:rPr>
              <a:t>    &lt;/canvas</a:t>
            </a:r>
            <a:r>
              <a:rPr lang="nl-NL" b="1" dirty="0" smtClean="0">
                <a:latin typeface="Courier New"/>
                <a:cs typeface="Courier New"/>
              </a:rPr>
              <a:t>&gt;</a:t>
            </a:r>
          </a:p>
          <a:p>
            <a:endParaRPr lang="nl-NL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&lt;button type="button" </a:t>
            </a:r>
          </a:p>
          <a:p>
            <a:r>
              <a:rPr lang="cs-CZ" b="1" dirty="0">
                <a:latin typeface="Courier New"/>
                <a:cs typeface="Courier New"/>
              </a:rPr>
              <a:t>                </a:t>
            </a:r>
            <a:r>
              <a:rPr lang="cs-CZ" b="1" dirty="0" err="1">
                <a:latin typeface="Courier New"/>
                <a:cs typeface="Courier New"/>
              </a:rPr>
              <a:t>onclick</a:t>
            </a:r>
            <a:r>
              <a:rPr lang="cs-CZ" b="1" dirty="0">
                <a:latin typeface="Courier New"/>
                <a:cs typeface="Courier New"/>
              </a:rPr>
              <a:t>="</a:t>
            </a:r>
            <a:r>
              <a:rPr lang="cs-CZ" b="1" dirty="0" err="1">
                <a:solidFill>
                  <a:srgbClr val="B23C00"/>
                </a:solidFill>
                <a:latin typeface="Courier New"/>
                <a:cs typeface="Courier New"/>
              </a:rPr>
              <a:t>doAJAX</a:t>
            </a:r>
            <a:r>
              <a:rPr lang="cs-CZ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cs-CZ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Click for AJAX!</a:t>
            </a:r>
          </a:p>
          <a:p>
            <a:r>
              <a:rPr lang="it-IT" b="1" dirty="0">
                <a:latin typeface="Courier New"/>
                <a:cs typeface="Courier New"/>
              </a:rPr>
              <a:t>        &lt;/</a:t>
            </a:r>
            <a:r>
              <a:rPr lang="it-IT" b="1" dirty="0" err="1">
                <a:latin typeface="Courier New"/>
                <a:cs typeface="Courier New"/>
              </a:rPr>
              <a:t>button</a:t>
            </a:r>
            <a:r>
              <a:rPr lang="it-IT" b="1" dirty="0">
                <a:latin typeface="Courier New"/>
                <a:cs typeface="Courier New"/>
              </a:rPr>
              <a:t>&gt;</a:t>
            </a:r>
          </a:p>
          <a:p>
            <a:r>
              <a:rPr lang="it-IT" b="1" dirty="0">
                <a:latin typeface="Courier New"/>
                <a:cs typeface="Courier New"/>
              </a:rPr>
              <a:t>    &lt;/</a:t>
            </a:r>
            <a:r>
              <a:rPr lang="it-IT" b="1" dirty="0" err="1">
                <a:latin typeface="Courier New"/>
                <a:cs typeface="Courier New"/>
              </a:rPr>
              <a:t>form</a:t>
            </a:r>
            <a:r>
              <a:rPr lang="it-IT" b="1" dirty="0">
                <a:latin typeface="Courier New"/>
                <a:cs typeface="Courier New"/>
              </a:rPr>
              <a:t>&gt;</a:t>
            </a:r>
          </a:p>
          <a:p>
            <a:r>
              <a:rPr lang="de-DE" b="1" dirty="0">
                <a:latin typeface="Courier New"/>
                <a:cs typeface="Courier New"/>
              </a:rPr>
              <a:t>    &lt;</a:t>
            </a:r>
            <a:r>
              <a:rPr lang="de-DE" b="1" dirty="0" err="1">
                <a:latin typeface="Courier New"/>
                <a:cs typeface="Courier New"/>
              </a:rPr>
              <a:t>hr</a:t>
            </a:r>
            <a:r>
              <a:rPr lang="de-DE" b="1" dirty="0">
                <a:latin typeface="Courier New"/>
                <a:cs typeface="Courier New"/>
              </a:rPr>
              <a:t> /&gt;</a:t>
            </a:r>
          </a:p>
          <a:p>
            <a:r>
              <a:rPr lang="hr-HR" b="1" dirty="0">
                <a:latin typeface="Courier New"/>
                <a:cs typeface="Courier New"/>
              </a:rPr>
              <a:t>    &lt;div id="</a:t>
            </a:r>
            <a:r>
              <a:rPr lang="hr-HR" b="1" dirty="0">
                <a:solidFill>
                  <a:srgbClr val="B23C00"/>
                </a:solidFill>
                <a:latin typeface="Courier New"/>
                <a:cs typeface="Courier New"/>
              </a:rPr>
              <a:t>output</a:t>
            </a:r>
            <a:r>
              <a:rPr lang="hr-HR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&lt;p&gt;Watch this space!&lt;/p&gt;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35024" y="1325903"/>
            <a:ext cx="100570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ajax.html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5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6446" y="1366385"/>
            <a:ext cx="7203114" cy="5262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request;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doAJAX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request = new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XMLHttpRequest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request.open</a:t>
            </a:r>
            <a:r>
              <a:rPr lang="en-US" b="1" dirty="0">
                <a:latin typeface="Courier New"/>
                <a:cs typeface="Courier New"/>
              </a:rPr>
              <a:t>("GET", "</a:t>
            </a:r>
            <a:r>
              <a:rPr lang="en-US" b="1" dirty="0" err="1">
                <a:latin typeface="Courier New"/>
                <a:cs typeface="Courier New"/>
              </a:rPr>
              <a:t>lorem.txt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request.onreadystatechange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displayFile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request.send</a:t>
            </a:r>
            <a:r>
              <a:rPr lang="en-US" b="1" dirty="0">
                <a:latin typeface="Courier New"/>
                <a:cs typeface="Courier New"/>
              </a:rPr>
              <a:t>(null);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displayFile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if (</a:t>
            </a:r>
            <a:r>
              <a:rPr lang="en-US" b="1" dirty="0" err="1">
                <a:latin typeface="Courier New"/>
                <a:cs typeface="Courier New"/>
              </a:rPr>
              <a:t>request.readyState</a:t>
            </a:r>
            <a:r>
              <a:rPr lang="en-US" b="1" dirty="0">
                <a:latin typeface="Courier New"/>
                <a:cs typeface="Courier New"/>
              </a:rPr>
              <a:t> == 4) {</a:t>
            </a:r>
          </a:p>
          <a:p>
            <a:r>
              <a:rPr lang="en-US" b="1" dirty="0">
                <a:latin typeface="Courier New"/>
                <a:cs typeface="Courier New"/>
              </a:rPr>
              <a:t>        if (</a:t>
            </a:r>
            <a:r>
              <a:rPr lang="en-US" b="1" dirty="0" err="1">
                <a:latin typeface="Courier New"/>
                <a:cs typeface="Courier New"/>
              </a:rPr>
              <a:t>request.status</a:t>
            </a:r>
            <a:r>
              <a:rPr lang="en-US" b="1" dirty="0">
                <a:latin typeface="Courier New"/>
                <a:cs typeface="Courier New"/>
              </a:rPr>
              <a:t> == 200)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text = </a:t>
            </a:r>
            <a:r>
              <a:rPr lang="en-US" b="1" dirty="0" err="1">
                <a:latin typeface="Courier New"/>
                <a:cs typeface="Courier New"/>
              </a:rPr>
              <a:t>request.responseText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text = </a:t>
            </a:r>
            <a:r>
              <a:rPr lang="en-US" b="1" dirty="0" err="1">
                <a:latin typeface="Courier New"/>
                <a:cs typeface="Courier New"/>
              </a:rPr>
              <a:t>text.replace</a:t>
            </a:r>
            <a:r>
              <a:rPr lang="en-US" b="1" dirty="0">
                <a:latin typeface="Courier New"/>
                <a:cs typeface="Courier New"/>
              </a:rPr>
              <a:t>(/\n/g, "&lt;</a:t>
            </a:r>
            <a:r>
              <a:rPr lang="en-US" b="1" dirty="0" err="1">
                <a:latin typeface="Courier New"/>
                <a:cs typeface="Courier New"/>
              </a:rPr>
              <a:t>br</a:t>
            </a:r>
            <a:r>
              <a:rPr lang="en-US" b="1" dirty="0">
                <a:latin typeface="Courier New"/>
                <a:cs typeface="Courier New"/>
              </a:rPr>
              <a:t> /&gt;");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output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innerHTML</a:t>
            </a:r>
            <a:r>
              <a:rPr lang="en-US" b="1" dirty="0">
                <a:latin typeface="Courier New"/>
                <a:cs typeface="Courier New"/>
              </a:rPr>
              <a:t> =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smtClean="0">
                <a:latin typeface="Courier New"/>
                <a:cs typeface="Courier New"/>
              </a:rPr>
              <a:t>    "</a:t>
            </a:r>
            <a:r>
              <a:rPr lang="en-US" b="1" dirty="0">
                <a:latin typeface="Courier New"/>
                <a:cs typeface="Courier New"/>
              </a:rPr>
              <a:t>&lt;p&gt;" + text + "&lt;/p&gt;";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1234464"/>
            <a:ext cx="100570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ajax.html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urier New"/>
                <a:cs typeface="Courier New"/>
              </a:rPr>
              <a:t>XMLHttpRequest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 smtClean="0"/>
              <a:t>Use the properties and methods of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XMLHttpRequest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 to control a request from the web browser to the web server.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06" y="2788927"/>
            <a:ext cx="8595316" cy="31648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66536" y="6172170"/>
            <a:ext cx="1608283" cy="5847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JavaScript, 9</a:t>
            </a:r>
            <a:r>
              <a:rPr lang="en-US" sz="800" b="1" baseline="30000" dirty="0" smtClean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by Tom </a:t>
            </a:r>
            <a:r>
              <a:rPr lang="en-US" sz="800" dirty="0" err="1" smtClean="0">
                <a:solidFill>
                  <a:schemeClr val="bg1">
                    <a:lumMod val="75000"/>
                  </a:schemeClr>
                </a:solidFill>
              </a:rPr>
              <a:t>Negrino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800" dirty="0" err="1" smtClean="0">
                <a:solidFill>
                  <a:schemeClr val="bg1">
                    <a:lumMod val="75000"/>
                  </a:schemeClr>
                </a:solidFill>
              </a:rPr>
              <a:t>Dori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Smith</a:t>
            </a:r>
          </a:p>
          <a:p>
            <a:r>
              <a:rPr lang="en-US" sz="800" dirty="0" err="1" smtClean="0">
                <a:solidFill>
                  <a:schemeClr val="bg1">
                    <a:lumMod val="75000"/>
                  </a:schemeClr>
                </a:solidFill>
              </a:rPr>
              <a:t>Peachpit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Press, 2015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978-0-321-99670-1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3001" y="5925055"/>
            <a:ext cx="5179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See also: </a:t>
            </a:r>
            <a:r>
              <a:rPr lang="en-US" dirty="0">
                <a:hlinkClick r:id="rId3"/>
              </a:rPr>
              <a:t>http://www.w3schools.com/xml/</a:t>
            </a:r>
            <a:r>
              <a:rPr lang="en-US" dirty="0" smtClean="0">
                <a:hlinkClick r:id="rId3"/>
              </a:rPr>
              <a:t>dom_http.asp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93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readyState</a:t>
            </a:r>
            <a:r>
              <a:rPr lang="en-US" dirty="0" smtClean="0"/>
              <a:t> Property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0" y="1508781"/>
            <a:ext cx="4470400" cy="3441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52146" y="6080731"/>
            <a:ext cx="2053163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bg1">
                    <a:lumMod val="75000"/>
                  </a:schemeClr>
                </a:solidFill>
              </a:rPr>
              <a:t>JavaScript, 9</a:t>
            </a:r>
            <a:r>
              <a:rPr lang="en-US" sz="1050" b="1" baseline="30000" dirty="0" smtClean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US" sz="1050" b="1" dirty="0" smtClean="0">
                <a:solidFill>
                  <a:schemeClr val="bg1">
                    <a:lumMod val="75000"/>
                  </a:schemeClr>
                </a:solidFill>
              </a:rPr>
              <a:t> ed.</a:t>
            </a:r>
          </a:p>
          <a:p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by Tom </a:t>
            </a:r>
            <a:r>
              <a:rPr lang="en-US" sz="1050" dirty="0" err="1" smtClean="0">
                <a:solidFill>
                  <a:schemeClr val="bg1">
                    <a:lumMod val="75000"/>
                  </a:schemeClr>
                </a:solidFill>
              </a:rPr>
              <a:t>Negrino</a:t>
            </a:r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1050" dirty="0" err="1" smtClean="0">
                <a:solidFill>
                  <a:schemeClr val="bg1">
                    <a:lumMod val="75000"/>
                  </a:schemeClr>
                </a:solidFill>
              </a:rPr>
              <a:t>Dori</a:t>
            </a:r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 Smith</a:t>
            </a:r>
          </a:p>
          <a:p>
            <a:r>
              <a:rPr lang="en-US" sz="1050" dirty="0" err="1" smtClean="0">
                <a:solidFill>
                  <a:schemeClr val="bg1">
                    <a:lumMod val="75000"/>
                  </a:schemeClr>
                </a:solidFill>
              </a:rPr>
              <a:t>Peachpit</a:t>
            </a:r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 Press, 2015</a:t>
            </a:r>
          </a:p>
          <a:p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ISBN 978-0-321-99670-1</a:t>
            </a:r>
            <a:endParaRPr 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9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40949</TotalTime>
  <Words>3993</Words>
  <Application>Microsoft Macintosh PowerPoint</Application>
  <PresentationFormat>On-screen Show (4:3)</PresentationFormat>
  <Paragraphs>744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Quadrant</vt:lpstr>
      <vt:lpstr>CS 174: Web Programming October 26 Class Meeting</vt:lpstr>
      <vt:lpstr>Web Browser – Web Server Cycle</vt:lpstr>
      <vt:lpstr>Web Browser – Web Server Cycle, cont’d</vt:lpstr>
      <vt:lpstr>Web Browser – Web Server Cycle, cont’d</vt:lpstr>
      <vt:lpstr>AJAX</vt:lpstr>
      <vt:lpstr>AJAX, cont’d</vt:lpstr>
      <vt:lpstr>AJAX, cont’d</vt:lpstr>
      <vt:lpstr>The XMLHttpRequest Object</vt:lpstr>
      <vt:lpstr>readyState Property Values</vt:lpstr>
      <vt:lpstr>jQuery</vt:lpstr>
      <vt:lpstr>jQuery Downloads</vt:lpstr>
      <vt:lpstr>Using the jQuery Library</vt:lpstr>
      <vt:lpstr>jQuery API</vt:lpstr>
      <vt:lpstr>Simple AJAX with jQuery</vt:lpstr>
      <vt:lpstr>jQuery Objects</vt:lpstr>
      <vt:lpstr>jQuery Objects, cont’d</vt:lpstr>
      <vt:lpstr>jQuery Initialization</vt:lpstr>
      <vt:lpstr>Selecting Elements</vt:lpstr>
      <vt:lpstr>Setting Style</vt:lpstr>
      <vt:lpstr>Example: Hover Event</vt:lpstr>
      <vt:lpstr>jQuery Events</vt:lpstr>
      <vt:lpstr>jQuery Events, cont’d</vt:lpstr>
      <vt:lpstr>Changing Classes Dynamically</vt:lpstr>
      <vt:lpstr>jQuery/AJAX Templates</vt:lpstr>
      <vt:lpstr>jQuery/AJAX Templates, cont’d</vt:lpstr>
      <vt:lpstr>jQuery/AJAX Templates, cont’d</vt:lpstr>
      <vt:lpstr>jQuery/AJAX Templates, cont’d</vt:lpstr>
      <vt:lpstr>jQuery/AJAX Templates, cont’d</vt:lpstr>
      <vt:lpstr>Automatic Looping with each()</vt:lpstr>
      <vt:lpstr>Automatic Looping with each(), cont’d</vt:lpstr>
      <vt:lpstr>Automatic Looping with each(), cont’d</vt:lpstr>
      <vt:lpstr>Automatic Looping with each(), cont’d</vt:lpstr>
      <vt:lpstr>jQuery Object Effects</vt:lpstr>
      <vt:lpstr>jQuery Object Effects, cont’d</vt:lpstr>
      <vt:lpstr>jQuery Object Effects, cont’d</vt:lpstr>
      <vt:lpstr>jQuery Object Effects, cont’d</vt:lpstr>
      <vt:lpstr>jQuery Object Effects, cont’d</vt:lpstr>
      <vt:lpstr>jQuery Object Effects, cont’d</vt:lpstr>
      <vt:lpstr>jQuery Object Effects, cont’d</vt:lpstr>
      <vt:lpstr>jQuery Object Effects, cont’d</vt:lpstr>
      <vt:lpstr>jQuery Object Animation</vt:lpstr>
      <vt:lpstr>jQuery Object Animation, cont’d</vt:lpstr>
      <vt:lpstr>jQuery Object Animation, cont’d</vt:lpstr>
      <vt:lpstr>jQuery Object Animation, cont’d</vt:lpstr>
      <vt:lpstr>jQuery Object Animation, cont’d</vt:lpstr>
      <vt:lpstr>jQuery Object Animation,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706</cp:revision>
  <dcterms:created xsi:type="dcterms:W3CDTF">2008-01-12T03:52:55Z</dcterms:created>
  <dcterms:modified xsi:type="dcterms:W3CDTF">2015-10-26T11:17:58Z</dcterms:modified>
  <cp:category/>
</cp:coreProperties>
</file>