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57" r:id="rId15"/>
    <p:sldId id="294" r:id="rId16"/>
    <p:sldId id="295" r:id="rId17"/>
    <p:sldId id="303" r:id="rId18"/>
    <p:sldId id="304" r:id="rId19"/>
    <p:sldId id="305" r:id="rId20"/>
    <p:sldId id="306" r:id="rId21"/>
    <p:sldId id="307" r:id="rId22"/>
    <p:sldId id="308" r:id="rId23"/>
    <p:sldId id="322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09" r:id="rId32"/>
    <p:sldId id="310" r:id="rId33"/>
    <p:sldId id="311" r:id="rId34"/>
    <p:sldId id="312" r:id="rId35"/>
    <p:sldId id="313" r:id="rId36"/>
    <p:sldId id="314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7292" autoAdjust="0"/>
    <p:restoredTop sz="98450" autoAdjust="0"/>
  </p:normalViewPr>
  <p:slideViewPr>
    <p:cSldViewPr>
      <p:cViewPr varScale="1">
        <p:scale>
          <a:sx n="131" d="100"/>
          <a:sy n="131" d="100"/>
        </p:scale>
        <p:origin x="-112" y="-21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</a:t>
            </a:r>
            <a:r>
              <a:rPr lang="en-US" sz="1000" baseline="0" dirty="0" smtClean="0"/>
              <a:t>2015: </a:t>
            </a:r>
            <a:r>
              <a:rPr lang="en-US" sz="1000" baseline="0" dirty="0" smtClean="0"/>
              <a:t>October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php/php_ref_error.asp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21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63074" y="1600220"/>
            <a:ext cx="5943560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    &lt;</a:t>
            </a:r>
            <a:r>
              <a:rPr lang="en-US" sz="1800" b="1" dirty="0">
                <a:latin typeface="Courier New"/>
                <a:cs typeface="Courier New"/>
              </a:rPr>
              <a:t>footer&gt;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&amp;copy; 2015 </a:t>
            </a:r>
            <a:r>
              <a:rPr lang="en-US" sz="1800" b="1" dirty="0" err="1">
                <a:latin typeface="Courier New"/>
                <a:cs typeface="Courier New"/>
              </a:rPr>
              <a:t>Groober</a:t>
            </a:r>
            <a:r>
              <a:rPr lang="en-US" sz="1800" b="1" dirty="0">
                <a:latin typeface="Courier New"/>
                <a:cs typeface="Courier New"/>
              </a:rPr>
              <a:t> Taxi Service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&lt;/footer&gt;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177157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1600220"/>
            <a:ext cx="4063282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header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color: white;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background-color: blue;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text-align: center;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font-family: sans-serif;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font-size: x-large;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body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font-family: sans-serif;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697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77464" y="1417342"/>
            <a:ext cx="4201804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.sidebar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float: left;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padding-left: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padding-right: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margin-top: 15px;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margin-right: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background-color: yellow;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border-color: red;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border-style: double;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.sidebar h3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text-align: center;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6340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417342"/>
            <a:ext cx="3370672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.main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margin-top: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footer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margin-top: 50px;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font-family: serif;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font-size: small;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17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Solution: Question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40" y="1325903"/>
            <a:ext cx="6556678" cy="452431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validate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phone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phone</a:t>
            </a:r>
            <a:r>
              <a:rPr lang="en-US" sz="1800" b="1" dirty="0" smtClean="0"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 err="1" smtClean="0">
                <a:latin typeface="Courier New"/>
                <a:cs typeface="Courier New"/>
              </a:rPr>
              <a:t>pn</a:t>
            </a:r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= </a:t>
            </a:r>
            <a:r>
              <a:rPr lang="en-US" sz="1800" b="1" dirty="0" err="1" smtClean="0">
                <a:latin typeface="Courier New"/>
                <a:cs typeface="Courier New"/>
              </a:rPr>
              <a:t>phone.</a:t>
            </a:r>
            <a:r>
              <a:rPr lang="en-US" sz="1800" b="1" dirty="0" err="1" smtClean="0">
                <a:latin typeface="Courier New"/>
                <a:cs typeface="Courier New"/>
              </a:rPr>
              <a:t>value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hu-HU" sz="1800" b="1" dirty="0" smtClean="0">
                <a:latin typeface="Courier New"/>
                <a:cs typeface="Courier New"/>
              </a:rPr>
              <a:t>    </a:t>
            </a:r>
            <a:r>
              <a:rPr lang="hu-HU" sz="1800" b="1" dirty="0" smtClean="0">
                <a:latin typeface="Courier New"/>
                <a:cs typeface="Courier New"/>
              </a:rPr>
              <a:t>phoneRE </a:t>
            </a:r>
            <a:r>
              <a:rPr lang="hu-HU" sz="1800" b="1" dirty="0">
                <a:latin typeface="Courier New"/>
                <a:cs typeface="Courier New"/>
              </a:rPr>
              <a:t>= </a:t>
            </a:r>
            <a:r>
              <a:rPr lang="hu-HU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/\((</a:t>
            </a:r>
            <a:r>
              <a:rPr lang="hu-HU" sz="1800" b="1" dirty="0">
                <a:solidFill>
                  <a:srgbClr val="B23C00"/>
                </a:solidFill>
                <a:latin typeface="Courier New"/>
                <a:cs typeface="Courier New"/>
              </a:rPr>
              <a:t>\d</a:t>
            </a:r>
            <a:r>
              <a:rPr lang="hu-HU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{3})\) </a:t>
            </a:r>
            <a:r>
              <a:rPr lang="hu-HU" sz="1800" b="1" dirty="0">
                <a:solidFill>
                  <a:srgbClr val="B23C00"/>
                </a:solidFill>
                <a:latin typeface="Courier New"/>
                <a:cs typeface="Courier New"/>
              </a:rPr>
              <a:t>(\d</a:t>
            </a:r>
            <a:r>
              <a:rPr lang="hu-HU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{3})-(</a:t>
            </a:r>
            <a:r>
              <a:rPr lang="hu-HU" sz="1800" b="1" dirty="0">
                <a:solidFill>
                  <a:srgbClr val="B23C00"/>
                </a:solidFill>
                <a:latin typeface="Courier New"/>
                <a:cs typeface="Courier New"/>
              </a:rPr>
              <a:t>\d{4}</a:t>
            </a:r>
            <a:r>
              <a:rPr lang="hu-HU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)/</a:t>
            </a:r>
            <a:r>
              <a:rPr lang="hu-HU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!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pn.match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hu-HU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phoneRE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800" b="1" dirty="0">
                <a:latin typeface="Courier New"/>
                <a:cs typeface="Courier New"/>
              </a:rPr>
              <a:t>){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alert("Invalid </a:t>
            </a:r>
            <a:r>
              <a:rPr lang="en-US" sz="1800" b="1" dirty="0" smtClean="0">
                <a:latin typeface="Courier New"/>
                <a:cs typeface="Courier New"/>
              </a:rPr>
              <a:t>phone number </a:t>
            </a:r>
            <a:r>
              <a:rPr lang="en-US" sz="1800" b="1" dirty="0">
                <a:latin typeface="Courier New"/>
                <a:cs typeface="Courier New"/>
              </a:rPr>
              <a:t>format.");</a:t>
            </a:r>
          </a:p>
          <a:p>
            <a:r>
              <a:rPr lang="nb-NO" sz="1800" b="1" dirty="0">
                <a:latin typeface="Courier New"/>
                <a:cs typeface="Courier New"/>
              </a:rPr>
              <a:t>        </a:t>
            </a:r>
            <a:r>
              <a:rPr lang="nb-NO" sz="1800" b="1" dirty="0" err="1">
                <a:latin typeface="Courier New"/>
                <a:cs typeface="Courier New"/>
              </a:rPr>
              <a:t>return</a:t>
            </a:r>
            <a:r>
              <a:rPr lang="nb-NO" sz="1800" b="1" dirty="0">
                <a:latin typeface="Courier New"/>
                <a:cs typeface="Courier New"/>
              </a:rPr>
              <a:t> false;</a:t>
            </a:r>
          </a:p>
          <a:p>
            <a:r>
              <a:rPr lang="nb-NO" sz="18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 smtClean="0">
                <a:latin typeface="Courier New"/>
                <a:cs typeface="Courier New"/>
              </a:rPr>
              <a:t>pn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pn.replace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phoneRE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"1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1$2$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3"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 smtClean="0">
                <a:latin typeface="Courier New"/>
                <a:cs typeface="Courier New"/>
              </a:rPr>
              <a:t>phone.value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 </a:t>
            </a:r>
            <a:r>
              <a:rPr lang="en-US" sz="1800" b="1" dirty="0" err="1" smtClean="0">
                <a:latin typeface="Courier New"/>
                <a:cs typeface="Courier New"/>
              </a:rPr>
              <a:t>pn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is-IS" sz="1800" b="1" dirty="0" smtClean="0">
                <a:latin typeface="Courier New"/>
                <a:cs typeface="Courier New"/>
              </a:rPr>
              <a:t>        return </a:t>
            </a:r>
            <a:r>
              <a:rPr lang="is-IS" sz="1800" b="1" dirty="0">
                <a:latin typeface="Courier New"/>
                <a:cs typeface="Courier New"/>
              </a:rPr>
              <a:t>true;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}</a:t>
            </a:r>
          </a:p>
          <a:p>
            <a:r>
              <a:rPr lang="is-IS" sz="1800" b="1" dirty="0" smtClean="0">
                <a:latin typeface="Courier New"/>
                <a:cs typeface="Courier New"/>
              </a:rPr>
              <a:t>}</a:t>
            </a:r>
            <a:endParaRPr lang="is-I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4014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312875"/>
            <a:ext cx="6141112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const</a:t>
            </a:r>
            <a:r>
              <a:rPr lang="en-US" sz="1800" b="1" dirty="0">
                <a:latin typeface="Courier New"/>
                <a:cs typeface="Courier New"/>
              </a:rPr>
              <a:t> CANVAS_W  = 100;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const</a:t>
            </a:r>
            <a:r>
              <a:rPr lang="en-US" sz="1800" b="1" dirty="0">
                <a:latin typeface="Courier New"/>
                <a:cs typeface="Courier New"/>
              </a:rPr>
              <a:t> CANVAS_H  = CANVAS_W;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const</a:t>
            </a:r>
            <a:r>
              <a:rPr lang="en-US" sz="1800" b="1" dirty="0">
                <a:latin typeface="Courier New"/>
                <a:cs typeface="Courier New"/>
              </a:rPr>
              <a:t> MIN_SIZE  = 1;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const</a:t>
            </a:r>
            <a:r>
              <a:rPr lang="en-US" sz="1800" b="1" dirty="0">
                <a:latin typeface="Courier New"/>
                <a:cs typeface="Courier New"/>
              </a:rPr>
              <a:t> MAX_SIZE  = </a:t>
            </a:r>
            <a:r>
              <a:rPr lang="en-US" sz="1800" b="1" dirty="0" smtClean="0">
                <a:latin typeface="Courier New"/>
                <a:cs typeface="Courier New"/>
              </a:rPr>
              <a:t>CANVAS_W - 5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const</a:t>
            </a:r>
            <a:r>
              <a:rPr lang="en-US" sz="1800" b="1" dirty="0">
                <a:latin typeface="Courier New"/>
                <a:cs typeface="Courier New"/>
              </a:rPr>
              <a:t> INCREMENT = 5;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con;</a:t>
            </a:r>
          </a:p>
          <a:p>
            <a:r>
              <a:rPr lang="en-US" sz="1800" b="1" dirty="0" err="1" smtClean="0">
                <a:latin typeface="Courier New"/>
                <a:cs typeface="Courier New"/>
              </a:rPr>
              <a:t>var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size = MIN_SIZE;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con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("canvas")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.</a:t>
            </a:r>
            <a:r>
              <a:rPr lang="en-US" sz="1800" b="1" dirty="0" err="1">
                <a:latin typeface="Courier New"/>
                <a:cs typeface="Courier New"/>
              </a:rPr>
              <a:t>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setInterval</a:t>
            </a:r>
            <a:r>
              <a:rPr lang="en-US" sz="1800" b="1" dirty="0">
                <a:latin typeface="Courier New"/>
                <a:cs typeface="Courier New"/>
              </a:rPr>
              <a:t>(draw, 50);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8007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325903"/>
            <a:ext cx="5725546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"black";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con.fillRect</a:t>
            </a:r>
            <a:r>
              <a:rPr lang="en-US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con.strokeRect</a:t>
            </a:r>
            <a:r>
              <a:rPr lang="en-US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con.font</a:t>
            </a:r>
            <a:r>
              <a:rPr lang="en-US" b="1" dirty="0">
                <a:latin typeface="Courier New"/>
                <a:cs typeface="Courier New"/>
              </a:rPr>
              <a:t> = size + "</a:t>
            </a:r>
            <a:r>
              <a:rPr lang="en-US" b="1" dirty="0" err="1">
                <a:latin typeface="Courier New"/>
                <a:cs typeface="Courier New"/>
              </a:rPr>
              <a:t>pt</a:t>
            </a:r>
            <a:r>
              <a:rPr lang="en-US" b="1" dirty="0">
                <a:latin typeface="Courier New"/>
                <a:cs typeface="Courier New"/>
              </a:rPr>
              <a:t> sans-serif";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"red";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con.fillText</a:t>
            </a:r>
            <a:r>
              <a:rPr lang="en-US" b="1" dirty="0">
                <a:latin typeface="Courier New"/>
                <a:cs typeface="Courier New"/>
              </a:rPr>
              <a:t>("G", (CANVAS_W - size)/2,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(CANVAS_H + size)/2);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size += INCREMENT;</a:t>
            </a:r>
          </a:p>
          <a:p>
            <a:r>
              <a:rPr lang="en-US" b="1" dirty="0">
                <a:latin typeface="Courier New"/>
                <a:cs typeface="Courier New"/>
              </a:rPr>
              <a:t>    if (size &gt; MAX_SIZE) size = MIN_SIZE;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47271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Object-Relational Mapping (ORM)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Object-relational mapping (ORM) is a</a:t>
            </a:r>
            <a:br>
              <a:rPr lang="en-US" dirty="0" smtClean="0"/>
            </a:br>
            <a:r>
              <a:rPr lang="en-US" dirty="0" smtClean="0"/>
              <a:t>set of techniques to </a:t>
            </a:r>
            <a:r>
              <a:rPr lang="en-US" dirty="0" smtClean="0">
                <a:solidFill>
                  <a:srgbClr val="B23C00"/>
                </a:solidFill>
              </a:rPr>
              <a:t>overcome the mismatch </a:t>
            </a:r>
            <a:r>
              <a:rPr lang="en-US" dirty="0" smtClean="0"/>
              <a:t>between objects and relational data.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objects: PHP data</a:t>
            </a:r>
          </a:p>
          <a:p>
            <a:pPr lvl="1"/>
            <a:r>
              <a:rPr lang="en-US" dirty="0" smtClean="0"/>
              <a:t>relational data: database query results</a:t>
            </a:r>
          </a:p>
          <a:p>
            <a:pPr lvl="5"/>
            <a:endParaRPr lang="en-US" dirty="0"/>
          </a:p>
          <a:p>
            <a:r>
              <a:rPr lang="en-US" dirty="0" smtClean="0"/>
              <a:t>PHP Data Object (PDO) can fetch data from database tables in the form of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</a:t>
            </a:r>
            <a:r>
              <a:rPr lang="en-US" dirty="0" smtClean="0"/>
              <a:t>)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378901"/>
            <a:ext cx="8080420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$id;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$first;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$gender;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$salary;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   { return $this-&gt;id;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getFirst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{ return $this-&gt;first;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getLast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  { return $this-&gt;last;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getGender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{ return $this-&gt;gender;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getSalary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1800" b="1" dirty="0">
                <a:latin typeface="Courier New"/>
                <a:cs typeface="Courier New"/>
              </a:rPr>
              <a:t> { return $this-&gt;salary;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49414" y="1234464"/>
            <a:ext cx="19067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orm</a:t>
            </a:r>
            <a:r>
              <a:rPr lang="en-US" dirty="0" smtClean="0">
                <a:solidFill>
                  <a:srgbClr val="FFFF00"/>
                </a:solidFill>
              </a:rPr>
              <a:t>/queryDB1.php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37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Object-Relational Mapping (ORM)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234464"/>
            <a:ext cx="8570375" cy="4801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 = $con-&gt;prepare($query);</a:t>
            </a:r>
          </a:p>
          <a:p>
            <a:endParaRPr lang="en-US" sz="1700" b="1" dirty="0" smtClean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...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// Fetch the matching database table rows.</a:t>
            </a: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-&gt;execute();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</a:t>
            </a:r>
            <a:r>
              <a:rPr lang="en-US" sz="1700" b="1" dirty="0" err="1">
                <a:latin typeface="Courier New"/>
                <a:cs typeface="Courier New"/>
              </a:rPr>
              <a:t>setFetchMode</a:t>
            </a:r>
            <a:r>
              <a:rPr lang="en-US" sz="1700" b="1" dirty="0">
                <a:latin typeface="Courier New"/>
                <a:cs typeface="Courier New"/>
              </a:rPr>
              <a:t>(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PDO::FETCH_CLASS, "Person"</a:t>
            </a:r>
            <a:r>
              <a:rPr lang="en-US" sz="1700" b="1" dirty="0">
                <a:latin typeface="Courier New"/>
                <a:cs typeface="Courier New"/>
              </a:rPr>
              <a:t>);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1700" b="1" dirty="0">
                <a:latin typeface="Courier New"/>
                <a:cs typeface="Courier New"/>
              </a:rPr>
              <a:t>while (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 </a:t>
            </a:r>
            <a:r>
              <a:rPr lang="en-US" sz="1700" b="1" dirty="0">
                <a:latin typeface="Courier New"/>
                <a:cs typeface="Courier New"/>
              </a:rPr>
              <a:t>= $</a:t>
            </a:r>
            <a:r>
              <a:rPr lang="en-US" sz="1700" b="1" dirty="0" err="1">
                <a:latin typeface="Courier New"/>
                <a:cs typeface="Courier New"/>
              </a:rPr>
              <a:t>ps</a:t>
            </a:r>
            <a:r>
              <a:rPr lang="en-US" sz="1700" b="1" dirty="0">
                <a:latin typeface="Courier New"/>
                <a:cs typeface="Courier New"/>
              </a:rPr>
              <a:t>-&gt;fetch())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&lt;</a:t>
            </a:r>
            <a:r>
              <a:rPr lang="en-US" sz="1700" b="1" dirty="0" err="1">
                <a:latin typeface="Courier New"/>
                <a:cs typeface="Courier New"/>
              </a:rPr>
              <a:t>tr</a:t>
            </a:r>
            <a:r>
              <a:rPr lang="en-US" sz="17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getId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 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getFirst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getLast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 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getGender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    &lt;td&gt;" . 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$person-&gt;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getSalary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 </a:t>
            </a:r>
            <a:r>
              <a:rPr lang="en-US" sz="1700" b="1" dirty="0">
                <a:latin typeface="Courier New"/>
                <a:cs typeface="Courier New"/>
              </a:rPr>
              <a:t>. "&lt;/td&gt;\n";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print "        &lt;/</a:t>
            </a:r>
            <a:r>
              <a:rPr lang="en-US" sz="1700" b="1" dirty="0" err="1">
                <a:latin typeface="Courier New"/>
                <a:cs typeface="Courier New"/>
              </a:rPr>
              <a:t>tr</a:t>
            </a:r>
            <a:r>
              <a:rPr lang="en-US" sz="17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  <a:endParaRPr lang="en-US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Groober</a:t>
            </a:r>
            <a:r>
              <a:rPr lang="en-US" dirty="0" smtClean="0"/>
              <a:t> taxi service database:</a:t>
            </a:r>
          </a:p>
          <a:p>
            <a:pPr lvl="4"/>
            <a:endParaRPr lang="en-US" dirty="0" smtClean="0"/>
          </a:p>
          <a:p>
            <a:pPr lvl="1"/>
            <a:r>
              <a:rPr lang="en-US" sz="2000" dirty="0"/>
              <a:t>The make, model, color, and license plate of every taxi that it owns. If the taxi is available, its current location. For simplicity, assume that location is represented by a single integer value, and that you can calculate the distance between two locations (in unspecified units) by subtraction.</a:t>
            </a:r>
          </a:p>
          <a:p>
            <a:pPr lvl="1"/>
            <a:r>
              <a:rPr lang="en-US" sz="2000" dirty="0"/>
              <a:t>The name and address of each taxi driver whom the company employs.</a:t>
            </a:r>
          </a:p>
          <a:p>
            <a:pPr lvl="1"/>
            <a:r>
              <a:rPr lang="en-US" sz="2000" dirty="0"/>
              <a:t>A taxi driver can drive any taxi (at least one), and a taxi can be driven by any driver (at least one). If a driver is currently driving a taxi, indicate which taxi.</a:t>
            </a:r>
          </a:p>
          <a:p>
            <a:pPr lvl="1"/>
            <a:r>
              <a:rPr lang="en-US" sz="2000" dirty="0"/>
              <a:t>The name, address, current location, and destination of each customer who needs a taxi.</a:t>
            </a:r>
            <a:r>
              <a:rPr lang="en-US" sz="2000" dirty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85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Hinting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you’ve defined a PHP class, you can “hint” </a:t>
            </a:r>
            <a:br>
              <a:rPr lang="en-US" dirty="0" smtClean="0"/>
            </a:br>
            <a:r>
              <a:rPr lang="en-US" dirty="0" smtClean="0"/>
              <a:t>the class type in a function header.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PHP will generate a fatal error if you </a:t>
            </a:r>
            <a:br>
              <a:rPr lang="en-US" dirty="0" smtClean="0"/>
            </a:br>
            <a:r>
              <a:rPr lang="en-US" dirty="0" smtClean="0"/>
              <a:t>pass a value with a type that doesn’t </a:t>
            </a:r>
            <a:br>
              <a:rPr lang="en-US" dirty="0" smtClean="0"/>
            </a:br>
            <a:r>
              <a:rPr lang="en-US" dirty="0" smtClean="0"/>
              <a:t>match the type hint.</a:t>
            </a:r>
          </a:p>
          <a:p>
            <a:pPr lvl="5"/>
            <a:endParaRPr lang="en-US" dirty="0"/>
          </a:p>
          <a:p>
            <a:r>
              <a:rPr lang="en-US" dirty="0" smtClean="0"/>
              <a:t>You cannot hint simple types </a:t>
            </a:r>
            <a:br>
              <a:rPr lang="en-US" dirty="0" smtClean="0"/>
            </a:br>
            <a:r>
              <a:rPr lang="en-US" dirty="0" smtClean="0"/>
              <a:t>such as integer or string.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</a:t>
            </a:r>
            <a:r>
              <a:rPr lang="en-US" dirty="0" smtClean="0"/>
              <a:t>Hinting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357464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createTableRow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  <a:r>
              <a:rPr lang="en-US" sz="1800" b="1" dirty="0">
                <a:latin typeface="Courier New"/>
                <a:cs typeface="Courier New"/>
              </a:rPr>
              <a:t> $p)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getId</a:t>
            </a:r>
            <a:r>
              <a:rPr lang="en-US" sz="1800" b="1" dirty="0">
                <a:latin typeface="Courier New"/>
                <a:cs typeface="Courier New"/>
              </a:rPr>
              <a:t>()   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  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getGender</a:t>
            </a:r>
            <a:r>
              <a:rPr lang="en-US" sz="1800" b="1" dirty="0">
                <a:latin typeface="Courier New"/>
                <a:cs typeface="Courier New"/>
              </a:rPr>
              <a:t>()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    &lt;td&gt;" . $p-&gt;</a:t>
            </a:r>
            <a:r>
              <a:rPr lang="en-US" sz="1800" b="1" dirty="0" err="1">
                <a:latin typeface="Courier New"/>
                <a:cs typeface="Courier New"/>
              </a:rPr>
              <a:t>getSalary</a:t>
            </a:r>
            <a:r>
              <a:rPr lang="en-US" sz="1800" b="1" dirty="0">
                <a:latin typeface="Courier New"/>
                <a:cs typeface="Courier New"/>
              </a:rPr>
              <a:t>() . 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&lt;/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69" y="4343390"/>
            <a:ext cx="5587024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1800" b="1" dirty="0">
                <a:latin typeface="Courier New"/>
                <a:cs typeface="Courier New"/>
              </a:rPr>
              <a:t>while ($person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-&gt;fetch())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createTableRow</a:t>
            </a:r>
            <a:r>
              <a:rPr lang="en-US" sz="1800" b="1" dirty="0">
                <a:latin typeface="Courier New"/>
                <a:cs typeface="Courier New"/>
              </a:rPr>
              <a:t>($person);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        &lt;/</a:t>
            </a:r>
            <a:r>
              <a:rPr lang="en-US" sz="1800" b="1" dirty="0" err="1">
                <a:latin typeface="Courier New"/>
                <a:cs typeface="Courier New"/>
              </a:rPr>
              <a:t>tr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9414" y="1234464"/>
            <a:ext cx="19067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orm</a:t>
            </a:r>
            <a:r>
              <a:rPr lang="en-US" dirty="0" smtClean="0">
                <a:solidFill>
                  <a:srgbClr val="FFFF00"/>
                </a:solidFill>
              </a:rPr>
              <a:t>/queryDB2.php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35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A PHP </a:t>
            </a:r>
            <a:r>
              <a:rPr lang="en-US" dirty="0" smtClean="0">
                <a:solidFill>
                  <a:srgbClr val="B23C00"/>
                </a:solidFill>
              </a:rPr>
              <a:t>namespace</a:t>
            </a:r>
            <a:r>
              <a:rPr lang="en-US" dirty="0" smtClean="0"/>
              <a:t> is similar to a Java package.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Separate nested namespace names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</a:t>
            </a:r>
            <a:r>
              <a:rPr lang="en-US" dirty="0" smtClean="0"/>
              <a:t> instead of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</a:p>
          <a:p>
            <a:pPr lvl="6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By convention, namespace names </a:t>
            </a:r>
            <a:br>
              <a:rPr lang="en-US" dirty="0" smtClean="0"/>
            </a:br>
            <a:r>
              <a:rPr lang="en-US" dirty="0" smtClean="0"/>
              <a:t>are also source directory names.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3966012"/>
            <a:ext cx="3509194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namespace Shapes\Simple;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class Rectangle …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class Square …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class Circle …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0488" y="3966012"/>
            <a:ext cx="5171458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require('Shapes/Simple/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Circle.php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'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new Shapes\Simple\Circle(…);</a:t>
            </a:r>
            <a:endParaRPr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0488" y="5063280"/>
            <a:ext cx="517145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require(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  <a:r>
              <a:rPr lang="en-US" sz="1800" b="1" dirty="0" smtClean="0">
                <a:latin typeface="Courier New"/>
                <a:cs typeface="Courier New"/>
              </a:rPr>
              <a:t>Shapes/Simple/</a:t>
            </a:r>
            <a:r>
              <a:rPr lang="en-US" sz="1800" b="1" dirty="0" err="1" smtClean="0">
                <a:latin typeface="Courier New"/>
                <a:cs typeface="Courier New"/>
              </a:rPr>
              <a:t>Circle.php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  <a:r>
              <a:rPr lang="en-US" sz="1800" b="1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use </a:t>
            </a:r>
            <a:r>
              <a:rPr lang="en-US" sz="1800" b="1" dirty="0">
                <a:latin typeface="Courier New"/>
                <a:cs typeface="Courier New"/>
              </a:rPr>
              <a:t>Shapes\Simple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…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new Circle(…);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00053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your server-side PHP code from </a:t>
            </a:r>
            <a:br>
              <a:rPr lang="en-US" dirty="0" smtClean="0"/>
            </a:br>
            <a:r>
              <a:rPr lang="en-US" dirty="0" smtClean="0"/>
              <a:t>Assignment #3 to use </a:t>
            </a:r>
            <a:r>
              <a:rPr lang="en-US" dirty="0" smtClean="0">
                <a:solidFill>
                  <a:srgbClr val="B23C00"/>
                </a:solidFill>
              </a:rPr>
              <a:t>object-relational mapping </a:t>
            </a:r>
            <a:r>
              <a:rPr lang="en-US" dirty="0" smtClean="0"/>
              <a:t>(ORM).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Same hand-ins as Assignment #3.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Due Wednesday, Oct.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8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Error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phpInfo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and check that flag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display_errors</a:t>
            </a:r>
            <a:r>
              <a:rPr lang="en-US" dirty="0" smtClean="0"/>
              <a:t> is on during development.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Set in the PHP configuration file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XAMPP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xamppfiles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etc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php.ini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/>
              <a:t>Set at run time:</a:t>
            </a:r>
          </a:p>
          <a:p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0: off</a:t>
            </a:r>
          </a:p>
          <a:p>
            <a:pPr lvl="1"/>
            <a:r>
              <a:rPr lang="en-US" dirty="0"/>
              <a:t>1: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4709146"/>
            <a:ext cx="4201804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ini_set</a:t>
            </a:r>
            <a:r>
              <a:rPr lang="en-US" sz="1800" b="1" dirty="0">
                <a:latin typeface="Courier New"/>
                <a:cs typeface="Courier New"/>
              </a:rPr>
              <a:t>('</a:t>
            </a:r>
            <a:r>
              <a:rPr lang="en-US" sz="1800" b="1" dirty="0" err="1">
                <a:latin typeface="Courier New"/>
                <a:cs typeface="Courier New"/>
              </a:rPr>
              <a:t>display_errors</a:t>
            </a:r>
            <a:r>
              <a:rPr lang="en-US" sz="1800" b="1" dirty="0">
                <a:latin typeface="Courier New"/>
                <a:cs typeface="Courier New"/>
              </a:rPr>
              <a:t>', 1);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1854" y="3520439"/>
            <a:ext cx="253954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display_errors</a:t>
            </a:r>
            <a:r>
              <a:rPr lang="en-US" sz="1800" b="1" dirty="0">
                <a:latin typeface="Courier New"/>
                <a:cs typeface="Courier New"/>
              </a:rPr>
              <a:t>=On</a:t>
            </a:r>
          </a:p>
        </p:txBody>
      </p:sp>
    </p:spTree>
    <p:extLst>
      <p:ext uri="{BB962C8B-B14F-4D97-AF65-F5344CB8AC3E}">
        <p14:creationId xmlns:p14="http://schemas.microsoft.com/office/powerpoint/2010/main" val="1572160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</a:t>
            </a:r>
            <a:r>
              <a:rPr lang="en-US" dirty="0" smtClean="0"/>
              <a:t>Reporting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417342"/>
            <a:ext cx="5309980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&lt;h1&gt;Display Errors&lt;/h1&gt;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&lt;?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ini_set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('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display_errors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', 1);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Create </a:t>
            </a:r>
            <a:r>
              <a:rPr lang="en-US" sz="1800" b="1" dirty="0" smtClean="0">
                <a:latin typeface="Courier New"/>
                <a:cs typeface="Courier New"/>
              </a:rPr>
              <a:t>errors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as $v) {}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$result = 1/0;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60707" y="1325903"/>
            <a:ext cx="18002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errors/</a:t>
            </a:r>
            <a:r>
              <a:rPr lang="en-US" dirty="0" err="1" smtClean="0">
                <a:solidFill>
                  <a:srgbClr val="FFFF00"/>
                </a:solidFill>
              </a:rPr>
              <a:t>display.php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90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Set the error-reporting level.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1930217"/>
            <a:ext cx="6556678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&lt;h1&gt;</a:t>
            </a:r>
            <a:r>
              <a:rPr lang="da-DK" sz="1800" b="1" dirty="0" err="1">
                <a:latin typeface="Courier New"/>
                <a:cs typeface="Courier New"/>
              </a:rPr>
              <a:t>Error</a:t>
            </a:r>
            <a:r>
              <a:rPr lang="da-DK" sz="1800" b="1" dirty="0">
                <a:latin typeface="Courier New"/>
                <a:cs typeface="Courier New"/>
              </a:rPr>
              <a:t> Levels&lt;/h1&gt;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&lt;?</a:t>
            </a:r>
            <a:r>
              <a:rPr lang="da-DK" sz="1800" b="1" dirty="0" err="1">
                <a:latin typeface="Courier New"/>
                <a:cs typeface="Courier New"/>
              </a:rPr>
              <a:t>php</a:t>
            </a:r>
            <a:endParaRPr lang="da-DK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latin typeface="Courier New"/>
                <a:cs typeface="Courier New"/>
              </a:rPr>
              <a:t>ini_set</a:t>
            </a:r>
            <a:r>
              <a:rPr lang="tr-TR" sz="1800" b="1" dirty="0">
                <a:latin typeface="Courier New"/>
                <a:cs typeface="Courier New"/>
              </a:rPr>
              <a:t>('</a:t>
            </a:r>
            <a:r>
              <a:rPr lang="tr-TR" sz="1800" b="1" dirty="0" err="1">
                <a:latin typeface="Courier New"/>
                <a:cs typeface="Courier New"/>
              </a:rPr>
              <a:t>display_errors</a:t>
            </a:r>
            <a:r>
              <a:rPr lang="tr-TR" sz="1800" b="1" dirty="0">
                <a:latin typeface="Courier New"/>
                <a:cs typeface="Courier New"/>
              </a:rPr>
              <a:t>', 1);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// </a:t>
            </a:r>
            <a:r>
              <a:rPr lang="tr-TR" sz="1800" b="1" dirty="0" err="1">
                <a:latin typeface="Courier New"/>
                <a:cs typeface="Courier New"/>
              </a:rPr>
              <a:t>Adjust</a:t>
            </a:r>
            <a:r>
              <a:rPr lang="tr-TR" sz="1800" b="1" dirty="0">
                <a:latin typeface="Courier New"/>
                <a:cs typeface="Courier New"/>
              </a:rPr>
              <a:t> </a:t>
            </a:r>
            <a:r>
              <a:rPr lang="tr-TR" sz="1800" b="1" dirty="0" err="1">
                <a:latin typeface="Courier New"/>
                <a:cs typeface="Courier New"/>
              </a:rPr>
              <a:t>error</a:t>
            </a:r>
            <a:r>
              <a:rPr lang="tr-TR" sz="1800" b="1" dirty="0">
                <a:latin typeface="Courier New"/>
                <a:cs typeface="Courier New"/>
              </a:rPr>
              <a:t> </a:t>
            </a:r>
            <a:r>
              <a:rPr lang="tr-TR" sz="1800" b="1" dirty="0" err="1">
                <a:latin typeface="Courier New"/>
                <a:cs typeface="Courier New"/>
              </a:rPr>
              <a:t>reporting</a:t>
            </a:r>
            <a:endParaRPr lang="tr-TR" sz="1800" b="1" dirty="0">
              <a:latin typeface="Courier New"/>
              <a:cs typeface="Courier New"/>
            </a:endParaRPr>
          </a:p>
          <a:p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tr-TR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error_reporting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tr-TR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E_WARNING | </a:t>
            </a:r>
            <a:r>
              <a:rPr lang="tr-TR" sz="1800" b="1" dirty="0">
                <a:solidFill>
                  <a:srgbClr val="B23C00"/>
                </a:solidFill>
                <a:latin typeface="Courier New"/>
                <a:cs typeface="Courier New"/>
              </a:rPr>
              <a:t>E_STRICT);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Create errors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as $v) {}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$result = 1/0;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783098"/>
            <a:ext cx="17014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errors/</a:t>
            </a:r>
            <a:r>
              <a:rPr lang="en-US" dirty="0" err="1" smtClean="0">
                <a:solidFill>
                  <a:srgbClr val="FFFF00"/>
                </a:solidFill>
              </a:rPr>
              <a:t>levels.php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4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Reporting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16720"/>
              </p:ext>
            </p:extLst>
          </p:nvPr>
        </p:nvGraphicFramePr>
        <p:xfrm>
          <a:off x="365807" y="1417342"/>
          <a:ext cx="8412387" cy="53441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194"/>
                <a:gridCol w="1645902"/>
                <a:gridCol w="6309291"/>
              </a:tblGrid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Constant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Description</a:t>
                      </a:r>
                    </a:p>
                  </a:txBody>
                  <a:tcPr marL="12700" marR="12700" marT="12700" marB="0" anchor="b"/>
                </a:tc>
              </a:tr>
              <a:tr h="18798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run-time errors. Errors that cannot be recovered from. Execution of the script is halted</a:t>
                      </a:r>
                    </a:p>
                  </a:txBody>
                  <a:tcPr marL="12700" marR="12700" marT="12700" marB="0" anchor="b"/>
                </a:tc>
              </a:tr>
              <a:tr h="17528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warnings (non-fatal errors). Execution of the script is not halted</a:t>
                      </a:r>
                    </a:p>
                  </a:txBody>
                  <a:tcPr marL="12700" marR="12700" marT="12700" marB="0" anchor="b"/>
                </a:tc>
              </a:tr>
              <a:tr h="27431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E_PARSE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Compile-time parse errors. Parse errors should only be generated by the parser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E_NOTICE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notices. The script found something that might be an error, but could also happen when running a script normally</a:t>
                      </a:r>
                    </a:p>
                  </a:txBody>
                  <a:tcPr marL="12700" marR="12700" marT="12700" marB="0" anchor="b"/>
                </a:tc>
              </a:tr>
              <a:tr h="1498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E_CORE_ERROR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errors at PHP startup. This is like E_ERROR, except it is generated by the core of PHP</a:t>
                      </a:r>
                    </a:p>
                  </a:txBody>
                  <a:tcPr marL="12700" marR="12700" marT="12700" marB="0" anchor="b"/>
                </a:tc>
              </a:tr>
              <a:tr h="2286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E_CORE_WARNING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errors at PHP startup. This is like E_WARNING, except it is generated by the core of PHP</a:t>
                      </a:r>
                    </a:p>
                  </a:txBody>
                  <a:tcPr marL="12700" marR="12700" marT="12700" marB="0" anchor="b"/>
                </a:tc>
              </a:tr>
              <a:tr h="1828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E_COMPILE_ERROR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compile-time errors. This is like E_ERROR, except it is generated by by the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Zend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Scripting Engine</a:t>
                      </a:r>
                    </a:p>
                  </a:txBody>
                  <a:tcPr marL="12700" marR="12700" marT="12700" marB="0" anchor="b"/>
                </a:tc>
              </a:tr>
              <a:tr h="17017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E_COMPILE_WARNING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compile-time errors. This is like E_WARNING, except it is generated by by the Zend Scripting Engine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Fatal user-generated error. This is like E_ERROR, except it is generated in PHP code by using the PHP function trigger_error()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E_USER_WARNING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Non-fatal user-generated warning. This is like E_WARNING, except it is generated in PHP code by using the PHP function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trigger_error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E_USER_NOTICE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User-generated notice. This is like E_NOTICE, except it is generated in PHP code by using the PHP function trigger_error()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E_STRICT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Enable to have PHP suggest changes to your code which will ensure the best interoperability and forward compatibility of your code (Since PHP 5 but not included in E_ALL until PHP 5.4)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E_RECOVERABLE_ERROR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Catchable fatal error. Indicates that a probably dangerous error occurred, but did not leave the Engine in an unstable state. If the error is not caught by a user defined handle, the application aborts as it was an E_ERROR (Since PHP 5.2)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E_DEPRECATED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Run-time notices. Enable this to receive warnings about code that will not work in future versions (Since PHP 5.3)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16384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E_USER_DEPRECATED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User-generated warning message. This is like E_DEPRECATED, except it is generated in PHP code by using the PHP function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trigger_error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() (Since PHP 5.3)</a:t>
                      </a:r>
                    </a:p>
                  </a:txBody>
                  <a:tcPr marL="12700" marR="12700" marT="12700" marB="0" anchor="b"/>
                </a:tc>
              </a:tr>
              <a:tr h="17268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E_ALL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Enable all PHP errors and warnings (except E_STRICT in versions &lt; 5.4)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03512" y="1143025"/>
            <a:ext cx="3546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2"/>
              </a:rPr>
              <a:t>http://www.w3schools.com/php/</a:t>
            </a:r>
            <a:r>
              <a:rPr lang="en-US" sz="1200" dirty="0" smtClean="0">
                <a:hlinkClick r:id="rId2"/>
              </a:rPr>
              <a:t>php_ref_error.asp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695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Error </a:t>
            </a:r>
            <a:r>
              <a:rPr lang="en-US" dirty="0" smtClean="0"/>
              <a:t>Suppression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Suppress individual errors with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 Don’t report a missing file error: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 Don’t report a division by zero: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3147" y="2514610"/>
            <a:ext cx="461737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1800" b="1" dirty="0" smtClean="0">
                <a:latin typeface="Courier New"/>
                <a:cs typeface="Courier New"/>
              </a:rPr>
              <a:t>include 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  <a:r>
              <a:rPr lang="en-US" sz="1800" b="1" dirty="0" err="1" smtClean="0">
                <a:latin typeface="Courier New"/>
                <a:cs typeface="Courier New"/>
              </a:rPr>
              <a:t>testbedstart.inc.php</a:t>
            </a:r>
            <a:r>
              <a:rPr lang="en-US" sz="1800" b="1" dirty="0" smtClean="0">
                <a:latin typeface="Courier New"/>
                <a:cs typeface="Courier New"/>
              </a:rPr>
              <a:t>';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3293" y="3886195"/>
            <a:ext cx="253954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$result =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1800" b="1" dirty="0" smtClean="0">
                <a:latin typeface="Courier New"/>
                <a:cs typeface="Courier New"/>
              </a:rPr>
              <a:t>(1</a:t>
            </a: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smtClean="0">
                <a:latin typeface="Courier New"/>
                <a:cs typeface="Courier New"/>
              </a:rPr>
              <a:t>0);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17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6317" y="4343390"/>
            <a:ext cx="20093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errors/</a:t>
            </a:r>
            <a:r>
              <a:rPr lang="en-US" dirty="0" err="1" smtClean="0">
                <a:solidFill>
                  <a:srgbClr val="FFFF00"/>
                </a:solidFill>
              </a:rPr>
              <a:t>suppress.php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8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PHP Error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 smtClean="0"/>
              <a:t>Write a custom error handler with the signature: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Then tell PHP to use it: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874537"/>
            <a:ext cx="7438968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i="1" dirty="0" err="1">
                <a:latin typeface="Times New Roman"/>
                <a:cs typeface="Times New Roman"/>
              </a:rPr>
              <a:t>functionName</a:t>
            </a:r>
            <a:r>
              <a:rPr lang="en-US" sz="1800" b="1" dirty="0" smtClean="0">
                <a:latin typeface="Courier New"/>
                <a:cs typeface="Courier New"/>
              </a:rPr>
              <a:t>($level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$message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$file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$line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$context)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3147" y="3154683"/>
            <a:ext cx="474293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set_error_handler</a:t>
            </a:r>
            <a:r>
              <a:rPr lang="en-US" sz="1800" b="1" dirty="0">
                <a:latin typeface="Courier New"/>
                <a:cs typeface="Courier New"/>
              </a:rPr>
              <a:t> (</a:t>
            </a:r>
            <a:r>
              <a:rPr lang="en-US" sz="1800" b="1" dirty="0" smtClean="0">
                <a:latin typeface="Courier New"/>
                <a:cs typeface="Courier New"/>
              </a:rPr>
              <a:t>'</a:t>
            </a:r>
            <a:r>
              <a:rPr lang="en-US" sz="1800" b="1" i="1" dirty="0" err="1">
                <a:latin typeface="Times New Roman"/>
                <a:cs typeface="Times New Roman"/>
              </a:rPr>
              <a:t>functionName</a:t>
            </a:r>
            <a:r>
              <a:rPr lang="en-US" sz="1800" b="1" dirty="0" smtClean="0">
                <a:latin typeface="Courier New"/>
                <a:cs typeface="Courier New"/>
              </a:rPr>
              <a:t>'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0309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1a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Screen Shot 2015-10-21 at 1.38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48" y="1221014"/>
            <a:ext cx="58674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5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PHP Error </a:t>
            </a:r>
            <a:r>
              <a:rPr lang="en-US" dirty="0" smtClean="0"/>
              <a:t>Handler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380551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500" b="1" dirty="0" err="1" smtClean="0">
                <a:latin typeface="Courier New"/>
                <a:cs typeface="Courier New"/>
              </a:rPr>
              <a:t>define</a:t>
            </a:r>
            <a:r>
              <a:rPr lang="fr-FR" sz="1500" b="1" dirty="0">
                <a:latin typeface="Courier New"/>
                <a:cs typeface="Courier New"/>
              </a:rPr>
              <a:t>('LIVE', FALSE);</a:t>
            </a: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fr-FR" sz="1500" b="1" dirty="0" err="1" smtClean="0">
                <a:latin typeface="Courier New"/>
                <a:cs typeface="Courier New"/>
              </a:rPr>
              <a:t>function</a:t>
            </a:r>
            <a:r>
              <a:rPr lang="fr-FR" sz="1500" b="1" dirty="0" smtClean="0">
                <a:latin typeface="Courier New"/>
                <a:cs typeface="Courier New"/>
              </a:rPr>
              <a:t> 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myErrorHandler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 ($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number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, $message, $file, $line, $vars) </a:t>
            </a:r>
          </a:p>
          <a:p>
            <a:r>
              <a:rPr lang="fr-FR" sz="1500" b="1" dirty="0" smtClean="0">
                <a:latin typeface="Courier New"/>
                <a:cs typeface="Courier New"/>
              </a:rPr>
              <a:t>{</a:t>
            </a:r>
            <a:endParaRPr lang="fr-FR" sz="1500" b="1" dirty="0">
              <a:latin typeface="Courier New"/>
              <a:cs typeface="Courier New"/>
            </a:endParaRPr>
          </a:p>
          <a:p>
            <a:r>
              <a:rPr lang="en-US" sz="1500" b="1" dirty="0" smtClean="0">
                <a:latin typeface="Courier New"/>
                <a:cs typeface="Courier New"/>
              </a:rPr>
              <a:t>    if </a:t>
            </a:r>
            <a:r>
              <a:rPr lang="en-US" sz="1500" b="1" dirty="0">
                <a:latin typeface="Courier New"/>
                <a:cs typeface="Courier New"/>
              </a:rPr>
              <a:t>(!LIVE) {</a:t>
            </a:r>
          </a:p>
          <a:p>
            <a:r>
              <a:rPr lang="fr-FR" sz="1500" b="1" dirty="0" smtClean="0">
                <a:latin typeface="Courier New"/>
                <a:cs typeface="Courier New"/>
              </a:rPr>
              <a:t>        $</a:t>
            </a:r>
            <a:r>
              <a:rPr lang="fr-FR" sz="1500" b="1" dirty="0">
                <a:latin typeface="Courier New"/>
                <a:cs typeface="Courier New"/>
              </a:rPr>
              <a:t>message = "&lt;</a:t>
            </a:r>
            <a:r>
              <a:rPr lang="fr-FR" sz="1500" b="1" dirty="0" err="1">
                <a:latin typeface="Courier New"/>
                <a:cs typeface="Courier New"/>
              </a:rPr>
              <a:t>hr</a:t>
            </a:r>
            <a:r>
              <a:rPr lang="fr-FR" sz="1500" b="1" dirty="0">
                <a:latin typeface="Courier New"/>
                <a:cs typeface="Courier New"/>
              </a:rPr>
              <a:t> /&gt;&lt;</a:t>
            </a:r>
            <a:r>
              <a:rPr lang="fr-FR" sz="1500" b="1" dirty="0" err="1">
                <a:latin typeface="Courier New"/>
                <a:cs typeface="Courier New"/>
              </a:rPr>
              <a:t>strong</a:t>
            </a:r>
            <a:r>
              <a:rPr lang="fr-FR" sz="1500" b="1" dirty="0">
                <a:latin typeface="Courier New"/>
                <a:cs typeface="Courier New"/>
              </a:rPr>
              <a:t>&gt;An </a:t>
            </a:r>
            <a:r>
              <a:rPr lang="fr-FR" sz="1500" b="1" dirty="0" err="1">
                <a:latin typeface="Courier New"/>
                <a:cs typeface="Courier New"/>
              </a:rPr>
              <a:t>error</a:t>
            </a:r>
            <a:r>
              <a:rPr lang="fr-FR" sz="1500" b="1" dirty="0">
                <a:latin typeface="Courier New"/>
                <a:cs typeface="Courier New"/>
              </a:rPr>
              <a:t> </a:t>
            </a:r>
            <a:r>
              <a:rPr lang="fr-FR" sz="1500" b="1" dirty="0" err="1">
                <a:latin typeface="Courier New"/>
                <a:cs typeface="Courier New"/>
              </a:rPr>
              <a:t>occurred</a:t>
            </a:r>
            <a:r>
              <a:rPr lang="fr-FR" sz="1500" b="1" dirty="0">
                <a:latin typeface="Courier New"/>
                <a:cs typeface="Courier New"/>
              </a:rPr>
              <a:t> in file '$file' " .</a:t>
            </a:r>
          </a:p>
          <a:p>
            <a:r>
              <a:rPr lang="it-IT" sz="1500" b="1" dirty="0">
                <a:latin typeface="Courier New"/>
                <a:cs typeface="Courier New"/>
              </a:rPr>
              <a:t>        </a:t>
            </a:r>
            <a:r>
              <a:rPr lang="it-IT" sz="1500" b="1" dirty="0" smtClean="0">
                <a:latin typeface="Courier New"/>
                <a:cs typeface="Courier New"/>
              </a:rPr>
              <a:t>           </a:t>
            </a:r>
            <a:r>
              <a:rPr lang="it-IT" sz="1500" b="1" dirty="0">
                <a:latin typeface="Courier New"/>
                <a:cs typeface="Courier New"/>
              </a:rPr>
              <a:t>"on line $line: $</a:t>
            </a:r>
            <a:r>
              <a:rPr lang="it-IT" sz="1500" b="1" dirty="0" err="1">
                <a:latin typeface="Courier New"/>
                <a:cs typeface="Courier New"/>
              </a:rPr>
              <a:t>message</a:t>
            </a:r>
            <a:r>
              <a:rPr lang="it-IT" sz="1500" b="1" dirty="0">
                <a:latin typeface="Courier New"/>
                <a:cs typeface="Courier New"/>
              </a:rPr>
              <a:t>&lt;/strong&gt;\</a:t>
            </a:r>
            <a:r>
              <a:rPr lang="it-IT" sz="1500" b="1" dirty="0" err="1">
                <a:latin typeface="Courier New"/>
                <a:cs typeface="Courier New"/>
              </a:rPr>
              <a:t>n</a:t>
            </a:r>
            <a:r>
              <a:rPr lang="it-IT" sz="1500" b="1" dirty="0">
                <a:latin typeface="Courier New"/>
                <a:cs typeface="Courier New"/>
              </a:rPr>
              <a:t>&lt;</a:t>
            </a:r>
            <a:r>
              <a:rPr lang="it-IT" sz="1500" b="1" dirty="0" err="1">
                <a:latin typeface="Courier New"/>
                <a:cs typeface="Courier New"/>
              </a:rPr>
              <a:t>pre</a:t>
            </a:r>
            <a:r>
              <a:rPr lang="it-IT" sz="1500" b="1" dirty="0">
                <a:latin typeface="Courier New"/>
                <a:cs typeface="Courier New"/>
              </a:rPr>
              <a:t>&gt;\</a:t>
            </a:r>
            <a:r>
              <a:rPr lang="it-IT" sz="1500" b="1" dirty="0" err="1">
                <a:latin typeface="Courier New"/>
                <a:cs typeface="Courier New"/>
              </a:rPr>
              <a:t>n</a:t>
            </a:r>
            <a:r>
              <a:rPr lang="it-IT" sz="1500" b="1" dirty="0">
                <a:latin typeface="Courier New"/>
                <a:cs typeface="Courier New"/>
              </a:rPr>
              <a:t>" . </a:t>
            </a:r>
          </a:p>
          <a:p>
            <a:r>
              <a:rPr lang="ro-RO" sz="1500" b="1" dirty="0">
                <a:latin typeface="Courier New"/>
                <a:cs typeface="Courier New"/>
              </a:rPr>
              <a:t>        </a:t>
            </a:r>
            <a:r>
              <a:rPr lang="ro-RO" sz="1500" b="1" dirty="0" smtClean="0">
                <a:latin typeface="Courier New"/>
                <a:cs typeface="Courier New"/>
              </a:rPr>
              <a:t>           </a:t>
            </a:r>
            <a:r>
              <a:rPr lang="ro-RO" sz="1500" b="1" dirty="0">
                <a:solidFill>
                  <a:srgbClr val="B23C00"/>
                </a:solidFill>
                <a:latin typeface="Courier New"/>
                <a:cs typeface="Courier New"/>
              </a:rPr>
              <a:t>print_r($vars, 1) </a:t>
            </a:r>
            <a:r>
              <a:rPr lang="ro-RO" sz="1500" b="1" dirty="0">
                <a:latin typeface="Courier New"/>
                <a:cs typeface="Courier New"/>
              </a:rPr>
              <a:t>. "&lt;/pre&gt;"</a:t>
            </a:r>
            <a:r>
              <a:rPr lang="ro-RO" sz="1500" b="1" dirty="0" smtClean="0">
                <a:latin typeface="Courier New"/>
                <a:cs typeface="Courier New"/>
              </a:rPr>
              <a:t>;</a:t>
            </a:r>
          </a:p>
          <a:p>
            <a:endParaRPr lang="ro-RO" sz="1500" b="1" dirty="0">
              <a:latin typeface="Courier New"/>
              <a:cs typeface="Courier New"/>
            </a:endParaRPr>
          </a:p>
          <a:p>
            <a:r>
              <a:rPr lang="ro-RO" sz="1500" b="1" dirty="0">
                <a:latin typeface="Courier New"/>
                <a:cs typeface="Courier New"/>
              </a:rPr>
              <a:t>     </a:t>
            </a:r>
            <a:r>
              <a:rPr lang="es-ES_tradnl" sz="1500" b="1" dirty="0" smtClean="0">
                <a:latin typeface="Courier New"/>
                <a:cs typeface="Courier New"/>
              </a:rPr>
              <a:t>   echo </a:t>
            </a:r>
            <a:r>
              <a:rPr lang="es-ES_tradnl" sz="1500" b="1" dirty="0">
                <a:latin typeface="Courier New"/>
                <a:cs typeface="Courier New"/>
              </a:rPr>
              <a:t>"$</a:t>
            </a:r>
            <a:r>
              <a:rPr lang="es-ES_tradnl" sz="1500" b="1" dirty="0" err="1">
                <a:latin typeface="Courier New"/>
                <a:cs typeface="Courier New"/>
              </a:rPr>
              <a:t>message</a:t>
            </a:r>
            <a:r>
              <a:rPr lang="es-ES_tradnl" sz="1500" b="1" dirty="0">
                <a:latin typeface="Courier New"/>
                <a:cs typeface="Courier New"/>
              </a:rPr>
              <a:t>\n";</a:t>
            </a:r>
          </a:p>
          <a:p>
            <a:r>
              <a:rPr lang="es-ES_tradnl" sz="1500" b="1" dirty="0" smtClean="0">
                <a:latin typeface="Courier New"/>
                <a:cs typeface="Courier New"/>
              </a:rPr>
              <a:t>        </a:t>
            </a:r>
            <a:r>
              <a:rPr lang="es-ES_tradnl" sz="1500" b="1" dirty="0">
                <a:latin typeface="Courier New"/>
                <a:cs typeface="Courier New"/>
              </a:rPr>
              <a:t>echo "&lt;</a:t>
            </a:r>
            <a:r>
              <a:rPr lang="es-ES_tradnl" sz="1500" b="1" dirty="0" err="1">
                <a:latin typeface="Courier New"/>
                <a:cs typeface="Courier New"/>
              </a:rPr>
              <a:t>br</a:t>
            </a:r>
            <a:r>
              <a:rPr lang="es-ES_tradnl" sz="1500" b="1" dirty="0">
                <a:latin typeface="Courier New"/>
                <a:cs typeface="Courier New"/>
              </a:rPr>
              <a:t> /&gt;&lt;</a:t>
            </a:r>
            <a:r>
              <a:rPr lang="es-ES_tradnl" sz="1500" b="1" dirty="0" err="1">
                <a:latin typeface="Courier New"/>
                <a:cs typeface="Courier New"/>
              </a:rPr>
              <a:t>strong</a:t>
            </a:r>
            <a:r>
              <a:rPr lang="es-ES_tradnl" sz="1500" b="1" dirty="0">
                <a:latin typeface="Courier New"/>
                <a:cs typeface="Courier New"/>
              </a:rPr>
              <a:t>&gt;</a:t>
            </a:r>
            <a:r>
              <a:rPr lang="es-ES_tradnl" sz="1500" b="1" dirty="0" err="1">
                <a:latin typeface="Courier New"/>
                <a:cs typeface="Courier New"/>
              </a:rPr>
              <a:t>Backtrace</a:t>
            </a:r>
            <a:r>
              <a:rPr lang="es-ES_tradnl" sz="1500" b="1" dirty="0">
                <a:latin typeface="Courier New"/>
                <a:cs typeface="Courier New"/>
              </a:rPr>
              <a:t>:&lt;/</a:t>
            </a:r>
            <a:r>
              <a:rPr lang="es-ES_tradnl" sz="1500" b="1" dirty="0" err="1">
                <a:latin typeface="Courier New"/>
                <a:cs typeface="Courier New"/>
              </a:rPr>
              <a:t>strong</a:t>
            </a:r>
            <a:r>
              <a:rPr lang="es-ES_tradnl" sz="1500" b="1" dirty="0">
                <a:latin typeface="Courier New"/>
                <a:cs typeface="Courier New"/>
              </a:rPr>
              <a:t>&gt;</a:t>
            </a:r>
            <a:r>
              <a:rPr lang="es-ES_tradnl" sz="1500" b="1" dirty="0" smtClean="0">
                <a:latin typeface="Courier New"/>
                <a:cs typeface="Courier New"/>
              </a:rPr>
              <a:t>&lt;</a:t>
            </a:r>
            <a:r>
              <a:rPr lang="es-ES_tradnl" sz="1500" b="1" dirty="0" err="1" smtClean="0">
                <a:latin typeface="Courier New"/>
                <a:cs typeface="Courier New"/>
              </a:rPr>
              <a:t>br</a:t>
            </a:r>
            <a:r>
              <a:rPr lang="es-ES_tradnl" sz="1500" b="1" dirty="0" smtClean="0">
                <a:latin typeface="Courier New"/>
                <a:cs typeface="Courier New"/>
              </a:rPr>
              <a:t> /&gt;</a:t>
            </a:r>
            <a:r>
              <a:rPr lang="es-ES_tradnl" sz="1500" b="1" dirty="0">
                <a:latin typeface="Courier New"/>
                <a:cs typeface="Courier New"/>
              </a:rPr>
              <a:t>\n";</a:t>
            </a:r>
          </a:p>
          <a:p>
            <a:r>
              <a:rPr lang="en-US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debug_print_backtrace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de-DE" sz="1500" b="1" dirty="0" smtClean="0">
                <a:latin typeface="Courier New"/>
                <a:cs typeface="Courier New"/>
              </a:rPr>
              <a:t>        </a:t>
            </a:r>
            <a:r>
              <a:rPr lang="de-DE" sz="1500" b="1" dirty="0">
                <a:latin typeface="Courier New"/>
                <a:cs typeface="Courier New"/>
              </a:rPr>
              <a:t>echo "</a:t>
            </a:r>
            <a:r>
              <a:rPr lang="de-DE" sz="1500" b="1" dirty="0" smtClean="0">
                <a:latin typeface="Courier New"/>
                <a:cs typeface="Courier New"/>
              </a:rPr>
              <a:t>&lt;</a:t>
            </a:r>
            <a:r>
              <a:rPr lang="de-DE" sz="1500" b="1" dirty="0" err="1">
                <a:latin typeface="Courier New"/>
                <a:cs typeface="Courier New"/>
              </a:rPr>
              <a:t>hr</a:t>
            </a:r>
            <a:r>
              <a:rPr lang="de-DE" sz="1500" b="1" dirty="0">
                <a:latin typeface="Courier New"/>
                <a:cs typeface="Courier New"/>
              </a:rPr>
              <a:t> /</a:t>
            </a:r>
            <a:r>
              <a:rPr lang="de-DE" sz="1500" b="1" dirty="0" smtClean="0">
                <a:latin typeface="Courier New"/>
                <a:cs typeface="Courier New"/>
              </a:rPr>
              <a:t>&gt;";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 smtClean="0">
                <a:latin typeface="Courier New"/>
                <a:cs typeface="Courier New"/>
              </a:rPr>
              <a:t>    </a:t>
            </a:r>
            <a:r>
              <a:rPr lang="de-DE" sz="1500" b="1" dirty="0">
                <a:latin typeface="Courier New"/>
                <a:cs typeface="Courier New"/>
              </a:rPr>
              <a:t>} </a:t>
            </a:r>
          </a:p>
          <a:p>
            <a:r>
              <a:rPr lang="da-DK" sz="1500" b="1" dirty="0" smtClean="0">
                <a:latin typeface="Courier New"/>
                <a:cs typeface="Courier New"/>
              </a:rPr>
              <a:t>    </a:t>
            </a:r>
            <a:r>
              <a:rPr lang="da-DK" sz="1500" b="1" dirty="0" err="1">
                <a:latin typeface="Courier New"/>
                <a:cs typeface="Courier New"/>
              </a:rPr>
              <a:t>else</a:t>
            </a:r>
            <a:r>
              <a:rPr lang="da-DK" sz="1500" b="1" dirty="0">
                <a:latin typeface="Courier New"/>
                <a:cs typeface="Courier New"/>
              </a:rPr>
              <a:t> { </a:t>
            </a:r>
          </a:p>
          <a:p>
            <a:r>
              <a:rPr lang="es-ES_tradnl" sz="1500" b="1" dirty="0" smtClean="0">
                <a:latin typeface="Courier New"/>
                <a:cs typeface="Courier New"/>
              </a:rPr>
              <a:t>        </a:t>
            </a:r>
            <a:r>
              <a:rPr lang="es-ES_tradnl" sz="1500" b="1" dirty="0">
                <a:latin typeface="Courier New"/>
                <a:cs typeface="Courier New"/>
              </a:rPr>
              <a:t>echo '&lt;div </a:t>
            </a:r>
            <a:r>
              <a:rPr lang="es-ES_tradnl" sz="1500" b="1" dirty="0" err="1">
                <a:latin typeface="Courier New"/>
                <a:cs typeface="Courier New"/>
              </a:rPr>
              <a:t>class</a:t>
            </a:r>
            <a:r>
              <a:rPr lang="es-ES_tradnl" sz="1500" b="1" dirty="0">
                <a:latin typeface="Courier New"/>
                <a:cs typeface="Courier New"/>
              </a:rPr>
              <a:t>="error"&gt;'.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         </a:t>
            </a:r>
            <a:r>
              <a:rPr lang="en-US" sz="1500" b="1" dirty="0">
                <a:latin typeface="Courier New"/>
                <a:cs typeface="Courier New"/>
              </a:rPr>
              <a:t>'    A system error occurred. ' .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         </a:t>
            </a:r>
            <a:r>
              <a:rPr lang="en-US" sz="1500" b="1" dirty="0">
                <a:latin typeface="Courier New"/>
                <a:cs typeface="Courier New"/>
              </a:rPr>
              <a:t>'    We apologize for the inconvenience.' .</a:t>
            </a:r>
          </a:p>
          <a:p>
            <a:r>
              <a:rPr lang="fr-FR" sz="1500" b="1" dirty="0" smtClean="0">
                <a:latin typeface="Courier New"/>
                <a:cs typeface="Courier New"/>
              </a:rPr>
              <a:t>             </a:t>
            </a:r>
            <a:r>
              <a:rPr lang="fr-FR" sz="1500" b="1" dirty="0">
                <a:latin typeface="Courier New"/>
                <a:cs typeface="Courier New"/>
              </a:rPr>
              <a:t>'&lt;/div&gt;&lt;</a:t>
            </a:r>
            <a:r>
              <a:rPr lang="fr-FR" sz="1500" b="1" dirty="0" err="1">
                <a:latin typeface="Courier New"/>
                <a:cs typeface="Courier New"/>
              </a:rPr>
              <a:t>br</a:t>
            </a:r>
            <a:r>
              <a:rPr lang="fr-FR" sz="1500" b="1" dirty="0">
                <a:latin typeface="Courier New"/>
                <a:cs typeface="Courier New"/>
              </a:rPr>
              <a:t> /&gt;';        </a:t>
            </a:r>
          </a:p>
          <a:p>
            <a:r>
              <a:rPr lang="fr-FR" sz="1500" b="1" dirty="0" smtClean="0">
                <a:latin typeface="Courier New"/>
                <a:cs typeface="Courier New"/>
              </a:rPr>
              <a:t>    </a:t>
            </a:r>
            <a:r>
              <a:rPr lang="fr-FR" sz="1500" b="1" dirty="0">
                <a:latin typeface="Courier New"/>
                <a:cs typeface="Courier New"/>
              </a:rPr>
              <a:t>}</a:t>
            </a:r>
          </a:p>
          <a:p>
            <a:r>
              <a:rPr lang="fr-FR" sz="1500" b="1" dirty="0" smtClean="0">
                <a:latin typeface="Courier New"/>
                <a:cs typeface="Courier New"/>
              </a:rPr>
              <a:t>}</a:t>
            </a:r>
            <a:endParaRPr lang="fr-FR" sz="1500" b="1" dirty="0">
              <a:latin typeface="Courier New"/>
              <a:cs typeface="Courier New"/>
            </a:endParaRPr>
          </a:p>
          <a:p>
            <a:r>
              <a:rPr lang="fr-FR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fr-FR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set_error_handler</a:t>
            </a:r>
            <a:r>
              <a:rPr lang="fr-FR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('</a:t>
            </a:r>
            <a:r>
              <a:rPr lang="fr-FR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myErrorHandler</a:t>
            </a:r>
            <a:r>
              <a:rPr lang="fr-FR" sz="1500" b="1" dirty="0">
                <a:solidFill>
                  <a:srgbClr val="B23C00"/>
                </a:solidFill>
                <a:latin typeface="Courier New"/>
                <a:cs typeface="Courier New"/>
              </a:rPr>
              <a:t>');</a:t>
            </a:r>
            <a:endParaRPr lang="en-US" sz="15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6536" y="1234464"/>
            <a:ext cx="18381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errors/</a:t>
            </a:r>
            <a:r>
              <a:rPr lang="en-US" dirty="0" err="1" smtClean="0">
                <a:solidFill>
                  <a:srgbClr val="FFFF00"/>
                </a:solidFill>
              </a:rPr>
              <a:t>custom.php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56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Command Line Interface (CLI)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 smtClean="0"/>
              <a:t>You can run PHP on the command line: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get help:</a:t>
            </a:r>
          </a:p>
          <a:p>
            <a:r>
              <a:rPr lang="en-US" dirty="0" smtClean="0"/>
              <a:t>To get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phpinfo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output: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6564" y="1946309"/>
            <a:ext cx="8634508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~: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which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php</a:t>
            </a:r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usr</a:t>
            </a:r>
            <a:r>
              <a:rPr lang="en-US" sz="1800" b="1" dirty="0">
                <a:latin typeface="Courier New"/>
                <a:cs typeface="Courier New"/>
              </a:rPr>
              <a:t>/bin/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~: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php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-v</a:t>
            </a:r>
          </a:p>
          <a:p>
            <a:r>
              <a:rPr lang="en-US" sz="1800" b="1" dirty="0">
                <a:latin typeface="Courier New"/>
                <a:cs typeface="Courier New"/>
              </a:rPr>
              <a:t>PHP 5.5.14 (cli) (built: Sep  9 2014 19:09:25) </a:t>
            </a:r>
          </a:p>
          <a:p>
            <a:r>
              <a:rPr lang="en-US" sz="1800" b="1" dirty="0">
                <a:latin typeface="Courier New"/>
                <a:cs typeface="Courier New"/>
              </a:rPr>
              <a:t>Copyright (c) 1997-2014 The PHP Group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Zend</a:t>
            </a:r>
            <a:r>
              <a:rPr lang="en-US" sz="1800" b="1" dirty="0">
                <a:latin typeface="Courier New"/>
                <a:cs typeface="Courier New"/>
              </a:rPr>
              <a:t> Engine v2.5.0, Copyright (c) 1998-2014 </a:t>
            </a:r>
            <a:r>
              <a:rPr lang="en-US" sz="1800" b="1" dirty="0" err="1">
                <a:latin typeface="Courier New"/>
                <a:cs typeface="Courier New"/>
              </a:rPr>
              <a:t>Zend</a:t>
            </a:r>
            <a:r>
              <a:rPr lang="en-US" sz="1800" b="1" dirty="0">
                <a:latin typeface="Courier New"/>
                <a:cs typeface="Courier New"/>
              </a:rPr>
              <a:t> Technologies</a:t>
            </a:r>
          </a:p>
          <a:p>
            <a:r>
              <a:rPr lang="en-US" sz="1800" b="1" dirty="0">
                <a:latin typeface="Courier New"/>
                <a:cs typeface="Courier New"/>
              </a:rPr>
              <a:t>~: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08976" y="4343390"/>
            <a:ext cx="1292842" cy="46166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php</a:t>
            </a:r>
            <a:r>
              <a:rPr lang="en-US" sz="2400" b="1" dirty="0">
                <a:latin typeface="Courier New"/>
                <a:cs typeface="Courier New"/>
              </a:rPr>
              <a:t> -h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4951" y="4887554"/>
            <a:ext cx="1292842" cy="46166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php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-</a:t>
            </a:r>
            <a:r>
              <a:rPr lang="en-US" sz="2400" b="1" dirty="0" err="1" smtClean="0">
                <a:latin typeface="Courier New"/>
                <a:cs typeface="Courier New"/>
              </a:rPr>
              <a:t>i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251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Command Line Interface (CLI</a:t>
            </a:r>
            <a:r>
              <a:rPr lang="en-US" dirty="0" smtClean="0"/>
              <a:t>)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 smtClean="0"/>
              <a:t>To run single-line PHP statements: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Don’t forget the ending semicolon.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3538" y="1965976"/>
            <a:ext cx="5571632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~: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-r 'echo "Hello, world.\n";'</a:t>
            </a:r>
          </a:p>
          <a:p>
            <a:r>
              <a:rPr lang="en-US" sz="2000" b="1" dirty="0">
                <a:latin typeface="Courier New"/>
                <a:cs typeface="Courier New"/>
              </a:rPr>
              <a:t>Hello, world.</a:t>
            </a:r>
          </a:p>
          <a:p>
            <a:r>
              <a:rPr lang="en-US" sz="2000" b="1" dirty="0">
                <a:latin typeface="Courier New"/>
                <a:cs typeface="Courier New"/>
              </a:rPr>
              <a:t>~: </a:t>
            </a:r>
          </a:p>
        </p:txBody>
      </p:sp>
    </p:spTree>
    <p:extLst>
      <p:ext uri="{BB962C8B-B14F-4D97-AF65-F5344CB8AC3E}">
        <p14:creationId xmlns:p14="http://schemas.microsoft.com/office/powerpoint/2010/main" val="3211745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PHP CLI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Run PHP as an </a:t>
            </a:r>
            <a:r>
              <a:rPr lang="en-US" dirty="0" smtClean="0">
                <a:solidFill>
                  <a:srgbClr val="B23C00"/>
                </a:solidFill>
              </a:rPr>
              <a:t>interactive shell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965976"/>
            <a:ext cx="8495986" cy="338554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~: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php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-a</a:t>
            </a:r>
          </a:p>
          <a:p>
            <a:r>
              <a:rPr lang="en-US" sz="1800" b="1" dirty="0">
                <a:latin typeface="Courier New"/>
                <a:cs typeface="Courier New"/>
              </a:rPr>
              <a:t>Interactive shell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&gt; echo "Hello, world!\n";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Hello, world!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&gt; $</a:t>
            </a:r>
            <a:r>
              <a:rPr lang="en-US" sz="1800" b="1" dirty="0" err="1">
                <a:latin typeface="Courier New"/>
                <a:cs typeface="Courier New"/>
              </a:rPr>
              <a:t>beatles</a:t>
            </a:r>
            <a:r>
              <a:rPr lang="en-US" sz="1800" b="1" dirty="0">
                <a:latin typeface="Courier New"/>
                <a:cs typeface="Courier New"/>
              </a:rPr>
              <a:t> = array('</a:t>
            </a:r>
            <a:r>
              <a:rPr lang="en-US" sz="1800" b="1" dirty="0" err="1">
                <a:latin typeface="Courier New"/>
                <a:cs typeface="Courier New"/>
              </a:rPr>
              <a:t>paul</a:t>
            </a:r>
            <a:r>
              <a:rPr lang="en-US" sz="1800" b="1" dirty="0">
                <a:latin typeface="Courier New"/>
                <a:cs typeface="Courier New"/>
              </a:rPr>
              <a:t>', 'john', '</a:t>
            </a:r>
            <a:r>
              <a:rPr lang="en-US" sz="1800" b="1" dirty="0" err="1">
                <a:latin typeface="Courier New"/>
                <a:cs typeface="Courier New"/>
              </a:rPr>
              <a:t>george</a:t>
            </a:r>
            <a:r>
              <a:rPr lang="en-US" sz="1800" b="1" dirty="0">
                <a:latin typeface="Courier New"/>
                <a:cs typeface="Courier New"/>
              </a:rPr>
              <a:t>', '</a:t>
            </a:r>
            <a:r>
              <a:rPr lang="en-US" sz="1800" b="1" dirty="0" err="1">
                <a:latin typeface="Courier New"/>
                <a:cs typeface="Courier New"/>
              </a:rPr>
              <a:t>ringo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&gt;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</a:t>
            </a:r>
            <a:r>
              <a:rPr lang="en-US" sz="1800" b="1" dirty="0" err="1">
                <a:latin typeface="Courier New"/>
                <a:cs typeface="Courier New"/>
              </a:rPr>
              <a:t>beatles</a:t>
            </a:r>
            <a:r>
              <a:rPr lang="en-US" sz="1800" b="1" dirty="0">
                <a:latin typeface="Courier New"/>
                <a:cs typeface="Courier New"/>
              </a:rPr>
              <a:t> as $member) { echo $member . "\n"; }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paul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john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george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ringo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&gt; </a:t>
            </a:r>
          </a:p>
        </p:txBody>
      </p:sp>
    </p:spTree>
    <p:extLst>
      <p:ext uri="{BB962C8B-B14F-4D97-AF65-F5344CB8AC3E}">
        <p14:creationId xmlns:p14="http://schemas.microsoft.com/office/powerpoint/2010/main" val="12607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1067" y="1337733"/>
            <a:ext cx="5032936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#!/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usr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/bin/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php</a:t>
            </a:r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&lt;?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ro-RO" sz="1800" b="1" dirty="0">
                <a:latin typeface="Courier New"/>
                <a:cs typeface="Courier New"/>
              </a:rPr>
              <a:t>$file = </a:t>
            </a:r>
            <a:r>
              <a:rPr lang="ro-RO" sz="1800" b="1" dirty="0">
                <a:solidFill>
                  <a:srgbClr val="B23C00"/>
                </a:solidFill>
                <a:latin typeface="Courier New"/>
                <a:cs typeface="Courier New"/>
              </a:rPr>
              <a:t>$_SERVER["argv"][1]</a:t>
            </a:r>
            <a:r>
              <a:rPr lang="ro-RO" sz="1800" b="1" dirty="0">
                <a:latin typeface="Courier New"/>
                <a:cs typeface="Courier New"/>
              </a:rPr>
              <a:t>;</a:t>
            </a:r>
          </a:p>
          <a:p>
            <a:r>
              <a:rPr lang="ro-RO" sz="1800" b="1" dirty="0">
                <a:latin typeface="Courier New"/>
                <a:cs typeface="Courier New"/>
              </a:rPr>
              <a:t>echo "\nListing file '$file':\n\n";</a:t>
            </a:r>
          </a:p>
          <a:p>
            <a:endParaRPr lang="ro-RO" sz="1800" b="1" dirty="0">
              <a:latin typeface="Courier New"/>
              <a:cs typeface="Courier New"/>
            </a:endParaRPr>
          </a:p>
          <a:p>
            <a:r>
              <a:rPr lang="ro-RO" sz="1800" b="1" dirty="0">
                <a:latin typeface="Courier New"/>
                <a:cs typeface="Courier New"/>
              </a:rPr>
              <a:t>$data = file($file);</a:t>
            </a:r>
          </a:p>
          <a:p>
            <a:r>
              <a:rPr lang="ro-RO" sz="1800" b="1" dirty="0">
                <a:latin typeface="Courier New"/>
                <a:cs typeface="Courier New"/>
              </a:rPr>
              <a:t>$n = 1;</a:t>
            </a:r>
          </a:p>
          <a:p>
            <a:endParaRPr lang="ro-RO" sz="1800" b="1" dirty="0">
              <a:latin typeface="Courier New"/>
              <a:cs typeface="Courier New"/>
            </a:endParaRPr>
          </a:p>
          <a:p>
            <a:r>
              <a:rPr lang="ro-RO" sz="1800" b="1" dirty="0">
                <a:latin typeface="Courier New"/>
                <a:cs typeface="Courier New"/>
              </a:rPr>
              <a:t>foreach ($data as $line)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echo "$n $line";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$n++;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}</a:t>
            </a:r>
          </a:p>
          <a:p>
            <a:endParaRPr lang="es-ES_tradnl" sz="1800" b="1" dirty="0">
              <a:latin typeface="Courier New"/>
              <a:cs typeface="Courier New"/>
            </a:endParaRPr>
          </a:p>
          <a:p>
            <a:r>
              <a:rPr lang="es-ES_tradnl" sz="1800" b="1" dirty="0">
                <a:latin typeface="Courier New"/>
                <a:cs typeface="Courier New"/>
              </a:rPr>
              <a:t>echo "\n\</a:t>
            </a:r>
            <a:r>
              <a:rPr lang="es-ES_tradnl" sz="1800" b="1" dirty="0" err="1">
                <a:latin typeface="Courier New"/>
                <a:cs typeface="Courier New"/>
              </a:rPr>
              <a:t>nEnd</a:t>
            </a:r>
            <a:r>
              <a:rPr lang="es-ES_tradnl" sz="1800" b="1" dirty="0">
                <a:latin typeface="Courier New"/>
                <a:cs typeface="Courier New"/>
              </a:rPr>
              <a:t> of file '$file'.\n";</a:t>
            </a:r>
          </a:p>
          <a:p>
            <a:endParaRPr lang="es-ES_tradnl" sz="1800" b="1" dirty="0">
              <a:latin typeface="Courier New"/>
              <a:cs typeface="Courier New"/>
            </a:endParaRPr>
          </a:p>
          <a:p>
            <a:r>
              <a:rPr lang="es-ES_tradnl" sz="1800" b="1" dirty="0">
                <a:latin typeface="Courier New"/>
                <a:cs typeface="Courier New"/>
              </a:rPr>
              <a:t>?&gt;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0561" y="2057415"/>
            <a:ext cx="398224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Get the first command line argument.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0561" y="1234464"/>
            <a:ext cx="12341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php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list.php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8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Script </a:t>
            </a:r>
            <a:r>
              <a:rPr lang="en-US" dirty="0" smtClean="0"/>
              <a:t>File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Run the file with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php</a:t>
            </a:r>
            <a:r>
              <a:rPr lang="en-US" dirty="0" smtClean="0"/>
              <a:t> command: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467" y="2133600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7391" y="2020762"/>
            <a:ext cx="5571632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~: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php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list.php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lorem.txt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Listing file '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':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1 </a:t>
            </a:r>
            <a:r>
              <a:rPr lang="en-US" sz="2000" b="1" dirty="0" err="1">
                <a:latin typeface="Courier New"/>
                <a:cs typeface="Courier New"/>
              </a:rPr>
              <a:t>Lorem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ipsum</a:t>
            </a:r>
            <a:r>
              <a:rPr lang="en-US" sz="2000" b="1" dirty="0">
                <a:latin typeface="Courier New"/>
                <a:cs typeface="Courier New"/>
              </a:rPr>
              <a:t> dolor sit </a:t>
            </a:r>
            <a:r>
              <a:rPr lang="en-US" sz="2000" b="1" dirty="0" err="1">
                <a:latin typeface="Courier New"/>
                <a:cs typeface="Courier New"/>
              </a:rPr>
              <a:t>amet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</a:p>
          <a:p>
            <a:r>
              <a:rPr lang="en-US" sz="2000" b="1" dirty="0">
                <a:latin typeface="Courier New"/>
                <a:cs typeface="Courier New"/>
              </a:rPr>
              <a:t>2 </a:t>
            </a:r>
            <a:r>
              <a:rPr lang="en-US" sz="2000" b="1" dirty="0" err="1">
                <a:latin typeface="Courier New"/>
                <a:cs typeface="Courier New"/>
              </a:rPr>
              <a:t>consectetur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adipiscing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elit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</a:p>
          <a:p>
            <a:r>
              <a:rPr lang="en-US" sz="2000" b="1" dirty="0">
                <a:latin typeface="Courier New"/>
                <a:cs typeface="Courier New"/>
              </a:rPr>
              <a:t>3 </a:t>
            </a:r>
            <a:r>
              <a:rPr lang="en-US" sz="2000" b="1" dirty="0" err="1">
                <a:latin typeface="Courier New"/>
                <a:cs typeface="Courier New"/>
              </a:rPr>
              <a:t>sed</a:t>
            </a:r>
            <a:r>
              <a:rPr lang="en-US" sz="2000" b="1" dirty="0">
                <a:latin typeface="Courier New"/>
                <a:cs typeface="Courier New"/>
              </a:rPr>
              <a:t> do </a:t>
            </a:r>
            <a:r>
              <a:rPr lang="en-US" sz="2000" b="1" dirty="0" err="1">
                <a:latin typeface="Courier New"/>
                <a:cs typeface="Courier New"/>
              </a:rPr>
              <a:t>eiusmod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tempor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incididunt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</a:p>
          <a:p>
            <a:r>
              <a:rPr lang="en-US" sz="2000" b="1" dirty="0">
                <a:latin typeface="Courier New"/>
                <a:cs typeface="Courier New"/>
              </a:rPr>
              <a:t>4 </a:t>
            </a:r>
            <a:r>
              <a:rPr lang="en-US" sz="2000" b="1" dirty="0" err="1">
                <a:latin typeface="Courier New"/>
                <a:cs typeface="Courier New"/>
              </a:rPr>
              <a:t>ut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labore</a:t>
            </a:r>
            <a:r>
              <a:rPr lang="en-US" sz="2000" b="1" dirty="0">
                <a:latin typeface="Courier New"/>
                <a:cs typeface="Courier New"/>
              </a:rPr>
              <a:t> et </a:t>
            </a:r>
            <a:r>
              <a:rPr lang="en-US" sz="2000" b="1" dirty="0" err="1">
                <a:latin typeface="Courier New"/>
                <a:cs typeface="Courier New"/>
              </a:rPr>
              <a:t>dolore</a:t>
            </a:r>
            <a:r>
              <a:rPr lang="en-US" sz="2000" b="1" dirty="0">
                <a:latin typeface="Courier New"/>
                <a:cs typeface="Courier New"/>
              </a:rPr>
              <a:t> magna </a:t>
            </a:r>
            <a:r>
              <a:rPr lang="en-US" sz="2000" b="1" dirty="0" err="1">
                <a:latin typeface="Courier New"/>
                <a:cs typeface="Courier New"/>
              </a:rPr>
              <a:t>aliqua</a:t>
            </a:r>
            <a:r>
              <a:rPr lang="en-US" sz="2000" b="1" dirty="0">
                <a:latin typeface="Courier New"/>
                <a:cs typeface="Courier New"/>
              </a:rPr>
              <a:t>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End of file '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'.</a:t>
            </a:r>
          </a:p>
          <a:p>
            <a:r>
              <a:rPr lang="en-US" sz="2000" b="1" dirty="0">
                <a:latin typeface="Courier New"/>
                <a:cs typeface="Courier New"/>
              </a:rPr>
              <a:t>~: </a:t>
            </a:r>
          </a:p>
        </p:txBody>
      </p:sp>
    </p:spTree>
    <p:extLst>
      <p:ext uri="{BB962C8B-B14F-4D97-AF65-F5344CB8AC3E}">
        <p14:creationId xmlns:p14="http://schemas.microsoft.com/office/powerpoint/2010/main" val="33431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Script File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34464"/>
            <a:ext cx="8229600" cy="579137"/>
          </a:xfrm>
        </p:spPr>
        <p:txBody>
          <a:bodyPr/>
          <a:lstStyle/>
          <a:p>
            <a:r>
              <a:rPr lang="en-US" dirty="0" smtClean="0"/>
              <a:t>Make the script </a:t>
            </a:r>
            <a:r>
              <a:rPr lang="en-US" dirty="0" smtClean="0">
                <a:solidFill>
                  <a:srgbClr val="B23C00"/>
                </a:solidFill>
              </a:rPr>
              <a:t>directly executable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1840183"/>
            <a:ext cx="2955106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chmod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a+x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list.php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7391" y="2423171"/>
            <a:ext cx="5571632" cy="3477875"/>
          </a:xfrm>
          <a:prstGeom prst="rect">
            <a:avLst/>
          </a:prstGeom>
          <a:solidFill>
            <a:srgbClr val="F2F2F2"/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~: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./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list.php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lorem.txt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Listing file '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':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1 </a:t>
            </a:r>
            <a:r>
              <a:rPr lang="en-US" sz="2000" b="1" dirty="0" err="1">
                <a:latin typeface="Courier New"/>
                <a:cs typeface="Courier New"/>
              </a:rPr>
              <a:t>Lorem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ipsum</a:t>
            </a:r>
            <a:r>
              <a:rPr lang="en-US" sz="2000" b="1" dirty="0">
                <a:latin typeface="Courier New"/>
                <a:cs typeface="Courier New"/>
              </a:rPr>
              <a:t> dolor sit </a:t>
            </a:r>
            <a:r>
              <a:rPr lang="en-US" sz="2000" b="1" dirty="0" err="1">
                <a:latin typeface="Courier New"/>
                <a:cs typeface="Courier New"/>
              </a:rPr>
              <a:t>amet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</a:p>
          <a:p>
            <a:r>
              <a:rPr lang="en-US" sz="2000" b="1" dirty="0">
                <a:latin typeface="Courier New"/>
                <a:cs typeface="Courier New"/>
              </a:rPr>
              <a:t>2 </a:t>
            </a:r>
            <a:r>
              <a:rPr lang="en-US" sz="2000" b="1" dirty="0" err="1">
                <a:latin typeface="Courier New"/>
                <a:cs typeface="Courier New"/>
              </a:rPr>
              <a:t>consectetur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adipiscing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elit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</a:p>
          <a:p>
            <a:r>
              <a:rPr lang="en-US" sz="2000" b="1" dirty="0">
                <a:latin typeface="Courier New"/>
                <a:cs typeface="Courier New"/>
              </a:rPr>
              <a:t>3 </a:t>
            </a:r>
            <a:r>
              <a:rPr lang="en-US" sz="2000" b="1" dirty="0" err="1">
                <a:latin typeface="Courier New"/>
                <a:cs typeface="Courier New"/>
              </a:rPr>
              <a:t>sed</a:t>
            </a:r>
            <a:r>
              <a:rPr lang="en-US" sz="2000" b="1" dirty="0">
                <a:latin typeface="Courier New"/>
                <a:cs typeface="Courier New"/>
              </a:rPr>
              <a:t> do </a:t>
            </a:r>
            <a:r>
              <a:rPr lang="en-US" sz="2000" b="1" dirty="0" err="1">
                <a:latin typeface="Courier New"/>
                <a:cs typeface="Courier New"/>
              </a:rPr>
              <a:t>eiusmod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tempor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incididunt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</a:p>
          <a:p>
            <a:r>
              <a:rPr lang="en-US" sz="2000" b="1" dirty="0">
                <a:latin typeface="Courier New"/>
                <a:cs typeface="Courier New"/>
              </a:rPr>
              <a:t>4 </a:t>
            </a:r>
            <a:r>
              <a:rPr lang="en-US" sz="2000" b="1" dirty="0" err="1">
                <a:latin typeface="Courier New"/>
                <a:cs typeface="Courier New"/>
              </a:rPr>
              <a:t>ut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labore</a:t>
            </a:r>
            <a:r>
              <a:rPr lang="en-US" sz="2000" b="1" dirty="0">
                <a:latin typeface="Courier New"/>
                <a:cs typeface="Courier New"/>
              </a:rPr>
              <a:t> et </a:t>
            </a:r>
            <a:r>
              <a:rPr lang="en-US" sz="2000" b="1" dirty="0" err="1">
                <a:latin typeface="Courier New"/>
                <a:cs typeface="Courier New"/>
              </a:rPr>
              <a:t>dolore</a:t>
            </a:r>
            <a:r>
              <a:rPr lang="en-US" sz="2000" b="1" dirty="0">
                <a:latin typeface="Courier New"/>
                <a:cs typeface="Courier New"/>
              </a:rPr>
              <a:t> magna </a:t>
            </a:r>
            <a:r>
              <a:rPr lang="en-US" sz="2000" b="1" dirty="0" err="1">
                <a:latin typeface="Courier New"/>
                <a:cs typeface="Courier New"/>
              </a:rPr>
              <a:t>aliqua</a:t>
            </a:r>
            <a:r>
              <a:rPr lang="en-US" sz="2000" b="1" dirty="0">
                <a:latin typeface="Courier New"/>
                <a:cs typeface="Courier New"/>
              </a:rPr>
              <a:t>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End of file '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'.</a:t>
            </a:r>
          </a:p>
          <a:p>
            <a:r>
              <a:rPr lang="en-US" sz="2000" b="1" dirty="0">
                <a:latin typeface="Courier New"/>
                <a:cs typeface="Courier New"/>
              </a:rPr>
              <a:t>~: </a:t>
            </a:r>
          </a:p>
        </p:txBody>
      </p:sp>
    </p:spTree>
    <p:extLst>
      <p:ext uri="{BB962C8B-B14F-4D97-AF65-F5344CB8AC3E}">
        <p14:creationId xmlns:p14="http://schemas.microsoft.com/office/powerpoint/2010/main" val="85408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508781"/>
            <a:ext cx="8080420" cy="1754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SELECT make, model, color, license</a:t>
            </a:r>
          </a:p>
          <a:p>
            <a:r>
              <a:rPr lang="en-US" sz="1800" b="1" dirty="0">
                <a:latin typeface="Courier New"/>
                <a:cs typeface="Courier New"/>
              </a:rPr>
              <a:t>FROM   Taxi, </a:t>
            </a:r>
            <a:r>
              <a:rPr lang="en-US" sz="1800" b="1" dirty="0" smtClean="0">
                <a:latin typeface="Courier New"/>
                <a:cs typeface="Courier New"/>
              </a:rPr>
              <a:t>Customer, </a:t>
            </a:r>
            <a:r>
              <a:rPr lang="en-US" sz="1800" b="1" dirty="0" err="1" smtClean="0">
                <a:latin typeface="Courier New"/>
                <a:cs typeface="Courier New"/>
              </a:rPr>
              <a:t>Taxi_Driver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WHERE  </a:t>
            </a:r>
            <a:r>
              <a:rPr lang="en-US" sz="1800" b="1" dirty="0" err="1">
                <a:latin typeface="Courier New"/>
                <a:cs typeface="Courier New"/>
              </a:rPr>
              <a:t>Customer.first</a:t>
            </a:r>
            <a:r>
              <a:rPr lang="en-US" sz="1800" b="1" dirty="0">
                <a:latin typeface="Courier New"/>
                <a:cs typeface="Courier New"/>
              </a:rPr>
              <a:t> = "Mary" AND </a:t>
            </a:r>
            <a:r>
              <a:rPr lang="en-US" sz="1800" b="1" dirty="0" err="1">
                <a:latin typeface="Courier New"/>
                <a:cs typeface="Courier New"/>
              </a:rPr>
              <a:t>Customer.last</a:t>
            </a:r>
            <a:r>
              <a:rPr lang="en-US" sz="1800" b="1" dirty="0">
                <a:latin typeface="Courier New"/>
                <a:cs typeface="Courier New"/>
              </a:rPr>
              <a:t> = "Jane"</a:t>
            </a:r>
          </a:p>
          <a:p>
            <a:r>
              <a:rPr lang="en-US" sz="1800" b="1" dirty="0">
                <a:latin typeface="Courier New"/>
                <a:cs typeface="Courier New"/>
              </a:rPr>
              <a:t>AND    ABS(</a:t>
            </a:r>
            <a:r>
              <a:rPr lang="en-US" sz="1800" b="1" dirty="0" err="1">
                <a:latin typeface="Courier New"/>
                <a:cs typeface="Courier New"/>
              </a:rPr>
              <a:t>Customer.location</a:t>
            </a:r>
            <a:r>
              <a:rPr lang="en-US" sz="1800" b="1" dirty="0">
                <a:latin typeface="Courier New"/>
                <a:cs typeface="Courier New"/>
              </a:rPr>
              <a:t> - </a:t>
            </a:r>
            <a:r>
              <a:rPr lang="en-US" sz="1800" b="1" dirty="0" err="1">
                <a:latin typeface="Courier New"/>
                <a:cs typeface="Courier New"/>
              </a:rPr>
              <a:t>Taxi.location</a:t>
            </a:r>
            <a:r>
              <a:rPr lang="en-US" sz="1800" b="1" dirty="0">
                <a:latin typeface="Courier New"/>
                <a:cs typeface="Courier New"/>
              </a:rPr>
              <a:t>) &lt;= </a:t>
            </a:r>
            <a:r>
              <a:rPr lang="en-US" sz="1800" b="1" dirty="0" smtClean="0">
                <a:latin typeface="Courier New"/>
                <a:cs typeface="Courier New"/>
              </a:rPr>
              <a:t>5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AND    </a:t>
            </a:r>
            <a:r>
              <a:rPr lang="en-US" sz="1800" b="1" dirty="0" err="1" smtClean="0">
                <a:latin typeface="Courier New"/>
                <a:cs typeface="Courier New"/>
              </a:rPr>
              <a:t>Taxi.idTaxi</a:t>
            </a:r>
            <a:r>
              <a:rPr lang="en-US" sz="1800" b="1" dirty="0" smtClean="0">
                <a:latin typeface="Courier New"/>
                <a:cs typeface="Courier New"/>
              </a:rPr>
              <a:t> = </a:t>
            </a:r>
            <a:r>
              <a:rPr lang="en-US" sz="1800" b="1" dirty="0" err="1" smtClean="0">
                <a:latin typeface="Courier New"/>
                <a:cs typeface="Courier New"/>
              </a:rPr>
              <a:t>Taxi_Driver.idTaxi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AND    </a:t>
            </a:r>
            <a:r>
              <a:rPr lang="en-US" sz="1800" b="1" dirty="0" err="1" smtClean="0">
                <a:latin typeface="Courier New"/>
                <a:cs typeface="Courier New"/>
              </a:rPr>
              <a:t>Taxi_Driver.driving</a:t>
            </a:r>
            <a:r>
              <a:rPr lang="en-US" sz="1800" b="1" dirty="0" smtClean="0">
                <a:latin typeface="Courier New"/>
                <a:cs typeface="Courier New"/>
              </a:rPr>
              <a:t> = 1;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10794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1c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155411"/>
            <a:ext cx="8803812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$query = "SELECT </a:t>
            </a:r>
            <a:r>
              <a:rPr lang="en-US" b="1" dirty="0">
                <a:latin typeface="Courier New"/>
                <a:cs typeface="Courier New"/>
              </a:rPr>
              <a:t>make, model, color, </a:t>
            </a:r>
            <a:r>
              <a:rPr lang="en-US" b="1" dirty="0" smtClean="0">
                <a:latin typeface="Courier New"/>
                <a:cs typeface="Courier New"/>
              </a:rPr>
              <a:t>license " 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FROM   </a:t>
            </a:r>
            <a:r>
              <a:rPr lang="en-US" b="1" dirty="0">
                <a:latin typeface="Courier New"/>
                <a:cs typeface="Courier New"/>
              </a:rPr>
              <a:t>Taxi, </a:t>
            </a:r>
            <a:r>
              <a:rPr lang="en-US" b="1" dirty="0" smtClean="0">
                <a:latin typeface="Courier New"/>
                <a:cs typeface="Courier New"/>
              </a:rPr>
              <a:t>Customer </a:t>
            </a:r>
            <a:r>
              <a:rPr lang="en-US" b="1" dirty="0">
                <a:latin typeface="Courier New"/>
                <a:cs typeface="Courier New"/>
              </a:rPr>
              <a:t>" .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WHERE  </a:t>
            </a:r>
            <a:r>
              <a:rPr lang="en-US" b="1" dirty="0" err="1">
                <a:latin typeface="Courier New"/>
                <a:cs typeface="Courier New"/>
              </a:rPr>
              <a:t>Customer.first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smtClean="0">
                <a:latin typeface="Courier New"/>
                <a:cs typeface="Courier New"/>
              </a:rPr>
              <a:t>:first </a:t>
            </a:r>
            <a:r>
              <a:rPr lang="en-US" b="1" dirty="0">
                <a:latin typeface="Courier New"/>
                <a:cs typeface="Courier New"/>
              </a:rPr>
              <a:t>AND </a:t>
            </a:r>
            <a:r>
              <a:rPr lang="en-US" b="1" dirty="0" err="1">
                <a:latin typeface="Courier New"/>
                <a:cs typeface="Courier New"/>
              </a:rPr>
              <a:t>Customer.last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smtClean="0">
                <a:latin typeface="Courier New"/>
                <a:cs typeface="Courier New"/>
              </a:rPr>
              <a:t>:last </a:t>
            </a:r>
            <a:r>
              <a:rPr lang="en-US" b="1" dirty="0">
                <a:latin typeface="Courier New"/>
                <a:cs typeface="Courier New"/>
              </a:rPr>
              <a:t>" .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AND    </a:t>
            </a:r>
            <a:r>
              <a:rPr lang="en-US" b="1" dirty="0">
                <a:latin typeface="Courier New"/>
                <a:cs typeface="Courier New"/>
              </a:rPr>
              <a:t>ABS(</a:t>
            </a:r>
            <a:r>
              <a:rPr lang="en-US" b="1" dirty="0" err="1">
                <a:latin typeface="Courier New"/>
                <a:cs typeface="Courier New"/>
              </a:rPr>
              <a:t>Customer.location</a:t>
            </a:r>
            <a:r>
              <a:rPr lang="en-US" b="1" dirty="0">
                <a:latin typeface="Courier New"/>
                <a:cs typeface="Courier New"/>
              </a:rPr>
              <a:t> - </a:t>
            </a:r>
            <a:r>
              <a:rPr lang="en-US" b="1" dirty="0" err="1">
                <a:latin typeface="Courier New"/>
                <a:cs typeface="Courier New"/>
              </a:rPr>
              <a:t>Taxi.location</a:t>
            </a:r>
            <a:r>
              <a:rPr lang="en-US" b="1" dirty="0">
                <a:latin typeface="Courier New"/>
                <a:cs typeface="Courier New"/>
              </a:rPr>
              <a:t>) &lt;= </a:t>
            </a:r>
            <a:r>
              <a:rPr lang="en-US" b="1" dirty="0" smtClean="0">
                <a:latin typeface="Courier New"/>
                <a:cs typeface="Courier New"/>
              </a:rPr>
              <a:t>5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 .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AND    </a:t>
            </a:r>
            <a:r>
              <a:rPr lang="en-US" b="1" dirty="0" err="1">
                <a:latin typeface="Courier New"/>
                <a:cs typeface="Courier New"/>
              </a:rPr>
              <a:t>Taxi.idTaxi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Taxi_Driver.idTaxi</a:t>
            </a:r>
            <a:r>
              <a:rPr lang="en-US" b="1" dirty="0">
                <a:latin typeface="Courier New"/>
                <a:cs typeface="Courier New"/>
              </a:rPr>
              <a:t> "</a:t>
            </a:r>
            <a:r>
              <a:rPr lang="en-US" b="1" dirty="0" smtClean="0">
                <a:latin typeface="Courier New"/>
                <a:cs typeface="Courier New"/>
              </a:rPr>
              <a:t> 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AND    </a:t>
            </a:r>
            <a:r>
              <a:rPr lang="en-US" b="1" dirty="0" err="1">
                <a:latin typeface="Courier New"/>
                <a:cs typeface="Courier New"/>
              </a:rPr>
              <a:t>Taxi_Driver.driving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smtClean="0">
                <a:latin typeface="Courier New"/>
                <a:cs typeface="Courier New"/>
              </a:rPr>
              <a:t>1 "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if (</a:t>
            </a:r>
            <a:r>
              <a:rPr lang="en-US" b="1" dirty="0" err="1" smtClean="0">
                <a:latin typeface="Courier New"/>
                <a:cs typeface="Courier New"/>
              </a:rPr>
              <a:t>strlen</a:t>
            </a:r>
            <a:r>
              <a:rPr lang="en-US" b="1" dirty="0" smtClean="0">
                <a:latin typeface="Courier New"/>
                <a:cs typeface="Courier New"/>
              </a:rPr>
              <a:t>($</a:t>
            </a:r>
            <a:r>
              <a:rPr lang="en-US" b="1" dirty="0" err="1" smtClean="0">
                <a:latin typeface="Courier New"/>
                <a:cs typeface="Courier New"/>
              </a:rPr>
              <a:t>carMake</a:t>
            </a:r>
            <a:r>
              <a:rPr lang="en-US" b="1" dirty="0" smtClean="0">
                <a:latin typeface="Courier New"/>
                <a:cs typeface="Courier New"/>
              </a:rPr>
              <a:t>) &gt; 0) 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$query .= 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AND $</a:t>
            </a:r>
            <a:r>
              <a:rPr lang="en-US" b="1" dirty="0" err="1" smtClean="0">
                <a:latin typeface="Courier New"/>
                <a:cs typeface="Courier New"/>
              </a:rPr>
              <a:t>carMake</a:t>
            </a:r>
            <a:r>
              <a:rPr lang="en-US" b="1" dirty="0" smtClean="0">
                <a:latin typeface="Courier New"/>
                <a:cs typeface="Courier New"/>
              </a:rPr>
              <a:t> = :make";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 smtClean="0">
              <a:latin typeface="Courier New"/>
              <a:cs typeface="Courier New"/>
            </a:endParaRP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$</a:t>
            </a:r>
            <a:r>
              <a:rPr lang="en-US" b="1" dirty="0" err="1" smtClean="0">
                <a:latin typeface="Courier New"/>
                <a:cs typeface="Courier New"/>
              </a:rPr>
              <a:t>ps</a:t>
            </a:r>
            <a:r>
              <a:rPr lang="en-US" b="1" dirty="0" smtClean="0">
                <a:latin typeface="Courier New"/>
                <a:cs typeface="Courier New"/>
              </a:rPr>
              <a:t> = $</a:t>
            </a:r>
            <a:r>
              <a:rPr lang="en-US" b="1" dirty="0">
                <a:latin typeface="Courier New"/>
                <a:cs typeface="Courier New"/>
              </a:rPr>
              <a:t>con-&gt;prepare($query)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$</a:t>
            </a:r>
            <a:r>
              <a:rPr lang="en-US" b="1" dirty="0" err="1">
                <a:latin typeface="Courier New"/>
                <a:cs typeface="Courier New"/>
              </a:rPr>
              <a:t>ps</a:t>
            </a:r>
            <a:r>
              <a:rPr lang="en-US" b="1" dirty="0">
                <a:latin typeface="Courier New"/>
                <a:cs typeface="Courier New"/>
              </a:rPr>
              <a:t>-&gt;</a:t>
            </a:r>
            <a:r>
              <a:rPr lang="en-US" b="1" dirty="0" err="1">
                <a:latin typeface="Courier New"/>
                <a:cs typeface="Courier New"/>
              </a:rPr>
              <a:t>bindParam</a:t>
            </a:r>
            <a:r>
              <a:rPr lang="en-US" b="1" dirty="0">
                <a:latin typeface="Courier New"/>
                <a:cs typeface="Courier New"/>
              </a:rPr>
              <a:t>(':first', $first);</a:t>
            </a:r>
          </a:p>
          <a:p>
            <a:r>
              <a:rPr lang="tr-TR" b="1" dirty="0" smtClean="0">
                <a:latin typeface="Courier New"/>
                <a:cs typeface="Courier New"/>
              </a:rPr>
              <a:t>$</a:t>
            </a:r>
            <a:r>
              <a:rPr lang="tr-TR" b="1" dirty="0" err="1">
                <a:latin typeface="Courier New"/>
                <a:cs typeface="Courier New"/>
              </a:rPr>
              <a:t>ps</a:t>
            </a:r>
            <a:r>
              <a:rPr lang="tr-TR" b="1" dirty="0">
                <a:latin typeface="Courier New"/>
                <a:cs typeface="Courier New"/>
              </a:rPr>
              <a:t>-&gt;</a:t>
            </a:r>
            <a:r>
              <a:rPr lang="tr-TR" b="1" dirty="0" err="1">
                <a:latin typeface="Courier New"/>
                <a:cs typeface="Courier New"/>
              </a:rPr>
              <a:t>bindParam</a:t>
            </a:r>
            <a:r>
              <a:rPr lang="tr-TR" b="1" dirty="0">
                <a:latin typeface="Courier New"/>
                <a:cs typeface="Courier New"/>
              </a:rPr>
              <a:t>(':</a:t>
            </a:r>
            <a:r>
              <a:rPr lang="tr-TR" b="1" dirty="0" err="1">
                <a:latin typeface="Courier New"/>
                <a:cs typeface="Courier New"/>
              </a:rPr>
              <a:t>last</a:t>
            </a:r>
            <a:r>
              <a:rPr lang="tr-TR" b="1" dirty="0">
                <a:latin typeface="Courier New"/>
                <a:cs typeface="Courier New"/>
              </a:rPr>
              <a:t>',  $</a:t>
            </a:r>
            <a:r>
              <a:rPr lang="tr-TR" b="1" dirty="0" err="1">
                <a:latin typeface="Courier New"/>
                <a:cs typeface="Courier New"/>
              </a:rPr>
              <a:t>last</a:t>
            </a:r>
            <a:r>
              <a:rPr lang="tr-TR" b="1" dirty="0">
                <a:latin typeface="Courier New"/>
                <a:cs typeface="Courier New"/>
              </a:rPr>
              <a:t>);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if (</a:t>
            </a:r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carMake</a:t>
            </a:r>
            <a:r>
              <a:rPr lang="en-US" b="1" dirty="0">
                <a:latin typeface="Courier New"/>
                <a:cs typeface="Courier New"/>
              </a:rPr>
              <a:t>) &gt; 0) 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tr-TR" b="1" dirty="0" smtClean="0">
                <a:latin typeface="Courier New"/>
                <a:cs typeface="Courier New"/>
              </a:rPr>
              <a:t>$</a:t>
            </a:r>
            <a:r>
              <a:rPr lang="tr-TR" b="1" dirty="0" err="1">
                <a:latin typeface="Courier New"/>
                <a:cs typeface="Courier New"/>
              </a:rPr>
              <a:t>ps</a:t>
            </a:r>
            <a:r>
              <a:rPr lang="tr-TR" b="1" dirty="0">
                <a:latin typeface="Courier New"/>
                <a:cs typeface="Courier New"/>
              </a:rPr>
              <a:t>-&gt;</a:t>
            </a:r>
            <a:r>
              <a:rPr lang="tr-TR" b="1" dirty="0" err="1">
                <a:latin typeface="Courier New"/>
                <a:cs typeface="Courier New"/>
              </a:rPr>
              <a:t>bindParam</a:t>
            </a:r>
            <a:r>
              <a:rPr lang="tr-TR" b="1" dirty="0">
                <a:latin typeface="Courier New"/>
                <a:cs typeface="Courier New"/>
              </a:rPr>
              <a:t>('</a:t>
            </a:r>
            <a:r>
              <a:rPr lang="tr-TR" b="1" dirty="0" smtClean="0">
                <a:latin typeface="Courier New"/>
                <a:cs typeface="Courier New"/>
              </a:rPr>
              <a:t>:</a:t>
            </a:r>
            <a:r>
              <a:rPr lang="tr-TR" b="1" dirty="0" err="1" smtClean="0">
                <a:latin typeface="Courier New"/>
                <a:cs typeface="Courier New"/>
              </a:rPr>
              <a:t>make</a:t>
            </a:r>
            <a:r>
              <a:rPr lang="tr-TR" b="1" dirty="0" smtClean="0">
                <a:latin typeface="Courier New"/>
                <a:cs typeface="Courier New"/>
              </a:rPr>
              <a:t>', $</a:t>
            </a:r>
            <a:r>
              <a:rPr lang="tr-TR" b="1" dirty="0" err="1" smtClean="0">
                <a:latin typeface="Courier New"/>
                <a:cs typeface="Courier New"/>
              </a:rPr>
              <a:t>carMake</a:t>
            </a:r>
            <a:r>
              <a:rPr lang="tr-TR" b="1" dirty="0" smtClean="0">
                <a:latin typeface="Courier New"/>
                <a:cs typeface="Courier New"/>
              </a:rPr>
              <a:t>);</a:t>
            </a:r>
          </a:p>
          <a:p>
            <a:r>
              <a:rPr lang="tr-TR" b="1" dirty="0">
                <a:latin typeface="Courier New"/>
                <a:cs typeface="Courier New"/>
              </a:rPr>
              <a:t>}</a:t>
            </a:r>
            <a:endParaRPr lang="tr-TR" b="1" dirty="0" smtClean="0">
              <a:latin typeface="Courier New"/>
              <a:cs typeface="Courier New"/>
            </a:endParaRPr>
          </a:p>
          <a:p>
            <a:endParaRPr lang="tr-TR" b="1" dirty="0" smtClean="0">
              <a:latin typeface="Courier New"/>
              <a:cs typeface="Courier New"/>
            </a:endParaRPr>
          </a:p>
          <a:p>
            <a:r>
              <a:rPr lang="tr-TR" b="1" dirty="0" smtClean="0">
                <a:latin typeface="Courier New"/>
                <a:cs typeface="Courier New"/>
              </a:rPr>
              <a:t>$</a:t>
            </a:r>
            <a:r>
              <a:rPr lang="tr-TR" b="1" dirty="0" err="1" smtClean="0">
                <a:latin typeface="Courier New"/>
                <a:cs typeface="Courier New"/>
              </a:rPr>
              <a:t>ps</a:t>
            </a:r>
            <a:r>
              <a:rPr lang="tr-TR" b="1" dirty="0" smtClean="0">
                <a:latin typeface="Courier New"/>
                <a:cs typeface="Courier New"/>
              </a:rPr>
              <a:t>-&gt;</a:t>
            </a:r>
            <a:r>
              <a:rPr lang="tr-TR" b="1" dirty="0" err="1" smtClean="0">
                <a:latin typeface="Courier New"/>
                <a:cs typeface="Courier New"/>
              </a:rPr>
              <a:t>execute</a:t>
            </a:r>
            <a:r>
              <a:rPr lang="tr-TR" b="1" dirty="0" smtClean="0">
                <a:latin typeface="Courier New"/>
                <a:cs typeface="Courier New"/>
              </a:rPr>
              <a:t>();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48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325903"/>
            <a:ext cx="7532831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&lt;html </a:t>
            </a:r>
            <a:r>
              <a:rPr lang="en-US" sz="1800" b="1" dirty="0" err="1">
                <a:latin typeface="Courier New"/>
                <a:cs typeface="Courier New"/>
              </a:rPr>
              <a:t>lang</a:t>
            </a:r>
            <a:r>
              <a:rPr lang="en-US" sz="1800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&lt;title&gt;</a:t>
            </a:r>
            <a:r>
              <a:rPr lang="en-US" sz="1800" b="1" dirty="0" err="1">
                <a:latin typeface="Courier New"/>
                <a:cs typeface="Courier New"/>
              </a:rPr>
              <a:t>Groober</a:t>
            </a:r>
            <a:r>
              <a:rPr lang="en-US" sz="1800" b="1" dirty="0">
                <a:latin typeface="Courier New"/>
                <a:cs typeface="Courier New"/>
              </a:rPr>
              <a:t> Taxi Service&lt;/title&gt;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&lt;link </a:t>
            </a:r>
            <a:r>
              <a:rPr lang="en-US" sz="1800" b="1" dirty="0" err="1">
                <a:latin typeface="Courier New"/>
                <a:cs typeface="Courier New"/>
              </a:rPr>
              <a:t>rel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stylesheet</a:t>
            </a:r>
            <a:r>
              <a:rPr lang="en-US" sz="1800" b="1" dirty="0">
                <a:latin typeface="Courier New"/>
                <a:cs typeface="Courier New"/>
              </a:rPr>
              <a:t>" </a:t>
            </a:r>
            <a:r>
              <a:rPr lang="en-US" sz="1800" b="1" dirty="0" err="1">
                <a:latin typeface="Courier New"/>
                <a:cs typeface="Courier New"/>
              </a:rPr>
              <a:t>href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css</a:t>
            </a:r>
            <a:r>
              <a:rPr lang="en-US" sz="1800" b="1" dirty="0">
                <a:latin typeface="Courier New"/>
                <a:cs typeface="Courier New"/>
              </a:rPr>
              <a:t>/midterm2.css"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&lt;/head&gt;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&lt;header&gt;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Groober</a:t>
            </a:r>
            <a:r>
              <a:rPr lang="en-US" sz="1800" b="1" dirty="0">
                <a:latin typeface="Courier New"/>
                <a:cs typeface="Courier New"/>
              </a:rPr>
              <a:t> Taxi Service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&lt;/header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7746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</a:t>
            </a:r>
            <a:r>
              <a:rPr lang="en-US" dirty="0" smtClean="0"/>
              <a:t>2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604179"/>
            <a:ext cx="8803812" cy="27392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 &lt;div class="sidebar"&gt;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&lt;h3&gt;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Makes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&lt;/h3&gt;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&lt;input type="radio" name="make" value="Tesla"&gt; Tesla&lt;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&lt;input type="radio" name="make" value="Chevy"&gt; Chevy&lt;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&lt;input type="radio" name="make" value="Volvo"&gt; Volvo&lt;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&lt;input type="radio" name="make" value="Toyota"&gt; Toyota&lt;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&lt;input type="radio" name="make" value="none" checked&gt; Don't care&lt;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&lt;/div&gt;</a:t>
            </a:r>
          </a:p>
        </p:txBody>
      </p:sp>
    </p:spTree>
    <p:extLst>
      <p:ext uri="{BB962C8B-B14F-4D97-AF65-F5344CB8AC3E}">
        <p14:creationId xmlns:p14="http://schemas.microsoft.com/office/powerpoint/2010/main" val="241048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25903"/>
            <a:ext cx="8611421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 &lt;div class="main"&gt;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&lt;form action="" method="post"&gt;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&lt;</a:t>
            </a:r>
            <a:r>
              <a:rPr lang="en-US" sz="1500" b="1" dirty="0" err="1">
                <a:latin typeface="Courier New"/>
                <a:cs typeface="Courier New"/>
              </a:rPr>
              <a:t>fieldset</a:t>
            </a:r>
            <a:r>
              <a:rPr lang="en-US" sz="15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&lt;legend&gt;Type the following and then press Submit&lt;/legend&gt;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&lt;label&gt;First name:&lt;/label&gt;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&lt;input name="</a:t>
            </a:r>
            <a:r>
              <a:rPr lang="en-US" sz="1500" b="1" dirty="0" err="1">
                <a:latin typeface="Courier New"/>
                <a:cs typeface="Courier New"/>
              </a:rPr>
              <a:t>firstName</a:t>
            </a:r>
            <a:r>
              <a:rPr lang="en-US" sz="1500" b="1" dirty="0">
                <a:latin typeface="Courier New"/>
                <a:cs typeface="Courier New"/>
              </a:rPr>
              <a:t>" type="text" /&gt;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&lt;/p&gt;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&lt;label&gt;Last name:&lt;/label&gt;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&lt;input name="</a:t>
            </a:r>
            <a:r>
              <a:rPr lang="en-US" sz="1500" b="1" dirty="0" err="1">
                <a:latin typeface="Courier New"/>
                <a:cs typeface="Courier New"/>
              </a:rPr>
              <a:t>lastName</a:t>
            </a:r>
            <a:r>
              <a:rPr lang="en-US" sz="1500" b="1" dirty="0">
                <a:latin typeface="Courier New"/>
                <a:cs typeface="Courier New"/>
              </a:rPr>
              <a:t>" type="text" /&gt;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&lt;/p&gt;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&lt;label&gt;Phone number:&lt;/label&gt;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&lt;input name="phone"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type="text"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placeholder="(777) 888-9999"</a:t>
            </a:r>
            <a:r>
              <a:rPr lang="en-US" sz="1500" b="1" dirty="0">
                <a:latin typeface="Courier New"/>
                <a:cs typeface="Courier New"/>
              </a:rPr>
              <a:t>/&gt;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&lt;/p&gt;</a:t>
            </a:r>
          </a:p>
        </p:txBody>
      </p:sp>
    </p:spTree>
    <p:extLst>
      <p:ext uri="{BB962C8B-B14F-4D97-AF65-F5344CB8AC3E}">
        <p14:creationId xmlns:p14="http://schemas.microsoft.com/office/powerpoint/2010/main" val="118920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Solution: Question 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495986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                &lt;</a:t>
            </a:r>
            <a:r>
              <a:rPr lang="en-US" sz="1800" b="1" dirty="0">
                <a:latin typeface="Courier New"/>
                <a:cs typeface="Courier New"/>
              </a:rPr>
              <a:t>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&lt;label&gt;Current location:&lt;/label&gt;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&lt;input name="location" type="text"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&lt;label&gt;Destination:&lt;/label&gt;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&lt;input name="destination" type="text"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&lt;input type="submit" value="Submit"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&lt;/div&gt;</a:t>
            </a:r>
          </a:p>
        </p:txBody>
      </p:sp>
    </p:spTree>
    <p:extLst>
      <p:ext uri="{BB962C8B-B14F-4D97-AF65-F5344CB8AC3E}">
        <p14:creationId xmlns:p14="http://schemas.microsoft.com/office/powerpoint/2010/main" val="73655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41500</TotalTime>
  <Words>3516</Words>
  <Application>Microsoft Macintosh PowerPoint</Application>
  <PresentationFormat>On-screen Show (4:3)</PresentationFormat>
  <Paragraphs>543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Quadrant</vt:lpstr>
      <vt:lpstr>CS 174: Web Programming October 21 Class Meeting</vt:lpstr>
      <vt:lpstr>Midterm Solution: Question 1</vt:lpstr>
      <vt:lpstr>Midterm Solution: Question 1a</vt:lpstr>
      <vt:lpstr>Midterm Solution: Question 1b</vt:lpstr>
      <vt:lpstr>Midterm Solution: Question 1c</vt:lpstr>
      <vt:lpstr>Midterm Solution: Question 2</vt:lpstr>
      <vt:lpstr>Midterm Solution: Question 2, cont’d</vt:lpstr>
      <vt:lpstr>Midterm Solution: Question 2, cont’d</vt:lpstr>
      <vt:lpstr>Midterm Solution: Question 2, cont’d</vt:lpstr>
      <vt:lpstr>Midterm Solution: Question 2, cont’d</vt:lpstr>
      <vt:lpstr>Midterm Solution: Question 2, cont’d</vt:lpstr>
      <vt:lpstr>Midterm Solution: Question 2, cont’d</vt:lpstr>
      <vt:lpstr>Midterm Solution: Question 2, cont’d</vt:lpstr>
      <vt:lpstr>Midterm Solution: Question 3</vt:lpstr>
      <vt:lpstr>Midterm Solution: Question 4</vt:lpstr>
      <vt:lpstr>Midterm Solution: Question 4, cont’d</vt:lpstr>
      <vt:lpstr>Object-Relational Mapping (ORM)</vt:lpstr>
      <vt:lpstr>Object-Relational Mapping (ORM), cont’d</vt:lpstr>
      <vt:lpstr>Object-Relational Mapping (ORM), cont’d</vt:lpstr>
      <vt:lpstr>Type Hinting</vt:lpstr>
      <vt:lpstr>Type Hinting, cont’d</vt:lpstr>
      <vt:lpstr>Namespaces</vt:lpstr>
      <vt:lpstr>Assignment #5</vt:lpstr>
      <vt:lpstr>PHP Error Reporting</vt:lpstr>
      <vt:lpstr>PHP Error Reporting, cont’d</vt:lpstr>
      <vt:lpstr>PHP Error Reporting, cont’d</vt:lpstr>
      <vt:lpstr>PHP Error Reporting, cont’d</vt:lpstr>
      <vt:lpstr>PHP Error Suppression</vt:lpstr>
      <vt:lpstr>Custom PHP Error Handler</vt:lpstr>
      <vt:lpstr>Custom PHP Error Handler, cont’d</vt:lpstr>
      <vt:lpstr>PHP Command Line Interface (CLI)</vt:lpstr>
      <vt:lpstr>PHP Command Line Interface (CLI), cont’d</vt:lpstr>
      <vt:lpstr>Interactive PHP CLI</vt:lpstr>
      <vt:lpstr>PHP Script File</vt:lpstr>
      <vt:lpstr>PHP Script File, cont’d</vt:lpstr>
      <vt:lpstr>PHP Script File,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711</cp:revision>
  <dcterms:created xsi:type="dcterms:W3CDTF">2008-01-12T03:52:55Z</dcterms:created>
  <dcterms:modified xsi:type="dcterms:W3CDTF">2015-10-21T20:15:54Z</dcterms:modified>
  <cp:category/>
</cp:coreProperties>
</file>