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FF8000"/>
    <a:srgbClr val="FFCC66"/>
    <a:srgbClr val="B23C00"/>
    <a:srgbClr val="A12A03"/>
    <a:srgbClr val="E2EAFF"/>
    <a:srgbClr val="FFFDC7"/>
    <a:srgbClr val="66CCFF"/>
    <a:srgbClr val="A4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20" autoAdjust="0"/>
    <p:restoredTop sz="98450" autoAdjust="0"/>
  </p:normalViewPr>
  <p:slideViewPr>
    <p:cSldViewPr>
      <p:cViewPr varScale="1">
        <p:scale>
          <a:sx n="136" d="100"/>
          <a:sy n="136" d="100"/>
        </p:scale>
        <p:origin x="-152" y="-11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8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2015: October 12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October 12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Also recall how we used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and JavaScript to modify the DOM: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62652" y="2331732"/>
            <a:ext cx="4986762" cy="2554545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r>
              <a:rPr lang="en-US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  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cs-CZ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&lt;/</a:t>
            </a:r>
            <a:r>
              <a:rPr lang="en-US" b="1" dirty="0" err="1">
                <a:latin typeface="Courier New"/>
                <a:cs typeface="Courier New"/>
              </a:rPr>
              <a:t>fieldset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&lt;div id="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  &lt;p&gt;Output will appear here.&lt;/p&gt;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&lt;/body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1521" y="5074902"/>
            <a:ext cx="683372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outputDiv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"</a:t>
            </a:r>
            <a:r>
              <a:rPr lang="en-US" sz="1800" b="1" dirty="0">
                <a:latin typeface="Courier New"/>
                <a:cs typeface="Courier New"/>
              </a:rPr>
              <a:t>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"</a:t>
            </a:r>
            <a:r>
              <a:rPr lang="en-US" sz="1800" b="1" dirty="0">
                <a:latin typeface="Courier New"/>
                <a:cs typeface="Courier New"/>
              </a:rPr>
              <a:t>&lt;p&gt;&lt;strong&gt;" + </a:t>
            </a:r>
          </a:p>
          <a:p>
            <a:r>
              <a:rPr lang="es-ES_tradnl" sz="1800" b="1" dirty="0" smtClean="0">
                <a:latin typeface="Courier New"/>
                <a:cs typeface="Courier New"/>
              </a:rPr>
              <a:t>        x </a:t>
            </a:r>
            <a:r>
              <a:rPr lang="es-ES_tradnl" sz="1800" b="1" dirty="0">
                <a:latin typeface="Courier New"/>
                <a:cs typeface="Courier New"/>
              </a:rPr>
              <a:t>+ " + " + y + " = " + sum + </a:t>
            </a:r>
          </a:p>
          <a:p>
            <a:r>
              <a:rPr lang="es-ES_tradnl" sz="1800" b="1" dirty="0" smtClean="0">
                <a:latin typeface="Courier New"/>
                <a:cs typeface="Courier New"/>
              </a:rPr>
              <a:t>    "</a:t>
            </a:r>
            <a:r>
              <a:rPr lang="es-ES_tradnl" sz="1800" b="1" dirty="0">
                <a:latin typeface="Courier New"/>
                <a:cs typeface="Courier New"/>
              </a:rPr>
              <a:t>&lt;/</a:t>
            </a:r>
            <a:r>
              <a:rPr lang="es-ES_tradnl" sz="1800" b="1" dirty="0" err="1">
                <a:latin typeface="Courier New"/>
                <a:cs typeface="Courier New"/>
              </a:rPr>
              <a:t>strong</a:t>
            </a:r>
            <a:r>
              <a:rPr lang="es-ES_tradnl" sz="1800" b="1" dirty="0">
                <a:latin typeface="Courier New"/>
                <a:cs typeface="Courier New"/>
              </a:rPr>
              <a:t>&gt;&lt;/p&gt;”;</a:t>
            </a:r>
          </a:p>
        </p:txBody>
      </p:sp>
    </p:spTree>
    <p:extLst>
      <p:ext uri="{BB962C8B-B14F-4D97-AF65-F5344CB8AC3E}">
        <p14:creationId xmlns:p14="http://schemas.microsoft.com/office/powerpoint/2010/main" val="3982495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0366"/>
            <a:ext cx="8229600" cy="3250559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innerHTML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is error-prone.</a:t>
            </a:r>
          </a:p>
          <a:p>
            <a:pPr lvl="1"/>
            <a:r>
              <a:rPr lang="en-US" dirty="0" smtClean="0"/>
              <a:t>You can create elements with unclosed tags, </a:t>
            </a:r>
            <a:br>
              <a:rPr lang="en-US" dirty="0" smtClean="0"/>
            </a:br>
            <a:r>
              <a:rPr lang="en-US" dirty="0" smtClean="0"/>
              <a:t>or invalid tags.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safer way to modify the DOM is to use JavaScript’s DOM manipulation API.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21521" y="1405720"/>
            <a:ext cx="683372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A6A6A6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document.getElementById</a:t>
            </a:r>
            <a:r>
              <a:rPr lang="en-US" sz="1800" b="1" dirty="0">
                <a:latin typeface="Courier New"/>
                <a:cs typeface="Courier New"/>
              </a:rPr>
              <a:t>("</a:t>
            </a:r>
            <a:r>
              <a:rPr lang="en-US" sz="1800" b="1" dirty="0" err="1">
                <a:latin typeface="Courier New"/>
                <a:cs typeface="Courier New"/>
              </a:rPr>
              <a:t>outputDiv</a:t>
            </a:r>
            <a:r>
              <a:rPr lang="en-US" sz="1800" b="1" dirty="0">
                <a:latin typeface="Courier New"/>
                <a:cs typeface="Courier New"/>
              </a:rPr>
              <a:t>").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innerHTML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    "</a:t>
            </a:r>
            <a:r>
              <a:rPr lang="en-US" sz="1800" b="1" dirty="0">
                <a:latin typeface="Courier New"/>
                <a:cs typeface="Courier New"/>
              </a:rPr>
              <a:t>&lt;p&gt;&lt;strong&gt;" + </a:t>
            </a:r>
          </a:p>
          <a:p>
            <a:r>
              <a:rPr lang="es-ES_tradnl" sz="1800" b="1" dirty="0" smtClean="0">
                <a:latin typeface="Courier New"/>
                <a:cs typeface="Courier New"/>
              </a:rPr>
              <a:t>        x </a:t>
            </a:r>
            <a:r>
              <a:rPr lang="es-ES_tradnl" sz="1800" b="1" dirty="0">
                <a:latin typeface="Courier New"/>
                <a:cs typeface="Courier New"/>
              </a:rPr>
              <a:t>+ " + " + y + " = " + sum + </a:t>
            </a:r>
          </a:p>
          <a:p>
            <a:r>
              <a:rPr lang="es-ES_tradnl" sz="1800" b="1" dirty="0" smtClean="0">
                <a:latin typeface="Courier New"/>
                <a:cs typeface="Courier New"/>
              </a:rPr>
              <a:t>    "</a:t>
            </a:r>
            <a:r>
              <a:rPr lang="es-ES_tradnl" sz="1800" b="1" dirty="0">
                <a:latin typeface="Courier New"/>
                <a:cs typeface="Courier New"/>
              </a:rPr>
              <a:t>&lt;/</a:t>
            </a:r>
            <a:r>
              <a:rPr lang="es-ES_tradnl" sz="1800" b="1" dirty="0" err="1">
                <a:latin typeface="Courier New"/>
                <a:cs typeface="Courier New"/>
              </a:rPr>
              <a:t>strong</a:t>
            </a:r>
            <a:r>
              <a:rPr lang="es-ES_tradnl" sz="1800" b="1" dirty="0">
                <a:latin typeface="Courier New"/>
                <a:cs typeface="Courier New"/>
              </a:rPr>
              <a:t>&gt;&lt;/p</a:t>
            </a:r>
            <a:r>
              <a:rPr lang="es-ES_tradnl" sz="1800" b="1" dirty="0" smtClean="0">
                <a:latin typeface="Courier New"/>
                <a:cs typeface="Courier New"/>
              </a:rPr>
              <a:t>&gt;";</a:t>
            </a:r>
            <a:endParaRPr lang="es-ES_tradnl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3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DOM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 smtClean="0"/>
              <a:t>The root node whose children we will manipulate using JavaScript’s DOM API: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38582" y="2480256"/>
            <a:ext cx="3570759" cy="40011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&lt;div id</a:t>
            </a:r>
            <a:r>
              <a:rPr lang="en-US" sz="2000" b="1" dirty="0" smtClean="0">
                <a:latin typeface="Courier New"/>
                <a:cs typeface="Courier New"/>
              </a:rPr>
              <a:t>="root</a:t>
            </a:r>
            <a:r>
              <a:rPr lang="en-US" sz="2000" b="1" dirty="0">
                <a:latin typeface="Courier New"/>
                <a:cs typeface="Courier New"/>
              </a:rPr>
              <a:t>"&gt; &lt;/div&gt;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63439" y="2971805"/>
            <a:ext cx="16445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91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</a:t>
            </a:r>
            <a:r>
              <a:rPr lang="en-US" dirty="0" smtClean="0"/>
              <a:t>Modification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6122" y="1417342"/>
            <a:ext cx="8342072" cy="440120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window.onload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init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textArea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chooser;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indexer;</a:t>
            </a:r>
          </a:p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rootNode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init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textArea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</a:t>
            </a:r>
            <a:r>
              <a:rPr lang="en-US" sz="2000" b="1" dirty="0" err="1">
                <a:latin typeface="Courier New"/>
                <a:cs typeface="Courier New"/>
              </a:rPr>
              <a:t>textArea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chooser 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("chooser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indexer  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>
                <a:latin typeface="Courier New"/>
                <a:cs typeface="Courier New"/>
              </a:rPr>
              <a:t>("indexer</a:t>
            </a:r>
            <a:r>
              <a:rPr lang="en-US" sz="2000" b="1" dirty="0" smtClean="0">
                <a:latin typeface="Courier New"/>
                <a:cs typeface="Courier New"/>
              </a:rPr>
              <a:t>"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root     </a:t>
            </a:r>
            <a:r>
              <a:rPr lang="en-US" sz="2000" b="1" dirty="0">
                <a:latin typeface="Courier New"/>
                <a:cs typeface="Courier New"/>
              </a:rPr>
              <a:t>= </a:t>
            </a:r>
            <a:r>
              <a:rPr lang="en-US" sz="2000" b="1" dirty="0" err="1">
                <a:latin typeface="Courier New"/>
                <a:cs typeface="Courier New"/>
              </a:rPr>
              <a:t>document.getElementById</a:t>
            </a:r>
            <a:r>
              <a:rPr lang="en-US" sz="2000" b="1" dirty="0" smtClean="0">
                <a:latin typeface="Courier New"/>
                <a:cs typeface="Courier New"/>
              </a:rPr>
              <a:t>("root</a:t>
            </a:r>
            <a:r>
              <a:rPr lang="en-US" sz="2000" b="1" dirty="0">
                <a:latin typeface="Courier New"/>
                <a:cs typeface="Courier New"/>
              </a:rPr>
              <a:t>");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98048" y="1234464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19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</a:t>
            </a:r>
            <a:r>
              <a:rPr lang="en-US" dirty="0" smtClean="0"/>
              <a:t>Modification: Add a Child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7458" y="1508781"/>
            <a:ext cx="7726419" cy="347787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addNode</a:t>
            </a:r>
            <a:r>
              <a:rPr lang="en-US" sz="2000" b="1" dirty="0">
                <a:latin typeface="Courier New"/>
                <a:cs typeface="Courier New"/>
              </a:rPr>
              <a:t>() 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text     = </a:t>
            </a:r>
            <a:r>
              <a:rPr lang="en-US" sz="2000" b="1" dirty="0" err="1">
                <a:latin typeface="Courier New"/>
                <a:cs typeface="Courier New"/>
              </a:rPr>
              <a:t>textArea.value</a:t>
            </a:r>
            <a:r>
              <a:rPr lang="en-US" sz="2000" b="1" dirty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textNode</a:t>
            </a:r>
            <a:r>
              <a:rPr lang="en-US" sz="2000" b="1" dirty="0">
                <a:latin typeface="Courier New"/>
                <a:cs typeface="Courier New"/>
              </a:rPr>
              <a:t> = </a:t>
            </a:r>
            <a:r>
              <a:rPr lang="en-US" sz="2000" b="1" dirty="0" err="1">
                <a:latin typeface="Courier New"/>
                <a:cs typeface="Courier New"/>
              </a:rPr>
              <a:t>document.createTextNode</a:t>
            </a:r>
            <a:r>
              <a:rPr lang="en-US" sz="2000" b="1" dirty="0">
                <a:latin typeface="Courier New"/>
                <a:cs typeface="Courier New"/>
              </a:rPr>
              <a:t>(text);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document.createElement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pNode.appendChild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textNode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rootNode.appendChild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textArea.value</a:t>
            </a:r>
            <a:r>
              <a:rPr lang="en-US" sz="20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23731" y="1353105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85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</a:t>
            </a:r>
            <a:r>
              <a:rPr lang="en-US" dirty="0" smtClean="0"/>
              <a:t>Insert </a:t>
            </a:r>
            <a:r>
              <a:rPr lang="en-US" dirty="0"/>
              <a:t>a 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1195" y="1504039"/>
            <a:ext cx="8080420" cy="42165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insertNode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index    = </a:t>
            </a:r>
            <a:r>
              <a:rPr lang="en-US" sz="1800" b="1" dirty="0" err="1"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document.createTextNode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document.createElement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pNode.appendChild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textNode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rootNode.getElementsByTagName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pNodes.item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rootNode.insertBefore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5170" y="1353105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8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</a:t>
            </a:r>
            <a:r>
              <a:rPr lang="en-US" dirty="0" smtClean="0"/>
              <a:t>Replace a </a:t>
            </a:r>
            <a:r>
              <a:rPr lang="en-US" dirty="0"/>
              <a:t>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1376219"/>
            <a:ext cx="8080420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replaceNode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text  =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index = </a:t>
            </a:r>
            <a:r>
              <a:rPr lang="en-US" sz="1800" b="1" dirty="0" err="1"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textNode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document.createTextNode</a:t>
            </a:r>
            <a:r>
              <a:rPr lang="en-US" sz="1800" b="1" dirty="0">
                <a:latin typeface="Courier New"/>
                <a:cs typeface="Courier New"/>
              </a:rPr>
              <a:t>(text);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document.createElement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</a:t>
            </a:r>
            <a:r>
              <a:rPr lang="en-US" sz="1800" b="1" dirty="0">
                <a:latin typeface="Courier New"/>
                <a:cs typeface="Courier New"/>
              </a:rPr>
              <a:t>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pNode.appendChild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textNode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pNodes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rootNode.getElementsByTagName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pNodes.item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rootNode.replaceChild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,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textArea.value</a:t>
            </a:r>
            <a:r>
              <a:rPr lang="en-US" sz="1800" b="1" dirty="0">
                <a:latin typeface="Courier New"/>
                <a:cs typeface="Courier New"/>
              </a:rPr>
              <a:t> = "";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234464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5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Modification: </a:t>
            </a:r>
            <a:r>
              <a:rPr lang="en-US" dirty="0" smtClean="0"/>
              <a:t>Delete a </a:t>
            </a:r>
            <a:r>
              <a:rPr lang="en-US" dirty="0"/>
              <a:t>Child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1453904"/>
            <a:ext cx="8080420" cy="2308324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deleteNode</a:t>
            </a:r>
            <a:r>
              <a:rPr lang="en-US" sz="1800" b="1" dirty="0">
                <a:latin typeface="Courier New"/>
                <a:cs typeface="Courier New"/>
              </a:rPr>
              <a:t>() 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index       = </a:t>
            </a:r>
            <a:r>
              <a:rPr lang="en-US" sz="1800" b="1" dirty="0" err="1">
                <a:latin typeface="Courier New"/>
                <a:cs typeface="Courier New"/>
              </a:rPr>
              <a:t>indexer.selectedIndex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var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pNodes</a:t>
            </a:r>
            <a:r>
              <a:rPr lang="en-US" sz="1800" b="1" dirty="0">
                <a:latin typeface="Courier New"/>
                <a:cs typeface="Courier New"/>
              </a:rPr>
              <a:t>      = </a:t>
            </a:r>
            <a:r>
              <a:rPr lang="en-US" sz="1800" b="1" dirty="0" err="1">
                <a:latin typeface="Courier New"/>
                <a:cs typeface="Courier New"/>
              </a:rPr>
              <a:t>rootNode.getElementsByTagName</a:t>
            </a:r>
            <a:r>
              <a:rPr lang="en-US" sz="1800" b="1" dirty="0">
                <a:latin typeface="Courier New"/>
                <a:cs typeface="Courier New"/>
              </a:rPr>
              <a:t>("p");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var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pNodes.item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(index);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rootNode.removeChild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chosenPNode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170" y="1353105"/>
            <a:ext cx="14050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nodes.js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0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JavaScript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At run time, a JavaScript variable </a:t>
            </a:r>
            <a:br>
              <a:rPr lang="en-US" dirty="0" smtClean="0"/>
            </a:br>
            <a:r>
              <a:rPr lang="en-US" dirty="0" smtClean="0"/>
              <a:t>can have any value.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B23C00"/>
                </a:solidFill>
              </a:rPr>
              <a:t>custom object </a:t>
            </a:r>
            <a:r>
              <a:rPr lang="en-US" dirty="0" smtClean="0"/>
              <a:t>simply by giving it properties and methods.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69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Custom </a:t>
            </a:r>
            <a:r>
              <a:rPr lang="en-US" dirty="0"/>
              <a:t>JavaScript 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3442" y="1417342"/>
            <a:ext cx="7264679" cy="378565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Courier New"/>
                <a:cs typeface="Courier New"/>
              </a:rPr>
              <a:t>var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person  = new Object()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person.name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=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Mary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person.age</a:t>
            </a:r>
            <a:r>
              <a:rPr lang="en-US" sz="2000" b="1" dirty="0" smtClean="0">
                <a:latin typeface="Courier New"/>
                <a:cs typeface="Courier New"/>
              </a:rPr>
              <a:t>  = 20;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person.nextYear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= function()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return </a:t>
            </a:r>
            <a:r>
              <a:rPr lang="en-US" sz="2000" b="1" dirty="0" err="1" smtClean="0">
                <a:latin typeface="Courier New"/>
                <a:cs typeface="Courier New"/>
              </a:rPr>
              <a:t>this.age</a:t>
            </a:r>
            <a:r>
              <a:rPr lang="en-US" sz="2000" b="1" dirty="0" smtClean="0">
                <a:latin typeface="Courier New"/>
                <a:cs typeface="Courier New"/>
              </a:rPr>
              <a:t> + 1;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};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alert("Name =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 + </a:t>
            </a:r>
            <a:r>
              <a:rPr lang="en-US" sz="2000" b="1" dirty="0" err="1" smtClean="0">
                <a:latin typeface="Courier New"/>
                <a:cs typeface="Courier New"/>
              </a:rPr>
              <a:t>this.name</a:t>
            </a:r>
            <a:r>
              <a:rPr lang="en-US" sz="2000" b="1" dirty="0" smtClean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, age =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 + </a:t>
            </a:r>
            <a:r>
              <a:rPr lang="en-US" sz="2000" b="1" dirty="0" err="1" smtClean="0">
                <a:latin typeface="Courier New"/>
                <a:cs typeface="Courier New"/>
              </a:rPr>
              <a:t>this.age</a:t>
            </a:r>
            <a:r>
              <a:rPr lang="en-US" sz="2000" b="1" dirty="0" smtClean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, age next year = </a:t>
            </a:r>
            <a:r>
              <a:rPr lang="en-US" sz="2000" b="1" dirty="0">
                <a:latin typeface="Courier New"/>
                <a:cs typeface="Courier New"/>
              </a:rPr>
              <a:t>"</a:t>
            </a:r>
            <a:r>
              <a:rPr lang="en-US" sz="2000" b="1" dirty="0" smtClean="0">
                <a:latin typeface="Courier New"/>
                <a:cs typeface="Courier New"/>
              </a:rPr>
              <a:t> + </a:t>
            </a:r>
            <a:r>
              <a:rPr lang="en-US" sz="2000" b="1" dirty="0" err="1" smtClean="0">
                <a:latin typeface="Courier New"/>
                <a:cs typeface="Courier New"/>
              </a:rPr>
              <a:t>this.nextYear</a:t>
            </a:r>
            <a:r>
              <a:rPr lang="en-US" sz="2000" b="1" dirty="0" smtClean="0">
                <a:latin typeface="Courier New"/>
                <a:cs typeface="Courier New"/>
              </a:rPr>
              <a:t>());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9341" y="1234464"/>
            <a:ext cx="196379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objects/</a:t>
            </a:r>
            <a:r>
              <a:rPr lang="en-US" dirty="0" err="1" smtClean="0">
                <a:solidFill>
                  <a:srgbClr val="FFFF00"/>
                </a:solidFill>
              </a:rPr>
              <a:t>person.html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73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 uses regular expressions for </a:t>
            </a:r>
            <a:br>
              <a:rPr lang="en-US" dirty="0" smtClean="0"/>
            </a:br>
            <a:r>
              <a:rPr lang="en-US" dirty="0" smtClean="0"/>
              <a:t>more than just </a:t>
            </a:r>
            <a:r>
              <a:rPr lang="en-US" dirty="0" smtClean="0">
                <a:solidFill>
                  <a:srgbClr val="B23C00"/>
                </a:solidFill>
              </a:rPr>
              <a:t>pattern matching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You can use regular expressions also for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string manipulation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4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Classes and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A JavaScript class has a </a:t>
            </a:r>
            <a:r>
              <a:rPr lang="en-US" dirty="0" smtClean="0">
                <a:solidFill>
                  <a:srgbClr val="B23C00"/>
                </a:solidFill>
              </a:rPr>
              <a:t>constructor </a:t>
            </a:r>
            <a:r>
              <a:rPr lang="en-US" dirty="0" smtClean="0"/>
              <a:t>function.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37391" y="2361998"/>
            <a:ext cx="4802066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Person(name, age)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this.name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name;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this.age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en-US" sz="2000" b="1" dirty="0">
                <a:latin typeface="Courier New"/>
                <a:cs typeface="Courier New"/>
              </a:rPr>
              <a:t>= age;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this.nextYear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= function()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return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this.age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+ 1;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99384" y="2234035"/>
            <a:ext cx="262272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Convention: Capitalized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constructor name.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0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Object Instantiation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79136"/>
          </a:xfrm>
        </p:spPr>
        <p:txBody>
          <a:bodyPr/>
          <a:lstStyle/>
          <a:p>
            <a:r>
              <a:rPr lang="en-US" dirty="0" smtClean="0"/>
              <a:t>Use the constructor to create new instances: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2011823"/>
            <a:ext cx="7418593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function </a:t>
            </a:r>
            <a:r>
              <a:rPr lang="en-US" sz="2000" b="1" dirty="0" err="1">
                <a:latin typeface="Courier New"/>
                <a:cs typeface="Courier New"/>
              </a:rPr>
              <a:t>createPeople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</a:p>
          <a:p>
            <a:r>
              <a:rPr lang="en-US" sz="2000" b="1" dirty="0">
                <a:latin typeface="Courier New"/>
                <a:cs typeface="Courier New"/>
              </a:rPr>
              <a:t>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mary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= new Person("Mary", 20);</a:t>
            </a:r>
          </a:p>
          <a:p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fi-FI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john</a:t>
            </a:r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 = new </a:t>
            </a:r>
            <a:r>
              <a:rPr lang="fi-FI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Person("John</a:t>
            </a:r>
            <a:r>
              <a:rPr lang="fi-FI" sz="2000" b="1" dirty="0">
                <a:solidFill>
                  <a:srgbClr val="B23C00"/>
                </a:solidFill>
                <a:latin typeface="Courier New"/>
                <a:cs typeface="Courier New"/>
              </a:rPr>
              <a:t>", 25);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  <a:r>
              <a:rPr lang="fi-FI" sz="2000" b="1" dirty="0" err="1">
                <a:latin typeface="Courier New"/>
                <a:cs typeface="Courier New"/>
              </a:rPr>
              <a:t>showPerson(mary</a:t>
            </a:r>
            <a:r>
              <a:rPr lang="fi-FI" sz="2000" b="1" dirty="0">
                <a:latin typeface="Courier New"/>
                <a:cs typeface="Courier New"/>
              </a:rPr>
              <a:t>);</a:t>
            </a:r>
          </a:p>
          <a:p>
            <a:r>
              <a:rPr lang="fi-FI" sz="2000" b="1" dirty="0">
                <a:latin typeface="Courier New"/>
                <a:cs typeface="Courier New"/>
              </a:rPr>
              <a:t>    </a:t>
            </a:r>
            <a:r>
              <a:rPr lang="fi-FI" sz="2000" b="1" dirty="0" err="1">
                <a:latin typeface="Courier New"/>
                <a:cs typeface="Courier New"/>
              </a:rPr>
              <a:t>showPerson(john</a:t>
            </a:r>
            <a:r>
              <a:rPr lang="fi-FI" sz="2000" b="1" dirty="0">
                <a:latin typeface="Courier New"/>
                <a:cs typeface="Courier New"/>
              </a:rPr>
              <a:t>);</a:t>
            </a:r>
          </a:p>
          <a:p>
            <a:r>
              <a:rPr lang="fi-FI" sz="2000" b="1" dirty="0">
                <a:latin typeface="Courier New"/>
                <a:cs typeface="Courier New"/>
              </a:rPr>
              <a:t>}</a:t>
            </a:r>
          </a:p>
          <a:p>
            <a:endParaRPr lang="fi-FI" sz="2000" b="1" dirty="0">
              <a:latin typeface="Courier New"/>
              <a:cs typeface="Courier New"/>
            </a:endParaRPr>
          </a:p>
          <a:p>
            <a:r>
              <a:rPr lang="fi-FI" sz="2000" b="1" dirty="0" err="1">
                <a:latin typeface="Courier New"/>
                <a:cs typeface="Courier New"/>
              </a:rPr>
              <a:t>function</a:t>
            </a:r>
            <a:r>
              <a:rPr lang="fi-FI" sz="2000" b="1" dirty="0">
                <a:latin typeface="Courier New"/>
                <a:cs typeface="Courier New"/>
              </a:rPr>
              <a:t> </a:t>
            </a:r>
            <a:r>
              <a:rPr lang="fi-FI" sz="2000" b="1" dirty="0" err="1">
                <a:latin typeface="Courier New"/>
                <a:cs typeface="Courier New"/>
              </a:rPr>
              <a:t>showPerson(p</a:t>
            </a:r>
            <a:r>
              <a:rPr lang="fi-FI" sz="2000" b="1" dirty="0">
                <a:latin typeface="Courier New"/>
                <a:cs typeface="Courier New"/>
              </a:rPr>
              <a:t>)</a:t>
            </a:r>
          </a:p>
          <a:p>
            <a:r>
              <a:rPr lang="fi-FI" sz="2000" b="1" dirty="0">
                <a:latin typeface="Courier New"/>
                <a:cs typeface="Courier New"/>
              </a:rPr>
              <a:t>{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alert("Name = " + </a:t>
            </a:r>
            <a:r>
              <a:rPr lang="de-DE" sz="2000" b="1" dirty="0" err="1">
                <a:latin typeface="Courier New"/>
                <a:cs typeface="Courier New"/>
              </a:rPr>
              <a:t>p.name</a:t>
            </a:r>
            <a:r>
              <a:rPr lang="de-DE" sz="2000" b="1" dirty="0">
                <a:latin typeface="Courier New"/>
                <a:cs typeface="Courier New"/>
              </a:rPr>
              <a:t> +</a:t>
            </a:r>
          </a:p>
          <a:p>
            <a:r>
              <a:rPr lang="de-DE" sz="2000" b="1" dirty="0">
                <a:latin typeface="Courier New"/>
                <a:cs typeface="Courier New"/>
              </a:rPr>
              <a:t>          ", </a:t>
            </a:r>
            <a:r>
              <a:rPr lang="de-DE" sz="2000" b="1" dirty="0" err="1">
                <a:latin typeface="Courier New"/>
                <a:cs typeface="Courier New"/>
              </a:rPr>
              <a:t>age</a:t>
            </a:r>
            <a:r>
              <a:rPr lang="de-DE" sz="2000" b="1" dirty="0">
                <a:latin typeface="Courier New"/>
                <a:cs typeface="Courier New"/>
              </a:rPr>
              <a:t> = " + </a:t>
            </a:r>
            <a:r>
              <a:rPr lang="de-DE" sz="2000" b="1" dirty="0" err="1">
                <a:latin typeface="Courier New"/>
                <a:cs typeface="Courier New"/>
              </a:rPr>
              <a:t>p.age</a:t>
            </a:r>
            <a:r>
              <a:rPr lang="de-DE" sz="2000" b="1" dirty="0">
                <a:latin typeface="Courier New"/>
                <a:cs typeface="Courier New"/>
              </a:rPr>
              <a:t> +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  ", age next year = " + </a:t>
            </a:r>
            <a:r>
              <a:rPr lang="en-US" sz="2000" b="1" dirty="0" err="1">
                <a:latin typeface="Courier New"/>
                <a:cs typeface="Courier New"/>
              </a:rPr>
              <a:t>p.nextYear</a:t>
            </a:r>
            <a:r>
              <a:rPr lang="en-US" sz="2000" b="1" dirty="0">
                <a:latin typeface="Courier New"/>
                <a:cs typeface="Courier New"/>
              </a:rPr>
              <a:t>());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5243" y="571497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3585" y="1874537"/>
            <a:ext cx="19525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objects/</a:t>
            </a:r>
            <a:r>
              <a:rPr lang="en-US" dirty="0" err="1" smtClean="0">
                <a:solidFill>
                  <a:srgbClr val="FFFF00"/>
                </a:solidFill>
              </a:rPr>
              <a:t>people.html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13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2"/>
            <a:ext cx="8229600" cy="944892"/>
          </a:xfrm>
        </p:spPr>
        <p:txBody>
          <a:bodyPr/>
          <a:lstStyle/>
          <a:p>
            <a:r>
              <a:rPr lang="en-US" dirty="0" smtClean="0"/>
              <a:t>A JavaScript class is a set of objects that inherit properties from the same </a:t>
            </a:r>
            <a:r>
              <a:rPr lang="en-US" dirty="0" smtClean="0">
                <a:solidFill>
                  <a:srgbClr val="B23C00"/>
                </a:solidFill>
              </a:rPr>
              <a:t>prototype object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240293"/>
            <a:ext cx="6418156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Person.prototype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=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toString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: function()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{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return "Person[name: '" +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this.name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+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   "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', age: " +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this.age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+ "]";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function </a:t>
            </a:r>
            <a:r>
              <a:rPr lang="en-US" sz="1800" b="1" dirty="0" err="1">
                <a:latin typeface="Courier New"/>
                <a:cs typeface="Courier New"/>
              </a:rPr>
              <a:t>createPeople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mary</a:t>
            </a:r>
            <a:r>
              <a:rPr lang="en-US" sz="1800" b="1" dirty="0">
                <a:latin typeface="Courier New"/>
                <a:cs typeface="Courier New"/>
              </a:rPr>
              <a:t> = new Person("Mary", 20);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</a:t>
            </a:r>
            <a:r>
              <a:rPr lang="fi-FI" sz="1800" b="1" dirty="0" err="1">
                <a:latin typeface="Courier New"/>
                <a:cs typeface="Courier New"/>
              </a:rPr>
              <a:t>john</a:t>
            </a:r>
            <a:r>
              <a:rPr lang="fi-FI" sz="1800" b="1" dirty="0">
                <a:latin typeface="Courier New"/>
                <a:cs typeface="Courier New"/>
              </a:rPr>
              <a:t> = new </a:t>
            </a:r>
            <a:r>
              <a:rPr lang="fi-FI" sz="1800" b="1" dirty="0" err="1">
                <a:latin typeface="Courier New"/>
                <a:cs typeface="Courier New"/>
              </a:rPr>
              <a:t>Person("John</a:t>
            </a:r>
            <a:r>
              <a:rPr lang="fi-FI" sz="1800" b="1" dirty="0">
                <a:latin typeface="Courier New"/>
                <a:cs typeface="Courier New"/>
              </a:rPr>
              <a:t>", 25);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</a:t>
            </a:r>
          </a:p>
          <a:p>
            <a:r>
              <a:rPr lang="fi-FI" sz="1800" b="1" dirty="0">
                <a:latin typeface="Courier New"/>
                <a:cs typeface="Courier New"/>
              </a:rPr>
              <a:t>    </a:t>
            </a:r>
            <a:r>
              <a:rPr lang="fi-FI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alert(mary</a:t>
            </a:r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fi-FI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alert(john</a:t>
            </a:r>
            <a:r>
              <a:rPr lang="fi-FI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fi-FI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55243" y="5714975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2146" y="2331732"/>
            <a:ext cx="219192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objects/</a:t>
            </a:r>
            <a:r>
              <a:rPr lang="en-US" dirty="0" err="1" smtClean="0">
                <a:solidFill>
                  <a:srgbClr val="FFFF00"/>
                </a:solidFill>
              </a:rPr>
              <a:t>prototype.html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54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Web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we can have pages that contain: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HTML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CSS</a:t>
            </a:r>
          </a:p>
          <a:p>
            <a:pPr lvl="2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&lt;style type=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text/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css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&gt; … &lt;/style&gt;</a:t>
            </a:r>
          </a:p>
          <a:p>
            <a:pPr lvl="7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JavaScript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&lt;script type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="text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javascript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&gt;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… &lt;/script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&gt;</a:t>
            </a:r>
          </a:p>
          <a:p>
            <a:pPr lvl="7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PHP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&lt;?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php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… ?&gt;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Web </a:t>
            </a:r>
            <a:r>
              <a:rPr lang="en-US" dirty="0" smtClean="0"/>
              <a:t>Pages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HTML, CSS, and JavaScript are interpreted by the </a:t>
            </a:r>
            <a:r>
              <a:rPr lang="en-US" dirty="0" smtClean="0">
                <a:solidFill>
                  <a:srgbClr val="B23C00"/>
                </a:solidFill>
              </a:rPr>
              <a:t>client-side web browser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Firefox, Chrome, Apache, etc.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Remember that PHP is interpreted by the </a:t>
            </a:r>
            <a:r>
              <a:rPr lang="en-US" dirty="0" smtClean="0">
                <a:solidFill>
                  <a:srgbClr val="B23C00"/>
                </a:solidFill>
              </a:rPr>
              <a:t>server-side web server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Apache,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6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Web </a:t>
            </a:r>
            <a:r>
              <a:rPr lang="en-US" dirty="0" smtClean="0"/>
              <a:t>Pages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web pages live in the web server’s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htdocs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(or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public_html</a:t>
            </a:r>
            <a:r>
              <a:rPr lang="en-US" dirty="0" smtClean="0"/>
              <a:t>) directory.</a:t>
            </a:r>
          </a:p>
          <a:p>
            <a:pPr lvl="1"/>
            <a:r>
              <a:rPr lang="en-US" dirty="0" smtClean="0"/>
              <a:t>Access each page via its URL.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Pages containing PHP must go through the </a:t>
            </a:r>
            <a:br>
              <a:rPr lang="en-US" dirty="0" smtClean="0"/>
            </a:br>
            <a:r>
              <a:rPr lang="en-US" dirty="0" smtClean="0"/>
              <a:t>web server for the PHP code to be executed.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If you simply open such a page in a web browser, the HTML, CSS, and JavaScript code may work, </a:t>
            </a:r>
            <a:br>
              <a:rPr lang="en-US" dirty="0" smtClean="0"/>
            </a:br>
            <a:r>
              <a:rPr lang="en-US" dirty="0" smtClean="0"/>
              <a:t>but the PHP code will not execute.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PHP code is executed by the web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9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Web Pages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web page can contain PHP code that generates a new page containing HTML, CSS, JavaScript, and even PHP code.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TIP: To avoid confusion, have your web pages contain only HTML code as much as possible.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Link to separate CSS and JavaScript files.</a:t>
            </a:r>
          </a:p>
          <a:p>
            <a:pPr lvl="1"/>
            <a:r>
              <a:rPr lang="en-US" dirty="0" smtClean="0"/>
              <a:t>Include separate PHP 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0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Soon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JQuery</a:t>
            </a:r>
          </a:p>
          <a:p>
            <a:pPr lvl="1"/>
            <a:r>
              <a:rPr lang="en-US" dirty="0" smtClean="0"/>
              <a:t>A JavaScript framework that simplifies client-side programming.</a:t>
            </a:r>
          </a:p>
          <a:p>
            <a:pPr lvl="1"/>
            <a:endParaRPr lang="en-US" dirty="0"/>
          </a:p>
          <a:p>
            <a:r>
              <a:rPr lang="en-US" dirty="0" smtClean="0"/>
              <a:t>AJAX</a:t>
            </a:r>
          </a:p>
          <a:p>
            <a:pPr lvl="1"/>
            <a:r>
              <a:rPr lang="en-US" dirty="0" smtClean="0"/>
              <a:t>A JavaScript technique for communicating with the web server that is more efficient than having the server download a new web page each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32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7990"/>
          </a:xfrm>
        </p:spPr>
        <p:txBody>
          <a:bodyPr/>
          <a:lstStyle/>
          <a:p>
            <a:r>
              <a:rPr lang="en-US" dirty="0" smtClean="0"/>
              <a:t>Suppose you had a list of names, such as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want to reverse the names, last name first, and insert a comma: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08976" y="1874537"/>
            <a:ext cx="2185539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Gerald Ford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Ronald Reagan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George Bush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Bill Clinton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8976" y="4482975"/>
            <a:ext cx="233945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Ford, Gerald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Reagan, Ronald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Bush, George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Clinton, Bill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721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Reversing Names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8699" y="1342882"/>
            <a:ext cx="8495986" cy="36625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&lt;body&gt;</a:t>
            </a:r>
          </a:p>
          <a:p>
            <a:r>
              <a:rPr lang="nl-NL" sz="1800" b="1" dirty="0">
                <a:latin typeface="Courier New"/>
                <a:cs typeface="Courier New"/>
              </a:rPr>
              <a:t>    &lt;h1&gt;Reverse </a:t>
            </a:r>
            <a:r>
              <a:rPr lang="nl-NL" sz="1800" b="1" dirty="0" err="1">
                <a:latin typeface="Courier New"/>
                <a:cs typeface="Courier New"/>
              </a:rPr>
              <a:t>names</a:t>
            </a:r>
            <a:r>
              <a:rPr lang="nl-NL" sz="1800" b="1" dirty="0">
                <a:latin typeface="Courier New"/>
                <a:cs typeface="Courier New"/>
              </a:rPr>
              <a:t>:&lt;/h1&gt;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&lt;form action=""&gt;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Enter a list of names with first name first,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one </a:t>
            </a:r>
            <a:r>
              <a:rPr lang="en-US" sz="1800" b="1" dirty="0">
                <a:latin typeface="Courier New"/>
                <a:cs typeface="Courier New"/>
              </a:rPr>
              <a:t>per line:&lt;</a:t>
            </a:r>
            <a:r>
              <a:rPr lang="en-US" sz="1800" b="1" dirty="0" err="1">
                <a:latin typeface="Courier New"/>
                <a:cs typeface="Courier New"/>
              </a:rPr>
              <a:t>br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 id="names" rows="10" cols="50"&gt;&lt;/</a:t>
            </a:r>
            <a:r>
              <a:rPr lang="en-US" sz="1800" b="1" dirty="0" err="1">
                <a:latin typeface="Courier New"/>
                <a:cs typeface="Courier New"/>
              </a:rPr>
              <a:t>textarea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&lt;input type="button" value="Reverse names"</a:t>
            </a:r>
          </a:p>
          <a:p>
            <a:r>
              <a:rPr lang="de-DE" sz="1800" b="1" dirty="0">
                <a:latin typeface="Courier New"/>
                <a:cs typeface="Courier New"/>
              </a:rPr>
              <a:t>                   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onclick</a:t>
            </a:r>
            <a:r>
              <a:rPr lang="de-DE" sz="1800" b="1" dirty="0">
                <a:solidFill>
                  <a:srgbClr val="B23C00"/>
                </a:solidFill>
                <a:latin typeface="Courier New"/>
                <a:cs typeface="Courier New"/>
              </a:rPr>
              <a:t>=</a:t>
            </a:r>
            <a:r>
              <a:rPr lang="de-DE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reverseNames</a:t>
            </a:r>
            <a:r>
              <a:rPr lang="de-DE" sz="18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  <a:r>
              <a:rPr lang="de-DE" sz="1800" b="1" dirty="0">
                <a:latin typeface="Courier New"/>
                <a:cs typeface="Courier New"/>
              </a:rPr>
              <a:t>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&lt;input type="reset" /&gt;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&lt;/p&gt;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&lt;/form&gt;</a:t>
            </a:r>
          </a:p>
          <a:p>
            <a:r>
              <a:rPr lang="en-US" sz="1800" b="1" dirty="0">
                <a:latin typeface="Courier New"/>
                <a:cs typeface="Courier New"/>
              </a:rPr>
              <a:t>&lt;/body&gt;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15170" y="1234464"/>
            <a:ext cx="15529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re/</a:t>
            </a:r>
            <a:r>
              <a:rPr lang="en-US" dirty="0" err="1" smtClean="0">
                <a:solidFill>
                  <a:srgbClr val="FFFF00"/>
                </a:solidFill>
              </a:rPr>
              <a:t>reverse.html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57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Names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1256" y="1200685"/>
            <a:ext cx="8688377" cy="55861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/>
                <a:cs typeface="Courier New"/>
              </a:rPr>
              <a:t>function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reverseNames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()</a:t>
            </a:r>
          </a:p>
          <a:p>
            <a:r>
              <a:rPr lang="en-US" sz="1700" b="1" dirty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var</a:t>
            </a:r>
            <a:r>
              <a:rPr lang="en-US" sz="1700" b="1" dirty="0">
                <a:latin typeface="Courier New"/>
                <a:cs typeface="Courier New"/>
              </a:rPr>
              <a:t> names = </a:t>
            </a:r>
            <a:r>
              <a:rPr lang="en-US" sz="1700" b="1" dirty="0" err="1">
                <a:latin typeface="Courier New"/>
                <a:cs typeface="Courier New"/>
              </a:rPr>
              <a:t>document.getElementById</a:t>
            </a:r>
            <a:r>
              <a:rPr lang="en-US" sz="1700" b="1" dirty="0">
                <a:latin typeface="Courier New"/>
                <a:cs typeface="Courier New"/>
              </a:rPr>
              <a:t>("names").value;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var splitter = /\s*\n\s*/;</a:t>
            </a:r>
          </a:p>
          <a:p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    var </a:t>
            </a:r>
            <a:r>
              <a:rPr lang="nb-NO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 = </a:t>
            </a:r>
            <a:r>
              <a:rPr lang="nb-NO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names.split</a:t>
            </a:r>
            <a:r>
              <a:rPr lang="nb-NO" sz="1700" b="1" dirty="0">
                <a:solidFill>
                  <a:srgbClr val="B23C00"/>
                </a:solidFill>
                <a:latin typeface="Courier New"/>
                <a:cs typeface="Courier New"/>
              </a:rPr>
              <a:t>(splitter);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</a:t>
            </a:r>
          </a:p>
          <a:p>
            <a:r>
              <a:rPr lang="nb-NO" sz="1700" b="1" dirty="0">
                <a:latin typeface="Courier New"/>
                <a:cs typeface="Courier New"/>
              </a:rPr>
              <a:t>    var </a:t>
            </a:r>
            <a:r>
              <a:rPr lang="nb-NO" sz="1700" b="1" dirty="0" err="1">
                <a:latin typeface="Courier New"/>
                <a:cs typeface="Courier New"/>
              </a:rPr>
              <a:t>newList</a:t>
            </a:r>
            <a:r>
              <a:rPr lang="nb-NO" sz="1700" b="1" dirty="0">
                <a:latin typeface="Courier New"/>
                <a:cs typeface="Courier New"/>
              </a:rPr>
              <a:t>  = </a:t>
            </a:r>
            <a:r>
              <a:rPr lang="nb-NO" sz="1700" b="1" dirty="0" err="1">
                <a:latin typeface="Courier New"/>
                <a:cs typeface="Courier New"/>
              </a:rPr>
              <a:t>new</a:t>
            </a:r>
            <a:r>
              <a:rPr lang="nb-NO" sz="1700" b="1" dirty="0">
                <a:latin typeface="Courier New"/>
                <a:cs typeface="Courier New"/>
              </a:rPr>
              <a:t> </a:t>
            </a:r>
            <a:r>
              <a:rPr lang="nb-NO" sz="1700" b="1" dirty="0" err="1">
                <a:latin typeface="Courier New"/>
                <a:cs typeface="Courier New"/>
              </a:rPr>
              <a:t>Array</a:t>
            </a:r>
            <a:r>
              <a:rPr lang="nb-NO" sz="1700" b="1" dirty="0">
                <a:latin typeface="Courier New"/>
                <a:cs typeface="Courier New"/>
              </a:rPr>
              <a:t>;</a:t>
            </a:r>
          </a:p>
          <a:p>
            <a:r>
              <a:rPr lang="is-IS" sz="1700" b="1" dirty="0">
                <a:latin typeface="Courier New"/>
                <a:cs typeface="Courier New"/>
              </a:rPr>
              <a:t>    </a:t>
            </a:r>
            <a:r>
              <a:rPr lang="is-IS" sz="1700" b="1" dirty="0">
                <a:solidFill>
                  <a:srgbClr val="B23C00"/>
                </a:solidFill>
                <a:latin typeface="Courier New"/>
                <a:cs typeface="Courier New"/>
              </a:rPr>
              <a:t>var reverser = /(\S+)\s(\S+)/;</a:t>
            </a:r>
          </a:p>
          <a:p>
            <a:r>
              <a:rPr lang="is-IS" sz="1700" b="1" dirty="0">
                <a:latin typeface="Courier New"/>
                <a:cs typeface="Courier New"/>
              </a:rPr>
              <a:t>    </a:t>
            </a:r>
          </a:p>
          <a:p>
            <a:r>
              <a:rPr lang="da-DK" sz="1700" b="1" dirty="0">
                <a:latin typeface="Courier New"/>
                <a:cs typeface="Courier New"/>
              </a:rPr>
              <a:t> </a:t>
            </a:r>
            <a:r>
              <a:rPr lang="da-DK" sz="1700" b="1" dirty="0" smtClean="0">
                <a:latin typeface="Courier New"/>
                <a:cs typeface="Courier New"/>
              </a:rPr>
              <a:t>   for </a:t>
            </a:r>
            <a:r>
              <a:rPr lang="da-DK" sz="1700" b="1" dirty="0">
                <a:latin typeface="Courier New"/>
                <a:cs typeface="Courier New"/>
              </a:rPr>
              <a:t>(var i = 0; i &lt; </a:t>
            </a:r>
            <a:r>
              <a:rPr lang="da-DK" sz="1700" b="1" dirty="0" err="1">
                <a:latin typeface="Courier New"/>
                <a:cs typeface="Courier New"/>
              </a:rPr>
              <a:t>nameList.length</a:t>
            </a:r>
            <a:r>
              <a:rPr lang="da-DK" sz="1700" b="1" dirty="0">
                <a:latin typeface="Courier New"/>
                <a:cs typeface="Courier New"/>
              </a:rPr>
              <a:t>; i++) {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if (</a:t>
            </a:r>
            <a:r>
              <a:rPr lang="en-US" sz="1700" b="1" dirty="0" err="1">
                <a:latin typeface="Courier New"/>
                <a:cs typeface="Courier New"/>
              </a:rPr>
              <a:t>nameList</a:t>
            </a:r>
            <a:r>
              <a:rPr lang="en-US" sz="1700" b="1" dirty="0">
                <a:latin typeface="Courier New"/>
                <a:cs typeface="Courier New"/>
              </a:rPr>
              <a:t>[</a:t>
            </a:r>
            <a:r>
              <a:rPr lang="en-US" sz="1700" b="1" dirty="0" err="1">
                <a:latin typeface="Courier New"/>
                <a:cs typeface="Courier New"/>
              </a:rPr>
              <a:t>i</a:t>
            </a:r>
            <a:r>
              <a:rPr lang="en-US" sz="1700" b="1" dirty="0">
                <a:latin typeface="Courier New"/>
                <a:cs typeface="Courier New"/>
              </a:rPr>
              <a:t>].trim().length &gt; 0) {</a:t>
            </a:r>
          </a:p>
          <a:p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           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newList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] = 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17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1700" b="1" dirty="0">
                <a:solidFill>
                  <a:srgbClr val="B23C00"/>
                </a:solidFill>
                <a:latin typeface="Courier New"/>
                <a:cs typeface="Courier New"/>
              </a:rPr>
              <a:t>].replace(reverser, "$2, $1")</a:t>
            </a:r>
            <a:r>
              <a:rPr lang="en-US" sz="1700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7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700" b="1" dirty="0">
                <a:latin typeface="Courier New"/>
                <a:cs typeface="Courier New"/>
              </a:rPr>
              <a:t>            </a:t>
            </a:r>
            <a:r>
              <a:rPr lang="en-US" sz="1700" b="1" dirty="0" err="1">
                <a:latin typeface="Courier New"/>
                <a:cs typeface="Courier New"/>
              </a:rPr>
              <a:t>newNames</a:t>
            </a:r>
            <a:r>
              <a:rPr lang="en-US" sz="1700" b="1" dirty="0">
                <a:latin typeface="Courier New"/>
                <a:cs typeface="Courier New"/>
              </a:rPr>
              <a:t> += </a:t>
            </a:r>
            <a:r>
              <a:rPr lang="en-US" sz="1700" b="1" dirty="0" err="1">
                <a:latin typeface="Courier New"/>
                <a:cs typeface="Courier New"/>
              </a:rPr>
              <a:t>newList</a:t>
            </a:r>
            <a:r>
              <a:rPr lang="en-US" sz="1700" b="1" dirty="0">
                <a:latin typeface="Courier New"/>
                <a:cs typeface="Courier New"/>
              </a:rPr>
              <a:t>[</a:t>
            </a:r>
            <a:r>
              <a:rPr lang="en-US" sz="1700" b="1" dirty="0" err="1">
                <a:latin typeface="Courier New"/>
                <a:cs typeface="Courier New"/>
              </a:rPr>
              <a:t>i</a:t>
            </a:r>
            <a:r>
              <a:rPr lang="en-US" sz="1700" b="1" dirty="0">
                <a:latin typeface="Courier New"/>
                <a:cs typeface="Courier New"/>
              </a:rPr>
              <a:t>] + "\n";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700" b="1" dirty="0">
                <a:latin typeface="Courier New"/>
                <a:cs typeface="Courier New"/>
              </a:rPr>
              <a:t>    </a:t>
            </a:r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  <a:p>
            <a:endParaRPr lang="en-US" sz="1700" b="1" dirty="0">
              <a:latin typeface="Courier New"/>
              <a:cs typeface="Courier New"/>
            </a:endParaRPr>
          </a:p>
          <a:p>
            <a:r>
              <a:rPr lang="en-US" sz="1700" b="1" dirty="0" smtClean="0">
                <a:latin typeface="Courier New"/>
                <a:cs typeface="Courier New"/>
              </a:rPr>
              <a:t>    </a:t>
            </a:r>
            <a:r>
              <a:rPr lang="en-US" sz="1700" b="1" dirty="0" err="1">
                <a:latin typeface="Courier New"/>
                <a:cs typeface="Courier New"/>
              </a:rPr>
              <a:t>document.getElementById</a:t>
            </a:r>
            <a:r>
              <a:rPr lang="en-US" sz="1700" b="1" dirty="0">
                <a:latin typeface="Courier New"/>
                <a:cs typeface="Courier New"/>
              </a:rPr>
              <a:t>("names").value = </a:t>
            </a:r>
            <a:r>
              <a:rPr lang="en-US" sz="1700" b="1" dirty="0" err="1">
                <a:latin typeface="Courier New"/>
                <a:cs typeface="Courier New"/>
              </a:rPr>
              <a:t>newNames</a:t>
            </a:r>
            <a:r>
              <a:rPr lang="en-US" sz="1700" b="1" dirty="0">
                <a:latin typeface="Courier New"/>
                <a:cs typeface="Courier New"/>
              </a:rPr>
              <a:t>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</a:p>
          <a:p>
            <a:endParaRPr lang="en-US" sz="17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60707" y="2148854"/>
            <a:ext cx="2705288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Use the matching pattern to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split the string into an array</a:t>
            </a:r>
            <a:endParaRPr lang="en-US" dirty="0">
              <a:solidFill>
                <a:srgbClr val="B23C00"/>
              </a:solidFill>
            </a:endParaRPr>
          </a:p>
          <a:p>
            <a:r>
              <a:rPr lang="en-US" dirty="0" smtClean="0">
                <a:solidFill>
                  <a:srgbClr val="B23C00"/>
                </a:solidFill>
              </a:rPr>
              <a:t>of names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\s </a:t>
            </a:r>
            <a:r>
              <a:rPr lang="en-US" dirty="0" smtClean="0">
                <a:solidFill>
                  <a:srgbClr val="B23C00"/>
                </a:solidFill>
              </a:rPr>
              <a:t>= whitespace character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01617" y="4673004"/>
            <a:ext cx="256843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Replace each name string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according to the 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matching pattern.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45139" y="3273324"/>
            <a:ext cx="3841616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We can improve this regular expression!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\S </a:t>
            </a:r>
            <a:r>
              <a:rPr lang="en-US" dirty="0">
                <a:solidFill>
                  <a:srgbClr val="B23C00"/>
                </a:solidFill>
              </a:rPr>
              <a:t>= </a:t>
            </a:r>
            <a:r>
              <a:rPr lang="en-US" dirty="0" smtClean="0">
                <a:solidFill>
                  <a:srgbClr val="B23C00"/>
                </a:solidFill>
              </a:rPr>
              <a:t>non-whitespace character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6609" y="1325903"/>
            <a:ext cx="13134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re/</a:t>
            </a:r>
            <a:r>
              <a:rPr lang="en-US" dirty="0" err="1" smtClean="0">
                <a:solidFill>
                  <a:srgbClr val="FFFF00"/>
                </a:solidFill>
              </a:rPr>
              <a:t>reverse.js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5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Formatting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 smtClean="0"/>
              <a:t>Suppose you allow users to be sloppy: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But you still want: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874537"/>
            <a:ext cx="3416846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gerald</a:t>
            </a:r>
            <a:r>
              <a:rPr lang="en-US" sz="2000" b="1" dirty="0" smtClean="0">
                <a:latin typeface="Courier New"/>
                <a:cs typeface="Courier New"/>
              </a:rPr>
              <a:t> ford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RONALD      REAGAN</a:t>
            </a:r>
          </a:p>
          <a:p>
            <a:r>
              <a:rPr lang="en-US" sz="2000" b="1" dirty="0" err="1" smtClean="0">
                <a:latin typeface="Courier New"/>
                <a:cs typeface="Courier New"/>
              </a:rPr>
              <a:t>GeOrGe</a:t>
            </a:r>
            <a:r>
              <a:rPr lang="en-US" sz="2000" b="1" dirty="0" smtClean="0">
                <a:latin typeface="Courier New"/>
                <a:cs typeface="Courier New"/>
              </a:rPr>
              <a:t>    </a:t>
            </a:r>
            <a:r>
              <a:rPr lang="en-US" sz="2000" b="1" dirty="0" err="1" smtClean="0">
                <a:latin typeface="Courier New"/>
                <a:cs typeface="Courier New"/>
              </a:rPr>
              <a:t>BuSh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  </a:t>
            </a:r>
            <a:r>
              <a:rPr lang="en-US" sz="2000" b="1" dirty="0" err="1" smtClean="0">
                <a:latin typeface="Courier New"/>
                <a:cs typeface="Courier New"/>
              </a:rPr>
              <a:t>BiLL</a:t>
            </a:r>
            <a:r>
              <a:rPr lang="en-US" sz="2000" b="1" dirty="0" smtClean="0">
                <a:latin typeface="Courier New"/>
                <a:cs typeface="Courier New"/>
              </a:rPr>
              <a:t>     </a:t>
            </a:r>
            <a:r>
              <a:rPr lang="en-US" sz="2000" b="1" dirty="0" err="1" smtClean="0">
                <a:latin typeface="Courier New"/>
                <a:cs typeface="Courier New"/>
              </a:rPr>
              <a:t>CLinTON</a:t>
            </a:r>
            <a:r>
              <a:rPr lang="en-US" sz="2000" b="1" dirty="0" smtClean="0">
                <a:latin typeface="Courier New"/>
                <a:cs typeface="Courier New"/>
              </a:rPr>
              <a:t>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08976" y="4069073"/>
            <a:ext cx="233945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Ford, Gerald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Reagan, Ronald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Bush, George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Clinton, Bill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19" y="6172170"/>
            <a:ext cx="731991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Demo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4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</a:t>
            </a:r>
            <a:r>
              <a:rPr lang="en-US" dirty="0" smtClean="0"/>
              <a:t>Names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Our regular expression for formatting names:</a:t>
            </a:r>
          </a:p>
          <a:p>
            <a:endParaRPr lang="en-US" dirty="0"/>
          </a:p>
          <a:p>
            <a:pPr lvl="1"/>
            <a:r>
              <a:rPr lang="en-US" dirty="0" smtClean="0"/>
              <a:t>Split the first and last names each into 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 smtClean="0">
                <a:solidFill>
                  <a:srgbClr val="B23C00"/>
                </a:solidFill>
              </a:rPr>
              <a:t>initial letter </a:t>
            </a:r>
            <a:r>
              <a:rPr lang="en-US" dirty="0" smtClean="0"/>
              <a:t>followed by the </a:t>
            </a:r>
            <a:r>
              <a:rPr lang="en-US" dirty="0" smtClean="0">
                <a:solidFill>
                  <a:srgbClr val="0033CC"/>
                </a:solidFill>
              </a:rPr>
              <a:t>rest of the letters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 smtClean="0"/>
              <a:t>Called the regular expression’s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exec()</a:t>
            </a:r>
            <a:r>
              <a:rPr lang="en-US" dirty="0" smtClean="0"/>
              <a:t> method on a string.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Automatically sets JavaScript’s </a:t>
            </a:r>
            <a:br>
              <a:rPr lang="en-US" dirty="0" smtClean="0"/>
            </a:br>
            <a:r>
              <a:rPr lang="en-US" dirty="0" smtClean="0"/>
              <a:t>built-in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RegExp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object. 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RegExp.$1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RegExp.$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2</a:t>
            </a:r>
            <a:r>
              <a:rPr lang="en-US" dirty="0" smtClean="0"/>
              <a:t>, etc. to access</a:t>
            </a:r>
            <a:br>
              <a:rPr lang="en-US" dirty="0" smtClean="0"/>
            </a:br>
            <a:r>
              <a:rPr lang="en-US" dirty="0" smtClean="0"/>
              <a:t>stored parts of the match.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783098"/>
            <a:ext cx="71107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formatter = </a:t>
            </a:r>
            <a:r>
              <a:rPr lang="en-US" sz="2000" b="1" dirty="0" smtClean="0">
                <a:latin typeface="Courier New"/>
                <a:cs typeface="Courier New"/>
              </a:rPr>
              <a:t>/\s*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\S)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(\S+)</a:t>
            </a:r>
            <a:r>
              <a:rPr lang="en-US" sz="2000" b="1" dirty="0">
                <a:latin typeface="Courier New"/>
                <a:cs typeface="Courier New"/>
              </a:rPr>
              <a:t>\s+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(\S)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(\S+)</a:t>
            </a:r>
            <a:r>
              <a:rPr lang="en-US" sz="2000" b="1" dirty="0">
                <a:latin typeface="Courier New"/>
                <a:cs typeface="Courier New"/>
              </a:rPr>
              <a:t>\s*/</a:t>
            </a:r>
          </a:p>
        </p:txBody>
      </p:sp>
    </p:spTree>
    <p:extLst>
      <p:ext uri="{BB962C8B-B14F-4D97-AF65-F5344CB8AC3E}">
        <p14:creationId xmlns:p14="http://schemas.microsoft.com/office/powerpoint/2010/main" val="2584651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Names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27356" y="1420481"/>
            <a:ext cx="7110765" cy="470898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newNames</a:t>
            </a:r>
            <a:r>
              <a:rPr lang="en-US" sz="2000" b="1" dirty="0">
                <a:latin typeface="Courier New"/>
                <a:cs typeface="Courier New"/>
              </a:rPr>
              <a:t> = ""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for 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var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= 0;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 &lt; </a:t>
            </a:r>
            <a:r>
              <a:rPr lang="en-US" sz="2000" b="1" dirty="0" err="1">
                <a:latin typeface="Courier New"/>
                <a:cs typeface="Courier New"/>
              </a:rPr>
              <a:t>nameList.length</a:t>
            </a:r>
            <a:r>
              <a:rPr lang="en-US" sz="2000" b="1" dirty="0">
                <a:latin typeface="Courier New"/>
                <a:cs typeface="Courier New"/>
              </a:rPr>
              <a:t>; 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++)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</a:t>
            </a:r>
            <a:r>
              <a:rPr lang="en-US" sz="2000" b="1" dirty="0" err="1">
                <a:latin typeface="Courier New"/>
                <a:cs typeface="Courier New"/>
              </a:rPr>
              <a:t>nameList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].trim().length &gt; 0)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formatter.exec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nameList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[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i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])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;</a:t>
            </a:r>
          </a:p>
          <a:p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newList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= 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RegExp.$3</a:t>
            </a:r>
            <a:r>
              <a:rPr lang="en-US" sz="2000" b="1" dirty="0">
                <a:latin typeface="Courier New"/>
                <a:cs typeface="Courier New"/>
              </a:rPr>
              <a:t>.toUpperCase()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RegExp.$4</a:t>
            </a:r>
            <a:r>
              <a:rPr lang="pl-PL" sz="2000" b="1" dirty="0">
                <a:latin typeface="Courier New"/>
                <a:cs typeface="Courier New"/>
              </a:rPr>
              <a:t>.toLowerCase()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", "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RegExp.$1</a:t>
            </a:r>
            <a:r>
              <a:rPr lang="pl-PL" sz="2000" b="1" dirty="0">
                <a:latin typeface="Courier New"/>
                <a:cs typeface="Courier New"/>
              </a:rPr>
              <a:t>.toUpperCase()</a:t>
            </a:r>
          </a:p>
          <a:p>
            <a:r>
              <a:rPr lang="pl-PL" sz="2000" b="1" dirty="0">
                <a:latin typeface="Courier New"/>
                <a:cs typeface="Courier New"/>
              </a:rPr>
              <a:t>                   + </a:t>
            </a:r>
            <a:r>
              <a:rPr lang="pl-PL" sz="2000" b="1" dirty="0">
                <a:solidFill>
                  <a:srgbClr val="B23C00"/>
                </a:solidFill>
                <a:latin typeface="Courier New"/>
                <a:cs typeface="Courier New"/>
              </a:rPr>
              <a:t>RegExp.$2</a:t>
            </a:r>
            <a:r>
              <a:rPr lang="pl-PL" sz="2000" b="1" dirty="0">
                <a:latin typeface="Courier New"/>
                <a:cs typeface="Courier New"/>
              </a:rPr>
              <a:t>.toLowerCase()</a:t>
            </a:r>
            <a:r>
              <a:rPr lang="pl-PL" sz="2000" b="1" dirty="0" smtClean="0">
                <a:latin typeface="Courier New"/>
                <a:cs typeface="Courier New"/>
              </a:rPr>
              <a:t>;</a:t>
            </a:r>
          </a:p>
          <a:p>
            <a:endParaRPr lang="pl-PL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newNames</a:t>
            </a:r>
            <a:r>
              <a:rPr lang="en-US" sz="2000" b="1" dirty="0">
                <a:latin typeface="Courier New"/>
                <a:cs typeface="Courier New"/>
              </a:rPr>
              <a:t> += </a:t>
            </a:r>
            <a:r>
              <a:rPr lang="en-US" sz="2000" b="1" dirty="0" err="1">
                <a:latin typeface="Courier New"/>
                <a:cs typeface="Courier New"/>
              </a:rPr>
              <a:t>newList</a:t>
            </a:r>
            <a:r>
              <a:rPr lang="en-US" sz="2000" b="1" dirty="0">
                <a:latin typeface="Courier New"/>
                <a:cs typeface="Courier New"/>
              </a:rPr>
              <a:t>[</a:t>
            </a:r>
            <a:r>
              <a:rPr lang="en-US" sz="2000" b="1" dirty="0" err="1">
                <a:latin typeface="Courier New"/>
                <a:cs typeface="Courier New"/>
              </a:rPr>
              <a:t>i</a:t>
            </a:r>
            <a:r>
              <a:rPr lang="en-US" sz="2000" b="1" dirty="0">
                <a:latin typeface="Courier New"/>
                <a:cs typeface="Courier New"/>
              </a:rPr>
              <a:t>] + "\n";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3731" y="1325903"/>
            <a:ext cx="121078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re/</a:t>
            </a:r>
            <a:r>
              <a:rPr lang="en-US" dirty="0" err="1" smtClean="0">
                <a:solidFill>
                  <a:srgbClr val="FFFF00"/>
                </a:solidFill>
              </a:rPr>
              <a:t>format.js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07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Document Object Model (DOM)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Recall the DOM.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4" y="1874536"/>
            <a:ext cx="2834609" cy="43733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01" y="2788927"/>
            <a:ext cx="3886200" cy="2247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68903" y="5440658"/>
            <a:ext cx="2053163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JavaScript, 9</a:t>
            </a:r>
            <a:r>
              <a:rPr lang="en-US" sz="1050" b="1" baseline="30000" dirty="0" smtClean="0">
                <a:solidFill>
                  <a:schemeClr val="bg1">
                    <a:lumMod val="75000"/>
                  </a:schemeClr>
                </a:solidFill>
              </a:rPr>
              <a:t>th</a:t>
            </a:r>
            <a:r>
              <a:rPr lang="en-US" sz="1050" b="1" dirty="0" smtClean="0">
                <a:solidFill>
                  <a:schemeClr val="bg1">
                    <a:lumMod val="75000"/>
                  </a:schemeClr>
                </a:solidFill>
              </a:rPr>
              <a:t> ed.</a:t>
            </a:r>
          </a:p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by Tom </a:t>
            </a:r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Negrino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Dori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Smith</a:t>
            </a:r>
          </a:p>
          <a:p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Peachpit</a:t>
            </a:r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 Press, 2015</a:t>
            </a:r>
          </a:p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ISBN 978-0-321-99670-1</a:t>
            </a:r>
            <a:endParaRPr 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93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37906</TotalTime>
  <Words>1832</Words>
  <Application>Microsoft Macintosh PowerPoint</Application>
  <PresentationFormat>On-screen Show (4:3)</PresentationFormat>
  <Paragraphs>361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Quadrant</vt:lpstr>
      <vt:lpstr>CS 174: Web Programming October 12 Class Meeting</vt:lpstr>
      <vt:lpstr>More JavaScript Regular Expressions</vt:lpstr>
      <vt:lpstr>Example: Reversing Names</vt:lpstr>
      <vt:lpstr>Reversing Names, cont’d</vt:lpstr>
      <vt:lpstr>Reversing Names, cont’d</vt:lpstr>
      <vt:lpstr>Example: Formatting Names</vt:lpstr>
      <vt:lpstr>Formatting Names, cont’d</vt:lpstr>
      <vt:lpstr>Formatting Names, cont’d</vt:lpstr>
      <vt:lpstr>More Document Object Model (DOM)</vt:lpstr>
      <vt:lpstr>DOM, cont’d</vt:lpstr>
      <vt:lpstr>DOM, cont’d</vt:lpstr>
      <vt:lpstr>Example: DOM Modification</vt:lpstr>
      <vt:lpstr>DOM Modification, cont’d</vt:lpstr>
      <vt:lpstr>DOM Modification: Add a Child Node</vt:lpstr>
      <vt:lpstr>DOM Modification: Insert a Child Node</vt:lpstr>
      <vt:lpstr>DOM Modification: Replace a Child Node</vt:lpstr>
      <vt:lpstr>DOM Modification: Delete a Child Node</vt:lpstr>
      <vt:lpstr>Custom JavaScript Objects</vt:lpstr>
      <vt:lpstr>Example Custom JavaScript Object</vt:lpstr>
      <vt:lpstr>JavaScript Classes and Objects</vt:lpstr>
      <vt:lpstr>Example Object Instantiation</vt:lpstr>
      <vt:lpstr>Prototype Objects</vt:lpstr>
      <vt:lpstr>Hybrid Web Pages</vt:lpstr>
      <vt:lpstr>Hybrid Web Pages, cont’d</vt:lpstr>
      <vt:lpstr>Hybrid Web Pages, cont’d</vt:lpstr>
      <vt:lpstr>Hybrid Web Pages, cont’d</vt:lpstr>
      <vt:lpstr>Coming Soon …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608</cp:revision>
  <dcterms:created xsi:type="dcterms:W3CDTF">2008-01-12T03:52:55Z</dcterms:created>
  <dcterms:modified xsi:type="dcterms:W3CDTF">2015-10-13T04:13:23Z</dcterms:modified>
  <cp:category/>
</cp:coreProperties>
</file>