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9" r:id="rId22"/>
    <p:sldId id="308" r:id="rId23"/>
    <p:sldId id="310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40"/>
    <a:srgbClr val="FF8000"/>
    <a:srgbClr val="FFCC66"/>
    <a:srgbClr val="B23C00"/>
    <a:srgbClr val="A12A03"/>
    <a:srgbClr val="E2EAFF"/>
    <a:srgbClr val="FFFDC7"/>
    <a:srgbClr val="66CCFF"/>
    <a:srgbClr val="A4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120" autoAdjust="0"/>
    <p:restoredTop sz="98450" autoAdjust="0"/>
  </p:normalViewPr>
  <p:slideViewPr>
    <p:cSldViewPr>
      <p:cViewPr varScale="1">
        <p:scale>
          <a:sx n="137" d="100"/>
          <a:sy n="137" d="100"/>
        </p:scale>
        <p:origin x="-112" y="-600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8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68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10/7/15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Fall 2015</a:t>
            </a:r>
            <a:r>
              <a:rPr lang="en-US" sz="1000" baseline="0" dirty="0" smtClean="0"/>
              <a:t>: </a:t>
            </a:r>
            <a:r>
              <a:rPr lang="en-US" sz="1000" baseline="0" dirty="0" smtClean="0"/>
              <a:t>October 7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35811" y="6263609"/>
            <a:ext cx="1750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174: Web Programming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174: Web Programming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October 7</a:t>
            </a:r>
            <a:r>
              <a:rPr lang="en-US" sz="2400" dirty="0" smtClean="0"/>
              <a:t>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Fall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Animated </a:t>
            </a:r>
            <a:r>
              <a:rPr lang="en-US" dirty="0" smtClean="0"/>
              <a:t>Rotation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30" y="1234464"/>
            <a:ext cx="5479285" cy="501675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const</a:t>
            </a:r>
            <a:r>
              <a:rPr lang="en-US" b="1" dirty="0">
                <a:latin typeface="Courier New"/>
                <a:cs typeface="Courier New"/>
              </a:rPr>
              <a:t> CANVAS_X = 50;</a:t>
            </a:r>
          </a:p>
          <a:p>
            <a:r>
              <a:rPr lang="en-US" b="1" dirty="0" err="1">
                <a:latin typeface="Courier New"/>
                <a:cs typeface="Courier New"/>
              </a:rPr>
              <a:t>const</a:t>
            </a:r>
            <a:r>
              <a:rPr lang="en-US" b="1" dirty="0">
                <a:latin typeface="Courier New"/>
                <a:cs typeface="Courier New"/>
              </a:rPr>
              <a:t> CANVAS_Y = 50;</a:t>
            </a:r>
          </a:p>
          <a:p>
            <a:r>
              <a:rPr lang="en-US" b="1" dirty="0" err="1">
                <a:latin typeface="Courier New"/>
                <a:cs typeface="Courier New"/>
              </a:rPr>
              <a:t>const</a:t>
            </a:r>
            <a:r>
              <a:rPr lang="en-US" b="1" dirty="0">
                <a:latin typeface="Courier New"/>
                <a:cs typeface="Courier New"/>
              </a:rPr>
              <a:t> CANVAS_W = 200;</a:t>
            </a:r>
          </a:p>
          <a:p>
            <a:r>
              <a:rPr lang="en-US" b="1" dirty="0" err="1">
                <a:latin typeface="Courier New"/>
                <a:cs typeface="Courier New"/>
              </a:rPr>
              <a:t>const</a:t>
            </a:r>
            <a:r>
              <a:rPr lang="en-US" b="1" dirty="0">
                <a:latin typeface="Courier New"/>
                <a:cs typeface="Courier New"/>
              </a:rPr>
              <a:t> CANVAS_H = 200;</a:t>
            </a:r>
          </a:p>
          <a:p>
            <a:r>
              <a:rPr lang="pl-PL" b="1" dirty="0" err="1">
                <a:latin typeface="Courier New"/>
                <a:cs typeface="Courier New"/>
              </a:rPr>
              <a:t>const</a:t>
            </a:r>
            <a:r>
              <a:rPr lang="pl-PL" b="1" dirty="0">
                <a:latin typeface="Courier New"/>
                <a:cs typeface="Courier New"/>
              </a:rPr>
              <a:t> IMAGE_W  = 100;</a:t>
            </a:r>
          </a:p>
          <a:p>
            <a:r>
              <a:rPr lang="pl-PL" b="1" dirty="0" err="1">
                <a:latin typeface="Courier New"/>
                <a:cs typeface="Courier New"/>
              </a:rPr>
              <a:t>const</a:t>
            </a:r>
            <a:r>
              <a:rPr lang="pl-PL" b="1" dirty="0">
                <a:latin typeface="Courier New"/>
                <a:cs typeface="Courier New"/>
              </a:rPr>
              <a:t> IMAGE_H  = 100;</a:t>
            </a:r>
          </a:p>
          <a:p>
            <a:endParaRPr lang="pl-PL" b="1" dirty="0">
              <a:latin typeface="Courier New"/>
              <a:cs typeface="Courier New"/>
            </a:endParaRPr>
          </a:p>
          <a:p>
            <a:r>
              <a:rPr lang="pl-PL" b="1" dirty="0" err="1">
                <a:latin typeface="Courier New"/>
                <a:cs typeface="Courier New"/>
              </a:rPr>
              <a:t>var</a:t>
            </a:r>
            <a:r>
              <a:rPr lang="pl-PL" b="1" dirty="0">
                <a:latin typeface="Courier New"/>
                <a:cs typeface="Courier New"/>
              </a:rPr>
              <a:t> con;</a:t>
            </a:r>
          </a:p>
          <a:p>
            <a:r>
              <a:rPr lang="pl-PL" b="1" dirty="0" err="1">
                <a:latin typeface="Courier New"/>
                <a:cs typeface="Courier New"/>
              </a:rPr>
              <a:t>var</a:t>
            </a:r>
            <a:r>
              <a:rPr lang="pl-PL" b="1" dirty="0">
                <a:latin typeface="Courier New"/>
                <a:cs typeface="Courier New"/>
              </a:rPr>
              <a:t> image;</a:t>
            </a:r>
          </a:p>
          <a:p>
            <a:r>
              <a:rPr lang="pl-PL" b="1" dirty="0" err="1">
                <a:latin typeface="Courier New"/>
                <a:cs typeface="Courier New"/>
              </a:rPr>
              <a:t>var</a:t>
            </a:r>
            <a:r>
              <a:rPr lang="pl-PL" b="1" dirty="0">
                <a:latin typeface="Courier New"/>
                <a:cs typeface="Courier New"/>
              </a:rPr>
              <a:t> </a:t>
            </a:r>
            <a:r>
              <a:rPr lang="pl-PL" b="1" dirty="0" err="1">
                <a:latin typeface="Courier New"/>
                <a:cs typeface="Courier New"/>
              </a:rPr>
              <a:t>angle</a:t>
            </a:r>
            <a:r>
              <a:rPr lang="pl-PL" b="1" dirty="0">
                <a:latin typeface="Courier New"/>
                <a:cs typeface="Courier New"/>
              </a:rPr>
              <a:t> = 0;</a:t>
            </a:r>
          </a:p>
          <a:p>
            <a:endParaRPr lang="pl-PL" b="1" dirty="0">
              <a:latin typeface="Courier New"/>
              <a:cs typeface="Courier New"/>
            </a:endParaRPr>
          </a:p>
          <a:p>
            <a:r>
              <a:rPr lang="pl-PL" b="1" dirty="0" err="1">
                <a:latin typeface="Courier New"/>
                <a:cs typeface="Courier New"/>
              </a:rPr>
              <a:t>function</a:t>
            </a:r>
            <a:r>
              <a:rPr lang="pl-PL" b="1" dirty="0">
                <a:latin typeface="Courier New"/>
                <a:cs typeface="Courier New"/>
              </a:rPr>
              <a:t> </a:t>
            </a:r>
            <a:r>
              <a:rPr lang="pl-PL" b="1" dirty="0" err="1">
                <a:solidFill>
                  <a:srgbClr val="B23C00"/>
                </a:solidFill>
                <a:latin typeface="Courier New"/>
                <a:cs typeface="Courier New"/>
              </a:rPr>
              <a:t>init</a:t>
            </a:r>
            <a:r>
              <a:rPr lang="pl-PL" b="1" dirty="0">
                <a:latin typeface="Courier New"/>
                <a:cs typeface="Courier New"/>
              </a:rPr>
              <a:t>()</a:t>
            </a:r>
          </a:p>
          <a:p>
            <a:r>
              <a:rPr lang="pl-PL" b="1" dirty="0">
                <a:latin typeface="Courier New"/>
                <a:cs typeface="Courier New"/>
              </a:rPr>
              <a:t>{</a:t>
            </a:r>
          </a:p>
          <a:p>
            <a:r>
              <a:rPr lang="pl-PL" b="1" dirty="0">
                <a:latin typeface="Courier New"/>
                <a:cs typeface="Courier New"/>
              </a:rPr>
              <a:t>    con = </a:t>
            </a:r>
            <a:r>
              <a:rPr lang="pl-PL" b="1" dirty="0" err="1">
                <a:latin typeface="Courier New"/>
                <a:cs typeface="Courier New"/>
              </a:rPr>
              <a:t>document.getElementById</a:t>
            </a:r>
            <a:r>
              <a:rPr lang="pl-PL" b="1" dirty="0">
                <a:latin typeface="Courier New"/>
                <a:cs typeface="Courier New"/>
              </a:rPr>
              <a:t>("</a:t>
            </a:r>
            <a:r>
              <a:rPr lang="pl-PL" b="1" dirty="0" err="1">
                <a:latin typeface="Courier New"/>
                <a:cs typeface="Courier New"/>
              </a:rPr>
              <a:t>canvas</a:t>
            </a:r>
            <a:r>
              <a:rPr lang="pl-PL" b="1" dirty="0">
                <a:latin typeface="Courier New"/>
                <a:cs typeface="Courier New"/>
              </a:rPr>
              <a:t>")</a:t>
            </a:r>
          </a:p>
          <a:p>
            <a:r>
              <a:rPr lang="pl-PL" b="1" dirty="0">
                <a:latin typeface="Courier New"/>
                <a:cs typeface="Courier New"/>
              </a:rPr>
              <a:t>                  .</a:t>
            </a:r>
            <a:r>
              <a:rPr lang="pl-PL" b="1" dirty="0" err="1">
                <a:latin typeface="Courier New"/>
                <a:cs typeface="Courier New"/>
              </a:rPr>
              <a:t>getContext</a:t>
            </a:r>
            <a:r>
              <a:rPr lang="pl-PL" b="1" dirty="0">
                <a:latin typeface="Courier New"/>
                <a:cs typeface="Courier New"/>
              </a:rPr>
              <a:t>("2d");</a:t>
            </a:r>
          </a:p>
          <a:p>
            <a:r>
              <a:rPr lang="pl-PL" b="1" dirty="0">
                <a:latin typeface="Courier New"/>
                <a:cs typeface="Courier New"/>
              </a:rPr>
              <a:t>    image = </a:t>
            </a:r>
            <a:r>
              <a:rPr lang="pl-PL" b="1" dirty="0" err="1">
                <a:latin typeface="Courier New"/>
                <a:cs typeface="Courier New"/>
              </a:rPr>
              <a:t>new</a:t>
            </a:r>
            <a:r>
              <a:rPr lang="pl-PL" b="1" dirty="0">
                <a:latin typeface="Courier New"/>
                <a:cs typeface="Courier New"/>
              </a:rPr>
              <a:t> Image();</a:t>
            </a:r>
          </a:p>
          <a:p>
            <a:r>
              <a:rPr lang="pl-PL" b="1" dirty="0">
                <a:latin typeface="Courier New"/>
                <a:cs typeface="Courier New"/>
              </a:rPr>
              <a:t>    </a:t>
            </a:r>
            <a:r>
              <a:rPr lang="pl-PL" b="1" dirty="0" err="1">
                <a:latin typeface="Courier New"/>
                <a:cs typeface="Courier New"/>
              </a:rPr>
              <a:t>image.src</a:t>
            </a:r>
            <a:r>
              <a:rPr lang="pl-PL" b="1" dirty="0">
                <a:latin typeface="Courier New"/>
                <a:cs typeface="Courier New"/>
              </a:rPr>
              <a:t> = "</a:t>
            </a:r>
            <a:r>
              <a:rPr lang="pl-PL" b="1" dirty="0" err="1">
                <a:latin typeface="Courier New"/>
                <a:cs typeface="Courier New"/>
              </a:rPr>
              <a:t>images</a:t>
            </a:r>
            <a:r>
              <a:rPr lang="pl-PL" b="1" dirty="0">
                <a:latin typeface="Courier New"/>
                <a:cs typeface="Courier New"/>
              </a:rPr>
              <a:t>/</a:t>
            </a:r>
            <a:r>
              <a:rPr lang="pl-PL" b="1" dirty="0" err="1">
                <a:latin typeface="Courier New"/>
                <a:cs typeface="Courier New"/>
              </a:rPr>
              <a:t>bristol.png</a:t>
            </a:r>
            <a:r>
              <a:rPr lang="pl-PL" b="1" dirty="0">
                <a:latin typeface="Courier New"/>
                <a:cs typeface="Courier New"/>
              </a:rPr>
              <a:t>";</a:t>
            </a:r>
          </a:p>
          <a:p>
            <a:r>
              <a:rPr lang="pl-PL" b="1" dirty="0">
                <a:latin typeface="Courier New"/>
                <a:cs typeface="Courier New"/>
              </a:rPr>
              <a:t>    </a:t>
            </a:r>
          </a:p>
          <a:p>
            <a:r>
              <a:rPr lang="pl-PL" b="1" dirty="0">
                <a:latin typeface="Courier New"/>
                <a:cs typeface="Courier New"/>
              </a:rPr>
              <a:t>    </a:t>
            </a:r>
            <a:r>
              <a:rPr lang="pl-PL" b="1" dirty="0" err="1">
                <a:solidFill>
                  <a:srgbClr val="B23C00"/>
                </a:solidFill>
                <a:latin typeface="Courier New"/>
                <a:cs typeface="Courier New"/>
              </a:rPr>
              <a:t>setInterval</a:t>
            </a:r>
            <a:r>
              <a:rPr lang="pl-PL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pl-PL" b="1" dirty="0" err="1">
                <a:solidFill>
                  <a:srgbClr val="B23C00"/>
                </a:solidFill>
                <a:latin typeface="Courier New"/>
                <a:cs typeface="Courier New"/>
              </a:rPr>
              <a:t>draw</a:t>
            </a:r>
            <a:r>
              <a:rPr lang="pl-PL" b="1" dirty="0">
                <a:solidFill>
                  <a:srgbClr val="B23C00"/>
                </a:solidFill>
                <a:latin typeface="Courier New"/>
                <a:cs typeface="Courier New"/>
              </a:rPr>
              <a:t>, 50);</a:t>
            </a:r>
          </a:p>
          <a:p>
            <a:r>
              <a:rPr lang="pl-PL" b="1" dirty="0" smtClean="0">
                <a:latin typeface="Courier New"/>
                <a:cs typeface="Courier New"/>
              </a:rPr>
              <a:t>}</a:t>
            </a:r>
            <a:endParaRPr lang="pl-PL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20634" y="1325903"/>
            <a:ext cx="21006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animation/</a:t>
            </a:r>
            <a:r>
              <a:rPr lang="en-US" dirty="0" err="1" smtClean="0">
                <a:solidFill>
                  <a:srgbClr val="FFFF00"/>
                </a:solidFill>
              </a:rPr>
              <a:t>rotate.html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088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Animated Rotation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396269"/>
            <a:ext cx="7572506" cy="532453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draw()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con.strokeStyle</a:t>
            </a:r>
            <a:r>
              <a:rPr lang="en-US" sz="2000" b="1" dirty="0">
                <a:latin typeface="Courier New"/>
                <a:cs typeface="Courier New"/>
              </a:rPr>
              <a:t> = "black";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con.fillStyle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= "white";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con.fillRect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con.strokeRect</a:t>
            </a:r>
            <a:r>
              <a:rPr lang="en-US" sz="20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da-DK" sz="2000" b="1" dirty="0">
                <a:latin typeface="Courier New"/>
                <a:cs typeface="Courier New"/>
              </a:rPr>
              <a:t>    angle += 0.25;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if (angle &gt; 2*</a:t>
            </a:r>
            <a:r>
              <a:rPr lang="en-US" sz="2000" b="1" dirty="0" err="1">
                <a:latin typeface="Courier New"/>
                <a:cs typeface="Courier New"/>
              </a:rPr>
              <a:t>Math.PI</a:t>
            </a:r>
            <a:r>
              <a:rPr lang="en-US" sz="2000" b="1" dirty="0">
                <a:latin typeface="Courier New"/>
                <a:cs typeface="Courier New"/>
              </a:rPr>
              <a:t>) angle = 0;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hr-HR" sz="2000" b="1" dirty="0">
                <a:latin typeface="Courier New"/>
                <a:cs typeface="Courier New"/>
              </a:rPr>
              <a:t>    con.save();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con.translate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(100, 100);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con.rotate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(angle);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con.drawImage</a:t>
            </a:r>
            <a:r>
              <a:rPr lang="en-US" sz="2000" b="1" dirty="0">
                <a:latin typeface="Courier New"/>
                <a:cs typeface="Courier New"/>
              </a:rPr>
              <a:t>(image, -IMAGE_W/2, -IMAGE_H/2,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          IMAGE_W, IMAGE_H);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con.restore</a:t>
            </a:r>
            <a:r>
              <a:rPr lang="en-US" sz="2000" b="1" dirty="0">
                <a:latin typeface="Courier New"/>
                <a:cs typeface="Courier New"/>
              </a:rPr>
              <a:t>();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32292" y="2331732"/>
            <a:ext cx="130107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First clear 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the canvas</a:t>
            </a:r>
            <a:endParaRPr lang="en-US" sz="1800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72229" y="4979887"/>
            <a:ext cx="243438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Translate, then rotate.</a:t>
            </a:r>
            <a:endParaRPr lang="en-US" sz="1800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49414" y="6263609"/>
            <a:ext cx="731991" cy="338554"/>
          </a:xfrm>
          <a:prstGeom prst="rect">
            <a:avLst/>
          </a:prstGeom>
          <a:solidFill>
            <a:schemeClr val="bg1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26463" y="1234464"/>
            <a:ext cx="21006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animation/</a:t>
            </a:r>
            <a:r>
              <a:rPr lang="en-US" dirty="0" err="1" smtClean="0">
                <a:solidFill>
                  <a:srgbClr val="FFFF00"/>
                </a:solidFill>
              </a:rPr>
              <a:t>rotate.html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280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animate moving an object, draw it in a slightly different location during each </a:t>
            </a:r>
            <a:br>
              <a:rPr lang="en-US" dirty="0" smtClean="0"/>
            </a:br>
            <a:r>
              <a:rPr lang="en-US" dirty="0" smtClean="0"/>
              <a:t>call of the drawing function.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Remember to clear the canvas first, otherwise </a:t>
            </a:r>
            <a:br>
              <a:rPr lang="en-US" dirty="0" smtClean="0"/>
            </a:br>
            <a:r>
              <a:rPr lang="en-US" dirty="0" smtClean="0"/>
              <a:t>the object is “smeared” across the canvas.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9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</a:t>
            </a:r>
            <a:r>
              <a:rPr lang="en-US" dirty="0" smtClean="0"/>
              <a:t>Objects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417342"/>
            <a:ext cx="7726419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draw()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con.fillRect</a:t>
            </a:r>
            <a:r>
              <a:rPr lang="en-US" sz="20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con.strokeRect</a:t>
            </a:r>
            <a:r>
              <a:rPr lang="en-US" sz="2000" b="1" dirty="0">
                <a:latin typeface="Courier New"/>
                <a:cs typeface="Courier New"/>
              </a:rPr>
              <a:t>(0, 0, CANVAS_W, CANVAS_H)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con.drawImage</a:t>
            </a:r>
            <a:r>
              <a:rPr lang="en-US" sz="2000" b="1" dirty="0">
                <a:latin typeface="Courier New"/>
                <a:cs typeface="Courier New"/>
              </a:rPr>
              <a:t>(image,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x, y</a:t>
            </a:r>
            <a:r>
              <a:rPr lang="en-US" sz="2000" b="1" dirty="0">
                <a:latin typeface="Courier New"/>
                <a:cs typeface="Courier New"/>
              </a:rPr>
              <a:t>, IMAGE_W, IMAGE_H);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</a:t>
            </a:r>
            <a:r>
              <a:rPr lang="fr-FR" sz="2000" b="1" dirty="0">
                <a:solidFill>
                  <a:srgbClr val="B23C00"/>
                </a:solidFill>
                <a:latin typeface="Courier New"/>
                <a:cs typeface="Courier New"/>
              </a:rPr>
              <a:t>x += dx;</a:t>
            </a:r>
          </a:p>
          <a:p>
            <a:r>
              <a:rPr lang="es-ES_tradnl" sz="2000" b="1" dirty="0">
                <a:solidFill>
                  <a:srgbClr val="B23C00"/>
                </a:solidFill>
                <a:latin typeface="Courier New"/>
                <a:cs typeface="Courier New"/>
              </a:rPr>
              <a:t>    y += </a:t>
            </a:r>
            <a:r>
              <a:rPr lang="es-ES_tradnl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dy</a:t>
            </a:r>
            <a:r>
              <a:rPr lang="es-ES_tradnl" sz="2000" b="1" dirty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s-ES_tradnl" sz="2000" b="1" dirty="0">
                <a:latin typeface="Courier New"/>
                <a:cs typeface="Courier New"/>
              </a:rPr>
              <a:t>    </a:t>
            </a:r>
          </a:p>
          <a:p>
            <a:r>
              <a:rPr lang="es-ES_tradnl" sz="2000" b="1" dirty="0">
                <a:latin typeface="Courier New"/>
                <a:cs typeface="Courier New"/>
              </a:rPr>
              <a:t>    </a:t>
            </a:r>
            <a:r>
              <a:rPr lang="es-ES_tradnl" sz="2000" b="1" dirty="0">
                <a:solidFill>
                  <a:srgbClr val="B23C00"/>
                </a:solidFill>
                <a:latin typeface="Courier New"/>
                <a:cs typeface="Courier New"/>
              </a:rPr>
              <a:t>// </a:t>
            </a:r>
            <a:r>
              <a:rPr lang="es-ES_tradnl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Bounce</a:t>
            </a:r>
            <a:r>
              <a:rPr lang="es-ES_tradnl" sz="2000" b="1" dirty="0">
                <a:solidFill>
                  <a:srgbClr val="B23C00"/>
                </a:solidFill>
                <a:latin typeface="Courier New"/>
                <a:cs typeface="Courier New"/>
              </a:rPr>
              <a:t> off a </a:t>
            </a:r>
            <a:r>
              <a:rPr lang="es-ES_tradnl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wall</a:t>
            </a:r>
            <a:endParaRPr lang="es-ES_tradnl" sz="20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if ((x &lt; 0) || (x &gt; RIGHT))  dx = -dx;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if ((y &lt; 0) || (y &gt; BOTTOM))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dy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= -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dy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06609" y="1989602"/>
            <a:ext cx="1225365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Clear the 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canvas.</a:t>
            </a:r>
            <a:endParaRPr lang="en-US" sz="2000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49414" y="6263609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26463" y="1234464"/>
            <a:ext cx="224913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animation/</a:t>
            </a:r>
            <a:r>
              <a:rPr lang="en-US" dirty="0" err="1" smtClean="0">
                <a:solidFill>
                  <a:srgbClr val="FFFF00"/>
                </a:solidFill>
              </a:rPr>
              <a:t>bounce.html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774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Keyboard Animation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 smtClean="0"/>
              <a:t>You can use the keyboard to control animation.</a:t>
            </a:r>
          </a:p>
          <a:p>
            <a:r>
              <a:rPr lang="en-US" dirty="0" smtClean="0"/>
              <a:t>Set the event handler for the document’s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onkeydown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event.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0269" y="2971805"/>
            <a:ext cx="5172458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const</a:t>
            </a:r>
            <a:r>
              <a:rPr lang="en-US" sz="2000" b="1" dirty="0">
                <a:latin typeface="Courier New"/>
                <a:cs typeface="Courier New"/>
              </a:rPr>
              <a:t> KEY_SPACE = 32;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const</a:t>
            </a:r>
            <a:r>
              <a:rPr lang="en-US" sz="2000" b="1" dirty="0">
                <a:latin typeface="Courier New"/>
                <a:cs typeface="Courier New"/>
              </a:rPr>
              <a:t> KEY_LEFT  = 37; 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const</a:t>
            </a:r>
            <a:r>
              <a:rPr lang="en-US" sz="2000" b="1" dirty="0">
                <a:latin typeface="Courier New"/>
                <a:cs typeface="Courier New"/>
              </a:rPr>
              <a:t> KEY_UP    = 38;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const</a:t>
            </a:r>
            <a:r>
              <a:rPr lang="en-US" sz="2000" b="1" dirty="0">
                <a:latin typeface="Courier New"/>
                <a:cs typeface="Courier New"/>
              </a:rPr>
              <a:t> KEY_RIGHT = 39; 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const</a:t>
            </a:r>
            <a:r>
              <a:rPr lang="en-US" sz="2000" b="1" dirty="0">
                <a:latin typeface="Courier New"/>
                <a:cs typeface="Courier New"/>
              </a:rPr>
              <a:t> KEY_DOWN  = 40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...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err="1">
                <a:solidFill>
                  <a:srgbClr val="A40000"/>
                </a:solidFill>
                <a:latin typeface="Courier New"/>
                <a:cs typeface="Courier New"/>
              </a:rPr>
              <a:t>document.onkeydown</a:t>
            </a:r>
            <a:r>
              <a:rPr lang="en-US" sz="2000" b="1" dirty="0">
                <a:solidFill>
                  <a:srgbClr val="A40000"/>
                </a:solidFill>
                <a:latin typeface="Courier New"/>
                <a:cs typeface="Courier New"/>
              </a:rPr>
              <a:t> = </a:t>
            </a:r>
            <a:r>
              <a:rPr lang="en-US" sz="2000" b="1" dirty="0" err="1">
                <a:solidFill>
                  <a:srgbClr val="A40000"/>
                </a:solidFill>
                <a:latin typeface="Courier New"/>
                <a:cs typeface="Courier New"/>
              </a:rPr>
              <a:t>updateKeys</a:t>
            </a:r>
            <a:r>
              <a:rPr lang="en-US" sz="2000" b="1" dirty="0">
                <a:solidFill>
                  <a:srgbClr val="A40000"/>
                </a:solidFill>
                <a:latin typeface="Courier New"/>
                <a:cs typeface="Courier New"/>
              </a:rPr>
              <a:t>;</a:t>
            </a:r>
            <a:r>
              <a:rPr lang="en-US" sz="2000" b="1" dirty="0" smtClean="0">
                <a:solidFill>
                  <a:srgbClr val="A40000"/>
                </a:solidFill>
                <a:latin typeface="Courier New"/>
                <a:cs typeface="Courier New"/>
              </a:rPr>
              <a:t> </a:t>
            </a:r>
            <a:endParaRPr lang="en-US" sz="2000" b="1" dirty="0">
              <a:solidFill>
                <a:srgbClr val="A40000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2073" y="2788927"/>
            <a:ext cx="251092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animation/</a:t>
            </a:r>
            <a:r>
              <a:rPr lang="en-US" dirty="0" err="1" smtClean="0">
                <a:solidFill>
                  <a:srgbClr val="FFFF00"/>
                </a:solidFill>
              </a:rPr>
              <a:t>arrowkeys.html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713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Keyboard Animation </a:t>
            </a:r>
            <a:r>
              <a:rPr lang="en-US" dirty="0" smtClean="0"/>
              <a:t>Control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508781"/>
            <a:ext cx="6802939" cy="40934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updateKeys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(event)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key =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event.keyCode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pl-PL" sz="2000" b="1" dirty="0">
                <a:latin typeface="Courier New"/>
                <a:cs typeface="Courier New"/>
              </a:rPr>
              <a:t>    </a:t>
            </a:r>
            <a:r>
              <a:rPr lang="pl-PL" sz="2000" b="1" dirty="0" err="1">
                <a:latin typeface="Courier New"/>
                <a:cs typeface="Courier New"/>
              </a:rPr>
              <a:t>switch</a:t>
            </a:r>
            <a:r>
              <a:rPr lang="pl-PL" sz="2000" b="1" dirty="0">
                <a:latin typeface="Courier New"/>
                <a:cs typeface="Courier New"/>
              </a:rPr>
              <a:t>(</a:t>
            </a:r>
            <a:r>
              <a:rPr lang="pl-PL" sz="2000" b="1" dirty="0" err="1">
                <a:latin typeface="Courier New"/>
                <a:cs typeface="Courier New"/>
              </a:rPr>
              <a:t>key</a:t>
            </a:r>
            <a:r>
              <a:rPr lang="pl-PL" sz="2000" b="1" dirty="0">
                <a:latin typeface="Courier New"/>
                <a:cs typeface="Courier New"/>
              </a:rPr>
              <a:t>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case KEY_LEFT:  dx -= 5;     break;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case KEY_RIGHT: dx += 5;     break;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case KEY_UP:    </a:t>
            </a:r>
            <a:r>
              <a:rPr lang="en-US" sz="2000" b="1" dirty="0" err="1">
                <a:latin typeface="Courier New"/>
                <a:cs typeface="Courier New"/>
              </a:rPr>
              <a:t>dy</a:t>
            </a:r>
            <a:r>
              <a:rPr lang="en-US" sz="2000" b="1" dirty="0">
                <a:latin typeface="Courier New"/>
                <a:cs typeface="Courier New"/>
              </a:rPr>
              <a:t> -= 5;     break;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case KEY_DOWN:  </a:t>
            </a:r>
            <a:r>
              <a:rPr lang="en-US" sz="2000" b="1" dirty="0" err="1">
                <a:latin typeface="Courier New"/>
                <a:cs typeface="Courier New"/>
              </a:rPr>
              <a:t>dy</a:t>
            </a:r>
            <a:r>
              <a:rPr lang="en-US" sz="2000" b="1" dirty="0">
                <a:latin typeface="Courier New"/>
                <a:cs typeface="Courier New"/>
              </a:rPr>
              <a:t> += 5;     break;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case KEY_SPACE: dx = </a:t>
            </a:r>
            <a:r>
              <a:rPr lang="en-US" sz="2000" b="1" dirty="0" err="1">
                <a:latin typeface="Courier New"/>
                <a:cs typeface="Courier New"/>
              </a:rPr>
              <a:t>dy</a:t>
            </a:r>
            <a:r>
              <a:rPr lang="en-US" sz="2000" b="1" dirty="0">
                <a:latin typeface="Courier New"/>
                <a:cs typeface="Courier New"/>
              </a:rPr>
              <a:t> = 0; break;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    default:                     break;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}</a:t>
            </a:r>
          </a:p>
          <a:p>
            <a:r>
              <a:rPr lang="fr-FR" sz="2000" b="1" dirty="0" smtClean="0">
                <a:latin typeface="Courier New"/>
                <a:cs typeface="Courier New"/>
              </a:rPr>
              <a:t>}</a:t>
            </a:r>
            <a:endParaRPr lang="fr-FR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60707" y="1325903"/>
            <a:ext cx="251092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animation/</a:t>
            </a:r>
            <a:r>
              <a:rPr lang="en-US" dirty="0" err="1" smtClean="0">
                <a:solidFill>
                  <a:srgbClr val="FFFF00"/>
                </a:solidFill>
              </a:rPr>
              <a:t>arrowkeys.html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609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Keyboard Animation Control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562" y="1417342"/>
            <a:ext cx="7726419" cy="470898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draw()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con.fillRect</a:t>
            </a:r>
            <a:r>
              <a:rPr lang="en-US" sz="20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con.strokeRect</a:t>
            </a:r>
            <a:r>
              <a:rPr lang="en-US" sz="20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con.drawImage</a:t>
            </a:r>
            <a:r>
              <a:rPr lang="en-US" sz="2000" b="1" dirty="0">
                <a:latin typeface="Courier New"/>
                <a:cs typeface="Courier New"/>
              </a:rPr>
              <a:t>(image, </a:t>
            </a:r>
            <a:r>
              <a:rPr lang="en-US" sz="2000" b="1" dirty="0">
                <a:solidFill>
                  <a:srgbClr val="B23300"/>
                </a:solidFill>
                <a:latin typeface="Courier New"/>
                <a:cs typeface="Courier New"/>
              </a:rPr>
              <a:t>x, y</a:t>
            </a:r>
            <a:r>
              <a:rPr lang="en-US" sz="2000" b="1" dirty="0">
                <a:latin typeface="Courier New"/>
                <a:cs typeface="Courier New"/>
              </a:rPr>
              <a:t>, IMAGE_W, IMAGE_H);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endParaRPr lang="en-US" sz="2000" b="1" dirty="0">
              <a:solidFill>
                <a:srgbClr val="B23300"/>
              </a:solidFill>
              <a:latin typeface="Courier New"/>
              <a:cs typeface="Courier New"/>
            </a:endParaRPr>
          </a:p>
          <a:p>
            <a:r>
              <a:rPr lang="fr-FR" sz="2000" b="1" dirty="0">
                <a:solidFill>
                  <a:srgbClr val="B23300"/>
                </a:solidFill>
                <a:latin typeface="Courier New"/>
                <a:cs typeface="Courier New"/>
              </a:rPr>
              <a:t>    x += dx;</a:t>
            </a:r>
          </a:p>
          <a:p>
            <a:r>
              <a:rPr lang="es-ES_tradnl" sz="2000" b="1" dirty="0">
                <a:solidFill>
                  <a:srgbClr val="B23300"/>
                </a:solidFill>
                <a:latin typeface="Courier New"/>
                <a:cs typeface="Courier New"/>
              </a:rPr>
              <a:t>    y += </a:t>
            </a:r>
            <a:r>
              <a:rPr lang="es-ES_tradnl" sz="2000" b="1" dirty="0" err="1">
                <a:solidFill>
                  <a:srgbClr val="B23300"/>
                </a:solidFill>
                <a:latin typeface="Courier New"/>
                <a:cs typeface="Courier New"/>
              </a:rPr>
              <a:t>dy</a:t>
            </a:r>
            <a:r>
              <a:rPr lang="es-ES_tradnl" sz="2000" b="1" dirty="0">
                <a:solidFill>
                  <a:srgbClr val="B233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s-ES_tradnl" sz="2000" b="1" dirty="0">
                <a:latin typeface="Courier New"/>
                <a:cs typeface="Courier New"/>
              </a:rPr>
              <a:t>    </a:t>
            </a:r>
          </a:p>
          <a:p>
            <a:r>
              <a:rPr lang="es-ES_tradnl" sz="2000" b="1" dirty="0">
                <a:latin typeface="Courier New"/>
                <a:cs typeface="Courier New"/>
              </a:rPr>
              <a:t>    </a:t>
            </a:r>
            <a:r>
              <a:rPr lang="es-ES_tradnl" sz="2000" b="1" dirty="0">
                <a:solidFill>
                  <a:srgbClr val="B23C00"/>
                </a:solidFill>
                <a:latin typeface="Courier New"/>
                <a:cs typeface="Courier New"/>
              </a:rPr>
              <a:t>// </a:t>
            </a:r>
            <a:r>
              <a:rPr lang="es-ES_tradnl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Wrap</a:t>
            </a:r>
            <a:r>
              <a:rPr lang="es-ES_tradnl" sz="20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s-ES_tradnl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around</a:t>
            </a:r>
            <a:endParaRPr lang="es-ES_tradnl" sz="20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if      (x &lt; 0)        x = CANVAS_W;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else if (x &gt; CANVAS_W) x = 0;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if      (y &lt; 0)        y = CANVAS_H;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else if (y &gt; CANVAS_H) y = 0;</a:t>
            </a:r>
          </a:p>
          <a:p>
            <a:r>
              <a:rPr lang="en-US" sz="2000" b="1" dirty="0">
                <a:latin typeface="Courier New"/>
                <a:cs typeface="Courier New"/>
              </a:rPr>
              <a:t>}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49414" y="6263609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26463" y="1234464"/>
            <a:ext cx="251092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animation/</a:t>
            </a:r>
            <a:r>
              <a:rPr lang="en-US" dirty="0" err="1" smtClean="0">
                <a:solidFill>
                  <a:srgbClr val="FFFF00"/>
                </a:solidFill>
              </a:rPr>
              <a:t>arrowkeys.html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63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Mouse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5"/>
            <a:ext cx="8229600" cy="2926048"/>
          </a:xfrm>
        </p:spPr>
        <p:txBody>
          <a:bodyPr numCol="2"/>
          <a:lstStyle/>
          <a:p>
            <a:r>
              <a:rPr lang="en-US" dirty="0" err="1" smtClean="0"/>
              <a:t>onclick</a:t>
            </a:r>
            <a:endParaRPr lang="en-US" dirty="0" smtClean="0"/>
          </a:p>
          <a:p>
            <a:r>
              <a:rPr lang="en-US" dirty="0" err="1" smtClean="0"/>
              <a:t>oncontextmenu</a:t>
            </a:r>
            <a:endParaRPr lang="en-US" dirty="0" smtClean="0"/>
          </a:p>
          <a:p>
            <a:r>
              <a:rPr lang="en-US" dirty="0" err="1" smtClean="0"/>
              <a:t>ondblclick</a:t>
            </a:r>
            <a:endParaRPr lang="en-US" dirty="0" smtClean="0"/>
          </a:p>
          <a:p>
            <a:r>
              <a:rPr lang="en-US" dirty="0" err="1"/>
              <a:t>onmouseup</a:t>
            </a:r>
            <a:endParaRPr lang="en-US" dirty="0"/>
          </a:p>
          <a:p>
            <a:r>
              <a:rPr lang="en-US" dirty="0" err="1" smtClean="0"/>
              <a:t>onmousedown</a:t>
            </a:r>
            <a:endParaRPr lang="en-US" dirty="0" smtClean="0"/>
          </a:p>
          <a:p>
            <a:r>
              <a:rPr lang="en-US" dirty="0" err="1" smtClean="0"/>
              <a:t>onmouseenter</a:t>
            </a:r>
            <a:endParaRPr lang="en-US" dirty="0" smtClean="0"/>
          </a:p>
          <a:p>
            <a:r>
              <a:rPr lang="en-US" dirty="0" err="1" smtClean="0"/>
              <a:t>onmouseleave</a:t>
            </a:r>
            <a:endParaRPr lang="en-US" dirty="0" smtClean="0"/>
          </a:p>
          <a:p>
            <a:r>
              <a:rPr lang="en-US" dirty="0" err="1" smtClean="0"/>
              <a:t>onmousemove</a:t>
            </a:r>
            <a:endParaRPr lang="en-US" dirty="0" smtClean="0"/>
          </a:p>
          <a:p>
            <a:r>
              <a:rPr lang="en-US" dirty="0" err="1" smtClean="0"/>
              <a:t>onmouseover</a:t>
            </a:r>
            <a:endParaRPr lang="en-US" dirty="0" smtClean="0"/>
          </a:p>
          <a:p>
            <a:r>
              <a:rPr lang="en-US" dirty="0" err="1" smtClean="0"/>
              <a:t>onmouseout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49414" y="6263609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957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Mouse Animation </a:t>
            </a:r>
            <a:r>
              <a:rPr lang="en-US" dirty="0"/>
              <a:t>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0123" y="1447800"/>
            <a:ext cx="8034246" cy="440120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canvas = </a:t>
            </a:r>
            <a:r>
              <a:rPr lang="en-US" sz="2000" b="1" dirty="0" err="1">
                <a:latin typeface="Courier New"/>
                <a:cs typeface="Courier New"/>
              </a:rPr>
              <a:t>document.getElementById</a:t>
            </a:r>
            <a:r>
              <a:rPr lang="en-US" sz="2000" b="1" dirty="0">
                <a:latin typeface="Courier New"/>
                <a:cs typeface="Courier New"/>
              </a:rPr>
              <a:t>("canvas");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con = </a:t>
            </a:r>
            <a:r>
              <a:rPr lang="en-US" sz="2000" b="1" dirty="0" err="1">
                <a:latin typeface="Courier New"/>
                <a:cs typeface="Courier New"/>
              </a:rPr>
              <a:t>canvas.getContext</a:t>
            </a:r>
            <a:r>
              <a:rPr lang="en-US" sz="2000" b="1" dirty="0">
                <a:latin typeface="Courier New"/>
                <a:cs typeface="Courier New"/>
              </a:rPr>
              <a:t>("2d");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con.fillStyle</a:t>
            </a:r>
            <a:r>
              <a:rPr lang="en-US" sz="2000" b="1" dirty="0">
                <a:latin typeface="Courier New"/>
                <a:cs typeface="Courier New"/>
              </a:rPr>
              <a:t> = "white";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con.strokeStyle</a:t>
            </a:r>
            <a:r>
              <a:rPr lang="en-US" sz="2000" b="1" dirty="0">
                <a:latin typeface="Courier New"/>
                <a:cs typeface="Courier New"/>
              </a:rPr>
              <a:t> = "</a:t>
            </a:r>
            <a:r>
              <a:rPr lang="en-US" sz="2000" b="1" dirty="0" err="1">
                <a:latin typeface="Courier New"/>
                <a:cs typeface="Courier New"/>
              </a:rPr>
              <a:t>lightgray</a:t>
            </a:r>
            <a:r>
              <a:rPr lang="en-US" sz="2000" b="1" dirty="0">
                <a:latin typeface="Courier New"/>
                <a:cs typeface="Courier New"/>
              </a:rPr>
              <a:t>";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con.lineWidth</a:t>
            </a:r>
            <a:r>
              <a:rPr lang="en-US" sz="2000" b="1" dirty="0">
                <a:latin typeface="Courier New"/>
                <a:cs typeface="Courier New"/>
              </a:rPr>
              <a:t> = 1;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con.strokeRect</a:t>
            </a:r>
            <a:r>
              <a:rPr lang="en-US" sz="20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canvas.onmouseenter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mouseEnter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canvas.onmouseleave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mouseLeave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canvas.onmousemove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=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mouseMove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75097" y="1234464"/>
            <a:ext cx="219182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animation/</a:t>
            </a:r>
            <a:r>
              <a:rPr lang="en-US" dirty="0" err="1" smtClean="0">
                <a:solidFill>
                  <a:srgbClr val="FFFF00"/>
                </a:solidFill>
              </a:rPr>
              <a:t>mouse.html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207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 Animation </a:t>
            </a:r>
            <a:r>
              <a:rPr lang="en-US" dirty="0" smtClean="0"/>
              <a:t>Control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1635" y="1234464"/>
            <a:ext cx="6418156" cy="507831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mouseEnter</a:t>
            </a:r>
            <a:r>
              <a:rPr lang="en-US" sz="1800" b="1" dirty="0">
                <a:latin typeface="Courier New"/>
                <a:cs typeface="Courier New"/>
              </a:rPr>
              <a:t>(event)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con.lineWidth</a:t>
            </a:r>
            <a:r>
              <a:rPr lang="en-US" sz="1800" b="1" dirty="0">
                <a:latin typeface="Courier New"/>
                <a:cs typeface="Courier New"/>
              </a:rPr>
              <a:t> = 3;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con.strokeStyle</a:t>
            </a:r>
            <a:r>
              <a:rPr lang="en-US" sz="1800" b="1" dirty="0">
                <a:latin typeface="Courier New"/>
                <a:cs typeface="Courier New"/>
              </a:rPr>
              <a:t> = "white";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con.strokeRect</a:t>
            </a:r>
            <a:r>
              <a:rPr lang="en-US" sz="18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con.strokeStyle</a:t>
            </a:r>
            <a:r>
              <a:rPr lang="en-US" sz="1800" b="1" dirty="0">
                <a:latin typeface="Courier New"/>
                <a:cs typeface="Courier New"/>
              </a:rPr>
              <a:t> = "red";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con.strokeRect</a:t>
            </a:r>
            <a:r>
              <a:rPr lang="en-US" sz="18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mouseLeave</a:t>
            </a:r>
            <a:r>
              <a:rPr lang="en-US" sz="1800" b="1" dirty="0">
                <a:latin typeface="Courier New"/>
                <a:cs typeface="Courier New"/>
              </a:rPr>
              <a:t>(event)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con.lineWidth</a:t>
            </a:r>
            <a:r>
              <a:rPr lang="en-US" sz="1800" b="1" dirty="0">
                <a:latin typeface="Courier New"/>
                <a:cs typeface="Courier New"/>
              </a:rPr>
              <a:t> = 4;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con.strokeStyle</a:t>
            </a:r>
            <a:r>
              <a:rPr lang="en-US" sz="1800" b="1" dirty="0">
                <a:latin typeface="Courier New"/>
                <a:cs typeface="Courier New"/>
              </a:rPr>
              <a:t> = "white";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con.strokeRect</a:t>
            </a:r>
            <a:r>
              <a:rPr lang="en-US" sz="18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con.strokeStyle</a:t>
            </a:r>
            <a:r>
              <a:rPr lang="en-US" sz="1800" b="1" dirty="0">
                <a:latin typeface="Courier New"/>
                <a:cs typeface="Courier New"/>
              </a:rPr>
              <a:t> = "</a:t>
            </a:r>
            <a:r>
              <a:rPr lang="en-US" sz="1800" b="1" dirty="0" err="1">
                <a:latin typeface="Courier New"/>
                <a:cs typeface="Courier New"/>
              </a:rPr>
              <a:t>lightgray</a:t>
            </a:r>
            <a:r>
              <a:rPr lang="en-US" sz="1800" b="1" dirty="0">
                <a:latin typeface="Courier New"/>
                <a:cs typeface="Courier New"/>
              </a:rPr>
              <a:t>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con.lineWidth</a:t>
            </a:r>
            <a:r>
              <a:rPr lang="en-US" sz="1800" b="1" dirty="0">
                <a:latin typeface="Courier New"/>
                <a:cs typeface="Courier New"/>
              </a:rPr>
              <a:t> = 1;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con.strokeRect</a:t>
            </a:r>
            <a:r>
              <a:rPr lang="en-US" sz="18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52146" y="1325903"/>
            <a:ext cx="219182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animation/</a:t>
            </a:r>
            <a:r>
              <a:rPr lang="en-US" dirty="0" err="1" smtClean="0">
                <a:solidFill>
                  <a:srgbClr val="FFFF00"/>
                </a:solidFill>
              </a:rPr>
              <a:t>mouse.html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049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Animation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Animate objects on the HTML canvas.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Use an animation loop to perform </a:t>
            </a:r>
            <a:r>
              <a:rPr lang="en-US" dirty="0" smtClean="0">
                <a:solidFill>
                  <a:srgbClr val="B23C00"/>
                </a:solidFill>
              </a:rPr>
              <a:t>transformations</a:t>
            </a:r>
            <a:r>
              <a:rPr lang="en-US" dirty="0" smtClean="0"/>
              <a:t>: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translations</a:t>
            </a:r>
            <a:r>
              <a:rPr lang="en-US" dirty="0" smtClean="0"/>
              <a:t>: move objects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rotations</a:t>
            </a:r>
            <a:r>
              <a:rPr lang="en-US" dirty="0" smtClean="0"/>
              <a:t>: rotate </a:t>
            </a:r>
            <a:r>
              <a:rPr lang="en-US" dirty="0"/>
              <a:t>objects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scaling</a:t>
            </a:r>
            <a:r>
              <a:rPr lang="en-US" dirty="0" smtClean="0"/>
              <a:t>: grow and shrink </a:t>
            </a:r>
            <a:r>
              <a:rPr lang="en-US" dirty="0"/>
              <a:t>objects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 Animation Control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9819" y="1234464"/>
            <a:ext cx="6418156" cy="4801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mouseMove</a:t>
            </a:r>
            <a:r>
              <a:rPr lang="en-US" sz="1800" b="1" dirty="0">
                <a:latin typeface="Courier New"/>
                <a:cs typeface="Courier New"/>
              </a:rPr>
              <a:t>(event)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var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mouseX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event.pageX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- CANVAS_LEFT;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var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mouseY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event.pageY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- CANVAS_TOP;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con.lineWidth</a:t>
            </a:r>
            <a:r>
              <a:rPr lang="en-US" sz="1800" b="1" dirty="0">
                <a:latin typeface="Courier New"/>
                <a:cs typeface="Courier New"/>
              </a:rPr>
              <a:t> = 3;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con.fillStyle</a:t>
            </a:r>
            <a:r>
              <a:rPr lang="en-US" sz="1800" b="1" dirty="0">
                <a:latin typeface="Courier New"/>
                <a:cs typeface="Courier New"/>
              </a:rPr>
              <a:t> = "white";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con.fillRect</a:t>
            </a:r>
            <a:r>
              <a:rPr lang="en-US" sz="18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con.strokeRect</a:t>
            </a:r>
            <a:r>
              <a:rPr lang="en-US" sz="18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con.lineWidth</a:t>
            </a:r>
            <a:r>
              <a:rPr lang="en-US" sz="1800" b="1" dirty="0">
                <a:latin typeface="Courier New"/>
                <a:cs typeface="Courier New"/>
              </a:rPr>
              <a:t> = 5;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con.beginPath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con.moveTo</a:t>
            </a:r>
            <a:r>
              <a:rPr lang="en-US" sz="1800" b="1" dirty="0">
                <a:latin typeface="Courier New"/>
                <a:cs typeface="Courier New"/>
              </a:rPr>
              <a:t>(CANVAS_W/2, CANVAS_H/2);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con.lineTo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mouseX</a:t>
            </a:r>
            <a:r>
              <a:rPr lang="en-US" sz="1800" b="1" dirty="0">
                <a:latin typeface="Courier New"/>
                <a:cs typeface="Courier New"/>
              </a:rPr>
              <a:t>, </a:t>
            </a:r>
            <a:r>
              <a:rPr lang="en-US" sz="1800" b="1" dirty="0" err="1">
                <a:latin typeface="Courier New"/>
                <a:cs typeface="Courier New"/>
              </a:rPr>
              <a:t>mouseY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</a:t>
            </a:r>
            <a:r>
              <a:rPr lang="nl-NL" sz="1800" b="1" dirty="0" err="1">
                <a:latin typeface="Courier New"/>
                <a:cs typeface="Courier New"/>
              </a:rPr>
              <a:t>con.stroke</a:t>
            </a:r>
            <a:r>
              <a:rPr lang="nl-NL" sz="1800" b="1" dirty="0">
                <a:latin typeface="Courier New"/>
                <a:cs typeface="Courier New"/>
              </a:rPr>
              <a:t>();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</a:t>
            </a:r>
            <a:r>
              <a:rPr lang="nl-NL" sz="1800" b="1" dirty="0" err="1">
                <a:latin typeface="Courier New"/>
                <a:cs typeface="Courier New"/>
              </a:rPr>
              <a:t>con.closePath</a:t>
            </a:r>
            <a:r>
              <a:rPr lang="nl-NL" sz="1800" b="1" dirty="0">
                <a:latin typeface="Courier New"/>
                <a:cs typeface="Courier New"/>
              </a:rPr>
              <a:t>();</a:t>
            </a:r>
          </a:p>
          <a:p>
            <a:r>
              <a:rPr lang="nl-NL" sz="1800" b="1" dirty="0" smtClean="0">
                <a:latin typeface="Courier New"/>
                <a:cs typeface="Courier New"/>
              </a:rPr>
              <a:t>}</a:t>
            </a:r>
            <a:endParaRPr lang="nl-NL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92219" y="1783098"/>
            <a:ext cx="249434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Map page</a:t>
            </a:r>
            <a:r>
              <a:rPr lang="en-US" sz="1800" dirty="0">
                <a:solidFill>
                  <a:srgbClr val="B23C00"/>
                </a:solidFill>
              </a:rPr>
              <a:t> </a:t>
            </a:r>
            <a:r>
              <a:rPr lang="en-US" sz="1800" dirty="0" smtClean="0">
                <a:solidFill>
                  <a:srgbClr val="B23C00"/>
                </a:solidFill>
              </a:rPr>
              <a:t>coordinates 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to</a:t>
            </a:r>
            <a:r>
              <a:rPr lang="en-US" sz="1800" dirty="0">
                <a:solidFill>
                  <a:srgbClr val="B23C00"/>
                </a:solidFill>
              </a:rPr>
              <a:t> </a:t>
            </a:r>
            <a:r>
              <a:rPr lang="en-US" sz="1800" dirty="0" smtClean="0">
                <a:solidFill>
                  <a:srgbClr val="B23C00"/>
                </a:solidFill>
              </a:rPr>
              <a:t>canvas coordinates.</a:t>
            </a:r>
            <a:endParaRPr lang="en-US" sz="1800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5532097"/>
            <a:ext cx="219182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animation/</a:t>
            </a:r>
            <a:r>
              <a:rPr lang="en-US" dirty="0" err="1" smtClean="0">
                <a:solidFill>
                  <a:srgbClr val="FFFF00"/>
                </a:solidFill>
              </a:rPr>
              <a:t>mouse.html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240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 Animation Control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94586" y="1249150"/>
            <a:ext cx="4340326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&lt;style type = "text/</a:t>
            </a:r>
            <a:r>
              <a:rPr lang="en-US" sz="2000" b="1" dirty="0" err="1">
                <a:latin typeface="Courier New"/>
                <a:cs typeface="Courier New"/>
              </a:rPr>
              <a:t>css</a:t>
            </a:r>
            <a:r>
              <a:rPr lang="en-US" sz="2000" b="1" dirty="0">
                <a:latin typeface="Courier New"/>
                <a:cs typeface="Courier New"/>
              </a:rPr>
              <a:t>"&gt;</a:t>
            </a:r>
          </a:p>
          <a:p>
            <a:r>
              <a:rPr lang="sv-SE" sz="2000" b="1" dirty="0">
                <a:latin typeface="Courier New"/>
                <a:cs typeface="Courier New"/>
              </a:rPr>
              <a:t>    </a:t>
            </a:r>
            <a:r>
              <a:rPr lang="sv-SE" sz="2000" b="1" dirty="0">
                <a:solidFill>
                  <a:srgbClr val="B23C00"/>
                </a:solidFill>
                <a:latin typeface="Courier New"/>
                <a:cs typeface="Courier New"/>
              </a:rPr>
              <a:t>#canvas </a:t>
            </a:r>
            <a:r>
              <a:rPr lang="sv-SE" sz="2000" b="1" dirty="0">
                <a:latin typeface="Courier New"/>
                <a:cs typeface="Courier New"/>
              </a:rPr>
              <a:t>{</a:t>
            </a:r>
          </a:p>
          <a:p>
            <a:r>
              <a:rPr lang="sv-SE" sz="2000" b="1" dirty="0">
                <a:latin typeface="Courier New"/>
                <a:cs typeface="Courier New"/>
              </a:rPr>
              <a:t>        position: absolute;</a:t>
            </a:r>
          </a:p>
          <a:p>
            <a:r>
              <a:rPr lang="sv-SE" sz="2000" b="1" dirty="0">
                <a:latin typeface="Courier New"/>
                <a:cs typeface="Courier New"/>
              </a:rPr>
              <a:t>        </a:t>
            </a:r>
            <a:r>
              <a:rPr lang="sv-SE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left</a:t>
            </a:r>
            <a:r>
              <a:rPr lang="sv-SE" sz="2000" b="1" dirty="0">
                <a:solidFill>
                  <a:srgbClr val="B23C00"/>
                </a:solidFill>
                <a:latin typeface="Courier New"/>
                <a:cs typeface="Courier New"/>
              </a:rPr>
              <a:t>:     50px;</a:t>
            </a:r>
          </a:p>
          <a:p>
            <a:r>
              <a:rPr lang="tr-TR" sz="2000" b="1" dirty="0">
                <a:solidFill>
                  <a:srgbClr val="B23C00"/>
                </a:solidFill>
                <a:latin typeface="Courier New"/>
                <a:cs typeface="Courier New"/>
              </a:rPr>
              <a:t>        top:      100px;</a:t>
            </a:r>
          </a:p>
          <a:p>
            <a:r>
              <a:rPr lang="tr-TR" sz="2000" b="1" dirty="0">
                <a:latin typeface="Courier New"/>
                <a:cs typeface="Courier New"/>
              </a:rPr>
              <a:t>    }</a:t>
            </a:r>
          </a:p>
          <a:p>
            <a:r>
              <a:rPr lang="tr-TR" sz="2000" b="1" dirty="0">
                <a:latin typeface="Courier New"/>
                <a:cs typeface="Courier New"/>
              </a:rPr>
              <a:t>&lt;/</a:t>
            </a:r>
            <a:r>
              <a:rPr lang="tr-TR" sz="2000" b="1" dirty="0" err="1">
                <a:latin typeface="Courier New"/>
                <a:cs typeface="Courier New"/>
              </a:rPr>
              <a:t>style</a:t>
            </a:r>
            <a:r>
              <a:rPr lang="tr-TR" sz="2000" b="1" dirty="0" smtClean="0">
                <a:latin typeface="Courier New"/>
                <a:cs typeface="Courier New"/>
              </a:rPr>
              <a:t>&gt;</a:t>
            </a:r>
            <a:endParaRPr lang="tr-TR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4586" y="4632393"/>
            <a:ext cx="5109893" cy="1631216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&lt;canvas id = "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canvas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height = "200"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width = "200"&gt;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&lt;p&gt;Canvas not supported!&lt;/p&gt;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&lt;/canvas</a:t>
            </a:r>
            <a:r>
              <a:rPr lang="en-US" sz="2000" b="1" dirty="0" smtClean="0">
                <a:latin typeface="Courier New"/>
                <a:cs typeface="Courier New"/>
              </a:rPr>
              <a:t>&gt;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4586" y="3703317"/>
            <a:ext cx="3878586" cy="707886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const</a:t>
            </a:r>
            <a:r>
              <a:rPr lang="en-US" sz="2000" b="1" dirty="0">
                <a:latin typeface="Courier New"/>
                <a:cs typeface="Courier New"/>
              </a:rPr>
              <a:t> CANVAS_LEFT =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50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const</a:t>
            </a:r>
            <a:r>
              <a:rPr lang="en-US" sz="2000" b="1" dirty="0">
                <a:latin typeface="Courier New"/>
                <a:cs typeface="Courier New"/>
              </a:rPr>
              <a:t> CANVAS_TOP  =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100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49414" y="6355048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585" y="4343390"/>
            <a:ext cx="219182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animation/</a:t>
            </a:r>
            <a:r>
              <a:rPr lang="en-US" dirty="0" err="1" smtClean="0">
                <a:solidFill>
                  <a:srgbClr val="FFFF00"/>
                </a:solidFill>
              </a:rPr>
              <a:t>mouse.html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843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Animated Menus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 smtClean="0"/>
              <a:t>Done entirely with CSS and JavaScript.</a:t>
            </a:r>
          </a:p>
          <a:p>
            <a:pPr lvl="1"/>
            <a:r>
              <a:rPr lang="en-US" dirty="0" smtClean="0"/>
              <a:t>No canvas required!</a:t>
            </a:r>
          </a:p>
          <a:p>
            <a:pPr lvl="5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40123" y="2331732"/>
            <a:ext cx="4186413" cy="1631216"/>
          </a:xfrm>
          <a:prstGeom prst="rect">
            <a:avLst/>
          </a:prstGeom>
          <a:solidFill>
            <a:srgbClr val="F2F2F2"/>
          </a:solidFill>
          <a:ln>
            <a:solidFill>
              <a:srgbClr val="A6A6A6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ul.menu</a:t>
            </a:r>
            <a:r>
              <a:rPr lang="en-US" sz="2000" b="1" dirty="0">
                <a:latin typeface="Courier New"/>
                <a:cs typeface="Courier New"/>
              </a:rPr>
              <a:t>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display: none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list-style-type: none;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margin-top: 5px;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0123" y="4160512"/>
            <a:ext cx="6341199" cy="1938992"/>
          </a:xfrm>
          <a:prstGeom prst="rect">
            <a:avLst/>
          </a:prstGeom>
          <a:solidFill>
            <a:srgbClr val="F2F2F2"/>
          </a:solidFill>
          <a:ln>
            <a:solidFill>
              <a:srgbClr val="A6A6A6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if 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thisMenuStyle.display</a:t>
            </a:r>
            <a:r>
              <a:rPr lang="en-US" sz="2000" b="1" dirty="0">
                <a:latin typeface="Courier New"/>
                <a:cs typeface="Courier New"/>
              </a:rPr>
              <a:t> == "block") {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</a:t>
            </a:r>
            <a:r>
              <a:rPr lang="en-US" sz="2000" b="1" dirty="0" err="1" smtClean="0">
                <a:latin typeface="Courier New"/>
                <a:cs typeface="Courier New"/>
              </a:rPr>
              <a:t>thisMenuStyle.</a:t>
            </a:r>
            <a:r>
              <a:rPr lang="en-US" sz="20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display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= "none"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da-DK" sz="2000" b="1" dirty="0" err="1" smtClean="0">
                <a:latin typeface="Courier New"/>
                <a:cs typeface="Courier New"/>
              </a:rPr>
              <a:t>else</a:t>
            </a:r>
            <a:r>
              <a:rPr lang="da-DK" sz="2000" b="1" dirty="0" smtClean="0">
                <a:latin typeface="Courier New"/>
                <a:cs typeface="Courier New"/>
              </a:rPr>
              <a:t> </a:t>
            </a:r>
            <a:r>
              <a:rPr lang="da-DK" sz="2000" b="1" dirty="0">
                <a:latin typeface="Courier New"/>
                <a:cs typeface="Courier New"/>
              </a:rPr>
              <a:t>{</a:t>
            </a:r>
          </a:p>
          <a:p>
            <a:r>
              <a:rPr lang="da-DK" sz="2000" b="1" dirty="0" smtClean="0">
                <a:latin typeface="Courier New"/>
                <a:cs typeface="Courier New"/>
              </a:rPr>
              <a:t>    </a:t>
            </a:r>
            <a:r>
              <a:rPr lang="da-DK" sz="2000" b="1" dirty="0" err="1" smtClean="0">
                <a:latin typeface="Courier New"/>
                <a:cs typeface="Courier New"/>
              </a:rPr>
              <a:t>thisMenuStyle.</a:t>
            </a:r>
            <a:r>
              <a:rPr lang="da-DK" sz="20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display</a:t>
            </a:r>
            <a:r>
              <a:rPr lang="da-DK" sz="2000" b="1" dirty="0" smtClean="0">
                <a:latin typeface="Courier New"/>
                <a:cs typeface="Courier New"/>
              </a:rPr>
              <a:t> </a:t>
            </a:r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= "</a:t>
            </a:r>
            <a:r>
              <a:rPr lang="da-DK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block</a:t>
            </a:r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"</a:t>
            </a:r>
            <a:r>
              <a:rPr lang="da-DK" sz="2000" b="1" dirty="0">
                <a:latin typeface="Courier New"/>
                <a:cs typeface="Courier New"/>
              </a:rPr>
              <a:t>;</a:t>
            </a:r>
          </a:p>
          <a:p>
            <a:r>
              <a:rPr lang="da-DK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66171" y="2606049"/>
            <a:ext cx="2023486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Initially invisible.</a:t>
            </a:r>
            <a:endParaRPr lang="en-US" sz="2000" dirty="0">
              <a:solidFill>
                <a:srgbClr val="B23C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17902" y="4800585"/>
            <a:ext cx="2451412" cy="707886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Toggle between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invisible and visible.</a:t>
            </a:r>
            <a:endParaRPr lang="en-US" sz="2000" dirty="0">
              <a:solidFill>
                <a:srgbClr val="B23C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49414" y="6263609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793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Animated </a:t>
            </a:r>
            <a:r>
              <a:rPr lang="en-US" dirty="0" smtClean="0"/>
              <a:t>Menus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767843"/>
          </a:xfrm>
        </p:spPr>
        <p:txBody>
          <a:bodyPr/>
          <a:lstStyle/>
          <a:p>
            <a:r>
              <a:rPr lang="en-US" dirty="0" smtClean="0"/>
              <a:t>We can make the animated menus fancier </a:t>
            </a:r>
            <a:br>
              <a:rPr lang="en-US" dirty="0" smtClean="0"/>
            </a:br>
            <a:r>
              <a:rPr lang="en-US" dirty="0" smtClean="0"/>
              <a:t>with a better CSS file and better JavaScript.</a:t>
            </a:r>
          </a:p>
          <a:p>
            <a:pPr lvl="4"/>
            <a:endParaRPr lang="en-US" dirty="0"/>
          </a:p>
          <a:p>
            <a:r>
              <a:rPr lang="en-US" dirty="0" smtClean="0">
                <a:solidFill>
                  <a:srgbClr val="B23C00"/>
                </a:solidFill>
              </a:rPr>
              <a:t>Anonymous functions </a:t>
            </a:r>
            <a:r>
              <a:rPr lang="en-US" dirty="0" smtClean="0"/>
              <a:t>to toggle visibility: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55380" y="3154683"/>
            <a:ext cx="5725546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menuParent.onmouseout</a:t>
            </a:r>
            <a:r>
              <a:rPr lang="en-US" sz="2000" b="1" dirty="0">
                <a:latin typeface="Courier New"/>
                <a:cs typeface="Courier New"/>
              </a:rPr>
              <a:t> =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function() 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thisMenuStyle.display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= "none";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}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menuParent.onmouseover</a:t>
            </a:r>
            <a:r>
              <a:rPr lang="en-US" sz="2000" b="1" dirty="0">
                <a:latin typeface="Courier New"/>
                <a:cs typeface="Courier New"/>
              </a:rPr>
              <a:t> =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function() 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thisMenuStyle.display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= "block";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}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562" y="4047067"/>
            <a:ext cx="1142661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Semicolon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required!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1562" y="5532097"/>
            <a:ext cx="1142661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Semicolon</a:t>
            </a:r>
          </a:p>
          <a:p>
            <a:r>
              <a:rPr lang="en-US" dirty="0">
                <a:solidFill>
                  <a:srgbClr val="B23C00"/>
                </a:solidFill>
              </a:rPr>
              <a:t>required!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49414" y="6263609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932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Temporary Coordinate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Transformations are actually performed </a:t>
            </a:r>
            <a:br>
              <a:rPr lang="en-US" dirty="0" smtClean="0"/>
            </a:br>
            <a:r>
              <a:rPr lang="en-US" dirty="0" smtClean="0"/>
              <a:t>on the </a:t>
            </a:r>
            <a:r>
              <a:rPr lang="en-US" dirty="0" smtClean="0">
                <a:solidFill>
                  <a:srgbClr val="B23C00"/>
                </a:solidFill>
              </a:rPr>
              <a:t>coordinate system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Draw the object in the </a:t>
            </a:r>
            <a:br>
              <a:rPr lang="en-US" dirty="0" smtClean="0"/>
            </a:br>
            <a:r>
              <a:rPr lang="en-US" dirty="0" smtClean="0"/>
              <a:t>transformed coordinate system.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Common sequence: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Create a temporary coordinate system</a:t>
            </a:r>
            <a:br>
              <a:rPr lang="en-US" dirty="0" smtClean="0"/>
            </a:br>
            <a:r>
              <a:rPr lang="en-US" dirty="0" smtClean="0"/>
              <a:t>(save the current coordinate system).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Draw the object.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Restore the coordinate system.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54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 smtClean="0"/>
              <a:t>Grow or shrink an object by </a:t>
            </a:r>
            <a:r>
              <a:rPr lang="en-US" dirty="0" smtClean="0">
                <a:solidFill>
                  <a:srgbClr val="B23C00"/>
                </a:solidFill>
              </a:rPr>
              <a:t>scaling the axes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the coordinate system.</a:t>
            </a:r>
          </a:p>
          <a:p>
            <a:pPr lvl="1"/>
            <a:r>
              <a:rPr lang="en-US" dirty="0" smtClean="0"/>
              <a:t>Apply a multiplication factor to each axis.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684" y="2971805"/>
            <a:ext cx="6495112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con1.drawImage(image, CANVAS_X, CANVAS_Y,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      IMAGE_W, IMAGE_H);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con2.save();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con2.scale(1.2, 0.8);</a:t>
            </a:r>
          </a:p>
          <a:p>
            <a:r>
              <a:rPr lang="en-US" sz="2000" b="1" dirty="0">
                <a:latin typeface="Courier New"/>
                <a:cs typeface="Courier New"/>
              </a:rPr>
              <a:t>con2.drawImage(image, CANVAS_X, CANVAS_Y,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      IMAGE_W, IMAGE_H);</a:t>
            </a:r>
          </a:p>
          <a:p>
            <a:r>
              <a:rPr lang="en-US" sz="2000" b="1" dirty="0">
                <a:latin typeface="Courier New"/>
                <a:cs typeface="Courier New"/>
              </a:rPr>
              <a:t>con2.restore()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49005" y="3913397"/>
            <a:ext cx="6229189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Save the current coordinate system and begin a temporary system.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6179" y="5193543"/>
            <a:ext cx="362891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Restore the saved coordinate system.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195" y="5623536"/>
            <a:ext cx="244249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animation/</a:t>
            </a:r>
            <a:r>
              <a:rPr lang="en-US" dirty="0" err="1" smtClean="0">
                <a:solidFill>
                  <a:srgbClr val="FFFF00"/>
                </a:solidFill>
              </a:rPr>
              <a:t>transform.html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072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Screen Shot 2015-03-04 at 10.50.2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592" y="1455412"/>
            <a:ext cx="52197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993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  <a:ln>
            <a:noFill/>
          </a:ln>
        </p:spPr>
        <p:txBody>
          <a:bodyPr/>
          <a:lstStyle/>
          <a:p>
            <a:r>
              <a:rPr lang="en-US" dirty="0" smtClean="0"/>
              <a:t>Rotation is clockwise about the </a:t>
            </a:r>
            <a:r>
              <a:rPr lang="en-US" dirty="0" smtClean="0">
                <a:solidFill>
                  <a:srgbClr val="B23C00"/>
                </a:solidFill>
              </a:rPr>
              <a:t>canvas origin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Specify the rotation amount in </a:t>
            </a:r>
            <a:r>
              <a:rPr lang="en-US" dirty="0" smtClean="0">
                <a:solidFill>
                  <a:srgbClr val="B23C00"/>
                </a:solidFill>
              </a:rPr>
              <a:t>radians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2346418"/>
            <a:ext cx="6495112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con3</a:t>
            </a:r>
            <a:r>
              <a:rPr lang="en-US" sz="2000" b="1" dirty="0">
                <a:latin typeface="Courier New"/>
                <a:cs typeface="Courier New"/>
              </a:rPr>
              <a:t>.save();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con3.rotate(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Math.PI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/8)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con3.drawImage(image, CANVAS_X, CANVAS_Y,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      IMAGE_W, IMAGE_H);</a:t>
            </a:r>
          </a:p>
          <a:p>
            <a:r>
              <a:rPr lang="en-US" sz="2000" b="1" dirty="0">
                <a:latin typeface="Courier New"/>
                <a:cs typeface="Courier New"/>
              </a:rPr>
              <a:t>con3.restore();</a:t>
            </a:r>
          </a:p>
        </p:txBody>
      </p:sp>
      <p:pic>
        <p:nvPicPr>
          <p:cNvPr id="7" name="Picture 6" descr="Screen Shot 2015-03-04 at 10.55.5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318" y="4069073"/>
            <a:ext cx="2616200" cy="2616200"/>
          </a:xfrm>
          <a:prstGeom prst="rect">
            <a:avLst/>
          </a:prstGeom>
        </p:spPr>
      </p:pic>
      <p:pic>
        <p:nvPicPr>
          <p:cNvPr id="8" name="Picture 7" descr="Screen Shot 2015-03-04 at 10.57.1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049" y="4069073"/>
            <a:ext cx="2603500" cy="2616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577829" y="2423171"/>
            <a:ext cx="244249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animation/</a:t>
            </a:r>
            <a:r>
              <a:rPr lang="en-US" dirty="0" err="1" smtClean="0">
                <a:solidFill>
                  <a:srgbClr val="FFFF00"/>
                </a:solidFill>
              </a:rPr>
              <a:t>transform.html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556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1005829"/>
          </a:xfrm>
        </p:spPr>
        <p:txBody>
          <a:bodyPr/>
          <a:lstStyle/>
          <a:p>
            <a:r>
              <a:rPr lang="en-US" dirty="0" smtClean="0"/>
              <a:t>To rotate around the center of an object, first </a:t>
            </a:r>
            <a:r>
              <a:rPr lang="en-US" dirty="0" smtClean="0">
                <a:solidFill>
                  <a:srgbClr val="B23C00"/>
                </a:solidFill>
              </a:rPr>
              <a:t>translate the canvas origin </a:t>
            </a:r>
            <a:r>
              <a:rPr lang="en-US" dirty="0" smtClean="0"/>
              <a:t>to the object center.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35917" y="2148854"/>
            <a:ext cx="7110765" cy="19389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con4.save();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con4.translate(100, 100);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con4.rotate(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Math.PI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/8)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con4.drawImage(image,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-IMAGE_W/2, -IMAGE_H/2, 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                  IMAGE_W, IMAGE_H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r>
              <a:rPr lang="en-US" sz="2000" b="1" dirty="0">
                <a:latin typeface="Courier New"/>
                <a:cs typeface="Courier New"/>
              </a:rPr>
              <a:t>con4.restore()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  <a:endParaRPr lang="en-US" sz="2000" b="1" dirty="0">
              <a:latin typeface="Courier New"/>
              <a:cs typeface="Courier New"/>
            </a:endParaRPr>
          </a:p>
        </p:txBody>
      </p:sp>
      <p:pic>
        <p:nvPicPr>
          <p:cNvPr id="7" name="Picture 6" descr="Screen Shot 2015-03-04 at 10.55.5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67" y="4160512"/>
            <a:ext cx="2616200" cy="2616200"/>
          </a:xfrm>
          <a:prstGeom prst="rect">
            <a:avLst/>
          </a:prstGeom>
        </p:spPr>
      </p:pic>
      <p:pic>
        <p:nvPicPr>
          <p:cNvPr id="9" name="Picture 8" descr="Screen Shot 2015-03-04 at 11.02.2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049" y="4173212"/>
            <a:ext cx="2603500" cy="2603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943585" y="2240293"/>
            <a:ext cx="244249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animation/</a:t>
            </a:r>
            <a:r>
              <a:rPr lang="en-US" dirty="0" err="1" smtClean="0">
                <a:solidFill>
                  <a:srgbClr val="FFFF00"/>
                </a:solidFill>
              </a:rPr>
              <a:t>transform.html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816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Animation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animate, repeatedly call a drawing function.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Set the </a:t>
            </a:r>
            <a:r>
              <a:rPr lang="en-US" dirty="0" smtClean="0">
                <a:solidFill>
                  <a:srgbClr val="B23C00"/>
                </a:solidFill>
              </a:rPr>
              <a:t>frame rate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Games typically run between </a:t>
            </a:r>
            <a:br>
              <a:rPr lang="en-US" dirty="0" smtClean="0"/>
            </a:br>
            <a:r>
              <a:rPr lang="en-US" dirty="0" smtClean="0"/>
              <a:t>10 and 30 frames per second.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Call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setInterval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</a:t>
            </a:r>
            <a:r>
              <a:rPr lang="en-US" b="1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function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, </a:t>
            </a:r>
            <a:r>
              <a:rPr lang="en-US" b="1" i="1" dirty="0">
                <a:solidFill>
                  <a:srgbClr val="0033CC"/>
                </a:solidFill>
                <a:latin typeface="Times New Roman"/>
                <a:cs typeface="Times New Roman"/>
              </a:rPr>
              <a:t>delay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)</a:t>
            </a:r>
          </a:p>
          <a:p>
            <a:pPr lvl="1"/>
            <a:r>
              <a:rPr lang="en-US" b="1" i="1" dirty="0">
                <a:solidFill>
                  <a:srgbClr val="0033CC"/>
                </a:solidFill>
                <a:latin typeface="Times New Roman"/>
                <a:cs typeface="Times New Roman"/>
              </a:rPr>
              <a:t>function</a:t>
            </a:r>
            <a:r>
              <a:rPr lang="en-US" dirty="0" smtClean="0"/>
              <a:t>: the drawing function to call repeatedly</a:t>
            </a:r>
          </a:p>
          <a:p>
            <a:pPr lvl="1"/>
            <a:r>
              <a:rPr lang="en-US" b="1" i="1" dirty="0">
                <a:solidFill>
                  <a:srgbClr val="0033CC"/>
                </a:solidFill>
                <a:latin typeface="Times New Roman"/>
                <a:cs typeface="Times New Roman"/>
              </a:rPr>
              <a:t>delay</a:t>
            </a:r>
            <a:r>
              <a:rPr lang="en-US" dirty="0" smtClean="0"/>
              <a:t>: the number of milliseconds between calls</a:t>
            </a:r>
          </a:p>
          <a:p>
            <a:pPr lvl="2"/>
            <a:r>
              <a:rPr lang="en-US" dirty="0" smtClean="0"/>
              <a:t>100 = 10 frames/second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 50 = 20 frames/second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78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Animated Rotation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45952" y="1508781"/>
            <a:ext cx="5725546" cy="286232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&lt;body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onload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= "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init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()"</a:t>
            </a:r>
            <a:r>
              <a:rPr lang="en-US" sz="2000" b="1" dirty="0">
                <a:latin typeface="Courier New"/>
                <a:cs typeface="Courier New"/>
              </a:rPr>
              <a:t>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&lt;h1&gt;Rotations&lt;/h1&gt;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&lt;canvas id = "canvas"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height = "200"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width = "200"&gt;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&lt;p&gt;Canvas not supported!&lt;/p&gt;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&lt;/canvas&gt;</a:t>
            </a:r>
          </a:p>
          <a:p>
            <a:r>
              <a:rPr lang="nl-NL" sz="2000" b="1" dirty="0">
                <a:latin typeface="Courier New"/>
                <a:cs typeface="Courier New"/>
              </a:rPr>
              <a:t>&lt;/body</a:t>
            </a:r>
            <a:r>
              <a:rPr lang="nl-NL" sz="2000" b="1" dirty="0" smtClean="0">
                <a:latin typeface="Courier New"/>
                <a:cs typeface="Courier New"/>
              </a:rPr>
              <a:t>&gt;</a:t>
            </a:r>
            <a:endParaRPr lang="nl-NL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69268" y="1325903"/>
            <a:ext cx="21006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animation/</a:t>
            </a:r>
            <a:r>
              <a:rPr lang="en-US" dirty="0" err="1" smtClean="0">
                <a:solidFill>
                  <a:srgbClr val="FFFF00"/>
                </a:solidFill>
              </a:rPr>
              <a:t>rotate.html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193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35983</TotalTime>
  <Words>1536</Words>
  <Application>Microsoft Macintosh PowerPoint</Application>
  <PresentationFormat>On-screen Show (4:3)</PresentationFormat>
  <Paragraphs>333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Quadrant</vt:lpstr>
      <vt:lpstr>CS 174: Web Programming October 7 Class Meeting</vt:lpstr>
      <vt:lpstr>JavaScript Animation</vt:lpstr>
      <vt:lpstr>Temporary Coordinate System</vt:lpstr>
      <vt:lpstr>Scaling</vt:lpstr>
      <vt:lpstr>Scaling, cont’d</vt:lpstr>
      <vt:lpstr>Rotation</vt:lpstr>
      <vt:lpstr>Translation</vt:lpstr>
      <vt:lpstr>Animation Loop</vt:lpstr>
      <vt:lpstr>Animated Rotation</vt:lpstr>
      <vt:lpstr>Animated Rotation, cont’d</vt:lpstr>
      <vt:lpstr>Animated Rotation, cont’d</vt:lpstr>
      <vt:lpstr>Moving Objects</vt:lpstr>
      <vt:lpstr>Moving Objects, cont’d</vt:lpstr>
      <vt:lpstr>Keyboard Animation Control</vt:lpstr>
      <vt:lpstr>Keyboard Animation Control, cont’d</vt:lpstr>
      <vt:lpstr>Keyboard Animation Control, cont’d</vt:lpstr>
      <vt:lpstr>Mouse Events</vt:lpstr>
      <vt:lpstr>Mouse Animation Control</vt:lpstr>
      <vt:lpstr>Mouse Animation Control, cont’d</vt:lpstr>
      <vt:lpstr>Mouse Animation Control, cont’d</vt:lpstr>
      <vt:lpstr>Mouse Animation Control, cont’d</vt:lpstr>
      <vt:lpstr>Animated Menus</vt:lpstr>
      <vt:lpstr>Animated Menus,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565</cp:revision>
  <dcterms:created xsi:type="dcterms:W3CDTF">2008-01-12T03:52:55Z</dcterms:created>
  <dcterms:modified xsi:type="dcterms:W3CDTF">2015-10-07T08:13:23Z</dcterms:modified>
  <cp:category/>
</cp:coreProperties>
</file>