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9" r:id="rId3"/>
    <p:sldId id="272" r:id="rId4"/>
    <p:sldId id="273" r:id="rId5"/>
    <p:sldId id="258" r:id="rId6"/>
    <p:sldId id="261" r:id="rId7"/>
    <p:sldId id="274" r:id="rId8"/>
    <p:sldId id="276" r:id="rId9"/>
    <p:sldId id="275" r:id="rId10"/>
    <p:sldId id="262" r:id="rId11"/>
    <p:sldId id="277" r:id="rId12"/>
    <p:sldId id="278" r:id="rId13"/>
    <p:sldId id="263" r:id="rId14"/>
    <p:sldId id="279" r:id="rId15"/>
    <p:sldId id="264" r:id="rId16"/>
    <p:sldId id="280" r:id="rId17"/>
    <p:sldId id="265" r:id="rId18"/>
    <p:sldId id="266" r:id="rId19"/>
    <p:sldId id="281" r:id="rId20"/>
    <p:sldId id="282" r:id="rId21"/>
    <p:sldId id="267" r:id="rId22"/>
    <p:sldId id="283" r:id="rId23"/>
    <p:sldId id="288" r:id="rId24"/>
    <p:sldId id="289" r:id="rId25"/>
    <p:sldId id="290" r:id="rId26"/>
    <p:sldId id="291" r:id="rId27"/>
    <p:sldId id="284" r:id="rId28"/>
    <p:sldId id="270" r:id="rId29"/>
    <p:sldId id="271" r:id="rId30"/>
    <p:sldId id="285" r:id="rId31"/>
    <p:sldId id="286" r:id="rId32"/>
    <p:sldId id="292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40"/>
    <a:srgbClr val="FF8000"/>
    <a:srgbClr val="FFCC66"/>
    <a:srgbClr val="B23C00"/>
    <a:srgbClr val="A12A03"/>
    <a:srgbClr val="E2EAFF"/>
    <a:srgbClr val="FFFDC7"/>
    <a:srgbClr val="66CCFF"/>
    <a:srgbClr val="A4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20" autoAdjust="0"/>
    <p:restoredTop sz="98450" autoAdjust="0"/>
  </p:normalViewPr>
  <p:slideViewPr>
    <p:cSldViewPr>
      <p:cViewPr varScale="1">
        <p:scale>
          <a:sx n="146" d="100"/>
          <a:sy n="146" d="100"/>
        </p:scale>
        <p:origin x="-112" y="-424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8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9272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10/4/15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Fall 2015</a:t>
            </a:r>
            <a:r>
              <a:rPr lang="en-US" sz="1000" baseline="0" dirty="0" smtClean="0"/>
              <a:t>: </a:t>
            </a:r>
            <a:r>
              <a:rPr lang="en-US" sz="1000" baseline="0" dirty="0" smtClean="0"/>
              <a:t>October 5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35811" y="6263609"/>
            <a:ext cx="1750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174: Web Programming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174: Web Programming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October 5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Fall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Gradients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12960" y="1325903"/>
            <a:ext cx="6833722" cy="46166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/>
                <a:cs typeface="Courier New"/>
              </a:rPr>
              <a:t>createLinearGradient</a:t>
            </a:r>
            <a:r>
              <a:rPr lang="en-US" sz="2400" b="1" dirty="0">
                <a:latin typeface="Courier New"/>
                <a:cs typeface="Courier New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/>
                <a:cs typeface="Courier New"/>
              </a:rPr>
              <a:t>0, 0</a:t>
            </a:r>
            <a:r>
              <a:rPr lang="en-US" sz="2400" b="1" dirty="0">
                <a:latin typeface="Courier New"/>
                <a:cs typeface="Courier New"/>
              </a:rPr>
              <a:t>, </a:t>
            </a:r>
            <a:r>
              <a:rPr lang="en-US" sz="2400" b="1" dirty="0">
                <a:solidFill>
                  <a:srgbClr val="B23C00"/>
                </a:solidFill>
                <a:latin typeface="Courier New"/>
                <a:cs typeface="Courier New"/>
              </a:rPr>
              <a:t>100, 200</a:t>
            </a:r>
            <a:r>
              <a:rPr lang="en-US" sz="2400" b="1" dirty="0">
                <a:latin typeface="Courier New"/>
                <a:cs typeface="Courier New"/>
              </a:rPr>
              <a:t>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82928" y="2971805"/>
            <a:ext cx="8680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/>
                <a:cs typeface="Courier New"/>
              </a:rPr>
              <a:t>createRadialGradient</a:t>
            </a:r>
            <a:r>
              <a:rPr lang="en-US" sz="2400" b="1" dirty="0">
                <a:latin typeface="Courier New"/>
                <a:cs typeface="Courier New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/>
                <a:cs typeface="Courier New"/>
              </a:rPr>
              <a:t>50, 50</a:t>
            </a:r>
            <a:r>
              <a:rPr lang="en-US" sz="2400" b="1" dirty="0">
                <a:latin typeface="Courier New"/>
                <a:cs typeface="Courier New"/>
              </a:rPr>
              <a:t>, </a:t>
            </a:r>
            <a:r>
              <a:rPr lang="en-US" sz="2400" b="1" dirty="0">
                <a:solidFill>
                  <a:srgbClr val="0033CC"/>
                </a:solidFill>
                <a:latin typeface="Courier New"/>
                <a:cs typeface="Courier New"/>
              </a:rPr>
              <a:t>0</a:t>
            </a:r>
            <a:r>
              <a:rPr lang="en-US" sz="2400" b="1" dirty="0">
                <a:latin typeface="Courier New"/>
                <a:cs typeface="Courier New"/>
              </a:rPr>
              <a:t>, </a:t>
            </a:r>
            <a:r>
              <a:rPr lang="en-US" sz="2400" b="1" dirty="0">
                <a:solidFill>
                  <a:srgbClr val="B23C00"/>
                </a:solidFill>
                <a:latin typeface="Courier New"/>
                <a:cs typeface="Courier New"/>
              </a:rPr>
              <a:t>100, 100</a:t>
            </a:r>
            <a:r>
              <a:rPr lang="en-US" sz="2400" b="1" dirty="0">
                <a:latin typeface="Courier New"/>
                <a:cs typeface="Courier New"/>
              </a:rPr>
              <a:t>, </a:t>
            </a:r>
            <a:r>
              <a:rPr lang="en-US" sz="2400" b="1" dirty="0">
                <a:solidFill>
                  <a:srgbClr val="660066"/>
                </a:solidFill>
                <a:latin typeface="Courier New"/>
                <a:cs typeface="Courier New"/>
              </a:rPr>
              <a:t>125</a:t>
            </a:r>
            <a:r>
              <a:rPr lang="en-US" sz="2400" b="1" dirty="0">
                <a:latin typeface="Courier New"/>
                <a:cs typeface="Courier New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46317" y="1783098"/>
            <a:ext cx="1621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starting position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73069" y="1783098"/>
            <a:ext cx="1565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ending position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40488" y="3429000"/>
            <a:ext cx="151916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center position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of inner circle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26463" y="3429000"/>
            <a:ext cx="151916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center position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of outer circle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10042" y="2423171"/>
            <a:ext cx="11767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radius of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inner circle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81487" y="2423171"/>
            <a:ext cx="118814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radius of</a:t>
            </a:r>
          </a:p>
          <a:p>
            <a:r>
              <a:rPr lang="en-US" dirty="0" smtClean="0">
                <a:solidFill>
                  <a:srgbClr val="660066"/>
                </a:solidFill>
              </a:rPr>
              <a:t>outer circle</a:t>
            </a:r>
          </a:p>
        </p:txBody>
      </p:sp>
      <p:pic>
        <p:nvPicPr>
          <p:cNvPr id="16" name="Picture 15" descr="Screen Shot 2015-03-02 at 9.52.4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28" y="4160512"/>
            <a:ext cx="2616200" cy="2628900"/>
          </a:xfrm>
          <a:prstGeom prst="rect">
            <a:avLst/>
          </a:prstGeom>
        </p:spPr>
      </p:pic>
      <p:pic>
        <p:nvPicPr>
          <p:cNvPr id="17" name="Picture 16" descr="Screen Shot 2015-03-02 at 9.53.0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98" y="4149802"/>
            <a:ext cx="2616200" cy="265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514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Rectangle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strokeRect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(x, y, w, h)</a:t>
            </a:r>
          </a:p>
          <a:p>
            <a:pPr lvl="1"/>
            <a:r>
              <a:rPr lang="en-US" dirty="0" smtClean="0"/>
              <a:t>Draw the </a:t>
            </a:r>
            <a:r>
              <a:rPr lang="en-US" dirty="0" smtClean="0">
                <a:solidFill>
                  <a:srgbClr val="B23C00"/>
                </a:solidFill>
              </a:rPr>
              <a:t>outline</a:t>
            </a:r>
            <a:r>
              <a:rPr lang="en-US" dirty="0" smtClean="0"/>
              <a:t> of a rectangle with the upper left corner at position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x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y</a:t>
            </a:r>
            <a:r>
              <a:rPr lang="en-US" dirty="0" smtClean="0"/>
              <a:t> and width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w</a:t>
            </a:r>
            <a:r>
              <a:rPr lang="en-US" dirty="0" smtClean="0"/>
              <a:t> and height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h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Use the current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strokeStyle</a:t>
            </a:r>
            <a:r>
              <a:rPr lang="en-US" dirty="0" smtClean="0"/>
              <a:t> and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lineWidth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fillRect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(x, y, w, h)</a:t>
            </a:r>
          </a:p>
          <a:p>
            <a:pPr lvl="1"/>
            <a:r>
              <a:rPr lang="en-US" dirty="0" smtClean="0"/>
              <a:t>Draw a </a:t>
            </a:r>
            <a:r>
              <a:rPr lang="en-US" dirty="0" smtClean="0">
                <a:solidFill>
                  <a:srgbClr val="B23C00"/>
                </a:solidFill>
              </a:rPr>
              <a:t>filled-in </a:t>
            </a:r>
            <a:r>
              <a:rPr lang="en-US" dirty="0" smtClean="0"/>
              <a:t>rectangle.</a:t>
            </a:r>
          </a:p>
          <a:p>
            <a:pPr lvl="1"/>
            <a:r>
              <a:rPr lang="en-US" dirty="0" smtClean="0"/>
              <a:t>Fill with the current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fillStyle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clearRect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(x, y, w, h)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Erase</a:t>
            </a:r>
            <a:r>
              <a:rPr lang="en-US" dirty="0" smtClean="0"/>
              <a:t> a rectangle by filling in with the </a:t>
            </a:r>
            <a:br>
              <a:rPr lang="en-US" dirty="0" smtClean="0"/>
            </a:br>
            <a:r>
              <a:rPr lang="en-US" dirty="0" smtClean="0"/>
              <a:t>current background color.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3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Rectangle </a:t>
            </a:r>
            <a:r>
              <a:rPr lang="en-US" dirty="0" smtClean="0"/>
              <a:t>Operations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5174" y="1349808"/>
            <a:ext cx="4050681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&lt;canvas id =     "canvas"</a:t>
            </a:r>
          </a:p>
          <a:p>
            <a:r>
              <a:rPr lang="en-US" b="1" dirty="0">
                <a:latin typeface="Courier New"/>
                <a:cs typeface="Courier New"/>
              </a:rPr>
              <a:t>        height = "200"</a:t>
            </a:r>
          </a:p>
          <a:p>
            <a:r>
              <a:rPr lang="en-US" b="1" dirty="0">
                <a:latin typeface="Courier New"/>
                <a:cs typeface="Courier New"/>
              </a:rPr>
              <a:t>        width  = "200" &gt;</a:t>
            </a:r>
          </a:p>
          <a:p>
            <a:r>
              <a:rPr lang="en-US" b="1" dirty="0">
                <a:latin typeface="Courier New"/>
                <a:cs typeface="Courier New"/>
              </a:rPr>
              <a:t>    &lt;p&gt;Canvas not supported&lt;/p&gt;</a:t>
            </a:r>
          </a:p>
          <a:p>
            <a:r>
              <a:rPr lang="en-US" b="1" dirty="0">
                <a:latin typeface="Courier New"/>
                <a:cs typeface="Courier New"/>
              </a:rPr>
              <a:t>&lt;/canvas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45" y="2788927"/>
            <a:ext cx="6464330" cy="3293209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function draw()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canvas =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("canvas");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con = </a:t>
            </a:r>
            <a:r>
              <a:rPr lang="en-US" b="1" dirty="0" err="1">
                <a:latin typeface="Courier New"/>
                <a:cs typeface="Courier New"/>
              </a:rPr>
              <a:t>canvas.getContext</a:t>
            </a:r>
            <a:r>
              <a:rPr lang="en-US" b="1" dirty="0">
                <a:latin typeface="Courier New"/>
                <a:cs typeface="Courier New"/>
              </a:rPr>
              <a:t>("2d");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con.fillStyle</a:t>
            </a:r>
            <a:r>
              <a:rPr lang="en-US" b="1" dirty="0">
                <a:latin typeface="Courier New"/>
                <a:cs typeface="Courier New"/>
              </a:rPr>
              <a:t> = "blue";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"black";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con.lineWidth</a:t>
            </a:r>
            <a:r>
              <a:rPr lang="en-US" b="1" dirty="0">
                <a:latin typeface="Courier New"/>
                <a:cs typeface="Courier New"/>
              </a:rPr>
              <a:t> = "5";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nl-NL" b="1" dirty="0">
                <a:latin typeface="Courier New"/>
                <a:cs typeface="Courier New"/>
              </a:rPr>
              <a:t>    </a:t>
            </a:r>
            <a:r>
              <a:rPr lang="nl-NL" b="1" dirty="0" err="1">
                <a:latin typeface="Courier New"/>
                <a:cs typeface="Courier New"/>
              </a:rPr>
              <a:t>con.</a:t>
            </a:r>
            <a:r>
              <a:rPr lang="nl-NL" b="1" dirty="0" err="1">
                <a:solidFill>
                  <a:srgbClr val="B23C00"/>
                </a:solidFill>
                <a:latin typeface="Courier New"/>
                <a:cs typeface="Courier New"/>
              </a:rPr>
              <a:t>strokeRect</a:t>
            </a:r>
            <a:r>
              <a:rPr lang="nl-NL" b="1" dirty="0">
                <a:latin typeface="Courier New"/>
                <a:cs typeface="Courier New"/>
              </a:rPr>
              <a:t>(0, 0, 200, 200);</a:t>
            </a:r>
          </a:p>
          <a:p>
            <a:r>
              <a:rPr lang="nl-NL" b="1" dirty="0">
                <a:latin typeface="Courier New"/>
                <a:cs typeface="Courier New"/>
              </a:rPr>
              <a:t>    </a:t>
            </a:r>
            <a:r>
              <a:rPr lang="nl-NL" b="1" dirty="0" err="1">
                <a:latin typeface="Courier New"/>
                <a:cs typeface="Courier New"/>
              </a:rPr>
              <a:t>con.</a:t>
            </a:r>
            <a:r>
              <a:rPr lang="nl-NL" b="1" dirty="0" err="1">
                <a:solidFill>
                  <a:srgbClr val="B23C00"/>
                </a:solidFill>
                <a:latin typeface="Courier New"/>
                <a:cs typeface="Courier New"/>
              </a:rPr>
              <a:t>fillRect</a:t>
            </a:r>
            <a:r>
              <a:rPr lang="nl-NL" b="1" dirty="0">
                <a:latin typeface="Courier New"/>
                <a:cs typeface="Courier New"/>
              </a:rPr>
              <a:t>(10, 10, 180, 80);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clearRect</a:t>
            </a:r>
            <a:r>
              <a:rPr lang="en-US" b="1" dirty="0">
                <a:latin typeface="Courier New"/>
                <a:cs typeface="Courier New"/>
              </a:rPr>
              <a:t>(0, 50, 90, 70);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  <p:pic>
        <p:nvPicPr>
          <p:cNvPr id="8" name="Picture 7" descr="Screen Shot 2015-03-02 at 9.48.3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707" y="3794756"/>
            <a:ext cx="2654300" cy="2692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49049" y="2514610"/>
            <a:ext cx="228309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canvas/</a:t>
            </a:r>
            <a:r>
              <a:rPr lang="en-US" dirty="0" err="1" smtClean="0">
                <a:solidFill>
                  <a:srgbClr val="FFFF00"/>
                </a:solidFill>
              </a:rPr>
              <a:t>rectangles.html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837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fillText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</a:t>
            </a:r>
            <a:r>
              <a:rPr lang="en-US" b="1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string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, x, y)</a:t>
            </a:r>
            <a:b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</a:br>
            <a:r>
              <a:rPr lang="en-US" dirty="0" smtClean="0"/>
              <a:t>Display the characters of </a:t>
            </a:r>
            <a:r>
              <a:rPr lang="en-US" b="1" i="1" dirty="0">
                <a:solidFill>
                  <a:srgbClr val="0033CC"/>
                </a:solidFill>
                <a:latin typeface="Times New Roman"/>
                <a:cs typeface="Times New Roman"/>
              </a:rPr>
              <a:t>string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at offset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x</a:t>
            </a:r>
            <a:r>
              <a:rPr lang="en-US" dirty="0" smtClean="0"/>
              <a:t> and baseline at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y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strokeText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</a:t>
            </a:r>
            <a:r>
              <a:rPr lang="en-US" b="1" i="1" dirty="0">
                <a:solidFill>
                  <a:srgbClr val="0033CC"/>
                </a:solidFill>
                <a:latin typeface="Times New Roman"/>
                <a:cs typeface="Times New Roman"/>
              </a:rPr>
              <a:t>string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, x, y)</a:t>
            </a:r>
            <a:b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</a:br>
            <a:r>
              <a:rPr lang="en-US" dirty="0" smtClean="0"/>
              <a:t>Display the outline of the characters of </a:t>
            </a:r>
            <a:r>
              <a:rPr lang="en-US" b="1" i="1" dirty="0">
                <a:solidFill>
                  <a:srgbClr val="0033CC"/>
                </a:solidFill>
                <a:latin typeface="Times New Roman"/>
                <a:cs typeface="Times New Roman"/>
              </a:rPr>
              <a:t>string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84874" y="4069073"/>
            <a:ext cx="4955979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&lt;canvas id =     "canvas"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    height = "200"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    width  = "200" &gt;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&lt;p&gt;Canvas not supported&lt;/p&gt;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&lt;/canvas&gt;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05458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</a:t>
            </a:r>
            <a:r>
              <a:rPr lang="en-US" dirty="0" smtClean="0"/>
              <a:t>Text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417342"/>
            <a:ext cx="8034246" cy="40934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draw()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canvas = </a:t>
            </a:r>
            <a:r>
              <a:rPr lang="en-US" sz="2000" b="1" dirty="0" err="1">
                <a:latin typeface="Courier New"/>
                <a:cs typeface="Courier New"/>
              </a:rPr>
              <a:t>document.getElementById</a:t>
            </a:r>
            <a:r>
              <a:rPr lang="en-US" sz="2000" b="1" dirty="0">
                <a:latin typeface="Courier New"/>
                <a:cs typeface="Courier New"/>
              </a:rPr>
              <a:t>("canvas");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con = </a:t>
            </a:r>
            <a:r>
              <a:rPr lang="en-US" sz="2000" b="1" dirty="0" err="1">
                <a:latin typeface="Courier New"/>
                <a:cs typeface="Courier New"/>
              </a:rPr>
              <a:t>canvas.getContext</a:t>
            </a:r>
            <a:r>
              <a:rPr lang="en-US" sz="2000" b="1" dirty="0">
                <a:latin typeface="Courier New"/>
                <a:cs typeface="Courier New"/>
              </a:rPr>
              <a:t>("2d");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con.strokeStyle</a:t>
            </a:r>
            <a:r>
              <a:rPr lang="en-US" sz="2000" b="1" dirty="0">
                <a:latin typeface="Courier New"/>
                <a:cs typeface="Courier New"/>
              </a:rPr>
              <a:t> = "black";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</a:t>
            </a:r>
            <a:r>
              <a:rPr lang="nl-NL" sz="2000" b="1" dirty="0" err="1">
                <a:latin typeface="Courier New"/>
                <a:cs typeface="Courier New"/>
              </a:rPr>
              <a:t>con.strokeRect</a:t>
            </a:r>
            <a:r>
              <a:rPr lang="nl-NL" sz="2000" b="1" dirty="0">
                <a:latin typeface="Courier New"/>
                <a:cs typeface="Courier New"/>
              </a:rPr>
              <a:t>(0, 0, 200, 200);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</a:t>
            </a:r>
          </a:p>
          <a:p>
            <a:r>
              <a:rPr lang="nl-NL" sz="2000" b="1" dirty="0">
                <a:latin typeface="Courier New"/>
                <a:cs typeface="Courier New"/>
              </a:rPr>
              <a:t> </a:t>
            </a:r>
            <a:r>
              <a:rPr lang="nl-NL" sz="2000" b="1" dirty="0" smtClean="0">
                <a:latin typeface="Courier New"/>
                <a:cs typeface="Courier New"/>
              </a:rPr>
              <a:t>   </a:t>
            </a:r>
            <a:r>
              <a:rPr lang="nl-NL" sz="2000" b="1" dirty="0" err="1" smtClean="0">
                <a:latin typeface="Courier New"/>
                <a:cs typeface="Courier New"/>
              </a:rPr>
              <a:t>con.font</a:t>
            </a:r>
            <a:r>
              <a:rPr lang="nl-NL" sz="2000" b="1" dirty="0" smtClean="0">
                <a:latin typeface="Courier New"/>
                <a:cs typeface="Courier New"/>
              </a:rPr>
              <a:t> </a:t>
            </a:r>
            <a:r>
              <a:rPr lang="nl-NL" sz="2000" b="1" dirty="0">
                <a:latin typeface="Courier New"/>
                <a:cs typeface="Courier New"/>
              </a:rPr>
              <a:t>= "40pt sans-</a:t>
            </a:r>
            <a:r>
              <a:rPr lang="nl-NL" sz="2000" b="1" dirty="0" err="1">
                <a:latin typeface="Courier New"/>
                <a:cs typeface="Courier New"/>
              </a:rPr>
              <a:t>serif</a:t>
            </a:r>
            <a:r>
              <a:rPr lang="nl-NL" sz="2000" b="1" dirty="0">
                <a:latin typeface="Courier New"/>
                <a:cs typeface="Courier New"/>
              </a:rPr>
              <a:t>"</a:t>
            </a:r>
            <a:r>
              <a:rPr lang="nl-NL" sz="2000" b="1" dirty="0" smtClean="0">
                <a:latin typeface="Courier New"/>
                <a:cs typeface="Courier New"/>
              </a:rPr>
              <a:t>;</a:t>
            </a:r>
          </a:p>
          <a:p>
            <a:r>
              <a:rPr lang="nl-NL" sz="2000" b="1" dirty="0" smtClean="0">
                <a:latin typeface="Courier New"/>
                <a:cs typeface="Courier New"/>
              </a:rPr>
              <a:t>    </a:t>
            </a:r>
            <a:r>
              <a:rPr lang="nl-NL" sz="2000" b="1" dirty="0" err="1">
                <a:latin typeface="Courier New"/>
                <a:cs typeface="Courier New"/>
              </a:rPr>
              <a:t>con.fillStyle</a:t>
            </a:r>
            <a:r>
              <a:rPr lang="nl-NL" sz="2000" b="1" dirty="0">
                <a:latin typeface="Courier New"/>
                <a:cs typeface="Courier New"/>
              </a:rPr>
              <a:t> = "red";</a:t>
            </a:r>
          </a:p>
          <a:p>
            <a:r>
              <a:rPr lang="nl-NL" sz="2000" b="1" dirty="0" smtClean="0">
                <a:latin typeface="Courier New"/>
                <a:cs typeface="Courier New"/>
              </a:rPr>
              <a:t>    </a:t>
            </a:r>
            <a:r>
              <a:rPr lang="nl-NL" sz="2000" b="1" dirty="0" err="1" smtClean="0">
                <a:latin typeface="Courier New"/>
                <a:cs typeface="Courier New"/>
              </a:rPr>
              <a:t>con.</a:t>
            </a:r>
            <a:r>
              <a:rPr lang="nl-NL" sz="20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fillText</a:t>
            </a:r>
            <a:r>
              <a:rPr lang="nl-NL" sz="2000" b="1" dirty="0">
                <a:latin typeface="Courier New"/>
                <a:cs typeface="Courier New"/>
              </a:rPr>
              <a:t>("CS 174", 5, 75);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</a:t>
            </a:r>
            <a:r>
              <a:rPr lang="nl-NL" sz="2000" b="1" dirty="0" err="1">
                <a:latin typeface="Courier New"/>
                <a:cs typeface="Courier New"/>
              </a:rPr>
              <a:t>con.</a:t>
            </a:r>
            <a:r>
              <a:rPr lang="nl-NL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strokeText</a:t>
            </a:r>
            <a:r>
              <a:rPr lang="nl-NL" sz="2000" b="1" dirty="0">
                <a:latin typeface="Courier New"/>
                <a:cs typeface="Courier New"/>
              </a:rPr>
              <a:t>("CS 174", 5, 150);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pic>
        <p:nvPicPr>
          <p:cNvPr id="8" name="Picture 7" descr="Screen Shot 2015-03-02 at 9.47.3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072" y="3063244"/>
            <a:ext cx="2667000" cy="269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928173" y="1325903"/>
            <a:ext cx="166714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canvas/</a:t>
            </a:r>
            <a:r>
              <a:rPr lang="en-US" dirty="0" err="1" smtClean="0">
                <a:solidFill>
                  <a:srgbClr val="FFFF00"/>
                </a:solidFill>
              </a:rPr>
              <a:t>text.html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924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Shadows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 shadow to any object </a:t>
            </a:r>
            <a:br>
              <a:rPr lang="en-US" dirty="0" smtClean="0"/>
            </a:br>
            <a:r>
              <a:rPr lang="en-US" dirty="0" smtClean="0"/>
              <a:t>you draw on the canvas.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Canvas shadow attributes:</a:t>
            </a:r>
          </a:p>
          <a:p>
            <a:pPr lvl="1"/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shadowOffsetX</a:t>
            </a:r>
            <a:r>
              <a:rPr lang="en-US" dirty="0" smtClean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shadowOffsetY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How much to move the shadow along</a:t>
            </a:r>
            <a:br>
              <a:rPr lang="en-US" dirty="0" smtClean="0"/>
            </a:br>
            <a:r>
              <a:rPr lang="en-US" dirty="0" smtClean="0"/>
              <a:t>the x and y axes.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shadowColor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Default is black.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shadowBlur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0: crisp and sharp</a:t>
            </a:r>
            <a:br>
              <a:rPr lang="en-US" dirty="0" smtClean="0"/>
            </a:br>
            <a:r>
              <a:rPr lang="en-US" dirty="0" smtClean="0"/>
              <a:t>5: softer and lighter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91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Shadows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5879" y="1279416"/>
            <a:ext cx="7249288" cy="480131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draw()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canvas = </a:t>
            </a:r>
            <a:r>
              <a:rPr lang="en-US" sz="1800" b="1" dirty="0" err="1">
                <a:latin typeface="Courier New"/>
                <a:cs typeface="Courier New"/>
              </a:rPr>
              <a:t>document.getElementById</a:t>
            </a:r>
            <a:r>
              <a:rPr lang="en-US" sz="1800" b="1" dirty="0">
                <a:latin typeface="Courier New"/>
                <a:cs typeface="Courier New"/>
              </a:rPr>
              <a:t>("canvas");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con = </a:t>
            </a:r>
            <a:r>
              <a:rPr lang="en-US" sz="1800" b="1" dirty="0" err="1">
                <a:latin typeface="Courier New"/>
                <a:cs typeface="Courier New"/>
              </a:rPr>
              <a:t>canvas.getContext</a:t>
            </a:r>
            <a:r>
              <a:rPr lang="en-US" sz="1800" b="1" dirty="0">
                <a:latin typeface="Courier New"/>
                <a:cs typeface="Courier New"/>
              </a:rPr>
              <a:t>("2d");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con.strokeStyle</a:t>
            </a:r>
            <a:r>
              <a:rPr lang="en-US" sz="1800" b="1" dirty="0">
                <a:latin typeface="Courier New"/>
                <a:cs typeface="Courier New"/>
              </a:rPr>
              <a:t> = "black";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</a:t>
            </a:r>
            <a:r>
              <a:rPr lang="nl-NL" sz="1800" b="1" dirty="0" err="1">
                <a:latin typeface="Courier New"/>
                <a:cs typeface="Courier New"/>
              </a:rPr>
              <a:t>con.strokeRect</a:t>
            </a:r>
            <a:r>
              <a:rPr lang="nl-NL" sz="1800" b="1" dirty="0">
                <a:latin typeface="Courier New"/>
                <a:cs typeface="Courier New"/>
              </a:rPr>
              <a:t>(0, 0, 200, 200);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</a:t>
            </a:r>
            <a:r>
              <a:rPr lang="nl-NL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con.shadowOffsetX</a:t>
            </a:r>
            <a:r>
              <a:rPr lang="nl-NL" sz="1800" b="1" dirty="0">
                <a:solidFill>
                  <a:srgbClr val="B23C00"/>
                </a:solidFill>
                <a:latin typeface="Courier New"/>
                <a:cs typeface="Courier New"/>
              </a:rPr>
              <a:t> = 3;</a:t>
            </a:r>
          </a:p>
          <a:p>
            <a:r>
              <a:rPr lang="nl-NL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nl-NL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con.shadowOffsetY</a:t>
            </a:r>
            <a:r>
              <a:rPr lang="nl-NL" sz="1800" b="1" dirty="0">
                <a:solidFill>
                  <a:srgbClr val="B23C00"/>
                </a:solidFill>
                <a:latin typeface="Courier New"/>
                <a:cs typeface="Courier New"/>
              </a:rPr>
              <a:t> = 3;</a:t>
            </a:r>
          </a:p>
          <a:p>
            <a:r>
              <a:rPr lang="nl-NL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nl-NL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con.shadowColor</a:t>
            </a:r>
            <a:r>
              <a:rPr lang="nl-NL" sz="1800" b="1" dirty="0">
                <a:solidFill>
                  <a:srgbClr val="B23C00"/>
                </a:solidFill>
                <a:latin typeface="Courier New"/>
                <a:cs typeface="Courier New"/>
              </a:rPr>
              <a:t> = "gray";</a:t>
            </a:r>
          </a:p>
          <a:p>
            <a:r>
              <a:rPr lang="nl-NL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nl-NL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con.shadowBlur</a:t>
            </a:r>
            <a:r>
              <a:rPr lang="nl-NL" sz="1800" b="1" dirty="0">
                <a:solidFill>
                  <a:srgbClr val="B23C00"/>
                </a:solidFill>
                <a:latin typeface="Courier New"/>
                <a:cs typeface="Courier New"/>
              </a:rPr>
              <a:t> = 5;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</a:t>
            </a:r>
            <a:r>
              <a:rPr lang="nl-NL" sz="1800" b="1" dirty="0" err="1">
                <a:latin typeface="Courier New"/>
                <a:cs typeface="Courier New"/>
              </a:rPr>
              <a:t>con.font</a:t>
            </a:r>
            <a:r>
              <a:rPr lang="nl-NL" sz="1800" b="1" dirty="0">
                <a:latin typeface="Courier New"/>
                <a:cs typeface="Courier New"/>
              </a:rPr>
              <a:t> = "40pt sans-</a:t>
            </a:r>
            <a:r>
              <a:rPr lang="nl-NL" sz="1800" b="1" dirty="0" err="1">
                <a:latin typeface="Courier New"/>
                <a:cs typeface="Courier New"/>
              </a:rPr>
              <a:t>serif</a:t>
            </a:r>
            <a:r>
              <a:rPr lang="nl-NL" sz="1800" b="1" dirty="0">
                <a:latin typeface="Courier New"/>
                <a:cs typeface="Courier New"/>
              </a:rPr>
              <a:t>";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</a:t>
            </a:r>
            <a:r>
              <a:rPr lang="nl-NL" sz="1800" b="1" dirty="0" err="1">
                <a:latin typeface="Courier New"/>
                <a:cs typeface="Courier New"/>
              </a:rPr>
              <a:t>con.fillStyle</a:t>
            </a:r>
            <a:r>
              <a:rPr lang="nl-NL" sz="1800" b="1" dirty="0">
                <a:latin typeface="Courier New"/>
                <a:cs typeface="Courier New"/>
              </a:rPr>
              <a:t> = "red";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</a:t>
            </a:r>
            <a:r>
              <a:rPr lang="nl-NL" sz="1800" b="1" dirty="0" err="1">
                <a:latin typeface="Courier New"/>
                <a:cs typeface="Courier New"/>
              </a:rPr>
              <a:t>con.fillText</a:t>
            </a:r>
            <a:r>
              <a:rPr lang="nl-NL" sz="1800" b="1" dirty="0">
                <a:latin typeface="Courier New"/>
                <a:cs typeface="Courier New"/>
              </a:rPr>
              <a:t>("CS 174", 5, 100);</a:t>
            </a:r>
          </a:p>
          <a:p>
            <a:r>
              <a:rPr lang="nl-NL" sz="1800" b="1" dirty="0" smtClean="0">
                <a:latin typeface="Courier New"/>
                <a:cs typeface="Courier New"/>
              </a:rPr>
              <a:t>}</a:t>
            </a:r>
            <a:endParaRPr lang="nl-NL" sz="1800" b="1" dirty="0">
              <a:latin typeface="Courier New"/>
              <a:cs typeface="Courier New"/>
            </a:endParaRPr>
          </a:p>
        </p:txBody>
      </p:sp>
      <p:pic>
        <p:nvPicPr>
          <p:cNvPr id="8" name="Picture 7" descr="Screen Shot 2015-03-02 at 9.45.5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63" y="3154683"/>
            <a:ext cx="2641600" cy="269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92219" y="1417342"/>
            <a:ext cx="203232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canvas/</a:t>
            </a:r>
            <a:r>
              <a:rPr lang="en-US" dirty="0" err="1" smtClean="0">
                <a:solidFill>
                  <a:srgbClr val="FFFF00"/>
                </a:solidFill>
              </a:rPr>
              <a:t>shadow.html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771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3017532" cy="944892"/>
          </a:xfrm>
        </p:spPr>
        <p:txBody>
          <a:bodyPr/>
          <a:lstStyle/>
          <a:p>
            <a:r>
              <a:rPr lang="en-US" dirty="0" smtClean="0"/>
              <a:t>A path records </a:t>
            </a:r>
            <a:br>
              <a:rPr lang="en-US" dirty="0" smtClean="0"/>
            </a:br>
            <a:r>
              <a:rPr lang="en-US" dirty="0" smtClean="0"/>
              <a:t>“pen motion”.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66171" y="1179932"/>
            <a:ext cx="4494239" cy="563231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draw()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smtClean="0">
                <a:latin typeface="Courier New"/>
                <a:cs typeface="Courier New"/>
              </a:rPr>
              <a:t>...</a:t>
            </a:r>
            <a:endParaRPr lang="nl-NL" sz="2000" b="1" dirty="0" smtClean="0">
              <a:latin typeface="Courier New"/>
              <a:cs typeface="Courier New"/>
            </a:endParaRPr>
          </a:p>
          <a:p>
            <a:r>
              <a:rPr lang="nl-NL" sz="2000" b="1" dirty="0" smtClean="0">
                <a:latin typeface="Courier New"/>
                <a:cs typeface="Courier New"/>
              </a:rPr>
              <a:t>    </a:t>
            </a:r>
          </a:p>
          <a:p>
            <a:r>
              <a:rPr lang="nl-NL" sz="2000" b="1" dirty="0" smtClean="0">
                <a:latin typeface="Courier New"/>
                <a:cs typeface="Courier New"/>
              </a:rPr>
              <a:t>    </a:t>
            </a:r>
            <a:r>
              <a:rPr lang="nl-NL" sz="2000" b="1" dirty="0" err="1">
                <a:latin typeface="Courier New"/>
                <a:cs typeface="Courier New"/>
              </a:rPr>
              <a:t>con.strokeStyle</a:t>
            </a:r>
            <a:r>
              <a:rPr lang="nl-NL" sz="2000" b="1" dirty="0">
                <a:latin typeface="Courier New"/>
                <a:cs typeface="Courier New"/>
              </a:rPr>
              <a:t> = "red";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</a:t>
            </a:r>
            <a:r>
              <a:rPr lang="nl-NL" sz="2000" b="1" dirty="0" err="1">
                <a:latin typeface="Courier New"/>
                <a:cs typeface="Courier New"/>
              </a:rPr>
              <a:t>con.fillStyle</a:t>
            </a:r>
            <a:r>
              <a:rPr lang="nl-NL" sz="2000" b="1" dirty="0">
                <a:latin typeface="Courier New"/>
                <a:cs typeface="Courier New"/>
              </a:rPr>
              <a:t> = "green";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con.lineWidth</a:t>
            </a:r>
            <a:r>
              <a:rPr lang="en-US" sz="2000" b="1" dirty="0">
                <a:latin typeface="Courier New"/>
                <a:cs typeface="Courier New"/>
              </a:rPr>
              <a:t> = "10";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con.beginPath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con.moveTo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(25, 25);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con.lineTo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(150, 150);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con.lineTo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(25, 150);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con.lineTo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(25, 100);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con.closePath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nl-NL" sz="2000" b="1" dirty="0">
                <a:latin typeface="Courier New"/>
                <a:cs typeface="Courier New"/>
              </a:rPr>
              <a:t>    </a:t>
            </a:r>
            <a:r>
              <a:rPr lang="nl-NL" sz="2000" b="1" dirty="0" err="1">
                <a:latin typeface="Courier New"/>
                <a:cs typeface="Courier New"/>
              </a:rPr>
              <a:t>con.stroke</a:t>
            </a:r>
            <a:r>
              <a:rPr lang="nl-NL" sz="2000" b="1" dirty="0">
                <a:latin typeface="Courier New"/>
                <a:cs typeface="Courier New"/>
              </a:rPr>
              <a:t>();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</a:t>
            </a:r>
            <a:r>
              <a:rPr lang="nl-NL" sz="2000" b="1" dirty="0" err="1">
                <a:latin typeface="Courier New"/>
                <a:cs typeface="Courier New"/>
              </a:rPr>
              <a:t>con.fill</a:t>
            </a:r>
            <a:r>
              <a:rPr lang="nl-NL" sz="2000" b="1" dirty="0">
                <a:latin typeface="Courier New"/>
                <a:cs typeface="Courier New"/>
              </a:rPr>
              <a:t>();</a:t>
            </a:r>
          </a:p>
          <a:p>
            <a:r>
              <a:rPr lang="nl-NL" sz="2000" b="1" dirty="0" smtClean="0">
                <a:latin typeface="Courier New"/>
                <a:cs typeface="Courier New"/>
              </a:rPr>
              <a:t>}</a:t>
            </a:r>
            <a:endParaRPr lang="nl-NL" sz="2000" b="1" dirty="0">
              <a:latin typeface="Courier New"/>
              <a:cs typeface="Courier New"/>
            </a:endParaRPr>
          </a:p>
        </p:txBody>
      </p:sp>
      <p:pic>
        <p:nvPicPr>
          <p:cNvPr id="8" name="Picture 7" descr="Screen Shot 2015-03-02 at 9.45.0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7" y="2423171"/>
            <a:ext cx="2743200" cy="2743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583658" y="1325903"/>
            <a:ext cx="173577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canvas/</a:t>
            </a:r>
            <a:r>
              <a:rPr lang="en-US" dirty="0" err="1" smtClean="0">
                <a:solidFill>
                  <a:srgbClr val="FFFF00"/>
                </a:solidFill>
              </a:rPr>
              <a:t>path.html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570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25"/>
            <a:ext cx="8229600" cy="5120584"/>
          </a:xfrm>
        </p:spPr>
        <p:txBody>
          <a:bodyPr/>
          <a:lstStyle/>
          <a:p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strokeStyle</a:t>
            </a:r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lineWidth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in pixels</a:t>
            </a:r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lineJoin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miter</a:t>
            </a:r>
            <a:r>
              <a:rPr lang="en-US" dirty="0" smtClean="0"/>
              <a:t>: sharp corners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round</a:t>
            </a:r>
            <a:r>
              <a:rPr lang="en-US" dirty="0" smtClean="0"/>
              <a:t>: rounded corners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bevel</a:t>
            </a:r>
            <a:r>
              <a:rPr lang="en-US" dirty="0" smtClean="0"/>
              <a:t>: squared-off corners</a:t>
            </a:r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lineCap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round</a:t>
            </a:r>
            <a:r>
              <a:rPr lang="en-US" dirty="0"/>
              <a:t>: rounded edges</a:t>
            </a:r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butt</a:t>
            </a:r>
            <a:r>
              <a:rPr lang="en-US" dirty="0"/>
              <a:t>: squared-off </a:t>
            </a:r>
            <a:r>
              <a:rPr lang="en-US" dirty="0" smtClean="0"/>
              <a:t>edges </a:t>
            </a:r>
            <a:r>
              <a:rPr lang="en-US" dirty="0"/>
              <a:t>cut off exactly at line width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square</a:t>
            </a:r>
            <a:r>
              <a:rPr lang="en-US" dirty="0" smtClean="0"/>
              <a:t>: like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butt</a:t>
            </a:r>
            <a:r>
              <a:rPr lang="en-US" dirty="0" smtClean="0"/>
              <a:t> but with a small added length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640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</a:t>
            </a:r>
            <a:r>
              <a:rPr lang="en-US" dirty="0" smtClean="0"/>
              <a:t>Attributes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 smtClean="0"/>
              <a:t>Line joins: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17629" y="1874537"/>
            <a:ext cx="3262932" cy="4278094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con.lineJoin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= "round"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"red";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con.moveTo</a:t>
            </a:r>
            <a:r>
              <a:rPr lang="en-US" b="1" dirty="0">
                <a:latin typeface="Courier New"/>
                <a:cs typeface="Courier New"/>
              </a:rPr>
              <a:t>(20, 50);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con.lineTo</a:t>
            </a:r>
            <a:r>
              <a:rPr lang="en-US" b="1" dirty="0">
                <a:latin typeface="Courier New"/>
                <a:cs typeface="Courier New"/>
              </a:rPr>
              <a:t>(30, 20);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con.lineTo</a:t>
            </a:r>
            <a:r>
              <a:rPr lang="en-US" b="1" dirty="0">
                <a:latin typeface="Courier New"/>
                <a:cs typeface="Courier New"/>
              </a:rPr>
              <a:t>(40, 50);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con.closePath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con.lineJoin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= "bevel"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"blue";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con.moveTo</a:t>
            </a:r>
            <a:r>
              <a:rPr lang="en-US" b="1" dirty="0">
                <a:latin typeface="Courier New"/>
                <a:cs typeface="Courier New"/>
              </a:rPr>
              <a:t>(60, 50);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con.lineTo</a:t>
            </a:r>
            <a:r>
              <a:rPr lang="en-US" b="1" dirty="0">
                <a:latin typeface="Courier New"/>
                <a:cs typeface="Courier New"/>
              </a:rPr>
              <a:t>(70, 20);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con.lineTo</a:t>
            </a:r>
            <a:r>
              <a:rPr lang="en-US" b="1" dirty="0">
                <a:latin typeface="Courier New"/>
                <a:cs typeface="Courier New"/>
              </a:rPr>
              <a:t>(80, 50);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con.closePath</a:t>
            </a:r>
            <a:r>
              <a:rPr lang="en-US" b="1" dirty="0">
                <a:latin typeface="Courier New"/>
                <a:cs typeface="Courier New"/>
              </a:rPr>
              <a:t>()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54878" y="1874537"/>
            <a:ext cx="3262932" cy="2062103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con.lineJoin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= "miter";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"green"</a:t>
            </a:r>
          </a:p>
          <a:p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con.moveTo</a:t>
            </a:r>
            <a:r>
              <a:rPr lang="en-US" b="1" dirty="0">
                <a:latin typeface="Courier New"/>
                <a:cs typeface="Courier New"/>
              </a:rPr>
              <a:t>(100, 50);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con.lineTo</a:t>
            </a:r>
            <a:r>
              <a:rPr lang="en-US" b="1" dirty="0">
                <a:latin typeface="Courier New"/>
                <a:cs typeface="Courier New"/>
              </a:rPr>
              <a:t>(110, 20);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con.lineTo</a:t>
            </a:r>
            <a:r>
              <a:rPr lang="en-US" b="1" dirty="0">
                <a:latin typeface="Courier New"/>
                <a:cs typeface="Courier New"/>
              </a:rPr>
              <a:t>(120, 50);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con.closePath</a:t>
            </a:r>
            <a:r>
              <a:rPr lang="en-US" b="1" dirty="0">
                <a:latin typeface="Courier New"/>
                <a:cs typeface="Courier New"/>
              </a:rPr>
              <a:t>()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49049" y="1600220"/>
            <a:ext cx="175841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canvas/</a:t>
            </a:r>
            <a:r>
              <a:rPr lang="en-US" dirty="0" err="1" smtClean="0">
                <a:solidFill>
                  <a:srgbClr val="FFFF00"/>
                </a:solidFill>
              </a:rPr>
              <a:t>lines.html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834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HTML5 Canvas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HTML5 introduces the </a:t>
            </a:r>
            <a:r>
              <a:rPr lang="en-US" dirty="0" smtClean="0">
                <a:solidFill>
                  <a:srgbClr val="B23C00"/>
                </a:solidFill>
              </a:rPr>
              <a:t>drawing canvas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&lt;canvas&gt;</a:t>
            </a:r>
            <a:r>
              <a:rPr lang="en-US" b="1" dirty="0" smtClean="0">
                <a:solidFill>
                  <a:srgbClr val="0033CC"/>
                </a:solidFill>
                <a:cs typeface="Courier New"/>
              </a:rPr>
              <a:t> </a:t>
            </a:r>
            <a:r>
              <a:rPr lang="en-US" dirty="0" smtClean="0"/>
              <a:t>tag provides a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graphics context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 rich set of drawing operations.</a:t>
            </a:r>
          </a:p>
          <a:p>
            <a:pPr lvl="1"/>
            <a:r>
              <a:rPr lang="en-US" dirty="0" smtClean="0"/>
              <a:t>Execute using JavaScript.</a:t>
            </a:r>
          </a:p>
          <a:p>
            <a:pPr lvl="1"/>
            <a:r>
              <a:rPr lang="en-US" dirty="0" smtClean="0"/>
              <a:t>Replaces the needed for Flash or Java.</a:t>
            </a:r>
          </a:p>
          <a:p>
            <a:pPr lvl="1"/>
            <a:r>
              <a:rPr lang="en-US" dirty="0" smtClean="0"/>
              <a:t>Used by many game developers.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Universally supported by modern browsers.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19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Attributes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1325903"/>
            <a:ext cx="8229600" cy="579137"/>
          </a:xfrm>
        </p:spPr>
        <p:txBody>
          <a:bodyPr/>
          <a:lstStyle/>
          <a:p>
            <a:r>
              <a:rPr lang="en-US" dirty="0" smtClean="0"/>
              <a:t>Line caps: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88824" y="2203640"/>
            <a:ext cx="3188766" cy="378565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con.lineCap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= "round";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"red"</a:t>
            </a:r>
          </a:p>
          <a:p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con.moveTo</a:t>
            </a:r>
            <a:r>
              <a:rPr lang="en-US" b="1" dirty="0">
                <a:latin typeface="Courier New"/>
                <a:cs typeface="Courier New"/>
              </a:rPr>
              <a:t>(20, 100);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con.lineTo</a:t>
            </a:r>
            <a:r>
              <a:rPr lang="en-US" b="1" dirty="0">
                <a:latin typeface="Courier New"/>
                <a:cs typeface="Courier New"/>
              </a:rPr>
              <a:t>(180, 100);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con.closePath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con.lineCap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= "butt";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"blue"</a:t>
            </a:r>
          </a:p>
          <a:p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con.moveTo</a:t>
            </a:r>
            <a:r>
              <a:rPr lang="en-US" b="1" dirty="0">
                <a:latin typeface="Courier New"/>
                <a:cs typeface="Courier New"/>
              </a:rPr>
              <a:t>(20, 120);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con.lineTo</a:t>
            </a:r>
            <a:r>
              <a:rPr lang="en-US" b="1" dirty="0">
                <a:latin typeface="Courier New"/>
                <a:cs typeface="Courier New"/>
              </a:rPr>
              <a:t>(180, 120);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con.closePath</a:t>
            </a:r>
            <a:r>
              <a:rPr lang="en-US" b="1" dirty="0">
                <a:latin typeface="Courier New"/>
                <a:cs typeface="Courier New"/>
              </a:rPr>
              <a:t>()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3346" y="4136757"/>
            <a:ext cx="3311897" cy="181588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con.lineCap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= "square";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"green"</a:t>
            </a:r>
          </a:p>
          <a:p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con.moveTo</a:t>
            </a:r>
            <a:r>
              <a:rPr lang="en-US" b="1" dirty="0">
                <a:latin typeface="Courier New"/>
                <a:cs typeface="Courier New"/>
              </a:rPr>
              <a:t>(20, 140);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con.lineTo</a:t>
            </a:r>
            <a:r>
              <a:rPr lang="en-US" b="1" dirty="0">
                <a:latin typeface="Courier New"/>
                <a:cs typeface="Courier New"/>
              </a:rPr>
              <a:t>(180, 140);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con.closePath</a:t>
            </a:r>
            <a:r>
              <a:rPr lang="en-US" b="1" dirty="0">
                <a:latin typeface="Courier New"/>
                <a:cs typeface="Courier New"/>
              </a:rPr>
              <a:t>()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  <a:endParaRPr lang="en-US" b="1" dirty="0">
              <a:latin typeface="Courier New"/>
              <a:cs typeface="Courier New"/>
            </a:endParaRPr>
          </a:p>
        </p:txBody>
      </p:sp>
      <p:pic>
        <p:nvPicPr>
          <p:cNvPr id="8" name="Picture 7" descr="Screen Shot 2015-03-02 at 9.44.1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512" y="1234464"/>
            <a:ext cx="2667000" cy="27305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91854" y="3886195"/>
            <a:ext cx="175841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canvas/</a:t>
            </a:r>
            <a:r>
              <a:rPr lang="en-US" dirty="0" err="1" smtClean="0">
                <a:solidFill>
                  <a:srgbClr val="FFFF00"/>
                </a:solidFill>
              </a:rPr>
              <a:t>lines.html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474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Arcs and Circles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2043458"/>
            <a:ext cx="855755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Courier New"/>
                <a:cs typeface="Courier New"/>
              </a:rPr>
              <a:t>arc(</a:t>
            </a:r>
            <a:r>
              <a:rPr lang="en-US" sz="3200" b="1" dirty="0">
                <a:solidFill>
                  <a:srgbClr val="008000"/>
                </a:solidFill>
                <a:latin typeface="Courier New"/>
                <a:cs typeface="Courier New"/>
              </a:rPr>
              <a:t>70, 30</a:t>
            </a:r>
            <a:r>
              <a:rPr lang="en-US" sz="3200" b="1" dirty="0">
                <a:latin typeface="Courier New"/>
                <a:cs typeface="Courier New"/>
              </a:rPr>
              <a:t>, </a:t>
            </a:r>
            <a:r>
              <a:rPr lang="en-US" sz="3200" b="1" dirty="0">
                <a:solidFill>
                  <a:srgbClr val="B23C00"/>
                </a:solidFill>
                <a:latin typeface="Courier New"/>
                <a:cs typeface="Courier New"/>
              </a:rPr>
              <a:t>50</a:t>
            </a:r>
            <a:r>
              <a:rPr lang="en-US" sz="3200" b="1" dirty="0">
                <a:latin typeface="Courier New"/>
                <a:cs typeface="Courier New"/>
              </a:rPr>
              <a:t>, </a:t>
            </a:r>
            <a:r>
              <a:rPr lang="en-US" sz="3200" b="1" dirty="0">
                <a:solidFill>
                  <a:srgbClr val="0033CC"/>
                </a:solidFill>
                <a:latin typeface="Courier New"/>
                <a:cs typeface="Courier New"/>
              </a:rPr>
              <a:t>0, </a:t>
            </a:r>
            <a:r>
              <a:rPr lang="en-US" sz="3200" b="1" dirty="0" err="1">
                <a:solidFill>
                  <a:srgbClr val="0033CC"/>
                </a:solidFill>
                <a:latin typeface="Courier New"/>
                <a:cs typeface="Courier New"/>
              </a:rPr>
              <a:t>Math.PI</a:t>
            </a:r>
            <a:r>
              <a:rPr lang="en-US" sz="3200" b="1" dirty="0">
                <a:latin typeface="Courier New"/>
                <a:cs typeface="Courier New"/>
              </a:rPr>
              <a:t>, </a:t>
            </a:r>
            <a:r>
              <a:rPr lang="en-US" sz="3200" b="1" dirty="0">
                <a:solidFill>
                  <a:srgbClr val="660066"/>
                </a:solidFill>
                <a:latin typeface="Courier New"/>
                <a:cs typeface="Courier New"/>
              </a:rPr>
              <a:t>false</a:t>
            </a:r>
            <a:r>
              <a:rPr lang="en-US" sz="3200" b="1" dirty="0">
                <a:latin typeface="Courier New"/>
                <a:cs typeface="Courier New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80196" y="2606049"/>
            <a:ext cx="15191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center position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88414" y="1810300"/>
            <a:ext cx="743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radius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06244" y="1600220"/>
            <a:ext cx="259167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starting and ending angles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in radians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69614" y="2606049"/>
            <a:ext cx="22828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drawing direction</a:t>
            </a:r>
          </a:p>
          <a:p>
            <a:r>
              <a:rPr lang="en-US" dirty="0" smtClean="0">
                <a:solidFill>
                  <a:srgbClr val="660066"/>
                </a:solidFill>
              </a:rPr>
              <a:t>true: counter-clockwise</a:t>
            </a:r>
          </a:p>
          <a:p>
            <a:r>
              <a:rPr lang="en-US" dirty="0" smtClean="0">
                <a:solidFill>
                  <a:srgbClr val="660066"/>
                </a:solidFill>
              </a:rPr>
              <a:t>false: clockwise</a:t>
            </a:r>
            <a:endParaRPr lang="en-US" dirty="0">
              <a:solidFill>
                <a:srgbClr val="660066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782682"/>
              </p:ext>
            </p:extLst>
          </p:nvPr>
        </p:nvGraphicFramePr>
        <p:xfrm>
          <a:off x="2286025" y="3246122"/>
          <a:ext cx="4114755" cy="2286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69144"/>
                <a:gridCol w="244561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Compass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Radians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East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0" dirty="0" smtClean="0">
                          <a:latin typeface="Courier New"/>
                          <a:cs typeface="Courier New"/>
                        </a:rPr>
                        <a:t>0</a:t>
                      </a:r>
                      <a:endParaRPr lang="en-US" sz="24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South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0" dirty="0" err="1" smtClean="0">
                          <a:latin typeface="Courier New"/>
                          <a:cs typeface="Courier New"/>
                        </a:rPr>
                        <a:t>Math.PI</a:t>
                      </a:r>
                      <a:r>
                        <a:rPr lang="en-US" sz="2400" b="1" i="0" dirty="0" smtClean="0">
                          <a:latin typeface="Courier New"/>
                          <a:cs typeface="Courier New"/>
                        </a:rPr>
                        <a:t>/2</a:t>
                      </a:r>
                      <a:endParaRPr lang="en-US" sz="24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West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0" dirty="0" err="1" smtClean="0">
                          <a:latin typeface="Courier New"/>
                          <a:cs typeface="Courier New"/>
                        </a:rPr>
                        <a:t>Math.PI</a:t>
                      </a:r>
                      <a:endParaRPr lang="en-US" sz="24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North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0" dirty="0" smtClean="0">
                          <a:latin typeface="Courier New"/>
                          <a:cs typeface="Courier New"/>
                        </a:rPr>
                        <a:t>3*</a:t>
                      </a:r>
                      <a:r>
                        <a:rPr lang="en-US" sz="2400" b="1" i="0" dirty="0" err="1" smtClean="0">
                          <a:latin typeface="Courier New"/>
                          <a:cs typeface="Courier New"/>
                        </a:rPr>
                        <a:t>Math.PI</a:t>
                      </a:r>
                      <a:r>
                        <a:rPr lang="en-US" sz="2400" b="1" i="0" dirty="0" smtClean="0">
                          <a:latin typeface="Courier New"/>
                          <a:cs typeface="Courier New"/>
                        </a:rPr>
                        <a:t>/2</a:t>
                      </a:r>
                      <a:endParaRPr lang="en-US" sz="24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945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Arcs and </a:t>
            </a:r>
            <a:r>
              <a:rPr lang="en-US" dirty="0" smtClean="0"/>
              <a:t>Circles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417342"/>
            <a:ext cx="6464330" cy="526298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// Stroked closed half-circle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"green";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con.lineWidth</a:t>
            </a:r>
            <a:r>
              <a:rPr lang="en-US" b="1" dirty="0">
                <a:latin typeface="Courier New"/>
                <a:cs typeface="Courier New"/>
              </a:rPr>
              <a:t> = "5";            </a:t>
            </a:r>
          </a:p>
          <a:p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con.arc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(70, 30, 50, 0,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Math.PI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, false);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con.closePath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// Filled full circle</a:t>
            </a:r>
          </a:p>
          <a:p>
            <a:r>
              <a:rPr lang="tr-TR" b="1" dirty="0" err="1">
                <a:latin typeface="Courier New"/>
                <a:cs typeface="Courier New"/>
              </a:rPr>
              <a:t>con.fillStyle</a:t>
            </a:r>
            <a:r>
              <a:rPr lang="tr-TR" b="1" dirty="0">
                <a:latin typeface="Courier New"/>
                <a:cs typeface="Courier New"/>
              </a:rPr>
              <a:t> = "</a:t>
            </a:r>
            <a:r>
              <a:rPr lang="tr-TR" b="1" dirty="0" err="1">
                <a:latin typeface="Courier New"/>
                <a:cs typeface="Courier New"/>
              </a:rPr>
              <a:t>rgba</a:t>
            </a:r>
            <a:r>
              <a:rPr lang="tr-TR" b="1" dirty="0">
                <a:latin typeface="Courier New"/>
                <a:cs typeface="Courier New"/>
              </a:rPr>
              <a:t>(255, 0, 0, 0.5)";</a:t>
            </a:r>
          </a:p>
          <a:p>
            <a:r>
              <a:rPr lang="tr-TR" b="1" dirty="0" err="1">
                <a:latin typeface="Courier New"/>
                <a:cs typeface="Courier New"/>
              </a:rPr>
              <a:t>con.beginPath</a:t>
            </a:r>
            <a:r>
              <a:rPr lang="tr-TR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con.arc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(70, 100, 50, 0, </a:t>
            </a:r>
            <a:r>
              <a:rPr lang="en-US" b="1" dirty="0" smtClean="0">
                <a:solidFill>
                  <a:srgbClr val="B23C00"/>
                </a:solidFill>
                <a:latin typeface="Courier New"/>
                <a:cs typeface="Courier New"/>
              </a:rPr>
              <a:t>2*</a:t>
            </a:r>
            <a:r>
              <a:rPr lang="en-US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Math.PI</a:t>
            </a:r>
            <a:r>
              <a:rPr lang="en-US" b="1" dirty="0" smtClean="0">
                <a:solidFill>
                  <a:srgbClr val="B23C00"/>
                </a:solidFill>
                <a:latin typeface="Courier New"/>
                <a:cs typeface="Courier New"/>
              </a:rPr>
              <a:t>,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true);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con.closePath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con.fill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// Stroked quarter arc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"blue";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con.arc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(180, 120, 50, </a:t>
            </a:r>
            <a:r>
              <a:rPr lang="en-US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Math.PI</a:t>
            </a:r>
            <a:r>
              <a:rPr lang="en-US" b="1" dirty="0" smtClean="0">
                <a:solidFill>
                  <a:srgbClr val="B23C00"/>
                </a:solidFill>
                <a:latin typeface="Courier New"/>
                <a:cs typeface="Courier New"/>
              </a:rPr>
              <a:t>/2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,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Math.PI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, false);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con.closePath</a:t>
            </a:r>
            <a:r>
              <a:rPr lang="en-US" b="1" dirty="0">
                <a:latin typeface="Courier New"/>
                <a:cs typeface="Courier New"/>
              </a:rPr>
              <a:t>()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  <a:endParaRPr lang="en-US" b="1" dirty="0">
              <a:latin typeface="Courier New"/>
              <a:cs typeface="Courier New"/>
            </a:endParaRPr>
          </a:p>
        </p:txBody>
      </p:sp>
      <p:pic>
        <p:nvPicPr>
          <p:cNvPr id="6" name="Picture 5" descr="Screen Shot 2015-03-02 at 9.43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63" y="1600220"/>
            <a:ext cx="2692400" cy="27559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37756" y="6263609"/>
            <a:ext cx="176963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canvas/</a:t>
            </a:r>
            <a:r>
              <a:rPr lang="en-US" dirty="0" err="1" smtClean="0">
                <a:solidFill>
                  <a:srgbClr val="FFFF00"/>
                </a:solidFill>
              </a:rPr>
              <a:t>arcs.html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245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Quadratic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 smtClean="0"/>
              <a:t>Curve with starting and ending points.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B23C00"/>
                </a:solidFill>
              </a:rPr>
              <a:t>control point </a:t>
            </a:r>
            <a:r>
              <a:rPr lang="en-US" dirty="0" smtClean="0"/>
              <a:t>affects the shape of the curve.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562" y="2968742"/>
            <a:ext cx="7726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err="1">
                <a:latin typeface="Courier New"/>
                <a:cs typeface="Courier New"/>
              </a:rPr>
              <a:t>quadraticCurveTo</a:t>
            </a:r>
            <a:r>
              <a:rPr lang="it-IT" sz="2800" b="1" dirty="0">
                <a:latin typeface="Courier New"/>
                <a:cs typeface="Courier New"/>
              </a:rPr>
              <a:t>(</a:t>
            </a:r>
            <a:r>
              <a:rPr lang="it-IT" sz="2800" b="1" dirty="0">
                <a:solidFill>
                  <a:srgbClr val="A40000"/>
                </a:solidFill>
                <a:latin typeface="Courier New"/>
                <a:cs typeface="Courier New"/>
              </a:rPr>
              <a:t>100, 10</a:t>
            </a:r>
            <a:r>
              <a:rPr lang="it-IT" sz="2800" b="1" dirty="0">
                <a:latin typeface="Courier New"/>
                <a:cs typeface="Courier New"/>
              </a:rPr>
              <a:t>, </a:t>
            </a:r>
            <a:r>
              <a:rPr lang="it-IT" sz="2800" b="1" dirty="0">
                <a:solidFill>
                  <a:srgbClr val="0033CC"/>
                </a:solidFill>
                <a:latin typeface="Courier New"/>
                <a:cs typeface="Courier New"/>
              </a:rPr>
              <a:t>190, 190</a:t>
            </a:r>
            <a:r>
              <a:rPr lang="it-IT" sz="2800" b="1" dirty="0">
                <a:latin typeface="Courier New"/>
                <a:cs typeface="Courier New"/>
              </a:rPr>
              <a:t>)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49686" y="3520439"/>
            <a:ext cx="130246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control point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position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3658" y="3520439"/>
            <a:ext cx="130276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ending point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position</a:t>
            </a:r>
            <a:endParaRPr lang="en-US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554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</a:t>
            </a:r>
            <a:r>
              <a:rPr lang="en-US" dirty="0" smtClean="0"/>
              <a:t>Curve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6497" y="1325903"/>
            <a:ext cx="5109893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con.moveTo</a:t>
            </a:r>
            <a:r>
              <a:rPr lang="en-US" b="1" dirty="0">
                <a:latin typeface="Courier New"/>
                <a:cs typeface="Courier New"/>
              </a:rPr>
              <a:t>(10,190);</a:t>
            </a:r>
          </a:p>
          <a:p>
            <a:r>
              <a:rPr lang="it-IT" b="1" dirty="0" err="1">
                <a:solidFill>
                  <a:srgbClr val="B23C00"/>
                </a:solidFill>
                <a:latin typeface="Courier New"/>
                <a:cs typeface="Courier New"/>
              </a:rPr>
              <a:t>con.quadraticCurveTo</a:t>
            </a:r>
            <a:r>
              <a:rPr lang="it-IT" b="1" dirty="0">
                <a:solidFill>
                  <a:srgbClr val="B23C00"/>
                </a:solidFill>
                <a:latin typeface="Courier New"/>
                <a:cs typeface="Courier New"/>
              </a:rPr>
              <a:t>(100, 10, 190, 190);</a:t>
            </a:r>
          </a:p>
          <a:p>
            <a:r>
              <a:rPr lang="it-IT" b="1" dirty="0" err="1">
                <a:latin typeface="Courier New"/>
                <a:cs typeface="Courier New"/>
              </a:rPr>
              <a:t>con.stroke</a:t>
            </a:r>
            <a:r>
              <a:rPr lang="it-IT" b="1" dirty="0">
                <a:latin typeface="Courier New"/>
                <a:cs typeface="Courier New"/>
              </a:rPr>
              <a:t>();</a:t>
            </a:r>
          </a:p>
          <a:p>
            <a:r>
              <a:rPr lang="it-IT" b="1" dirty="0" err="1">
                <a:latin typeface="Courier New"/>
                <a:cs typeface="Courier New"/>
              </a:rPr>
              <a:t>con.closePath</a:t>
            </a:r>
            <a:r>
              <a:rPr lang="it-IT" b="1" dirty="0">
                <a:latin typeface="Courier New"/>
                <a:cs typeface="Courier New"/>
              </a:rPr>
              <a:t>();</a:t>
            </a:r>
          </a:p>
          <a:p>
            <a:endParaRPr lang="it-IT" b="1" dirty="0">
              <a:latin typeface="Courier New"/>
              <a:cs typeface="Courier New"/>
            </a:endParaRPr>
          </a:p>
          <a:p>
            <a:r>
              <a:rPr lang="it-IT" b="1" dirty="0">
                <a:latin typeface="Courier New"/>
                <a:cs typeface="Courier New"/>
              </a:rPr>
              <a:t>// Blue </a:t>
            </a:r>
            <a:r>
              <a:rPr lang="it-IT" b="1" dirty="0" err="1">
                <a:latin typeface="Courier New"/>
                <a:cs typeface="Courier New"/>
              </a:rPr>
              <a:t>dots</a:t>
            </a:r>
            <a:r>
              <a:rPr lang="it-IT" b="1" dirty="0">
                <a:latin typeface="Courier New"/>
                <a:cs typeface="Courier New"/>
              </a:rPr>
              <a:t>: start and end </a:t>
            </a:r>
            <a:r>
              <a:rPr lang="it-IT" b="1" dirty="0" err="1">
                <a:latin typeface="Courier New"/>
                <a:cs typeface="Courier New"/>
              </a:rPr>
              <a:t>points</a:t>
            </a:r>
            <a:r>
              <a:rPr lang="it-IT" b="1" dirty="0">
                <a:latin typeface="Courier New"/>
                <a:cs typeface="Courier New"/>
              </a:rPr>
              <a:t>.</a:t>
            </a:r>
          </a:p>
          <a:p>
            <a:r>
              <a:rPr lang="pl-PL" b="1" dirty="0" err="1">
                <a:latin typeface="Courier New"/>
                <a:cs typeface="Courier New"/>
              </a:rPr>
              <a:t>drawDot</a:t>
            </a:r>
            <a:r>
              <a:rPr lang="pl-PL" b="1" dirty="0">
                <a:latin typeface="Courier New"/>
                <a:cs typeface="Courier New"/>
              </a:rPr>
              <a:t>(10,  190, "</a:t>
            </a:r>
            <a:r>
              <a:rPr lang="pl-PL" b="1" dirty="0" err="1">
                <a:latin typeface="Courier New"/>
                <a:cs typeface="Courier New"/>
              </a:rPr>
              <a:t>blue</a:t>
            </a:r>
            <a:r>
              <a:rPr lang="pl-PL" b="1" dirty="0">
                <a:latin typeface="Courier New"/>
                <a:cs typeface="Courier New"/>
              </a:rPr>
              <a:t>");</a:t>
            </a:r>
          </a:p>
          <a:p>
            <a:r>
              <a:rPr lang="pl-PL" b="1" dirty="0" err="1">
                <a:latin typeface="Courier New"/>
                <a:cs typeface="Courier New"/>
              </a:rPr>
              <a:t>drawDot</a:t>
            </a:r>
            <a:r>
              <a:rPr lang="pl-PL" b="1" dirty="0">
                <a:latin typeface="Courier New"/>
                <a:cs typeface="Courier New"/>
              </a:rPr>
              <a:t>(190, 190, "</a:t>
            </a:r>
            <a:r>
              <a:rPr lang="pl-PL" b="1" dirty="0" err="1">
                <a:latin typeface="Courier New"/>
                <a:cs typeface="Courier New"/>
              </a:rPr>
              <a:t>blue</a:t>
            </a:r>
            <a:r>
              <a:rPr lang="pl-PL" b="1" dirty="0">
                <a:latin typeface="Courier New"/>
                <a:cs typeface="Courier New"/>
              </a:rPr>
              <a:t>");</a:t>
            </a:r>
          </a:p>
          <a:p>
            <a:endParaRPr lang="pl-PL" b="1" dirty="0">
              <a:latin typeface="Courier New"/>
              <a:cs typeface="Courier New"/>
            </a:endParaRPr>
          </a:p>
          <a:p>
            <a:r>
              <a:rPr lang="pl-PL" b="1" dirty="0">
                <a:latin typeface="Courier New"/>
                <a:cs typeface="Courier New"/>
              </a:rPr>
              <a:t>// Red </a:t>
            </a:r>
            <a:r>
              <a:rPr lang="pl-PL" b="1" dirty="0" err="1">
                <a:latin typeface="Courier New"/>
                <a:cs typeface="Courier New"/>
              </a:rPr>
              <a:t>dot</a:t>
            </a:r>
            <a:r>
              <a:rPr lang="pl-PL" b="1" dirty="0">
                <a:latin typeface="Courier New"/>
                <a:cs typeface="Courier New"/>
              </a:rPr>
              <a:t>: </a:t>
            </a:r>
            <a:r>
              <a:rPr lang="pl-PL" b="1" dirty="0" err="1">
                <a:latin typeface="Courier New"/>
                <a:cs typeface="Courier New"/>
              </a:rPr>
              <a:t>control</a:t>
            </a:r>
            <a:r>
              <a:rPr lang="pl-PL" b="1" dirty="0">
                <a:latin typeface="Courier New"/>
                <a:cs typeface="Courier New"/>
              </a:rPr>
              <a:t> point.</a:t>
            </a:r>
          </a:p>
          <a:p>
            <a:r>
              <a:rPr lang="pl-PL" b="1" dirty="0" err="1">
                <a:latin typeface="Courier New"/>
                <a:cs typeface="Courier New"/>
              </a:rPr>
              <a:t>drawDot</a:t>
            </a:r>
            <a:r>
              <a:rPr lang="pl-PL" b="1" dirty="0">
                <a:latin typeface="Courier New"/>
                <a:cs typeface="Courier New"/>
              </a:rPr>
              <a:t>(100, 10, "red")</a:t>
            </a:r>
            <a:r>
              <a:rPr lang="pl-PL" b="1" dirty="0" smtClean="0">
                <a:latin typeface="Courier New"/>
                <a:cs typeface="Courier New"/>
              </a:rPr>
              <a:t>;</a:t>
            </a:r>
            <a:endParaRPr lang="pl-PL" b="1" dirty="0">
              <a:latin typeface="Courier New"/>
              <a:cs typeface="Courier New"/>
            </a:endParaRPr>
          </a:p>
        </p:txBody>
      </p:sp>
      <p:pic>
        <p:nvPicPr>
          <p:cNvPr id="6" name="Picture 5" descr="Screen Shot 2015-03-03 at 12.23.4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146" y="1691659"/>
            <a:ext cx="2654300" cy="26543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5806" y="4658701"/>
            <a:ext cx="5356154" cy="206210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 err="1">
                <a:latin typeface="Courier New"/>
                <a:cs typeface="Courier New"/>
              </a:rPr>
              <a:t>drawDot</a:t>
            </a:r>
            <a:r>
              <a:rPr lang="en-US" b="1" dirty="0">
                <a:latin typeface="Courier New"/>
                <a:cs typeface="Courier New"/>
              </a:rPr>
              <a:t>(x, y, color)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con.fillStyle</a:t>
            </a:r>
            <a:r>
              <a:rPr lang="en-US" b="1" dirty="0">
                <a:latin typeface="Courier New"/>
                <a:cs typeface="Courier New"/>
              </a:rPr>
              <a:t> = color;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con.arc</a:t>
            </a:r>
            <a:r>
              <a:rPr lang="en-US" b="1" dirty="0">
                <a:latin typeface="Courier New"/>
                <a:cs typeface="Courier New"/>
              </a:rPr>
              <a:t>(x, y, 10, 0, 2*</a:t>
            </a:r>
            <a:r>
              <a:rPr lang="en-US" b="1" dirty="0" err="1">
                <a:latin typeface="Courier New"/>
                <a:cs typeface="Courier New"/>
              </a:rPr>
              <a:t>Math.PI</a:t>
            </a:r>
            <a:r>
              <a:rPr lang="en-US" b="1" dirty="0">
                <a:latin typeface="Courier New"/>
                <a:cs typeface="Courier New"/>
              </a:rPr>
              <a:t>, true);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con.fill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con.closePath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5" y="4434829"/>
            <a:ext cx="218050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canvas/</a:t>
            </a:r>
            <a:r>
              <a:rPr lang="en-US" dirty="0" err="1" smtClean="0">
                <a:solidFill>
                  <a:srgbClr val="FFFF00"/>
                </a:solidFill>
              </a:rPr>
              <a:t>quadratic.html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776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Bézier</a:t>
            </a:r>
            <a:r>
              <a:rPr lang="en-US" dirty="0" smtClean="0"/>
              <a:t>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 smtClean="0"/>
              <a:t>Similar to the quadratic curve,</a:t>
            </a:r>
            <a:br>
              <a:rPr lang="en-US" dirty="0" smtClean="0"/>
            </a:br>
            <a:r>
              <a:rPr lang="en-US" dirty="0" smtClean="0"/>
              <a:t>but with </a:t>
            </a:r>
            <a:r>
              <a:rPr lang="en-US" dirty="0" smtClean="0">
                <a:solidFill>
                  <a:srgbClr val="B23C00"/>
                </a:solidFill>
              </a:rPr>
              <a:t>two control points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3276" y="2762579"/>
            <a:ext cx="7941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err="1">
                <a:latin typeface="Courier New"/>
                <a:cs typeface="Courier New"/>
              </a:rPr>
              <a:t>bezierCurveTo</a:t>
            </a:r>
            <a:r>
              <a:rPr lang="de-DE" sz="2400" b="1" dirty="0">
                <a:latin typeface="Courier New"/>
                <a:cs typeface="Courier New"/>
              </a:rPr>
              <a:t>(</a:t>
            </a:r>
            <a:r>
              <a:rPr lang="de-DE" sz="2400" b="1" dirty="0">
                <a:solidFill>
                  <a:srgbClr val="B23C00"/>
                </a:solidFill>
                <a:latin typeface="Courier New"/>
                <a:cs typeface="Courier New"/>
              </a:rPr>
              <a:t>100, 10</a:t>
            </a:r>
            <a:r>
              <a:rPr lang="de-DE" sz="2400" b="1" dirty="0">
                <a:latin typeface="Courier New"/>
                <a:cs typeface="Courier New"/>
              </a:rPr>
              <a:t>, </a:t>
            </a:r>
            <a:r>
              <a:rPr lang="de-DE" sz="2400" b="1" dirty="0">
                <a:solidFill>
                  <a:srgbClr val="008000"/>
                </a:solidFill>
                <a:latin typeface="Courier New"/>
                <a:cs typeface="Courier New"/>
              </a:rPr>
              <a:t>100, 190</a:t>
            </a:r>
            <a:r>
              <a:rPr lang="de-DE" sz="2400" b="1" dirty="0">
                <a:latin typeface="Courier New"/>
                <a:cs typeface="Courier New"/>
              </a:rPr>
              <a:t>, </a:t>
            </a:r>
            <a:r>
              <a:rPr lang="de-DE" sz="2400" b="1" dirty="0">
                <a:solidFill>
                  <a:srgbClr val="0033CC"/>
                </a:solidFill>
                <a:latin typeface="Courier New"/>
                <a:cs typeface="Courier New"/>
              </a:rPr>
              <a:t>190, 190</a:t>
            </a:r>
            <a:r>
              <a:rPr lang="de-DE" sz="2400" b="1" dirty="0">
                <a:latin typeface="Courier New"/>
                <a:cs typeface="Courier New"/>
              </a:rPr>
              <a:t>)</a:t>
            </a:r>
            <a:endParaRPr lang="en-US" sz="24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7975" y="3246122"/>
            <a:ext cx="130276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ending point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position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17537" y="3246122"/>
            <a:ext cx="158769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control point #1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position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46317" y="3246122"/>
            <a:ext cx="158769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control point #2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position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717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Bézier</a:t>
            </a:r>
            <a:r>
              <a:rPr lang="en-US" dirty="0" smtClean="0"/>
              <a:t> Curve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6241" y="1360673"/>
            <a:ext cx="5971807" cy="329320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con.moveTo</a:t>
            </a:r>
            <a:r>
              <a:rPr lang="en-US" b="1" dirty="0">
                <a:latin typeface="Courier New"/>
                <a:cs typeface="Courier New"/>
              </a:rPr>
              <a:t>(10,10);</a:t>
            </a:r>
          </a:p>
          <a:p>
            <a:r>
              <a:rPr lang="de-DE" b="1" dirty="0" err="1">
                <a:solidFill>
                  <a:srgbClr val="B23C00"/>
                </a:solidFill>
                <a:latin typeface="Courier New"/>
                <a:cs typeface="Courier New"/>
              </a:rPr>
              <a:t>con.bezierCurveTo</a:t>
            </a:r>
            <a:r>
              <a:rPr lang="de-DE" b="1" dirty="0">
                <a:solidFill>
                  <a:srgbClr val="B23C00"/>
                </a:solidFill>
                <a:latin typeface="Courier New"/>
                <a:cs typeface="Courier New"/>
              </a:rPr>
              <a:t>(100, 10, 100, 190, 190, 190);</a:t>
            </a:r>
          </a:p>
          <a:p>
            <a:r>
              <a:rPr lang="de-DE" b="1" dirty="0" err="1">
                <a:latin typeface="Courier New"/>
                <a:cs typeface="Courier New"/>
              </a:rPr>
              <a:t>con.stroke</a:t>
            </a:r>
            <a:r>
              <a:rPr lang="de-DE" b="1" dirty="0">
                <a:latin typeface="Courier New"/>
                <a:cs typeface="Courier New"/>
              </a:rPr>
              <a:t>();</a:t>
            </a:r>
          </a:p>
          <a:p>
            <a:r>
              <a:rPr lang="de-DE" b="1" dirty="0" err="1">
                <a:latin typeface="Courier New"/>
                <a:cs typeface="Courier New"/>
              </a:rPr>
              <a:t>con.closePath</a:t>
            </a:r>
            <a:r>
              <a:rPr lang="de-DE" b="1" dirty="0">
                <a:latin typeface="Courier New"/>
                <a:cs typeface="Courier New"/>
              </a:rPr>
              <a:t>();</a:t>
            </a:r>
          </a:p>
          <a:p>
            <a:endParaRPr lang="de-DE" b="1" dirty="0">
              <a:latin typeface="Courier New"/>
              <a:cs typeface="Courier New"/>
            </a:endParaRPr>
          </a:p>
          <a:p>
            <a:r>
              <a:rPr lang="de-DE" b="1" dirty="0">
                <a:latin typeface="Courier New"/>
                <a:cs typeface="Courier New"/>
              </a:rPr>
              <a:t>// Blue </a:t>
            </a:r>
            <a:r>
              <a:rPr lang="de-DE" b="1" dirty="0" err="1">
                <a:latin typeface="Courier New"/>
                <a:cs typeface="Courier New"/>
              </a:rPr>
              <a:t>dots</a:t>
            </a:r>
            <a:r>
              <a:rPr lang="de-DE" b="1" dirty="0">
                <a:latin typeface="Courier New"/>
                <a:cs typeface="Courier New"/>
              </a:rPr>
              <a:t>: </a:t>
            </a:r>
            <a:r>
              <a:rPr lang="de-DE" b="1" dirty="0" err="1">
                <a:latin typeface="Courier New"/>
                <a:cs typeface="Courier New"/>
              </a:rPr>
              <a:t>start</a:t>
            </a:r>
            <a:r>
              <a:rPr lang="de-DE" b="1" dirty="0">
                <a:latin typeface="Courier New"/>
                <a:cs typeface="Courier New"/>
              </a:rPr>
              <a:t> </a:t>
            </a:r>
            <a:r>
              <a:rPr lang="de-DE" b="1" dirty="0" err="1">
                <a:latin typeface="Courier New"/>
                <a:cs typeface="Courier New"/>
              </a:rPr>
              <a:t>and</a:t>
            </a:r>
            <a:r>
              <a:rPr lang="de-DE" b="1" dirty="0">
                <a:latin typeface="Courier New"/>
                <a:cs typeface="Courier New"/>
              </a:rPr>
              <a:t> end </a:t>
            </a:r>
            <a:r>
              <a:rPr lang="de-DE" b="1" dirty="0" err="1">
                <a:latin typeface="Courier New"/>
                <a:cs typeface="Courier New"/>
              </a:rPr>
              <a:t>points</a:t>
            </a:r>
            <a:r>
              <a:rPr lang="de-DE" b="1" dirty="0">
                <a:latin typeface="Courier New"/>
                <a:cs typeface="Courier New"/>
              </a:rPr>
              <a:t>.</a:t>
            </a:r>
          </a:p>
          <a:p>
            <a:r>
              <a:rPr lang="pl-PL" b="1" dirty="0" err="1">
                <a:latin typeface="Courier New"/>
                <a:cs typeface="Courier New"/>
              </a:rPr>
              <a:t>drawDot</a:t>
            </a:r>
            <a:r>
              <a:rPr lang="pl-PL" b="1" dirty="0">
                <a:latin typeface="Courier New"/>
                <a:cs typeface="Courier New"/>
              </a:rPr>
              <a:t>(10,  10,  "</a:t>
            </a:r>
            <a:r>
              <a:rPr lang="pl-PL" b="1" dirty="0" err="1">
                <a:latin typeface="Courier New"/>
                <a:cs typeface="Courier New"/>
              </a:rPr>
              <a:t>blue</a:t>
            </a:r>
            <a:r>
              <a:rPr lang="pl-PL" b="1" dirty="0">
                <a:latin typeface="Courier New"/>
                <a:cs typeface="Courier New"/>
              </a:rPr>
              <a:t>");</a:t>
            </a:r>
          </a:p>
          <a:p>
            <a:r>
              <a:rPr lang="pl-PL" b="1" dirty="0" err="1">
                <a:latin typeface="Courier New"/>
                <a:cs typeface="Courier New"/>
              </a:rPr>
              <a:t>drawDot</a:t>
            </a:r>
            <a:r>
              <a:rPr lang="pl-PL" b="1" dirty="0">
                <a:latin typeface="Courier New"/>
                <a:cs typeface="Courier New"/>
              </a:rPr>
              <a:t>(190, 190, "</a:t>
            </a:r>
            <a:r>
              <a:rPr lang="pl-PL" b="1" dirty="0" err="1">
                <a:latin typeface="Courier New"/>
                <a:cs typeface="Courier New"/>
              </a:rPr>
              <a:t>blue</a:t>
            </a:r>
            <a:r>
              <a:rPr lang="pl-PL" b="1" dirty="0">
                <a:latin typeface="Courier New"/>
                <a:cs typeface="Courier New"/>
              </a:rPr>
              <a:t>");</a:t>
            </a:r>
          </a:p>
          <a:p>
            <a:endParaRPr lang="pl-PL" b="1" dirty="0">
              <a:latin typeface="Courier New"/>
              <a:cs typeface="Courier New"/>
            </a:endParaRPr>
          </a:p>
          <a:p>
            <a:r>
              <a:rPr lang="pl-PL" b="1" dirty="0">
                <a:latin typeface="Courier New"/>
                <a:cs typeface="Courier New"/>
              </a:rPr>
              <a:t>// Red </a:t>
            </a:r>
            <a:r>
              <a:rPr lang="pl-PL" b="1" dirty="0" err="1">
                <a:latin typeface="Courier New"/>
                <a:cs typeface="Courier New"/>
              </a:rPr>
              <a:t>dots</a:t>
            </a:r>
            <a:r>
              <a:rPr lang="pl-PL" b="1" dirty="0">
                <a:latin typeface="Courier New"/>
                <a:cs typeface="Courier New"/>
              </a:rPr>
              <a:t>: </a:t>
            </a:r>
            <a:r>
              <a:rPr lang="pl-PL" b="1" dirty="0" err="1">
                <a:latin typeface="Courier New"/>
                <a:cs typeface="Courier New"/>
              </a:rPr>
              <a:t>control</a:t>
            </a:r>
            <a:r>
              <a:rPr lang="pl-PL" b="1" dirty="0">
                <a:latin typeface="Courier New"/>
                <a:cs typeface="Courier New"/>
              </a:rPr>
              <a:t> </a:t>
            </a:r>
            <a:r>
              <a:rPr lang="pl-PL" b="1" dirty="0" err="1">
                <a:latin typeface="Courier New"/>
                <a:cs typeface="Courier New"/>
              </a:rPr>
              <a:t>points</a:t>
            </a:r>
            <a:r>
              <a:rPr lang="pl-PL" b="1" dirty="0">
                <a:latin typeface="Courier New"/>
                <a:cs typeface="Courier New"/>
              </a:rPr>
              <a:t>.</a:t>
            </a:r>
          </a:p>
          <a:p>
            <a:r>
              <a:rPr lang="pl-PL" b="1" dirty="0" err="1">
                <a:latin typeface="Courier New"/>
                <a:cs typeface="Courier New"/>
              </a:rPr>
              <a:t>drawDot</a:t>
            </a:r>
            <a:r>
              <a:rPr lang="pl-PL" b="1" dirty="0">
                <a:latin typeface="Courier New"/>
                <a:cs typeface="Courier New"/>
              </a:rPr>
              <a:t>(100,  10, "red");</a:t>
            </a:r>
          </a:p>
          <a:p>
            <a:r>
              <a:rPr lang="pl-PL" b="1" dirty="0" err="1">
                <a:latin typeface="Courier New"/>
                <a:cs typeface="Courier New"/>
              </a:rPr>
              <a:t>drawDot</a:t>
            </a:r>
            <a:r>
              <a:rPr lang="pl-PL" b="1" dirty="0">
                <a:latin typeface="Courier New"/>
                <a:cs typeface="Courier New"/>
              </a:rPr>
              <a:t>(100, 190, "red")</a:t>
            </a:r>
            <a:r>
              <a:rPr lang="pl-PL" b="1" dirty="0" smtClean="0">
                <a:latin typeface="Courier New"/>
                <a:cs typeface="Courier New"/>
              </a:rPr>
              <a:t>;</a:t>
            </a:r>
            <a:endParaRPr lang="pl-PL" b="1" dirty="0">
              <a:latin typeface="Courier New"/>
              <a:cs typeface="Courier New"/>
            </a:endParaRPr>
          </a:p>
        </p:txBody>
      </p:sp>
      <p:pic>
        <p:nvPicPr>
          <p:cNvPr id="6" name="Picture 5" descr="Screen Shot 2015-03-03 at 12.39.5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268" y="3337561"/>
            <a:ext cx="2654300" cy="2692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52146" y="1234464"/>
            <a:ext cx="188394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canvas/</a:t>
            </a:r>
            <a:r>
              <a:rPr lang="en-US" dirty="0" err="1" smtClean="0">
                <a:solidFill>
                  <a:srgbClr val="FFFF00"/>
                </a:solidFill>
              </a:rPr>
              <a:t>bezier.html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99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an </a:t>
            </a:r>
            <a:r>
              <a:rPr lang="en-US" dirty="0" smtClean="0"/>
              <a:t>Image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4912967"/>
            <a:ext cx="8342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err="1">
                <a:latin typeface="Courier New"/>
                <a:cs typeface="Courier New"/>
              </a:rPr>
              <a:t>drawImage</a:t>
            </a:r>
            <a:r>
              <a:rPr lang="pl-PL" sz="2000" b="1" dirty="0">
                <a:latin typeface="Courier New"/>
                <a:cs typeface="Courier New"/>
              </a:rPr>
              <a:t>(image, </a:t>
            </a:r>
            <a:r>
              <a:rPr lang="pl-PL" sz="2000" b="1" dirty="0">
                <a:solidFill>
                  <a:srgbClr val="0033CC"/>
                </a:solidFill>
                <a:latin typeface="Courier New"/>
                <a:cs typeface="Courier New"/>
              </a:rPr>
              <a:t>150, 70</a:t>
            </a:r>
            <a:r>
              <a:rPr lang="pl-PL" sz="2000" b="1" dirty="0">
                <a:latin typeface="Courier New"/>
                <a:cs typeface="Courier New"/>
              </a:rPr>
              <a:t>, </a:t>
            </a:r>
            <a:r>
              <a:rPr lang="pl-PL" sz="2000" b="1" dirty="0">
                <a:solidFill>
                  <a:srgbClr val="660066"/>
                </a:solidFill>
                <a:latin typeface="Courier New"/>
                <a:cs typeface="Courier New"/>
              </a:rPr>
              <a:t>190, 120</a:t>
            </a:r>
            <a:r>
              <a:rPr lang="pl-PL" sz="2000" b="1" dirty="0">
                <a:latin typeface="Courier New"/>
                <a:cs typeface="Courier New"/>
              </a:rPr>
              <a:t>, </a:t>
            </a:r>
            <a:r>
              <a:rPr lang="pl-PL" sz="2000" b="1" dirty="0">
                <a:solidFill>
                  <a:srgbClr val="008000"/>
                </a:solidFill>
                <a:latin typeface="Courier New"/>
                <a:cs typeface="Courier New"/>
              </a:rPr>
              <a:t>10, 10</a:t>
            </a:r>
            <a:r>
              <a:rPr lang="pl-PL" sz="2000" b="1" dirty="0">
                <a:latin typeface="Courier New"/>
                <a:cs typeface="Courier New"/>
              </a:rPr>
              <a:t>, </a:t>
            </a:r>
            <a:r>
              <a:rPr lang="pl-PL" sz="2000" b="1" dirty="0">
                <a:solidFill>
                  <a:srgbClr val="B23C00"/>
                </a:solidFill>
                <a:latin typeface="Courier New"/>
                <a:cs typeface="Courier New"/>
              </a:rPr>
              <a:t>180, </a:t>
            </a:r>
            <a:r>
              <a:rPr lang="pl-PL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110</a:t>
            </a:r>
            <a:r>
              <a:rPr lang="pl-PL" sz="2000" b="1" dirty="0">
                <a:latin typeface="Courier New"/>
                <a:cs typeface="Courier New"/>
              </a:rPr>
              <a:t>)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28830" y="2387029"/>
            <a:ext cx="5417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err="1">
                <a:latin typeface="Courier New"/>
                <a:cs typeface="Courier New"/>
              </a:rPr>
              <a:t>drawImage</a:t>
            </a:r>
            <a:r>
              <a:rPr lang="pl-PL" sz="2000" b="1" dirty="0">
                <a:latin typeface="Courier New"/>
                <a:cs typeface="Courier New"/>
              </a:rPr>
              <a:t>(image, </a:t>
            </a:r>
            <a:r>
              <a:rPr lang="pl-PL" sz="2000" b="1" dirty="0">
                <a:solidFill>
                  <a:srgbClr val="008000"/>
                </a:solidFill>
                <a:latin typeface="Courier New"/>
                <a:cs typeface="Courier New"/>
              </a:rPr>
              <a:t>10, 10</a:t>
            </a:r>
            <a:r>
              <a:rPr lang="pl-PL" sz="2000" b="1" dirty="0">
                <a:latin typeface="Courier New"/>
                <a:cs typeface="Courier New"/>
              </a:rPr>
              <a:t>, </a:t>
            </a:r>
            <a:r>
              <a:rPr lang="pl-PL" sz="2000" b="1" dirty="0">
                <a:solidFill>
                  <a:srgbClr val="B23C00"/>
                </a:solidFill>
                <a:latin typeface="Courier New"/>
                <a:cs typeface="Courier New"/>
              </a:rPr>
              <a:t>180, 135</a:t>
            </a:r>
            <a:r>
              <a:rPr lang="pl-PL" sz="2000" b="1" dirty="0">
                <a:latin typeface="Courier New"/>
                <a:cs typeface="Courier New"/>
              </a:rPr>
              <a:t>)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89122" y="1838395"/>
            <a:ext cx="117712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destination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position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69268" y="2752785"/>
            <a:ext cx="167906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destination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width and height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52146" y="4398687"/>
            <a:ext cx="117712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destination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position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99129" y="5313077"/>
            <a:ext cx="167906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destination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width and height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26098" y="4398687"/>
            <a:ext cx="16560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image upper left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corner position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89122" y="5313077"/>
            <a:ext cx="127951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image width </a:t>
            </a:r>
          </a:p>
          <a:p>
            <a:r>
              <a:rPr lang="en-US" dirty="0" smtClean="0">
                <a:solidFill>
                  <a:srgbClr val="660066"/>
                </a:solidFill>
              </a:rPr>
              <a:t>and height</a:t>
            </a:r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139429"/>
          </a:xfrm>
        </p:spPr>
        <p:txBody>
          <a:bodyPr/>
          <a:lstStyle/>
          <a:p>
            <a:r>
              <a:rPr lang="en-US" dirty="0" smtClean="0"/>
              <a:t>Draw the entire image: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Draw part of the image: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671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an Image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0199" y="1325903"/>
            <a:ext cx="8218942" cy="175432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image = new Image();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image.src</a:t>
            </a:r>
            <a:r>
              <a:rPr lang="en-US" sz="1800" b="1" dirty="0">
                <a:latin typeface="Courier New"/>
                <a:cs typeface="Courier New"/>
              </a:rPr>
              <a:t> = "images/</a:t>
            </a:r>
            <a:r>
              <a:rPr lang="en-US" sz="1800" b="1" dirty="0" err="1">
                <a:latin typeface="Courier New"/>
                <a:cs typeface="Courier New"/>
              </a:rPr>
              <a:t>RonCats.jpg</a:t>
            </a:r>
            <a:r>
              <a:rPr lang="en-US" sz="1800" b="1" dirty="0">
                <a:latin typeface="Courier New"/>
                <a:cs typeface="Courier New"/>
              </a:rPr>
              <a:t>"</a:t>
            </a:r>
            <a:r>
              <a:rPr lang="en-US" sz="1800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...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pl-PL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con.drawImage</a:t>
            </a:r>
            <a:r>
              <a:rPr lang="pl-PL" sz="1800" b="1" dirty="0">
                <a:solidFill>
                  <a:srgbClr val="B23C00"/>
                </a:solidFill>
                <a:latin typeface="Courier New"/>
                <a:cs typeface="Courier New"/>
              </a:rPr>
              <a:t>(image, 10, 10, 180, 135);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...</a:t>
            </a:r>
            <a:endParaRPr lang="nl-NL" sz="1800" b="1" dirty="0">
              <a:latin typeface="Courier New"/>
              <a:cs typeface="Courier New"/>
            </a:endParaRPr>
          </a:p>
          <a:p>
            <a:r>
              <a:rPr lang="pl-PL" sz="18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con.drawImage</a:t>
            </a:r>
            <a:r>
              <a:rPr lang="pl-PL" sz="1800" b="1" dirty="0">
                <a:solidFill>
                  <a:srgbClr val="B23C00"/>
                </a:solidFill>
                <a:latin typeface="Courier New"/>
                <a:cs typeface="Courier New"/>
              </a:rPr>
              <a:t>(image, 150, 70, 190, 120, 10, 10, 180, </a:t>
            </a:r>
            <a:r>
              <a:rPr lang="pl-PL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110</a:t>
            </a:r>
            <a:r>
              <a:rPr lang="pl-PL" sz="18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</p:txBody>
      </p:sp>
      <p:pic>
        <p:nvPicPr>
          <p:cNvPr id="8" name="Picture 7" descr="Screen Shot 2015-03-02 at 10.36.2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69" y="3309592"/>
            <a:ext cx="5245100" cy="2679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06014" y="1417342"/>
            <a:ext cx="19978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canvas/</a:t>
            </a:r>
            <a:r>
              <a:rPr lang="en-US" dirty="0" err="1" smtClean="0">
                <a:solidFill>
                  <a:srgbClr val="FFFF00"/>
                </a:solidFill>
              </a:rPr>
              <a:t>images.html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712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Altering Pixels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image is displayed in a canvas </a:t>
            </a:r>
            <a:br>
              <a:rPr lang="en-US" dirty="0" smtClean="0"/>
            </a:br>
            <a:r>
              <a:rPr lang="en-US" dirty="0" smtClean="0"/>
              <a:t>as an </a:t>
            </a:r>
            <a:r>
              <a:rPr lang="en-US" dirty="0" smtClean="0">
                <a:solidFill>
                  <a:srgbClr val="B23C00"/>
                </a:solidFill>
              </a:rPr>
              <a:t>array of pixels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Each pixel takes up four elements of the array, </a:t>
            </a:r>
            <a:r>
              <a:rPr lang="en-US" dirty="0" smtClean="0">
                <a:solidFill>
                  <a:srgbClr val="B23C00"/>
                </a:solidFill>
              </a:rPr>
              <a:t>R, G, B, and A</a:t>
            </a:r>
            <a:r>
              <a:rPr lang="en-US" dirty="0" smtClean="0"/>
              <a:t>, each value can be 0 – 255.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Convert an image to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imageData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br>
              <a:rPr lang="en-US" dirty="0" smtClean="0">
                <a:solidFill>
                  <a:srgbClr val="0033CC"/>
                </a:solidFill>
              </a:rPr>
            </a:br>
            <a:r>
              <a:rPr lang="en-US" dirty="0" smtClean="0"/>
              <a:t>to get the array of RGBA values.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You can then </a:t>
            </a:r>
            <a:r>
              <a:rPr lang="en-US" dirty="0" smtClean="0">
                <a:solidFill>
                  <a:srgbClr val="B23C00"/>
                </a:solidFill>
              </a:rPr>
              <a:t>alter</a:t>
            </a:r>
            <a:r>
              <a:rPr lang="en-US" dirty="0" smtClean="0"/>
              <a:t> each value.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63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Canvas Demo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58138" y="1325903"/>
            <a:ext cx="7079983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&lt;canvas id     = </a:t>
            </a:r>
            <a:r>
              <a:rPr lang="en-US" b="1" dirty="0">
                <a:latin typeface="Courier New"/>
                <a:cs typeface="Courier New"/>
              </a:rPr>
              <a:t>"canvas</a:t>
            </a:r>
            <a:r>
              <a:rPr lang="en-US" b="1" dirty="0" smtClean="0">
                <a:latin typeface="Courier New"/>
                <a:cs typeface="Courier New"/>
              </a:rPr>
              <a:t>"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width  = "200"</a:t>
            </a:r>
          </a:p>
          <a:p>
            <a:r>
              <a:rPr lang="en-US" b="1" dirty="0">
                <a:latin typeface="Courier New"/>
                <a:cs typeface="Courier New"/>
              </a:rPr>
              <a:t>        height = "200"&gt;</a:t>
            </a:r>
          </a:p>
          <a:p>
            <a:r>
              <a:rPr lang="en-US" b="1" dirty="0">
                <a:latin typeface="Courier New"/>
                <a:cs typeface="Courier New"/>
              </a:rPr>
              <a:t>    &lt;p&gt;Your browser does not support the canvas tag.&lt;/p&gt;</a:t>
            </a:r>
          </a:p>
          <a:p>
            <a:r>
              <a:rPr lang="en-US" b="1" dirty="0">
                <a:latin typeface="Courier New"/>
                <a:cs typeface="Courier New"/>
              </a:rPr>
              <a:t>&lt;/canvas&gt;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58138" y="2880366"/>
            <a:ext cx="6464330" cy="2554545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function draw()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canvas =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("canvas");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con = </a:t>
            </a:r>
            <a:r>
              <a:rPr lang="en-US" b="1" dirty="0" err="1">
                <a:latin typeface="Courier New"/>
                <a:cs typeface="Courier New"/>
              </a:rPr>
              <a:t>canvas.getContext</a:t>
            </a:r>
            <a:r>
              <a:rPr lang="en-US" b="1" dirty="0">
                <a:latin typeface="Courier New"/>
                <a:cs typeface="Courier New"/>
              </a:rPr>
              <a:t>('2d');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"black";</a:t>
            </a:r>
          </a:p>
          <a:p>
            <a:r>
              <a:rPr lang="nl-NL" b="1" dirty="0">
                <a:latin typeface="Courier New"/>
                <a:cs typeface="Courier New"/>
              </a:rPr>
              <a:t>    </a:t>
            </a:r>
            <a:r>
              <a:rPr lang="nl-NL" b="1" dirty="0" err="1">
                <a:latin typeface="Courier New"/>
                <a:cs typeface="Courier New"/>
              </a:rPr>
              <a:t>con.strokeRect</a:t>
            </a:r>
            <a:r>
              <a:rPr lang="nl-NL" b="1" dirty="0">
                <a:latin typeface="Courier New"/>
                <a:cs typeface="Courier New"/>
              </a:rPr>
              <a:t>(0, 0, 200, 200);</a:t>
            </a:r>
          </a:p>
          <a:p>
            <a:r>
              <a:rPr lang="nl-NL" b="1" dirty="0">
                <a:latin typeface="Courier New"/>
                <a:cs typeface="Courier New"/>
              </a:rPr>
              <a:t>    </a:t>
            </a:r>
            <a:r>
              <a:rPr lang="nl-NL" b="1" dirty="0" err="1">
                <a:latin typeface="Courier New"/>
                <a:cs typeface="Courier New"/>
              </a:rPr>
              <a:t>con.fillStyle</a:t>
            </a:r>
            <a:r>
              <a:rPr lang="nl-NL" b="1" dirty="0">
                <a:latin typeface="Courier New"/>
                <a:cs typeface="Courier New"/>
              </a:rPr>
              <a:t> = "red";</a:t>
            </a:r>
          </a:p>
          <a:p>
            <a:r>
              <a:rPr lang="nl-NL" b="1" dirty="0">
                <a:latin typeface="Courier New"/>
                <a:cs typeface="Courier New"/>
              </a:rPr>
              <a:t>    </a:t>
            </a:r>
            <a:r>
              <a:rPr lang="nl-NL" b="1" dirty="0" err="1">
                <a:latin typeface="Courier New"/>
                <a:cs typeface="Courier New"/>
              </a:rPr>
              <a:t>con.fillRect</a:t>
            </a:r>
            <a:r>
              <a:rPr lang="nl-NL" b="1" dirty="0">
                <a:latin typeface="Courier New"/>
                <a:cs typeface="Courier New"/>
              </a:rPr>
              <a:t>(40, 140, 150, 50);      </a:t>
            </a:r>
          </a:p>
          <a:p>
            <a:r>
              <a:rPr lang="nl-NL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74618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83658" y="2606049"/>
            <a:ext cx="192933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canvas/</a:t>
            </a:r>
            <a:r>
              <a:rPr lang="en-US" dirty="0" err="1" smtClean="0">
                <a:solidFill>
                  <a:srgbClr val="FFFF00"/>
                </a:solidFill>
              </a:rPr>
              <a:t>simple.html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38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Altering </a:t>
            </a:r>
            <a:r>
              <a:rPr lang="en-US" dirty="0" smtClean="0"/>
              <a:t>Pixels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5174" y="1234464"/>
            <a:ext cx="6464330" cy="550920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imageData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 err="1">
                <a:latin typeface="Courier New"/>
                <a:cs typeface="Courier New"/>
              </a:rPr>
              <a:t>con.getImageData</a:t>
            </a:r>
            <a:r>
              <a:rPr lang="en-US" b="1" dirty="0">
                <a:latin typeface="Courier New"/>
                <a:cs typeface="Courier New"/>
              </a:rPr>
              <a:t>(10, 10, 180, 135);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pl-PL" b="1" dirty="0">
                <a:latin typeface="Courier New"/>
                <a:cs typeface="Courier New"/>
              </a:rPr>
              <a:t>for (</a:t>
            </a:r>
            <a:r>
              <a:rPr lang="pl-PL" b="1" dirty="0" err="1">
                <a:latin typeface="Courier New"/>
                <a:cs typeface="Courier New"/>
              </a:rPr>
              <a:t>var</a:t>
            </a:r>
            <a:r>
              <a:rPr lang="pl-PL" b="1" dirty="0">
                <a:latin typeface="Courier New"/>
                <a:cs typeface="Courier New"/>
              </a:rPr>
              <a:t> </a:t>
            </a:r>
            <a:r>
              <a:rPr lang="pl-PL" b="1" dirty="0" err="1">
                <a:latin typeface="Courier New"/>
                <a:cs typeface="Courier New"/>
              </a:rPr>
              <a:t>row</a:t>
            </a:r>
            <a:r>
              <a:rPr lang="pl-PL" b="1" dirty="0">
                <a:latin typeface="Courier New"/>
                <a:cs typeface="Courier New"/>
              </a:rPr>
              <a:t> = 0; </a:t>
            </a:r>
            <a:r>
              <a:rPr lang="pl-PL" b="1" dirty="0" err="1">
                <a:latin typeface="Courier New"/>
                <a:cs typeface="Courier New"/>
              </a:rPr>
              <a:t>row</a:t>
            </a:r>
            <a:r>
              <a:rPr lang="pl-PL" b="1" dirty="0">
                <a:latin typeface="Courier New"/>
                <a:cs typeface="Courier New"/>
              </a:rPr>
              <a:t> &lt; 135; </a:t>
            </a:r>
            <a:r>
              <a:rPr lang="pl-PL" b="1" dirty="0" err="1">
                <a:latin typeface="Courier New"/>
                <a:cs typeface="Courier New"/>
              </a:rPr>
              <a:t>row</a:t>
            </a:r>
            <a:r>
              <a:rPr lang="pl-PL" b="1" dirty="0">
                <a:latin typeface="Courier New"/>
                <a:cs typeface="Courier New"/>
              </a:rPr>
              <a:t>++) {</a:t>
            </a:r>
          </a:p>
          <a:p>
            <a:r>
              <a:rPr lang="da-DK" b="1" dirty="0">
                <a:latin typeface="Courier New"/>
                <a:cs typeface="Courier New"/>
              </a:rPr>
              <a:t>    for (var </a:t>
            </a:r>
            <a:r>
              <a:rPr lang="da-DK" b="1" dirty="0" err="1">
                <a:latin typeface="Courier New"/>
                <a:cs typeface="Courier New"/>
              </a:rPr>
              <a:t>col</a:t>
            </a:r>
            <a:r>
              <a:rPr lang="da-DK" b="1" dirty="0">
                <a:latin typeface="Courier New"/>
                <a:cs typeface="Courier New"/>
              </a:rPr>
              <a:t> = 0; </a:t>
            </a:r>
            <a:r>
              <a:rPr lang="da-DK" b="1" dirty="0" err="1">
                <a:latin typeface="Courier New"/>
                <a:cs typeface="Courier New"/>
              </a:rPr>
              <a:t>col</a:t>
            </a:r>
            <a:r>
              <a:rPr lang="da-DK" b="1" dirty="0">
                <a:latin typeface="Courier New"/>
                <a:cs typeface="Courier New"/>
              </a:rPr>
              <a:t> &lt; 180; </a:t>
            </a:r>
            <a:r>
              <a:rPr lang="da-DK" b="1" dirty="0" err="1">
                <a:latin typeface="Courier New"/>
                <a:cs typeface="Courier New"/>
              </a:rPr>
              <a:t>col</a:t>
            </a:r>
            <a:r>
              <a:rPr lang="da-DK" b="1" dirty="0">
                <a:latin typeface="Courier New"/>
                <a:cs typeface="Courier New"/>
              </a:rPr>
              <a:t>++) {</a:t>
            </a:r>
          </a:p>
          <a:p>
            <a:r>
              <a:rPr lang="da-DK" b="1" dirty="0">
                <a:latin typeface="Courier New"/>
                <a:cs typeface="Courier New"/>
              </a:rPr>
              <a:t>        var </a:t>
            </a:r>
            <a:r>
              <a:rPr lang="da-DK" b="1" dirty="0" err="1">
                <a:latin typeface="Courier New"/>
                <a:cs typeface="Courier New"/>
              </a:rPr>
              <a:t>index</a:t>
            </a:r>
            <a:r>
              <a:rPr lang="da-DK" b="1" dirty="0">
                <a:latin typeface="Courier New"/>
                <a:cs typeface="Courier New"/>
              </a:rPr>
              <a:t> = 4*(</a:t>
            </a:r>
            <a:r>
              <a:rPr lang="da-DK" b="1" dirty="0" err="1">
                <a:latin typeface="Courier New"/>
                <a:cs typeface="Courier New"/>
              </a:rPr>
              <a:t>col</a:t>
            </a:r>
            <a:r>
              <a:rPr lang="da-DK" b="1" dirty="0">
                <a:latin typeface="Courier New"/>
                <a:cs typeface="Courier New"/>
              </a:rPr>
              <a:t> + </a:t>
            </a:r>
            <a:r>
              <a:rPr lang="da-DK" b="1" dirty="0" err="1">
                <a:latin typeface="Courier New"/>
                <a:cs typeface="Courier New"/>
              </a:rPr>
              <a:t>row</a:t>
            </a:r>
            <a:r>
              <a:rPr lang="da-DK" b="1" dirty="0">
                <a:latin typeface="Courier New"/>
                <a:cs typeface="Courier New"/>
              </a:rPr>
              <a:t>*</a:t>
            </a:r>
            <a:r>
              <a:rPr lang="da-DK" b="1" dirty="0" err="1">
                <a:latin typeface="Courier New"/>
                <a:cs typeface="Courier New"/>
              </a:rPr>
              <a:t>imageData.width</a:t>
            </a:r>
            <a:r>
              <a:rPr lang="da-DK" b="1" dirty="0">
                <a:latin typeface="Courier New"/>
                <a:cs typeface="Courier New"/>
              </a:rPr>
              <a:t>);</a:t>
            </a:r>
          </a:p>
          <a:p>
            <a:r>
              <a:rPr lang="da-DK" b="1" dirty="0">
                <a:latin typeface="Courier New"/>
                <a:cs typeface="Courier New"/>
              </a:rPr>
              <a:t>        </a:t>
            </a:r>
          </a:p>
          <a:p>
            <a:r>
              <a:rPr lang="da-DK" b="1" dirty="0">
                <a:latin typeface="Courier New"/>
                <a:cs typeface="Courier New"/>
              </a:rPr>
              <a:t>        </a:t>
            </a:r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var r = </a:t>
            </a:r>
            <a:r>
              <a:rPr lang="da-DK" b="1" dirty="0" err="1">
                <a:solidFill>
                  <a:srgbClr val="B23C00"/>
                </a:solidFill>
                <a:latin typeface="Courier New"/>
                <a:cs typeface="Courier New"/>
              </a:rPr>
              <a:t>imageData.data</a:t>
            </a:r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[</a:t>
            </a:r>
            <a:r>
              <a:rPr lang="da-DK" b="1" dirty="0" err="1">
                <a:solidFill>
                  <a:srgbClr val="B23C00"/>
                </a:solidFill>
                <a:latin typeface="Courier New"/>
                <a:cs typeface="Courier New"/>
              </a:rPr>
              <a:t>index</a:t>
            </a:r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];</a:t>
            </a:r>
          </a:p>
          <a:p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        var g = </a:t>
            </a:r>
            <a:r>
              <a:rPr lang="da-DK" b="1" dirty="0" err="1">
                <a:solidFill>
                  <a:srgbClr val="B23C00"/>
                </a:solidFill>
                <a:latin typeface="Courier New"/>
                <a:cs typeface="Courier New"/>
              </a:rPr>
              <a:t>imageData.data</a:t>
            </a:r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[index+1];</a:t>
            </a:r>
          </a:p>
          <a:p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        var b = </a:t>
            </a:r>
            <a:r>
              <a:rPr lang="da-DK" b="1" dirty="0" err="1">
                <a:solidFill>
                  <a:srgbClr val="B23C00"/>
                </a:solidFill>
                <a:latin typeface="Courier New"/>
                <a:cs typeface="Courier New"/>
              </a:rPr>
              <a:t>imageData.data</a:t>
            </a:r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[index+2];</a:t>
            </a:r>
          </a:p>
          <a:p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        var a = </a:t>
            </a:r>
            <a:r>
              <a:rPr lang="da-DK" b="1" dirty="0" err="1">
                <a:solidFill>
                  <a:srgbClr val="B23C00"/>
                </a:solidFill>
                <a:latin typeface="Courier New"/>
                <a:cs typeface="Courier New"/>
              </a:rPr>
              <a:t>imageData.data</a:t>
            </a:r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[index+3];</a:t>
            </a:r>
          </a:p>
          <a:p>
            <a:r>
              <a:rPr lang="da-DK" b="1" dirty="0">
                <a:latin typeface="Courier New"/>
                <a:cs typeface="Courier New"/>
              </a:rPr>
              <a:t>        </a:t>
            </a:r>
          </a:p>
          <a:p>
            <a:r>
              <a:rPr lang="da-DK" b="1" dirty="0">
                <a:latin typeface="Courier New"/>
                <a:cs typeface="Courier New"/>
              </a:rPr>
              <a:t>        </a:t>
            </a:r>
            <a:r>
              <a:rPr lang="da-DK" b="1" dirty="0">
                <a:solidFill>
                  <a:srgbClr val="008000"/>
                </a:solidFill>
                <a:latin typeface="Courier New"/>
                <a:cs typeface="Courier New"/>
              </a:rPr>
              <a:t>g = r;</a:t>
            </a:r>
          </a:p>
          <a:p>
            <a:r>
              <a:rPr lang="da-DK" b="1" dirty="0">
                <a:solidFill>
                  <a:srgbClr val="008000"/>
                </a:solidFill>
                <a:latin typeface="Courier New"/>
                <a:cs typeface="Courier New"/>
              </a:rPr>
              <a:t>        b = r;</a:t>
            </a:r>
          </a:p>
          <a:p>
            <a:endParaRPr lang="da-DK" b="1" dirty="0">
              <a:latin typeface="Courier New"/>
              <a:cs typeface="Courier New"/>
            </a:endParaRPr>
          </a:p>
          <a:p>
            <a:r>
              <a:rPr lang="da-DK" b="1" dirty="0">
                <a:latin typeface="Courier New"/>
                <a:cs typeface="Courier New"/>
              </a:rPr>
              <a:t>        </a:t>
            </a:r>
            <a:r>
              <a:rPr lang="da-DK" b="1" dirty="0" err="1">
                <a:solidFill>
                  <a:srgbClr val="0033CC"/>
                </a:solidFill>
                <a:latin typeface="Courier New"/>
                <a:cs typeface="Courier New"/>
              </a:rPr>
              <a:t>imageData.data</a:t>
            </a:r>
            <a:r>
              <a:rPr lang="da-DK" b="1" dirty="0">
                <a:solidFill>
                  <a:srgbClr val="0033CC"/>
                </a:solidFill>
                <a:latin typeface="Courier New"/>
                <a:cs typeface="Courier New"/>
              </a:rPr>
              <a:t>[</a:t>
            </a:r>
            <a:r>
              <a:rPr lang="da-DK" b="1" dirty="0" err="1">
                <a:solidFill>
                  <a:srgbClr val="0033CC"/>
                </a:solidFill>
                <a:latin typeface="Courier New"/>
                <a:cs typeface="Courier New"/>
              </a:rPr>
              <a:t>index</a:t>
            </a:r>
            <a:r>
              <a:rPr lang="da-DK" b="1" dirty="0">
                <a:solidFill>
                  <a:srgbClr val="0033CC"/>
                </a:solidFill>
                <a:latin typeface="Courier New"/>
                <a:cs typeface="Courier New"/>
              </a:rPr>
              <a:t>]   = r;</a:t>
            </a:r>
          </a:p>
          <a:p>
            <a:r>
              <a:rPr lang="da-DK" b="1" dirty="0">
                <a:solidFill>
                  <a:srgbClr val="0033CC"/>
                </a:solidFill>
                <a:latin typeface="Courier New"/>
                <a:cs typeface="Courier New"/>
              </a:rPr>
              <a:t>        </a:t>
            </a:r>
            <a:r>
              <a:rPr lang="da-DK" b="1" dirty="0" err="1">
                <a:solidFill>
                  <a:srgbClr val="0033CC"/>
                </a:solidFill>
                <a:latin typeface="Courier New"/>
                <a:cs typeface="Courier New"/>
              </a:rPr>
              <a:t>imageData.data</a:t>
            </a:r>
            <a:r>
              <a:rPr lang="da-DK" b="1" dirty="0">
                <a:solidFill>
                  <a:srgbClr val="0033CC"/>
                </a:solidFill>
                <a:latin typeface="Courier New"/>
                <a:cs typeface="Courier New"/>
              </a:rPr>
              <a:t>[index+1] = g;</a:t>
            </a:r>
          </a:p>
          <a:p>
            <a:r>
              <a:rPr lang="da-DK" b="1" dirty="0">
                <a:solidFill>
                  <a:srgbClr val="0033CC"/>
                </a:solidFill>
                <a:latin typeface="Courier New"/>
                <a:cs typeface="Courier New"/>
              </a:rPr>
              <a:t>        </a:t>
            </a:r>
            <a:r>
              <a:rPr lang="da-DK" b="1" dirty="0" err="1">
                <a:solidFill>
                  <a:srgbClr val="0033CC"/>
                </a:solidFill>
                <a:latin typeface="Courier New"/>
                <a:cs typeface="Courier New"/>
              </a:rPr>
              <a:t>imageData.data</a:t>
            </a:r>
            <a:r>
              <a:rPr lang="da-DK" b="1" dirty="0">
                <a:solidFill>
                  <a:srgbClr val="0033CC"/>
                </a:solidFill>
                <a:latin typeface="Courier New"/>
                <a:cs typeface="Courier New"/>
              </a:rPr>
              <a:t>[index+2] = b;</a:t>
            </a:r>
          </a:p>
          <a:p>
            <a:r>
              <a:rPr lang="da-DK" b="1" dirty="0">
                <a:solidFill>
                  <a:srgbClr val="0033CC"/>
                </a:solidFill>
                <a:latin typeface="Courier New"/>
                <a:cs typeface="Courier New"/>
              </a:rPr>
              <a:t>        </a:t>
            </a:r>
            <a:r>
              <a:rPr lang="da-DK" b="1" dirty="0" err="1">
                <a:solidFill>
                  <a:srgbClr val="0033CC"/>
                </a:solidFill>
                <a:latin typeface="Courier New"/>
                <a:cs typeface="Courier New"/>
              </a:rPr>
              <a:t>imageData.data</a:t>
            </a:r>
            <a:r>
              <a:rPr lang="da-DK" b="1" dirty="0">
                <a:solidFill>
                  <a:srgbClr val="0033CC"/>
                </a:solidFill>
                <a:latin typeface="Courier New"/>
                <a:cs typeface="Courier New"/>
              </a:rPr>
              <a:t>[index+3] = a;</a:t>
            </a:r>
          </a:p>
          <a:p>
            <a:r>
              <a:rPr lang="da-DK" b="1" dirty="0">
                <a:latin typeface="Courier New"/>
                <a:cs typeface="Courier New"/>
              </a:rPr>
              <a:t>    }</a:t>
            </a:r>
          </a:p>
          <a:p>
            <a:r>
              <a:rPr lang="da-DK" b="1" dirty="0">
                <a:latin typeface="Courier New"/>
                <a:cs typeface="Courier New"/>
              </a:rPr>
              <a:t>}</a:t>
            </a:r>
          </a:p>
          <a:p>
            <a:endParaRPr lang="da-DK" b="1" dirty="0">
              <a:latin typeface="Courier New"/>
              <a:cs typeface="Courier New"/>
            </a:endParaRPr>
          </a:p>
          <a:p>
            <a:r>
              <a:rPr lang="da-DK" b="1" dirty="0" err="1">
                <a:latin typeface="Courier New"/>
                <a:cs typeface="Courier New"/>
              </a:rPr>
              <a:t>con.putImageData</a:t>
            </a:r>
            <a:r>
              <a:rPr lang="da-DK" b="1" dirty="0">
                <a:latin typeface="Courier New"/>
                <a:cs typeface="Courier New"/>
              </a:rPr>
              <a:t>(</a:t>
            </a:r>
            <a:r>
              <a:rPr lang="da-DK" b="1" dirty="0" err="1">
                <a:latin typeface="Courier New"/>
                <a:cs typeface="Courier New"/>
              </a:rPr>
              <a:t>imageData</a:t>
            </a:r>
            <a:r>
              <a:rPr lang="da-DK" b="1" dirty="0">
                <a:latin typeface="Courier New"/>
                <a:cs typeface="Courier New"/>
              </a:rPr>
              <a:t>, 10, 10);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66536" y="1234464"/>
            <a:ext cx="1929835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Get the image data</a:t>
            </a:r>
          </a:p>
          <a:p>
            <a:r>
              <a:rPr lang="en-US" dirty="0" smtClean="0"/>
              <a:t>from the canvas.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77829" y="2880366"/>
            <a:ext cx="1998364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Separate each pixel 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into R, G, B, and A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68903" y="4069073"/>
            <a:ext cx="164450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Alter each pixel.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12073" y="4892024"/>
            <a:ext cx="2477361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Set the altered pixel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back into the image data.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29195" y="6080731"/>
            <a:ext cx="2591475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Put the altered image data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back into the canvas.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12073" y="3977634"/>
            <a:ext cx="186100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canvas/</a:t>
            </a:r>
            <a:r>
              <a:rPr lang="en-US" dirty="0" err="1" smtClean="0">
                <a:solidFill>
                  <a:srgbClr val="FFFF00"/>
                </a:solidFill>
              </a:rPr>
              <a:t>pixels.html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585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Altering Pixels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Picture 5" descr="Screen Shot 2015-03-02 at 11.48.2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708" y="1417342"/>
            <a:ext cx="5219700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77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Add JavaScript </a:t>
            </a:r>
            <a:r>
              <a:rPr lang="en-US" dirty="0" smtClean="0"/>
              <a:t>to your web application.</a:t>
            </a:r>
          </a:p>
          <a:p>
            <a:pPr lvl="1"/>
            <a:r>
              <a:rPr lang="en-US" dirty="0" smtClean="0"/>
              <a:t>Client-side input validation</a:t>
            </a:r>
          </a:p>
          <a:p>
            <a:pPr lvl="1"/>
            <a:r>
              <a:rPr lang="en-US" dirty="0" smtClean="0"/>
              <a:t>Greater interactivity</a:t>
            </a:r>
          </a:p>
          <a:p>
            <a:pPr lvl="5"/>
            <a:endParaRPr lang="en-US" dirty="0"/>
          </a:p>
          <a:p>
            <a:r>
              <a:rPr lang="en-US" dirty="0" smtClean="0">
                <a:solidFill>
                  <a:srgbClr val="B23C00"/>
                </a:solidFill>
              </a:rPr>
              <a:t>Extra credit </a:t>
            </a:r>
            <a:r>
              <a:rPr lang="en-US" dirty="0" smtClean="0"/>
              <a:t>(after </a:t>
            </a:r>
            <a:r>
              <a:rPr lang="en-US" dirty="0" smtClean="0"/>
              <a:t>this week’s </a:t>
            </a:r>
            <a:r>
              <a:rPr lang="en-US" dirty="0" smtClean="0"/>
              <a:t>lectures)</a:t>
            </a:r>
          </a:p>
          <a:p>
            <a:pPr lvl="1"/>
            <a:r>
              <a:rPr lang="en-US" dirty="0" smtClean="0"/>
              <a:t>+5 points: JavaScript drawing on an HTML5 canvas.</a:t>
            </a:r>
          </a:p>
          <a:p>
            <a:pPr lvl="1"/>
            <a:r>
              <a:rPr lang="en-US" dirty="0" smtClean="0"/>
              <a:t>+5 points: JavaScript animation</a:t>
            </a:r>
          </a:p>
          <a:p>
            <a:pPr lvl="5"/>
            <a:endParaRPr lang="en-US" dirty="0"/>
          </a:p>
          <a:p>
            <a:r>
              <a:rPr lang="en-US" dirty="0" smtClean="0"/>
              <a:t>Turn in the usual zip file containing source files, database dump, and screen shots.</a:t>
            </a:r>
          </a:p>
          <a:p>
            <a:pPr lvl="5"/>
            <a:endParaRPr lang="en-US" dirty="0"/>
          </a:p>
          <a:p>
            <a:r>
              <a:rPr lang="en-US" dirty="0" smtClean="0">
                <a:solidFill>
                  <a:srgbClr val="B23C00"/>
                </a:solidFill>
              </a:rPr>
              <a:t>Due Wednesday, October 14.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67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Canvas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main canvas drawing operations: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stroke: </a:t>
            </a:r>
            <a:r>
              <a:rPr lang="en-US" dirty="0" smtClean="0"/>
              <a:t>draw a line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fill: </a:t>
            </a:r>
            <a:r>
              <a:rPr lang="en-US" dirty="0" smtClean="0"/>
              <a:t>fill in a shape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Specify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strokestyle</a:t>
            </a:r>
            <a:r>
              <a:rPr lang="en-US" dirty="0" smtClean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fillstyle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Basic shapes: lines, rectangles, arcs, text</a:t>
            </a:r>
            <a:endParaRPr lang="en-US" dirty="0"/>
          </a:p>
          <a:p>
            <a:r>
              <a:rPr lang="en-US" dirty="0" smtClean="0"/>
              <a:t>Create paths to draw complex shapes.</a:t>
            </a:r>
          </a:p>
          <a:p>
            <a:r>
              <a:rPr lang="en-US" dirty="0" smtClean="0"/>
              <a:t>Draw images.</a:t>
            </a:r>
          </a:p>
          <a:p>
            <a:r>
              <a:rPr lang="en-US" dirty="0" smtClean="0"/>
              <a:t>Alter pixels.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992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Specify Colors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name: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red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silver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gray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RGB with integers 0-255 or percentages: </a:t>
            </a:r>
            <a:br>
              <a:rPr lang="en-US" dirty="0" smtClean="0"/>
            </a:b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rgb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(10, 250, 100)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or </a:t>
            </a:r>
            <a:br>
              <a:rPr lang="en-US" dirty="0" smtClean="0"/>
            </a:b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rgb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(100%, 100%, 0%)</a:t>
            </a:r>
          </a:p>
          <a:p>
            <a:r>
              <a:rPr lang="en-US" dirty="0" smtClean="0"/>
              <a:t>RGBA with alpha transparency.</a:t>
            </a:r>
          </a:p>
          <a:p>
            <a:r>
              <a:rPr lang="en-US" dirty="0" smtClean="0"/>
              <a:t>HSL and HSLA</a:t>
            </a:r>
          </a:p>
          <a:p>
            <a:r>
              <a:rPr lang="en-US" dirty="0" smtClean="0"/>
              <a:t>RGB with six-digit hex values: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#FF0000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is red,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#FFFF00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is yellow.</a:t>
            </a:r>
          </a:p>
          <a:p>
            <a:r>
              <a:rPr lang="en-US" dirty="0" smtClean="0"/>
              <a:t>RGB with three-digit hex values: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#F00</a:t>
            </a:r>
            <a:r>
              <a:rPr lang="en-US" b="1" dirty="0" smtClean="0">
                <a:solidFill>
                  <a:srgbClr val="0033CC"/>
                </a:solidFill>
                <a:latin typeface="+mj-lt"/>
                <a:cs typeface="Courier New"/>
              </a:rPr>
              <a:t> </a:t>
            </a:r>
            <a:r>
              <a:rPr lang="en-US" dirty="0" smtClean="0"/>
              <a:t>is red,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#FF0</a:t>
            </a:r>
            <a:r>
              <a:rPr lang="en-US" b="1" dirty="0" smtClean="0">
                <a:solidFill>
                  <a:srgbClr val="0033CC"/>
                </a:solidFill>
                <a:cs typeface="Courier New"/>
              </a:rPr>
              <a:t> </a:t>
            </a:r>
            <a:r>
              <a:rPr lang="en-US" dirty="0" smtClean="0"/>
              <a:t>is yellow.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12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Fill a shape with a gradient.</a:t>
            </a:r>
          </a:p>
          <a:p>
            <a:pPr lvl="5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Linear </a:t>
            </a:r>
            <a:r>
              <a:rPr lang="en-US" dirty="0"/>
              <a:t>gradient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B23C00"/>
                </a:solidFill>
              </a:rPr>
              <a:t>radial</a:t>
            </a:r>
            <a:r>
              <a:rPr lang="en-US" dirty="0" smtClean="0"/>
              <a:t> gradient.</a:t>
            </a:r>
          </a:p>
          <a:p>
            <a:pPr lvl="5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Color stop: </a:t>
            </a:r>
            <a:r>
              <a:rPr lang="en-US" dirty="0" smtClean="0"/>
              <a:t>Specifies a color to add to a gradient and a position along the gradient.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Position 0 through 1</a:t>
            </a:r>
          </a:p>
          <a:p>
            <a:pPr lvl="1"/>
            <a:r>
              <a:rPr lang="en-US" dirty="0" smtClean="0"/>
              <a:t>0 = beginning of the gradient</a:t>
            </a:r>
          </a:p>
          <a:p>
            <a:pPr lvl="1"/>
            <a:r>
              <a:rPr lang="en-US" dirty="0" smtClean="0"/>
              <a:t>1 = end of the gradient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0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Gradients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39521" y="1408439"/>
            <a:ext cx="5109893" cy="34778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&lt;canvas id     = "linear"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height = "200"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width  = "200"&gt;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&lt;p&gt;Canvas not supported!&lt;/p&gt;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&lt;/canvas&gt;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&lt;canvas id     = "radial"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height = "200"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width  = "200"&gt;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&lt;p&gt;Canvas not supported!&lt;/p&gt;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&lt;/canvas</a:t>
            </a:r>
            <a:r>
              <a:rPr lang="en-US" sz="2000" b="1" dirty="0" smtClean="0">
                <a:latin typeface="Courier New"/>
                <a:cs typeface="Courier New"/>
              </a:rPr>
              <a:t>&gt;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7756" y="4617707"/>
            <a:ext cx="218050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canvas/</a:t>
            </a:r>
            <a:r>
              <a:rPr lang="en-US" dirty="0" err="1" smtClean="0">
                <a:solidFill>
                  <a:srgbClr val="FFFF00"/>
                </a:solidFill>
              </a:rPr>
              <a:t>gradients.html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031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Gradients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33189" y="1234464"/>
            <a:ext cx="7526332" cy="507831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draw()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linear = </a:t>
            </a:r>
            <a:r>
              <a:rPr lang="en-US" sz="1800" b="1" dirty="0" err="1">
                <a:latin typeface="Courier New"/>
                <a:cs typeface="Courier New"/>
              </a:rPr>
              <a:t>document.getElementById</a:t>
            </a:r>
            <a:r>
              <a:rPr lang="en-US" sz="1800" b="1" dirty="0">
                <a:latin typeface="Courier New"/>
                <a:cs typeface="Courier New"/>
              </a:rPr>
              <a:t>("linear");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radial = </a:t>
            </a:r>
            <a:r>
              <a:rPr lang="en-US" sz="1800" b="1" dirty="0" err="1">
                <a:latin typeface="Courier New"/>
                <a:cs typeface="Courier New"/>
              </a:rPr>
              <a:t>document.getElementById</a:t>
            </a:r>
            <a:r>
              <a:rPr lang="en-US" sz="1800" b="1" dirty="0">
                <a:latin typeface="Courier New"/>
                <a:cs typeface="Courier New"/>
              </a:rPr>
              <a:t>("radial");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// Linear gradient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con = </a:t>
            </a:r>
            <a:r>
              <a:rPr lang="en-US" sz="1800" b="1" dirty="0" err="1">
                <a:latin typeface="Courier New"/>
                <a:cs typeface="Courier New"/>
              </a:rPr>
              <a:t>linear.getContext</a:t>
            </a:r>
            <a:r>
              <a:rPr lang="en-US" sz="1800" b="1" dirty="0">
                <a:latin typeface="Courier New"/>
                <a:cs typeface="Courier New"/>
              </a:rPr>
              <a:t>("2d");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lGrad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con.createLinearGradient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(0, 0, 100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, 200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</a:p>
          <a:p>
            <a:r>
              <a:rPr lang="hr-HR" sz="1800" b="1" dirty="0">
                <a:solidFill>
                  <a:srgbClr val="B23C00"/>
                </a:solidFill>
                <a:latin typeface="Courier New"/>
                <a:cs typeface="Courier New"/>
              </a:rPr>
              <a:t>    lGrad.addColorStop(0,   "#FF0000");</a:t>
            </a:r>
          </a:p>
          <a:p>
            <a:r>
              <a:rPr lang="hr-HR" sz="1800" b="1" dirty="0">
                <a:solidFill>
                  <a:srgbClr val="B23C00"/>
                </a:solidFill>
                <a:latin typeface="Courier New"/>
                <a:cs typeface="Courier New"/>
              </a:rPr>
              <a:t>    lGrad.addColorStop(0.5, "#00FF00");</a:t>
            </a:r>
          </a:p>
          <a:p>
            <a:r>
              <a:rPr lang="hr-HR" sz="1800" b="1" dirty="0">
                <a:solidFill>
                  <a:srgbClr val="B23C00"/>
                </a:solidFill>
                <a:latin typeface="Courier New"/>
                <a:cs typeface="Courier New"/>
              </a:rPr>
              <a:t>    lGrad.addColorStop(1,   "#0000FF");</a:t>
            </a:r>
          </a:p>
          <a:p>
            <a:r>
              <a:rPr lang="hr-HR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con.fillStyle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lGrad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con.fillRect</a:t>
            </a:r>
            <a:r>
              <a:rPr lang="en-US" sz="1800" b="1" dirty="0">
                <a:latin typeface="Courier New"/>
                <a:cs typeface="Courier New"/>
              </a:rPr>
              <a:t>(0, 0, 200, 200)</a:t>
            </a:r>
            <a:r>
              <a:rPr lang="en-US" sz="1800" b="1" dirty="0" smtClean="0">
                <a:latin typeface="Courier New"/>
                <a:cs typeface="Courier New"/>
              </a:rPr>
              <a:t>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    ...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17902" y="1325903"/>
            <a:ext cx="218050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canvas/</a:t>
            </a:r>
            <a:r>
              <a:rPr lang="en-US" dirty="0" err="1" smtClean="0">
                <a:solidFill>
                  <a:srgbClr val="FFFF00"/>
                </a:solidFill>
              </a:rPr>
              <a:t>gradients.html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488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Gradients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0960" y="1234464"/>
            <a:ext cx="8911551" cy="424731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draw()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    ...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/</a:t>
            </a:r>
            <a:r>
              <a:rPr lang="en-US" sz="1800" b="1" dirty="0">
                <a:latin typeface="Courier New"/>
                <a:cs typeface="Courier New"/>
              </a:rPr>
              <a:t>/ Radial gradient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con = </a:t>
            </a:r>
            <a:r>
              <a:rPr lang="en-US" sz="1800" b="1" dirty="0" err="1">
                <a:latin typeface="Courier New"/>
                <a:cs typeface="Courier New"/>
              </a:rPr>
              <a:t>radial.getContext</a:t>
            </a:r>
            <a:r>
              <a:rPr lang="en-US" sz="1800" b="1" dirty="0">
                <a:latin typeface="Courier New"/>
                <a:cs typeface="Courier New"/>
              </a:rPr>
              <a:t>("2d")</a:t>
            </a:r>
            <a:r>
              <a:rPr lang="en-US" sz="1800" b="1" dirty="0" smtClean="0">
                <a:latin typeface="Courier New"/>
                <a:cs typeface="Courier New"/>
              </a:rPr>
              <a:t>;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rGrad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con.createRadialGradient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(50, 50, 0, 100, 100, 125)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8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hr-HR" sz="1800" b="1" dirty="0">
                <a:solidFill>
                  <a:srgbClr val="B23C00"/>
                </a:solidFill>
                <a:latin typeface="Courier New"/>
                <a:cs typeface="Courier New"/>
              </a:rPr>
              <a:t>    rGrad.addColorStop(0,   "#FF0000");</a:t>
            </a:r>
          </a:p>
          <a:p>
            <a:r>
              <a:rPr lang="hr-HR" sz="1800" b="1" dirty="0">
                <a:solidFill>
                  <a:srgbClr val="B23C00"/>
                </a:solidFill>
                <a:latin typeface="Courier New"/>
                <a:cs typeface="Courier New"/>
              </a:rPr>
              <a:t>    rGrad.addColorStop(0.5, "#00FF00");</a:t>
            </a:r>
          </a:p>
          <a:p>
            <a:r>
              <a:rPr lang="hr-HR" sz="1800" b="1" dirty="0">
                <a:solidFill>
                  <a:srgbClr val="B23C00"/>
                </a:solidFill>
                <a:latin typeface="Courier New"/>
                <a:cs typeface="Courier New"/>
              </a:rPr>
              <a:t>    rGrad.addColorStop(1,   "#0000FF");</a:t>
            </a:r>
          </a:p>
          <a:p>
            <a:r>
              <a:rPr lang="hr-HR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con.fillStyle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err="1">
                <a:latin typeface="Courier New"/>
                <a:cs typeface="Courier New"/>
              </a:rPr>
              <a:t>rGrad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con.fillRect</a:t>
            </a:r>
            <a:r>
              <a:rPr lang="en-US" sz="1800" b="1" dirty="0">
                <a:latin typeface="Courier New"/>
                <a:cs typeface="Courier New"/>
              </a:rPr>
              <a:t>(0, 0, 200, 200);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66536" y="1325903"/>
            <a:ext cx="218050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canvas/</a:t>
            </a:r>
            <a:r>
              <a:rPr lang="en-US" dirty="0" err="1" smtClean="0">
                <a:solidFill>
                  <a:srgbClr val="FFFF00"/>
                </a:solidFill>
              </a:rPr>
              <a:t>gradients.html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361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35616</TotalTime>
  <Words>2439</Words>
  <Application>Microsoft Macintosh PowerPoint</Application>
  <PresentationFormat>On-screen Show (4:3)</PresentationFormat>
  <Paragraphs>500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Quadrant</vt:lpstr>
      <vt:lpstr>CS 174: Web Programming October 5 Class Meeting</vt:lpstr>
      <vt:lpstr>The HTML5 Canvas Object</vt:lpstr>
      <vt:lpstr>Simple Canvas Demo</vt:lpstr>
      <vt:lpstr>Canvas Basics</vt:lpstr>
      <vt:lpstr>Ways to Specify Colors</vt:lpstr>
      <vt:lpstr>Gradients</vt:lpstr>
      <vt:lpstr>Gradients, cont’d</vt:lpstr>
      <vt:lpstr>Gradients, cont’d</vt:lpstr>
      <vt:lpstr>Gradients, cont’d</vt:lpstr>
      <vt:lpstr>Gradients, cont’d</vt:lpstr>
      <vt:lpstr>Rectangle Operations</vt:lpstr>
      <vt:lpstr>Rectangle Operations, cont’d</vt:lpstr>
      <vt:lpstr>Drawing Text</vt:lpstr>
      <vt:lpstr>Drawing Text, cont’d</vt:lpstr>
      <vt:lpstr>Shadows</vt:lpstr>
      <vt:lpstr>Shadows, cont’d</vt:lpstr>
      <vt:lpstr>Paths</vt:lpstr>
      <vt:lpstr>Line Attributes</vt:lpstr>
      <vt:lpstr>Line Attributes, cont’d</vt:lpstr>
      <vt:lpstr>Line Attributes, cont’d</vt:lpstr>
      <vt:lpstr>Arcs and Circles</vt:lpstr>
      <vt:lpstr>Arcs and Circles, cont’d</vt:lpstr>
      <vt:lpstr>Quadratic Curve</vt:lpstr>
      <vt:lpstr>Quadratic Curve, cont’d</vt:lpstr>
      <vt:lpstr>Bézier Curve</vt:lpstr>
      <vt:lpstr>Bézier Curve, cont’d</vt:lpstr>
      <vt:lpstr>Drawing an Image</vt:lpstr>
      <vt:lpstr>Drawing an Image, cont’d</vt:lpstr>
      <vt:lpstr>Altering Pixels</vt:lpstr>
      <vt:lpstr>Altering Pixels, cont’d</vt:lpstr>
      <vt:lpstr>Altering Pixels, cont’d</vt:lpstr>
      <vt:lpstr>Assignment #4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544</cp:revision>
  <dcterms:created xsi:type="dcterms:W3CDTF">2008-01-12T03:52:55Z</dcterms:created>
  <dcterms:modified xsi:type="dcterms:W3CDTF">2015-10-05T07:04:35Z</dcterms:modified>
  <cp:category/>
</cp:coreProperties>
</file>