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61" r:id="rId5"/>
    <p:sldId id="259" r:id="rId6"/>
    <p:sldId id="262" r:id="rId7"/>
    <p:sldId id="260" r:id="rId8"/>
    <p:sldId id="263" r:id="rId9"/>
    <p:sldId id="264" r:id="rId10"/>
    <p:sldId id="265" r:id="rId11"/>
    <p:sldId id="266" r:id="rId12"/>
    <p:sldId id="276" r:id="rId13"/>
    <p:sldId id="278" r:id="rId14"/>
    <p:sldId id="277" r:id="rId15"/>
    <p:sldId id="279" r:id="rId16"/>
    <p:sldId id="280" r:id="rId17"/>
    <p:sldId id="267" r:id="rId18"/>
    <p:sldId id="268" r:id="rId19"/>
    <p:sldId id="269" r:id="rId20"/>
    <p:sldId id="270" r:id="rId21"/>
    <p:sldId id="271" r:id="rId22"/>
    <p:sldId id="273" r:id="rId23"/>
    <p:sldId id="272" r:id="rId24"/>
    <p:sldId id="274" r:id="rId25"/>
    <p:sldId id="275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40"/>
    <a:srgbClr val="FF8000"/>
    <a:srgbClr val="FFCC66"/>
    <a:srgbClr val="B23C00"/>
    <a:srgbClr val="A12A03"/>
    <a:srgbClr val="E2EAFF"/>
    <a:srgbClr val="FFFDC7"/>
    <a:srgbClr val="66CCFF"/>
    <a:srgbClr val="A400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208" autoAdjust="0"/>
    <p:restoredTop sz="98450" autoAdjust="0"/>
  </p:normalViewPr>
  <p:slideViewPr>
    <p:cSldViewPr>
      <p:cViewPr varScale="1">
        <p:scale>
          <a:sx n="163" d="100"/>
          <a:sy n="163" d="100"/>
        </p:scale>
        <p:origin x="-96" y="-144"/>
      </p:cViewPr>
      <p:guideLst>
        <p:guide orient="horz" pos="2160"/>
        <p:guide pos="2822"/>
      </p:guideLst>
    </p:cSldViewPr>
  </p:slideViewPr>
  <p:outlineViewPr>
    <p:cViewPr>
      <p:scale>
        <a:sx n="33" d="100"/>
        <a:sy n="33" d="100"/>
      </p:scale>
      <p:origin x="0" y="82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9/29/15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6389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Fall 2015</a:t>
            </a:r>
            <a:r>
              <a:rPr lang="en-US" sz="1000" baseline="0" dirty="0" smtClean="0"/>
              <a:t>: </a:t>
            </a:r>
            <a:r>
              <a:rPr lang="en-US" sz="1000" baseline="0" dirty="0" smtClean="0"/>
              <a:t>September 30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835811" y="6263609"/>
            <a:ext cx="17503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174: Web Programming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174: Web Programming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September 30 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Fall 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Validation with HTML5 and CSS3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676405"/>
          </a:xfrm>
        </p:spPr>
        <p:txBody>
          <a:bodyPr/>
          <a:lstStyle/>
          <a:p>
            <a:r>
              <a:rPr lang="en-US" dirty="0" smtClean="0"/>
              <a:t>CSS pseudo-classes: </a:t>
            </a:r>
          </a:p>
          <a:p>
            <a:pPr lvl="1"/>
            <a:r>
              <a:rPr lang="en-US" b="1" dirty="0" smtClean="0">
                <a:solidFill>
                  <a:srgbClr val="B23C00"/>
                </a:solidFill>
                <a:latin typeface="Courier New"/>
                <a:cs typeface="Courier New"/>
              </a:rPr>
              <a:t>:required</a:t>
            </a:r>
            <a:endParaRPr lang="en-US" dirty="0" smtClean="0"/>
          </a:p>
          <a:p>
            <a:pPr lvl="1"/>
            <a:r>
              <a:rPr lang="en-US" b="1" dirty="0" smtClean="0">
                <a:solidFill>
                  <a:srgbClr val="B23C00"/>
                </a:solidFill>
                <a:latin typeface="Courier New"/>
                <a:cs typeface="Courier New"/>
              </a:rPr>
              <a:t>:invalid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68903" y="3068991"/>
            <a:ext cx="4032499" cy="2554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/>
                <a:cs typeface="Courier New"/>
              </a:rPr>
              <a:t>input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:required</a:t>
            </a:r>
            <a:r>
              <a:rPr lang="en-US" sz="2000" b="1" dirty="0">
                <a:latin typeface="Courier New"/>
                <a:cs typeface="Courier New"/>
              </a:rPr>
              <a:t>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border: 1px solid blue;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 err="1">
                <a:latin typeface="Courier New"/>
                <a:cs typeface="Courier New"/>
              </a:rPr>
              <a:t>input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:invalid</a:t>
            </a:r>
            <a:r>
              <a:rPr lang="en-US" sz="2000" b="1" dirty="0">
                <a:latin typeface="Courier New"/>
                <a:cs typeface="Courier New"/>
              </a:rPr>
              <a:t>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color: white;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background-color: red;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}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12073" y="2880366"/>
            <a:ext cx="214784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validate/validate2.css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123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67" y="411163"/>
            <a:ext cx="8595265" cy="655637"/>
          </a:xfrm>
        </p:spPr>
        <p:txBody>
          <a:bodyPr/>
          <a:lstStyle/>
          <a:p>
            <a:r>
              <a:rPr lang="en-US" dirty="0"/>
              <a:t>Input Validation with HTML5 and </a:t>
            </a:r>
            <a:r>
              <a:rPr lang="en-US" dirty="0" smtClean="0"/>
              <a:t>CSS3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43743" y="1246851"/>
            <a:ext cx="6802939" cy="50167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&lt;label&gt;Name:&lt;/label&gt;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&lt;input type = "text"</a:t>
            </a:r>
          </a:p>
          <a:p>
            <a:r>
              <a:rPr lang="fi-FI" sz="2000" b="1" dirty="0">
                <a:latin typeface="Courier New"/>
                <a:cs typeface="Courier New"/>
              </a:rPr>
              <a:t>       </a:t>
            </a:r>
            <a:r>
              <a:rPr lang="fi-FI" sz="2000" b="1" dirty="0" err="1">
                <a:latin typeface="Courier New"/>
                <a:cs typeface="Courier New"/>
              </a:rPr>
              <a:t>value</a:t>
            </a:r>
            <a:r>
              <a:rPr lang="fi-FI" sz="2000" b="1" dirty="0">
                <a:latin typeface="Courier New"/>
                <a:cs typeface="Courier New"/>
              </a:rPr>
              <a:t> = ""</a:t>
            </a:r>
          </a:p>
          <a:p>
            <a:r>
              <a:rPr lang="fi-FI" sz="2000" b="1" dirty="0">
                <a:latin typeface="Courier New"/>
                <a:cs typeface="Courier New"/>
              </a:rPr>
              <a:t>       id = "</a:t>
            </a:r>
            <a:r>
              <a:rPr lang="fi-FI" sz="2000" b="1" dirty="0" err="1">
                <a:latin typeface="Courier New"/>
                <a:cs typeface="Courier New"/>
              </a:rPr>
              <a:t>name</a:t>
            </a:r>
            <a:r>
              <a:rPr lang="fi-FI" sz="2000" b="1" dirty="0">
                <a:latin typeface="Courier New"/>
                <a:cs typeface="Courier New"/>
              </a:rPr>
              <a:t>"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required</a:t>
            </a:r>
            <a:r>
              <a:rPr lang="en-US" sz="2000" b="1" dirty="0">
                <a:latin typeface="Courier New"/>
                <a:cs typeface="Courier New"/>
              </a:rPr>
              <a:t> /&gt;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&lt;label&gt;Phone number:&lt;/label&gt;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&lt;input type = "text"</a:t>
            </a:r>
          </a:p>
          <a:p>
            <a:r>
              <a:rPr lang="da-DK" sz="2000" b="1" dirty="0">
                <a:latin typeface="Courier New"/>
                <a:cs typeface="Courier New"/>
              </a:rPr>
              <a:t>       </a:t>
            </a:r>
            <a:r>
              <a:rPr lang="da-DK" sz="2000" b="1" dirty="0">
                <a:solidFill>
                  <a:srgbClr val="B23C00"/>
                </a:solidFill>
                <a:latin typeface="Courier New"/>
                <a:cs typeface="Courier New"/>
              </a:rPr>
              <a:t>placeholder = "(999) 999-999"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     pattern = "^\(\d{3}\) *\d{3}-\d{4}$"</a:t>
            </a:r>
          </a:p>
          <a:p>
            <a:r>
              <a:rPr lang="fr-FR" sz="2000" b="1" dirty="0">
                <a:latin typeface="Courier New"/>
                <a:cs typeface="Courier New"/>
              </a:rPr>
              <a:t>       id = "phone"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required </a:t>
            </a:r>
            <a:r>
              <a:rPr lang="en-US" sz="2000" b="1" dirty="0">
                <a:latin typeface="Courier New"/>
                <a:cs typeface="Courier New"/>
              </a:rPr>
              <a:t>/&gt;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&lt;label&gt;Email address:&lt;/label&gt;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&lt;input type = "text"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placeholder = "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xxxxx@xxxxx.xxx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"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     pattern = "^.+@.+\..{2,4}$"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id = "email" /&gt;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13508" y="2971805"/>
            <a:ext cx="2864686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B23C00"/>
                </a:solidFill>
              </a:rPr>
              <a:t>No JavaScript required!</a:t>
            </a:r>
            <a:endParaRPr lang="en-US" sz="2000" dirty="0">
              <a:solidFill>
                <a:srgbClr val="B23C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08754" y="4160512"/>
            <a:ext cx="2479840" cy="1015663"/>
          </a:xfrm>
          <a:prstGeom prst="rect">
            <a:avLst/>
          </a:prstGeom>
          <a:solidFill>
            <a:srgbClr val="FFFFC2"/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B23C00"/>
                </a:solidFill>
              </a:rPr>
              <a:t>HTML quotes</a:t>
            </a:r>
          </a:p>
          <a:p>
            <a:r>
              <a:rPr lang="en-US" sz="2000" dirty="0" smtClean="0">
                <a:solidFill>
                  <a:srgbClr val="B23C00"/>
                </a:solidFill>
              </a:rPr>
              <a:t>regular expressions</a:t>
            </a:r>
          </a:p>
          <a:p>
            <a:r>
              <a:rPr lang="en-US" sz="2000" dirty="0" smtClean="0">
                <a:solidFill>
                  <a:srgbClr val="B23C00"/>
                </a:solidFill>
              </a:rPr>
              <a:t>like any other string.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94129" y="6290811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17902" y="1325903"/>
            <a:ext cx="222769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validate/validate2.html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472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HTML5 Input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806" y="1143025"/>
            <a:ext cx="8229555" cy="1402088"/>
          </a:xfrm>
        </p:spPr>
        <p:txBody>
          <a:bodyPr numCol="1"/>
          <a:lstStyle/>
          <a:p>
            <a:r>
              <a:rPr lang="en-US" dirty="0" smtClean="0"/>
              <a:t>HTML5 has new input types.</a:t>
            </a:r>
          </a:p>
          <a:p>
            <a:pPr lvl="1"/>
            <a:r>
              <a:rPr lang="en-US" dirty="0" smtClean="0"/>
              <a:t>Automatic built-in input validation.</a:t>
            </a:r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Special effects </a:t>
            </a:r>
            <a:r>
              <a:rPr lang="en-US" dirty="0" smtClean="0"/>
              <a:t>with some browsers.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46" y="2880366"/>
            <a:ext cx="6126412" cy="3200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2" anchor="t" anchorCtr="0" compatLnSpc="1">
            <a:prstTxWarp prst="textNoShape">
              <a:avLst/>
            </a:prstTxWarp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charset="0"/>
              <a:buChar char="o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377950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charset="0"/>
              <a:buChar char="o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827213" indent="-4381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2971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7543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32115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6687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41259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1"/>
            <a:r>
              <a:rPr lang="en-US" dirty="0" smtClean="0"/>
              <a:t>date</a:t>
            </a:r>
          </a:p>
          <a:p>
            <a:pPr lvl="1"/>
            <a:r>
              <a:rPr lang="en-US" dirty="0" smtClean="0"/>
              <a:t>time</a:t>
            </a:r>
          </a:p>
          <a:p>
            <a:pPr lvl="1"/>
            <a:r>
              <a:rPr lang="en-US" dirty="0" err="1" smtClean="0"/>
              <a:t>datetime</a:t>
            </a:r>
            <a:endParaRPr lang="en-US" dirty="0" smtClean="0"/>
          </a:p>
          <a:p>
            <a:pPr lvl="1"/>
            <a:r>
              <a:rPr lang="en-US" dirty="0" err="1" smtClean="0"/>
              <a:t>datetime</a:t>
            </a:r>
            <a:r>
              <a:rPr lang="en-US" dirty="0" smtClean="0"/>
              <a:t>-local</a:t>
            </a:r>
          </a:p>
          <a:p>
            <a:pPr lvl="1"/>
            <a:r>
              <a:rPr lang="en-US" dirty="0" smtClean="0"/>
              <a:t>week</a:t>
            </a:r>
          </a:p>
          <a:p>
            <a:pPr lvl="1"/>
            <a:r>
              <a:rPr lang="en-US" dirty="0" smtClean="0"/>
              <a:t>month</a:t>
            </a:r>
          </a:p>
          <a:p>
            <a:pPr lvl="1"/>
            <a:r>
              <a:rPr lang="en-US" dirty="0" smtClean="0"/>
              <a:t>color</a:t>
            </a:r>
          </a:p>
          <a:p>
            <a:pPr lvl="1"/>
            <a:r>
              <a:rPr lang="en-US" dirty="0" smtClean="0"/>
              <a:t>number</a:t>
            </a:r>
          </a:p>
          <a:p>
            <a:pPr lvl="1"/>
            <a:r>
              <a:rPr lang="en-US" dirty="0" smtClean="0"/>
              <a:t>range</a:t>
            </a:r>
          </a:p>
          <a:p>
            <a:pPr lvl="1"/>
            <a:r>
              <a:rPr lang="en-US" dirty="0" smtClean="0"/>
              <a:t>search</a:t>
            </a:r>
          </a:p>
          <a:p>
            <a:pPr lvl="1"/>
            <a:r>
              <a:rPr lang="en-US" dirty="0" smtClean="0"/>
              <a:t>email</a:t>
            </a:r>
          </a:p>
          <a:p>
            <a:pPr lvl="1"/>
            <a:r>
              <a:rPr lang="en-US" dirty="0" err="1" smtClean="0"/>
              <a:t>tel</a:t>
            </a:r>
            <a:endParaRPr lang="en-US" dirty="0" smtClean="0"/>
          </a:p>
          <a:p>
            <a:pPr lvl="1"/>
            <a:r>
              <a:rPr lang="en-US" dirty="0" err="1" smtClean="0"/>
              <a:t>url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94951" y="4709146"/>
            <a:ext cx="3515405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B23C00"/>
                </a:solidFill>
              </a:rPr>
              <a:t>NOTE:</a:t>
            </a:r>
          </a:p>
          <a:p>
            <a:r>
              <a:rPr lang="en-US" sz="2000" dirty="0" smtClean="0">
                <a:solidFill>
                  <a:srgbClr val="B23C00"/>
                </a:solidFill>
              </a:rPr>
              <a:t>Different browsers implement</a:t>
            </a:r>
          </a:p>
          <a:p>
            <a:r>
              <a:rPr lang="en-US" sz="2000" dirty="0" smtClean="0">
                <a:solidFill>
                  <a:srgbClr val="B23C00"/>
                </a:solidFill>
              </a:rPr>
              <a:t>these input types differently</a:t>
            </a:r>
          </a:p>
          <a:p>
            <a:r>
              <a:rPr lang="en-US" sz="2000" dirty="0" smtClean="0">
                <a:solidFill>
                  <a:srgbClr val="B23C00"/>
                </a:solidFill>
              </a:rPr>
              <a:t>(Chrome does best).</a:t>
            </a:r>
            <a:endParaRPr lang="en-US" sz="2000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071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HTML5 Input </a:t>
            </a:r>
            <a:r>
              <a:rPr lang="en-US" dirty="0" smtClean="0"/>
              <a:t>Types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670576"/>
          </a:xfrm>
        </p:spPr>
        <p:txBody>
          <a:bodyPr/>
          <a:lstStyle/>
          <a:p>
            <a:r>
              <a:rPr lang="en-US" dirty="0" smtClean="0"/>
              <a:t>Chrome browser: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Picture 4" descr="Screen Shot 2015-02-25 at 10.34.1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" y="1600220"/>
            <a:ext cx="5669268" cy="520457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023366" y="1325903"/>
            <a:ext cx="5022125" cy="20621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&lt;p&gt;</a:t>
            </a:r>
          </a:p>
          <a:p>
            <a:r>
              <a:rPr lang="en-US" b="1" dirty="0">
                <a:latin typeface="Courier New"/>
                <a:cs typeface="Courier New"/>
              </a:rPr>
              <a:t>    &lt;label for = "range"&gt;Range:&lt;/label&gt;</a:t>
            </a:r>
          </a:p>
          <a:p>
            <a:r>
              <a:rPr lang="en-US" b="1" dirty="0">
                <a:latin typeface="Courier New"/>
                <a:cs typeface="Courier New"/>
              </a:rPr>
              <a:t>    &lt;input type = "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range</a:t>
            </a:r>
            <a:r>
              <a:rPr lang="en-US" b="1" dirty="0">
                <a:latin typeface="Courier New"/>
                <a:cs typeface="Courier New"/>
              </a:rPr>
              <a:t>"</a:t>
            </a:r>
          </a:p>
          <a:p>
            <a:r>
              <a:rPr lang="en-US" b="1" dirty="0">
                <a:latin typeface="Courier New"/>
                <a:cs typeface="Courier New"/>
              </a:rPr>
              <a:t>           id = "range" </a:t>
            </a:r>
          </a:p>
          <a:p>
            <a:r>
              <a:rPr lang="fi-FI" b="1" dirty="0">
                <a:latin typeface="Courier New"/>
                <a:cs typeface="Courier New"/>
              </a:rPr>
              <a:t>           min = "0"</a:t>
            </a:r>
          </a:p>
          <a:p>
            <a:r>
              <a:rPr lang="fr-FR" b="1" dirty="0">
                <a:latin typeface="Courier New"/>
                <a:cs typeface="Courier New"/>
              </a:rPr>
              <a:t>           max = "256"</a:t>
            </a:r>
          </a:p>
          <a:p>
            <a:r>
              <a:rPr lang="fi-FI" b="1" dirty="0">
                <a:latin typeface="Courier New"/>
                <a:cs typeface="Courier New"/>
              </a:rPr>
              <a:t>           </a:t>
            </a:r>
            <a:r>
              <a:rPr lang="fi-FI" b="1" dirty="0" err="1">
                <a:latin typeface="Courier New"/>
                <a:cs typeface="Courier New"/>
              </a:rPr>
              <a:t>value</a:t>
            </a:r>
            <a:r>
              <a:rPr lang="fi-FI" b="1" dirty="0">
                <a:latin typeface="Courier New"/>
                <a:cs typeface="Courier New"/>
              </a:rPr>
              <a:t> = "128" /&gt;</a:t>
            </a:r>
          </a:p>
          <a:p>
            <a:r>
              <a:rPr lang="fi-FI" b="1" dirty="0">
                <a:latin typeface="Courier New"/>
                <a:cs typeface="Courier New"/>
              </a:rPr>
              <a:t>&lt;/p&gt;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75097" y="3246122"/>
            <a:ext cx="222769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validate/validate3.html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3389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HTML5 Input </a:t>
            </a:r>
            <a:r>
              <a:rPr lang="en-US" dirty="0" smtClean="0"/>
              <a:t>Types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670576"/>
          </a:xfrm>
        </p:spPr>
        <p:txBody>
          <a:bodyPr/>
          <a:lstStyle/>
          <a:p>
            <a:r>
              <a:rPr lang="en-US" dirty="0" smtClean="0"/>
              <a:t>Chrome browser: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" name="Picture 4" descr="Screen Shot 2015-02-25 at 10.34.1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" y="1600220"/>
            <a:ext cx="5669268" cy="5204574"/>
          </a:xfrm>
          <a:prstGeom prst="rect">
            <a:avLst/>
          </a:prstGeom>
        </p:spPr>
      </p:pic>
      <p:pic>
        <p:nvPicPr>
          <p:cNvPr id="6" name="Picture 5" descr="Screen Shot 2015-02-25 at 10.35.2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5" y="3429000"/>
            <a:ext cx="1825499" cy="295524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114805" y="1417342"/>
            <a:ext cx="4775864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&lt;p&gt;</a:t>
            </a:r>
          </a:p>
          <a:p>
            <a:r>
              <a:rPr lang="en-US" b="1" dirty="0">
                <a:latin typeface="Courier New"/>
                <a:cs typeface="Courier New"/>
              </a:rPr>
              <a:t>    &lt;label for="color"&gt;Color:&lt;/label&gt;</a:t>
            </a:r>
          </a:p>
          <a:p>
            <a:r>
              <a:rPr lang="en-US" b="1" dirty="0">
                <a:latin typeface="Courier New"/>
                <a:cs typeface="Courier New"/>
              </a:rPr>
              <a:t>    &lt;input type="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color</a:t>
            </a:r>
            <a:r>
              <a:rPr lang="en-US" b="1" dirty="0">
                <a:latin typeface="Courier New"/>
                <a:cs typeface="Courier New"/>
              </a:rPr>
              <a:t>"</a:t>
            </a:r>
          </a:p>
          <a:p>
            <a:r>
              <a:rPr lang="ro-RO" b="1" dirty="0">
                <a:latin typeface="Courier New"/>
                <a:cs typeface="Courier New"/>
              </a:rPr>
              <a:t>           id = "color" /&gt;</a:t>
            </a:r>
          </a:p>
          <a:p>
            <a:r>
              <a:rPr lang="ro-RO" b="1" dirty="0">
                <a:latin typeface="Courier New"/>
                <a:cs typeface="Courier New"/>
              </a:rPr>
              <a:t>&lt;/p</a:t>
            </a:r>
            <a:r>
              <a:rPr lang="ro-RO" b="1" dirty="0" smtClean="0">
                <a:latin typeface="Courier New"/>
                <a:cs typeface="Courier New"/>
              </a:rPr>
              <a:t>&gt;</a:t>
            </a:r>
            <a:endParaRPr lang="ro-RO" b="1" dirty="0"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94129" y="6290811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92219" y="2606049"/>
            <a:ext cx="222769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validate/validate3.html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33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Event Handlers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6800" y="1234464"/>
            <a:ext cx="4457700" cy="496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526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896461"/>
          </a:xfrm>
        </p:spPr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Add JavaScript </a:t>
            </a:r>
            <a:r>
              <a:rPr lang="en-US" dirty="0" smtClean="0"/>
              <a:t>to your web application.</a:t>
            </a:r>
          </a:p>
          <a:p>
            <a:pPr lvl="1"/>
            <a:r>
              <a:rPr lang="en-US" dirty="0" smtClean="0"/>
              <a:t>Client-side input validation</a:t>
            </a:r>
          </a:p>
          <a:p>
            <a:pPr lvl="1"/>
            <a:r>
              <a:rPr lang="en-US" dirty="0" smtClean="0"/>
              <a:t>Greater interactivity</a:t>
            </a:r>
          </a:p>
          <a:p>
            <a:pPr lvl="5"/>
            <a:endParaRPr lang="en-US" dirty="0"/>
          </a:p>
          <a:p>
            <a:r>
              <a:rPr lang="en-US" dirty="0" smtClean="0">
                <a:solidFill>
                  <a:srgbClr val="B23C00"/>
                </a:solidFill>
              </a:rPr>
              <a:t>Extra </a:t>
            </a:r>
            <a:r>
              <a:rPr lang="en-US" dirty="0" smtClean="0">
                <a:solidFill>
                  <a:srgbClr val="B23C00"/>
                </a:solidFill>
              </a:rPr>
              <a:t>credit </a:t>
            </a:r>
            <a:r>
              <a:rPr lang="en-US" dirty="0" smtClean="0"/>
              <a:t>(after next week’s lectures)</a:t>
            </a:r>
            <a:endParaRPr lang="en-US" dirty="0" smtClean="0"/>
          </a:p>
          <a:p>
            <a:pPr lvl="1"/>
            <a:r>
              <a:rPr lang="en-US" dirty="0" smtClean="0"/>
              <a:t>+5 points: JavaScript drawing on an HTML5 canvas.</a:t>
            </a:r>
          </a:p>
          <a:p>
            <a:pPr lvl="1"/>
            <a:r>
              <a:rPr lang="en-US" dirty="0" smtClean="0"/>
              <a:t>+5 points: JavaScript animation</a:t>
            </a:r>
          </a:p>
          <a:p>
            <a:pPr lvl="5"/>
            <a:endParaRPr lang="en-US" dirty="0"/>
          </a:p>
          <a:p>
            <a:r>
              <a:rPr lang="en-US" dirty="0" smtClean="0"/>
              <a:t>Turn in the usual zip file containing source files, database dump, and screen shots.</a:t>
            </a:r>
          </a:p>
          <a:p>
            <a:pPr lvl="5"/>
            <a:endParaRPr lang="en-US" dirty="0"/>
          </a:p>
          <a:p>
            <a:r>
              <a:rPr lang="en-US" dirty="0" smtClean="0">
                <a:solidFill>
                  <a:srgbClr val="B23C00"/>
                </a:solidFill>
              </a:rPr>
              <a:t>Due </a:t>
            </a:r>
            <a:r>
              <a:rPr lang="en-US" dirty="0" smtClean="0">
                <a:solidFill>
                  <a:srgbClr val="B23C00"/>
                </a:solidFill>
              </a:rPr>
              <a:t>Wednesday, October 14.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09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Bingo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Demonstrate the coordination of </a:t>
            </a:r>
            <a:br>
              <a:rPr lang="en-US" dirty="0" smtClean="0"/>
            </a:br>
            <a:r>
              <a:rPr lang="en-US" dirty="0" smtClean="0"/>
              <a:t>HTML, CSS, and JavaScript.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Adapted from </a:t>
            </a:r>
            <a:r>
              <a:rPr lang="en-US" i="1" dirty="0" smtClean="0"/>
              <a:t>JavaScript, 9</a:t>
            </a:r>
            <a:r>
              <a:rPr lang="en-US" i="1" baseline="30000" dirty="0" smtClean="0"/>
              <a:t>th</a:t>
            </a:r>
            <a:r>
              <a:rPr lang="en-US" i="1" dirty="0" smtClean="0"/>
              <a:t> edition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by Tom </a:t>
            </a:r>
            <a:r>
              <a:rPr lang="en-US" dirty="0" err="1" smtClean="0"/>
              <a:t>Negrino</a:t>
            </a:r>
            <a:r>
              <a:rPr lang="en-US" dirty="0" smtClean="0"/>
              <a:t> and </a:t>
            </a:r>
            <a:r>
              <a:rPr lang="en-US" dirty="0" err="1" smtClean="0"/>
              <a:t>Dori</a:t>
            </a:r>
            <a:r>
              <a:rPr lang="en-US" dirty="0" smtClean="0"/>
              <a:t> Smith </a:t>
            </a:r>
            <a:br>
              <a:rPr lang="en-US" dirty="0" smtClean="0"/>
            </a:br>
            <a:r>
              <a:rPr lang="en-US" dirty="0" smtClean="0"/>
              <a:t>Peachpit Press, 2015 </a:t>
            </a:r>
            <a:br>
              <a:rPr lang="en-US" dirty="0" smtClean="0"/>
            </a:br>
            <a:r>
              <a:rPr lang="en-US" dirty="0" smtClean="0"/>
              <a:t>ISBN 978-0-321-99670-1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694129" y="6290811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  <p:pic>
        <p:nvPicPr>
          <p:cNvPr id="6" name="Picture 5" descr="Screen Shot 2015-02-25 at 9.39.2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9268" y="3429000"/>
            <a:ext cx="2919209" cy="249200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94586" y="5166341"/>
            <a:ext cx="3178274" cy="707886"/>
          </a:xfrm>
          <a:prstGeom prst="rect">
            <a:avLst/>
          </a:prstGeom>
          <a:solidFill>
            <a:srgbClr val="FFFFC2"/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B23C00"/>
                </a:solidFill>
              </a:rPr>
              <a:t>How would you implement</a:t>
            </a:r>
          </a:p>
          <a:p>
            <a:r>
              <a:rPr lang="en-US" sz="2000" dirty="0" smtClean="0">
                <a:solidFill>
                  <a:srgbClr val="B23C00"/>
                </a:solidFill>
              </a:rPr>
              <a:t>this Bingo card?</a:t>
            </a:r>
            <a:endParaRPr lang="en-US" sz="2000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225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3749049" y="6263609"/>
            <a:ext cx="1463024" cy="45719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Courier New"/>
                <a:cs typeface="Courier New"/>
              </a:rPr>
              <a:t>bingo.html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1036332"/>
          </a:xfrm>
        </p:spPr>
        <p:txBody>
          <a:bodyPr/>
          <a:lstStyle/>
          <a:p>
            <a:r>
              <a:rPr lang="en-US" dirty="0" smtClean="0"/>
              <a:t>The card is an HTML table.</a:t>
            </a:r>
          </a:p>
          <a:p>
            <a:pPr lvl="1"/>
            <a:r>
              <a:rPr lang="en-US" dirty="0" smtClean="0"/>
              <a:t>Each cell has an id and is initially blank.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2381155"/>
            <a:ext cx="3628744" cy="433964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/>
                <a:cs typeface="Courier New"/>
              </a:rPr>
              <a:t>&lt;table&gt;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&lt;</a:t>
            </a:r>
            <a:r>
              <a:rPr lang="en-US" sz="1200" b="1" dirty="0" err="1">
                <a:latin typeface="Courier New"/>
                <a:cs typeface="Courier New"/>
              </a:rPr>
              <a:t>tr</a:t>
            </a:r>
            <a:r>
              <a:rPr lang="en-US" sz="12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    &lt;</a:t>
            </a:r>
            <a:r>
              <a:rPr lang="en-US" sz="1200" b="1" dirty="0" err="1">
                <a:latin typeface="Courier New"/>
                <a:cs typeface="Courier New"/>
              </a:rPr>
              <a:t>th</a:t>
            </a:r>
            <a:r>
              <a:rPr lang="en-US" sz="1200" b="1" dirty="0">
                <a:latin typeface="Courier New"/>
                <a:cs typeface="Courier New"/>
              </a:rPr>
              <a:t>&gt;B&lt;/</a:t>
            </a:r>
            <a:r>
              <a:rPr lang="en-US" sz="1200" b="1" dirty="0" err="1">
                <a:latin typeface="Courier New"/>
                <a:cs typeface="Courier New"/>
              </a:rPr>
              <a:t>th</a:t>
            </a:r>
            <a:r>
              <a:rPr lang="en-US" sz="12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    &lt;</a:t>
            </a:r>
            <a:r>
              <a:rPr lang="en-US" sz="1200" b="1" dirty="0" err="1">
                <a:latin typeface="Courier New"/>
                <a:cs typeface="Courier New"/>
              </a:rPr>
              <a:t>th</a:t>
            </a:r>
            <a:r>
              <a:rPr lang="en-US" sz="1200" b="1" dirty="0">
                <a:latin typeface="Courier New"/>
                <a:cs typeface="Courier New"/>
              </a:rPr>
              <a:t>&gt;I&lt;/</a:t>
            </a:r>
            <a:r>
              <a:rPr lang="en-US" sz="1200" b="1" dirty="0" err="1">
                <a:latin typeface="Courier New"/>
                <a:cs typeface="Courier New"/>
              </a:rPr>
              <a:t>th</a:t>
            </a:r>
            <a:r>
              <a:rPr lang="en-US" sz="12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    &lt;</a:t>
            </a:r>
            <a:r>
              <a:rPr lang="en-US" sz="1200" b="1" dirty="0" err="1">
                <a:latin typeface="Courier New"/>
                <a:cs typeface="Courier New"/>
              </a:rPr>
              <a:t>th</a:t>
            </a:r>
            <a:r>
              <a:rPr lang="en-US" sz="1200" b="1" dirty="0">
                <a:latin typeface="Courier New"/>
                <a:cs typeface="Courier New"/>
              </a:rPr>
              <a:t>&gt;N&lt;/</a:t>
            </a:r>
            <a:r>
              <a:rPr lang="en-US" sz="1200" b="1" dirty="0" err="1">
                <a:latin typeface="Courier New"/>
                <a:cs typeface="Courier New"/>
              </a:rPr>
              <a:t>th</a:t>
            </a:r>
            <a:r>
              <a:rPr lang="en-US" sz="12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    &lt;</a:t>
            </a:r>
            <a:r>
              <a:rPr lang="en-US" sz="1200" b="1" dirty="0" err="1">
                <a:latin typeface="Courier New"/>
                <a:cs typeface="Courier New"/>
              </a:rPr>
              <a:t>th</a:t>
            </a:r>
            <a:r>
              <a:rPr lang="en-US" sz="1200" b="1" dirty="0">
                <a:latin typeface="Courier New"/>
                <a:cs typeface="Courier New"/>
              </a:rPr>
              <a:t>&gt;G&lt;/</a:t>
            </a:r>
            <a:r>
              <a:rPr lang="en-US" sz="1200" b="1" dirty="0" err="1">
                <a:latin typeface="Courier New"/>
                <a:cs typeface="Courier New"/>
              </a:rPr>
              <a:t>th</a:t>
            </a:r>
            <a:r>
              <a:rPr lang="en-US" sz="12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    &lt;</a:t>
            </a:r>
            <a:r>
              <a:rPr lang="en-US" sz="1200" b="1" dirty="0" err="1">
                <a:latin typeface="Courier New"/>
                <a:cs typeface="Courier New"/>
              </a:rPr>
              <a:t>th</a:t>
            </a:r>
            <a:r>
              <a:rPr lang="en-US" sz="1200" b="1" dirty="0">
                <a:latin typeface="Courier New"/>
                <a:cs typeface="Courier New"/>
              </a:rPr>
              <a:t>&gt;O&lt;/</a:t>
            </a:r>
            <a:r>
              <a:rPr lang="en-US" sz="1200" b="1" dirty="0" err="1">
                <a:latin typeface="Courier New"/>
                <a:cs typeface="Courier New"/>
              </a:rPr>
              <a:t>th</a:t>
            </a:r>
            <a:r>
              <a:rPr lang="en-US" sz="12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&lt;/</a:t>
            </a:r>
            <a:r>
              <a:rPr lang="en-US" sz="1200" b="1" dirty="0" err="1">
                <a:latin typeface="Courier New"/>
                <a:cs typeface="Courier New"/>
              </a:rPr>
              <a:t>tr</a:t>
            </a:r>
            <a:r>
              <a:rPr lang="en-US" sz="12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&lt;</a:t>
            </a:r>
            <a:r>
              <a:rPr lang="en-US" sz="1200" b="1" dirty="0" err="1">
                <a:latin typeface="Courier New"/>
                <a:cs typeface="Courier New"/>
              </a:rPr>
              <a:t>tr</a:t>
            </a:r>
            <a:r>
              <a:rPr lang="en-US" sz="1200" b="1" dirty="0">
                <a:latin typeface="Courier New"/>
                <a:cs typeface="Courier New"/>
              </a:rPr>
              <a:t>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id="square0"&gt;&amp;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id="square5"&gt;&amp;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id="square10"&gt;&amp;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id="square14"&gt;&amp;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id="square19"&gt;&amp;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&lt;/tr&gt;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&lt;tr&gt;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id="square1"&gt;&amp;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id="square6"&gt;&amp;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id="square11"&gt;&amp;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id="square15"&gt;&amp;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id="square20"&gt;&amp;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&lt;/tr&gt;</a:t>
            </a:r>
          </a:p>
          <a:p>
            <a:endParaRPr lang="en-US" sz="12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09377" y="2382943"/>
            <a:ext cx="3628744" cy="415498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/>
                <a:cs typeface="Courier New"/>
              </a:rPr>
              <a:t> </a:t>
            </a:r>
            <a:r>
              <a:rPr lang="en-US" sz="1200" b="1" dirty="0" smtClean="0">
                <a:latin typeface="Courier New"/>
                <a:cs typeface="Courier New"/>
              </a:rPr>
              <a:t>   &lt;</a:t>
            </a:r>
            <a:r>
              <a:rPr lang="en-US" sz="1200" b="1" dirty="0" err="1">
                <a:latin typeface="Courier New"/>
                <a:cs typeface="Courier New"/>
              </a:rPr>
              <a:t>tr</a:t>
            </a:r>
            <a:r>
              <a:rPr lang="en-US" sz="1200" b="1" dirty="0">
                <a:latin typeface="Courier New"/>
                <a:cs typeface="Courier New"/>
              </a:rPr>
              <a:t>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id="square2"&gt;&amp;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id="square7"&gt;&amp;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    </a:t>
            </a:r>
            <a:r>
              <a:rPr lang="en-US" sz="1200" b="1" dirty="0">
                <a:solidFill>
                  <a:srgbClr val="B23C00"/>
                </a:solidFill>
                <a:latin typeface="Courier New"/>
                <a:cs typeface="Courier New"/>
              </a:rPr>
              <a:t>&lt;td id="free"&gt;Free&lt;/td&gt;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id="square16"&gt;&amp;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id="square21"&gt;&amp;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&lt;/tr&gt;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&lt;tr&gt;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id="square3"&gt;&amp;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id="square8"&gt;&amp;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id="square12"&gt;&amp;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id="square17"&gt;&amp;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id="square22"&gt;&amp;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&lt;/tr&gt;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&lt;tr&gt;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id="square4"&gt;&amp;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id="square9"&gt;&amp;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id="square13"&gt;&amp;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id="square18"&gt;&amp;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&lt;td id="square23"&gt;&amp;</a:t>
            </a:r>
            <a:r>
              <a:rPr lang="fr-FR" sz="1200" b="1" dirty="0" err="1">
                <a:latin typeface="Courier New"/>
                <a:cs typeface="Courier New"/>
              </a:rPr>
              <a:t>nbsp</a:t>
            </a:r>
            <a:r>
              <a:rPr lang="fr-FR" sz="1200" b="1" dirty="0">
                <a:latin typeface="Courier New"/>
                <a:cs typeface="Courier New"/>
              </a:rPr>
              <a:t>;&lt;/td&gt;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&lt;/tr&gt;</a:t>
            </a:r>
          </a:p>
          <a:p>
            <a:r>
              <a:rPr lang="fr-FR" sz="1200" b="1" dirty="0">
                <a:latin typeface="Courier New"/>
                <a:cs typeface="Courier New"/>
              </a:rPr>
              <a:t>&lt;/table&gt;</a:t>
            </a:r>
            <a:endParaRPr lang="en-US" sz="12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652345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Courier New"/>
                <a:cs typeface="Courier New"/>
              </a:rPr>
              <a:t>bingo.js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325903"/>
            <a:ext cx="8495986" cy="39703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 smtClean="0">
                <a:latin typeface="Courier New"/>
                <a:cs typeface="Courier New"/>
              </a:rPr>
              <a:t>window.</a:t>
            </a:r>
            <a:r>
              <a:rPr lang="en-US" sz="1800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onload</a:t>
            </a:r>
            <a:r>
              <a:rPr lang="en-US" sz="1800" b="1" dirty="0" smtClean="0">
                <a:latin typeface="Courier New"/>
                <a:cs typeface="Courier New"/>
              </a:rPr>
              <a:t> </a:t>
            </a:r>
            <a:r>
              <a:rPr lang="en-US" sz="1800" b="1" dirty="0">
                <a:latin typeface="Courier New"/>
                <a:cs typeface="Courier New"/>
              </a:rPr>
              <a:t>= </a:t>
            </a:r>
            <a:r>
              <a:rPr lang="en-US" sz="1800" b="1" dirty="0" err="1">
                <a:latin typeface="Courier New"/>
                <a:cs typeface="Courier New"/>
              </a:rPr>
              <a:t>initAll</a:t>
            </a:r>
            <a:r>
              <a:rPr lang="en-US" sz="1800" b="1" dirty="0">
                <a:latin typeface="Courier New"/>
                <a:cs typeface="Courier New"/>
              </a:rPr>
              <a:t>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latin typeface="Courier New"/>
                <a:cs typeface="Courier New"/>
              </a:rPr>
              <a:t>initAll</a:t>
            </a:r>
            <a:r>
              <a:rPr lang="en-US" sz="1800" b="1" dirty="0">
                <a:latin typeface="Courier New"/>
                <a:cs typeface="Courier New"/>
              </a:rPr>
              <a:t>() 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document.getElementById</a:t>
            </a:r>
            <a:r>
              <a:rPr lang="en-US" sz="1800" b="1" dirty="0">
                <a:latin typeface="Courier New"/>
                <a:cs typeface="Courier New"/>
              </a:rPr>
              <a:t>("reload").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onclick</a:t>
            </a:r>
            <a:r>
              <a:rPr lang="en-US" sz="1800" b="1" dirty="0">
                <a:latin typeface="Courier New"/>
                <a:cs typeface="Courier New"/>
              </a:rPr>
              <a:t> = </a:t>
            </a:r>
            <a:r>
              <a:rPr lang="en-US" sz="1800" b="1" dirty="0" err="1">
                <a:latin typeface="Courier New"/>
                <a:cs typeface="Courier New"/>
              </a:rPr>
              <a:t>anotherCard</a:t>
            </a:r>
            <a:r>
              <a:rPr lang="en-US" sz="1800" b="1" dirty="0">
                <a:latin typeface="Courier New"/>
                <a:cs typeface="Courier New"/>
              </a:rPr>
              <a:t>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newCard</a:t>
            </a:r>
            <a:r>
              <a:rPr lang="en-US" sz="1800" b="1" dirty="0">
                <a:latin typeface="Courier New"/>
                <a:cs typeface="Courier New"/>
              </a:rPr>
              <a:t>();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latin typeface="Courier New"/>
                <a:cs typeface="Courier New"/>
              </a:rPr>
              <a:t>newCard</a:t>
            </a:r>
            <a:r>
              <a:rPr lang="en-US" sz="1800" b="1" dirty="0">
                <a:latin typeface="Courier New"/>
                <a:cs typeface="Courier New"/>
              </a:rPr>
              <a:t>() 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da-DK" sz="1800" b="1" dirty="0">
                <a:latin typeface="Courier New"/>
                <a:cs typeface="Courier New"/>
              </a:rPr>
              <a:t>    for (var i = 0; i &lt; 24; i++) {</a:t>
            </a:r>
          </a:p>
          <a:p>
            <a:r>
              <a:rPr lang="it-IT" sz="1800" b="1" dirty="0">
                <a:latin typeface="Courier New"/>
                <a:cs typeface="Courier New"/>
              </a:rPr>
              <a:t>        </a:t>
            </a:r>
            <a:r>
              <a:rPr lang="it-IT" sz="1800" b="1" dirty="0" err="1">
                <a:latin typeface="Courier New"/>
                <a:cs typeface="Courier New"/>
              </a:rPr>
              <a:t>setSquare</a:t>
            </a:r>
            <a:r>
              <a:rPr lang="it-IT" sz="1800" b="1" dirty="0">
                <a:latin typeface="Courier New"/>
                <a:cs typeface="Courier New"/>
              </a:rPr>
              <a:t>(i);</a:t>
            </a:r>
          </a:p>
          <a:p>
            <a:r>
              <a:rPr lang="it-IT" sz="1800" b="1" dirty="0">
                <a:latin typeface="Courier New"/>
                <a:cs typeface="Courier New"/>
              </a:rPr>
              <a:t>    }</a:t>
            </a:r>
          </a:p>
          <a:p>
            <a:r>
              <a:rPr lang="it-IT" sz="1800" b="1" dirty="0">
                <a:latin typeface="Courier New"/>
                <a:cs typeface="Courier New"/>
              </a:rPr>
              <a:t>}</a:t>
            </a:r>
            <a:endParaRPr lang="en-US" sz="18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7822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68209"/>
          </a:xfrm>
        </p:spPr>
        <p:txBody>
          <a:bodyPr/>
          <a:lstStyle/>
          <a:p>
            <a:r>
              <a:rPr lang="en-US" dirty="0" smtClean="0"/>
              <a:t>A key use of JavaScript code is </a:t>
            </a:r>
            <a:r>
              <a:rPr lang="en-US" dirty="0" smtClean="0">
                <a:solidFill>
                  <a:srgbClr val="B23C00"/>
                </a:solidFill>
              </a:rPr>
              <a:t>input validation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On the client side, </a:t>
            </a:r>
            <a:r>
              <a:rPr lang="en-US" dirty="0" smtClean="0">
                <a:solidFill>
                  <a:srgbClr val="B23300"/>
                </a:solidFill>
              </a:rPr>
              <a:t>validate user input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form fields </a:t>
            </a:r>
            <a:r>
              <a:rPr lang="en-US" dirty="0" smtClean="0">
                <a:solidFill>
                  <a:srgbClr val="B23300"/>
                </a:solidFill>
              </a:rPr>
              <a:t>before</a:t>
            </a:r>
            <a:r>
              <a:rPr lang="en-US" dirty="0" smtClean="0"/>
              <a:t> the values </a:t>
            </a:r>
            <a:br>
              <a:rPr lang="en-US" dirty="0" smtClean="0"/>
            </a:br>
            <a:r>
              <a:rPr lang="en-US" dirty="0" smtClean="0"/>
              <a:t>are submitted to the server side.</a:t>
            </a:r>
          </a:p>
          <a:p>
            <a:pPr lvl="1"/>
            <a:r>
              <a:rPr lang="en-US" dirty="0" smtClean="0"/>
              <a:t>Much more more responsive and interactive </a:t>
            </a:r>
            <a:br>
              <a:rPr lang="en-US" dirty="0" smtClean="0"/>
            </a:br>
            <a:r>
              <a:rPr lang="en-US" dirty="0" smtClean="0"/>
              <a:t>web pages.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It’s inefficient to have PHP code validate user input on the server side and then generate a new HTML page containing error messages to be displayed in the client</a:t>
            </a:r>
            <a:r>
              <a:rPr lang="en-US" dirty="0"/>
              <a:t> </a:t>
            </a:r>
            <a:r>
              <a:rPr lang="en-US" dirty="0" smtClean="0"/>
              <a:t>side.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722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Courier New"/>
                <a:cs typeface="Courier New"/>
              </a:rPr>
              <a:t>bingo.js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 that on a Bingo card, the numbers are distributed randomly as follows: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Column B:  1 – 15</a:t>
            </a:r>
          </a:p>
          <a:p>
            <a:pPr lvl="1"/>
            <a:r>
              <a:rPr lang="en-US" dirty="0" smtClean="0"/>
              <a:t>Column  I: 16 – 30</a:t>
            </a:r>
          </a:p>
          <a:p>
            <a:pPr lvl="1"/>
            <a:r>
              <a:rPr lang="en-US" dirty="0" smtClean="0"/>
              <a:t>Column N: 31 – 45</a:t>
            </a:r>
          </a:p>
          <a:p>
            <a:pPr lvl="1"/>
            <a:r>
              <a:rPr lang="en-US" dirty="0" smtClean="0"/>
              <a:t>Column G: 46 – 60</a:t>
            </a:r>
          </a:p>
          <a:p>
            <a:pPr lvl="1"/>
            <a:r>
              <a:rPr lang="en-US" dirty="0" smtClean="0"/>
              <a:t>Column O: 61 – 75</a:t>
            </a:r>
          </a:p>
          <a:p>
            <a:pPr lvl="6"/>
            <a:endParaRPr lang="en-US" dirty="0"/>
          </a:p>
          <a:p>
            <a:r>
              <a:rPr lang="en-US" dirty="0" smtClean="0"/>
              <a:t>There are no repeated numbers on a card.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5" name="Picture 4" descr="Screen Shot 2015-02-25 at 9.39.2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439" y="2331732"/>
            <a:ext cx="2919209" cy="2492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428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/>
                <a:cs typeface="Courier New"/>
              </a:rPr>
              <a:t>bingo.js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319325"/>
            <a:ext cx="7803376" cy="540147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 err="1">
                <a:latin typeface="Courier New"/>
                <a:cs typeface="Courier New"/>
              </a:rPr>
              <a:t>var</a:t>
            </a:r>
            <a:r>
              <a:rPr lang="en-US" sz="1500" b="1" dirty="0">
                <a:latin typeface="Courier New"/>
                <a:cs typeface="Courier New"/>
              </a:rPr>
              <a:t> </a:t>
            </a:r>
            <a:r>
              <a:rPr lang="en-US" sz="1500" b="1" dirty="0" err="1">
                <a:latin typeface="Courier New"/>
                <a:cs typeface="Courier New"/>
              </a:rPr>
              <a:t>colPlace</a:t>
            </a:r>
            <a:r>
              <a:rPr lang="en-US" sz="1500" b="1" dirty="0">
                <a:latin typeface="Courier New"/>
                <a:cs typeface="Courier New"/>
              </a:rPr>
              <a:t> = new Array(0, 0, 0, 0, 0,  // B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         1, 1, 1, 1, 1,  // I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         2, 2, 2, 2,     // N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         3, 3, 3, 3, 3,  // G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         4, 4, 4, 4, 4); // O</a:t>
            </a:r>
          </a:p>
          <a:p>
            <a:endParaRPr lang="en-US" sz="1500" b="1" dirty="0">
              <a:latin typeface="Courier New"/>
              <a:cs typeface="Courier New"/>
            </a:endParaRPr>
          </a:p>
          <a:p>
            <a:r>
              <a:rPr lang="en-US" sz="1500" b="1" dirty="0" err="1">
                <a:latin typeface="Courier New"/>
                <a:cs typeface="Courier New"/>
              </a:rPr>
              <a:t>var</a:t>
            </a:r>
            <a:r>
              <a:rPr lang="en-US" sz="1500" b="1" dirty="0">
                <a:latin typeface="Courier New"/>
                <a:cs typeface="Courier New"/>
              </a:rPr>
              <a:t> </a:t>
            </a:r>
            <a:r>
              <a:rPr lang="en-US" sz="1500" b="1" dirty="0" err="1">
                <a:latin typeface="Courier New"/>
                <a:cs typeface="Courier New"/>
              </a:rPr>
              <a:t>usedNums</a:t>
            </a:r>
            <a:r>
              <a:rPr lang="en-US" sz="1500" b="1" dirty="0">
                <a:latin typeface="Courier New"/>
                <a:cs typeface="Courier New"/>
              </a:rPr>
              <a:t> = new Array(76);</a:t>
            </a:r>
          </a:p>
          <a:p>
            <a:endParaRPr lang="en-US" sz="1500" b="1" dirty="0">
              <a:latin typeface="Courier New"/>
              <a:cs typeface="Courier New"/>
            </a:endParaRPr>
          </a:p>
          <a:p>
            <a:r>
              <a:rPr lang="en-US" sz="1500" b="1" dirty="0">
                <a:latin typeface="Courier New"/>
                <a:cs typeface="Courier New"/>
              </a:rPr>
              <a:t>function </a:t>
            </a:r>
            <a:r>
              <a:rPr lang="en-US" sz="1500" b="1" dirty="0" err="1">
                <a:latin typeface="Courier New"/>
                <a:cs typeface="Courier New"/>
              </a:rPr>
              <a:t>setSquare</a:t>
            </a:r>
            <a:r>
              <a:rPr lang="en-US" sz="1500" b="1" dirty="0">
                <a:latin typeface="Courier New"/>
                <a:cs typeface="Courier New"/>
              </a:rPr>
              <a:t>(</a:t>
            </a:r>
            <a:r>
              <a:rPr lang="en-US" sz="1500" b="1" dirty="0" err="1">
                <a:latin typeface="Courier New"/>
                <a:cs typeface="Courier New"/>
              </a:rPr>
              <a:t>thisSquare</a:t>
            </a:r>
            <a:r>
              <a:rPr lang="en-US" sz="1500" b="1" dirty="0">
                <a:latin typeface="Courier New"/>
                <a:cs typeface="Courier New"/>
              </a:rPr>
              <a:t>) </a:t>
            </a:r>
          </a:p>
          <a:p>
            <a:r>
              <a:rPr lang="en-US" sz="1500" b="1" dirty="0">
                <a:latin typeface="Courier New"/>
                <a:cs typeface="Courier New"/>
              </a:rPr>
              <a:t>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</a:t>
            </a:r>
            <a:r>
              <a:rPr lang="en-US" sz="1500" b="1" dirty="0" err="1">
                <a:latin typeface="Courier New"/>
                <a:cs typeface="Courier New"/>
              </a:rPr>
              <a:t>var</a:t>
            </a:r>
            <a:r>
              <a:rPr lang="en-US" sz="1500" b="1" dirty="0">
                <a:latin typeface="Courier New"/>
                <a:cs typeface="Courier New"/>
              </a:rPr>
              <a:t> </a:t>
            </a:r>
            <a:r>
              <a:rPr lang="en-US" sz="1500" b="1" dirty="0" err="1">
                <a:latin typeface="Courier New"/>
                <a:cs typeface="Courier New"/>
              </a:rPr>
              <a:t>currSquare</a:t>
            </a:r>
            <a:r>
              <a:rPr lang="en-US" sz="1500" b="1" dirty="0">
                <a:latin typeface="Courier New"/>
                <a:cs typeface="Courier New"/>
              </a:rPr>
              <a:t> = "square" + </a:t>
            </a:r>
            <a:r>
              <a:rPr lang="en-US" sz="1500" b="1" dirty="0" err="1">
                <a:latin typeface="Courier New"/>
                <a:cs typeface="Courier New"/>
              </a:rPr>
              <a:t>thisSquare</a:t>
            </a:r>
            <a:r>
              <a:rPr lang="en-US" sz="1500" b="1" dirty="0">
                <a:latin typeface="Courier New"/>
                <a:cs typeface="Courier New"/>
              </a:rPr>
              <a:t>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</a:t>
            </a:r>
            <a:r>
              <a:rPr lang="en-US" sz="1500" b="1" dirty="0" err="1">
                <a:latin typeface="Courier New"/>
                <a:cs typeface="Courier New"/>
              </a:rPr>
              <a:t>var</a:t>
            </a:r>
            <a:r>
              <a:rPr lang="en-US" sz="1500" b="1" dirty="0">
                <a:latin typeface="Courier New"/>
                <a:cs typeface="Courier New"/>
              </a:rPr>
              <a:t> </a:t>
            </a:r>
            <a:r>
              <a:rPr lang="en-US" sz="1500" b="1" dirty="0" err="1">
                <a:latin typeface="Courier New"/>
                <a:cs typeface="Courier New"/>
              </a:rPr>
              <a:t>colBasis</a:t>
            </a:r>
            <a:r>
              <a:rPr lang="en-US" sz="1500" b="1" dirty="0">
                <a:latin typeface="Courier New"/>
                <a:cs typeface="Courier New"/>
              </a:rPr>
              <a:t> = </a:t>
            </a:r>
            <a:r>
              <a:rPr lang="en-US" sz="1500" b="1" dirty="0" err="1">
                <a:latin typeface="Courier New"/>
                <a:cs typeface="Courier New"/>
              </a:rPr>
              <a:t>colPlace</a:t>
            </a:r>
            <a:r>
              <a:rPr lang="en-US" sz="1500" b="1" dirty="0">
                <a:latin typeface="Courier New"/>
                <a:cs typeface="Courier New"/>
              </a:rPr>
              <a:t>[</a:t>
            </a:r>
            <a:r>
              <a:rPr lang="en-US" sz="1500" b="1" dirty="0" err="1">
                <a:latin typeface="Courier New"/>
                <a:cs typeface="Courier New"/>
              </a:rPr>
              <a:t>thisSquare</a:t>
            </a:r>
            <a:r>
              <a:rPr lang="en-US" sz="1500" b="1" dirty="0">
                <a:latin typeface="Courier New"/>
                <a:cs typeface="Courier New"/>
              </a:rPr>
              <a:t>]*15;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</a:t>
            </a:r>
            <a:r>
              <a:rPr lang="en-US" sz="1500" b="1" dirty="0" err="1">
                <a:latin typeface="Courier New"/>
                <a:cs typeface="Courier New"/>
              </a:rPr>
              <a:t>var</a:t>
            </a:r>
            <a:r>
              <a:rPr lang="en-US" sz="1500" b="1" dirty="0">
                <a:latin typeface="Courier New"/>
                <a:cs typeface="Courier New"/>
              </a:rPr>
              <a:t> </a:t>
            </a:r>
            <a:r>
              <a:rPr lang="en-US" sz="1500" b="1" dirty="0" err="1">
                <a:latin typeface="Courier New"/>
                <a:cs typeface="Courier New"/>
              </a:rPr>
              <a:t>newNum</a:t>
            </a:r>
            <a:r>
              <a:rPr lang="en-US" sz="1500" b="1" dirty="0">
                <a:latin typeface="Courier New"/>
                <a:cs typeface="Courier New"/>
              </a:rPr>
              <a:t>;</a:t>
            </a:r>
          </a:p>
          <a:p>
            <a:endParaRPr lang="en-US" sz="1500" b="1" dirty="0">
              <a:latin typeface="Courier New"/>
              <a:cs typeface="Courier New"/>
            </a:endParaRPr>
          </a:p>
          <a:p>
            <a:r>
              <a:rPr lang="pt-BR" sz="1500" b="1" dirty="0">
                <a:latin typeface="Courier New"/>
                <a:cs typeface="Courier New"/>
              </a:rPr>
              <a:t>    do {</a:t>
            </a:r>
          </a:p>
          <a:p>
            <a:r>
              <a:rPr lang="pt-BR" sz="1500" b="1" dirty="0">
                <a:latin typeface="Courier New"/>
                <a:cs typeface="Courier New"/>
              </a:rPr>
              <a:t>        </a:t>
            </a:r>
            <a:r>
              <a:rPr lang="pt-BR" sz="1500" b="1" dirty="0" err="1">
                <a:latin typeface="Courier New"/>
                <a:cs typeface="Courier New"/>
              </a:rPr>
              <a:t>newNum</a:t>
            </a:r>
            <a:r>
              <a:rPr lang="pt-BR" sz="1500" b="1" dirty="0">
                <a:latin typeface="Courier New"/>
                <a:cs typeface="Courier New"/>
              </a:rPr>
              <a:t> = </a:t>
            </a:r>
            <a:r>
              <a:rPr lang="pt-BR" sz="1500" b="1" dirty="0" err="1">
                <a:latin typeface="Courier New"/>
                <a:cs typeface="Courier New"/>
              </a:rPr>
              <a:t>colBasis</a:t>
            </a:r>
            <a:r>
              <a:rPr lang="pt-BR" sz="1500" b="1" dirty="0">
                <a:latin typeface="Courier New"/>
                <a:cs typeface="Courier New"/>
              </a:rPr>
              <a:t> + </a:t>
            </a:r>
            <a:r>
              <a:rPr lang="pt-BR" sz="1500" b="1" dirty="0" err="1">
                <a:latin typeface="Courier New"/>
                <a:cs typeface="Courier New"/>
              </a:rPr>
              <a:t>getNewNum</a:t>
            </a:r>
            <a:r>
              <a:rPr lang="pt-BR" sz="1500" b="1" dirty="0">
                <a:latin typeface="Courier New"/>
                <a:cs typeface="Courier New"/>
              </a:rPr>
              <a:t>() + 1;</a:t>
            </a:r>
          </a:p>
          <a:p>
            <a:r>
              <a:rPr lang="pt-BR" sz="1500" b="1" dirty="0">
                <a:latin typeface="Courier New"/>
                <a:cs typeface="Courier New"/>
              </a:rPr>
              <a:t>    } </a:t>
            </a:r>
            <a:r>
              <a:rPr lang="pt-BR" sz="1500" b="1" dirty="0" err="1">
                <a:latin typeface="Courier New"/>
                <a:cs typeface="Courier New"/>
              </a:rPr>
              <a:t>while</a:t>
            </a:r>
            <a:r>
              <a:rPr lang="pt-BR" sz="1500" b="1" dirty="0">
                <a:latin typeface="Courier New"/>
                <a:cs typeface="Courier New"/>
              </a:rPr>
              <a:t> (</a:t>
            </a:r>
            <a:r>
              <a:rPr lang="pt-BR" sz="1500" b="1" dirty="0" err="1">
                <a:latin typeface="Courier New"/>
                <a:cs typeface="Courier New"/>
              </a:rPr>
              <a:t>usedNums</a:t>
            </a:r>
            <a:r>
              <a:rPr lang="pt-BR" sz="1500" b="1" dirty="0">
                <a:latin typeface="Courier New"/>
                <a:cs typeface="Courier New"/>
              </a:rPr>
              <a:t>[</a:t>
            </a:r>
            <a:r>
              <a:rPr lang="pt-BR" sz="1500" b="1" dirty="0" err="1">
                <a:latin typeface="Courier New"/>
                <a:cs typeface="Courier New"/>
              </a:rPr>
              <a:t>newNum</a:t>
            </a:r>
            <a:r>
              <a:rPr lang="pt-BR" sz="1500" b="1" dirty="0">
                <a:latin typeface="Courier New"/>
                <a:cs typeface="Courier New"/>
              </a:rPr>
              <a:t>]);</a:t>
            </a:r>
          </a:p>
          <a:p>
            <a:endParaRPr lang="pt-BR" sz="1500" b="1" dirty="0">
              <a:latin typeface="Courier New"/>
              <a:cs typeface="Courier New"/>
            </a:endParaRPr>
          </a:p>
          <a:p>
            <a:r>
              <a:rPr lang="pt-BR" sz="1500" b="1" dirty="0">
                <a:latin typeface="Courier New"/>
                <a:cs typeface="Courier New"/>
              </a:rPr>
              <a:t>    </a:t>
            </a:r>
            <a:r>
              <a:rPr lang="pt-BR" sz="1500" b="1" dirty="0" err="1">
                <a:latin typeface="Courier New"/>
                <a:cs typeface="Courier New"/>
              </a:rPr>
              <a:t>usedNums</a:t>
            </a:r>
            <a:r>
              <a:rPr lang="pt-BR" sz="1500" b="1" dirty="0">
                <a:latin typeface="Courier New"/>
                <a:cs typeface="Courier New"/>
              </a:rPr>
              <a:t>[</a:t>
            </a:r>
            <a:r>
              <a:rPr lang="pt-BR" sz="1500" b="1" dirty="0" err="1">
                <a:latin typeface="Courier New"/>
                <a:cs typeface="Courier New"/>
              </a:rPr>
              <a:t>newNum</a:t>
            </a:r>
            <a:r>
              <a:rPr lang="pt-BR" sz="1500" b="1" dirty="0">
                <a:latin typeface="Courier New"/>
                <a:cs typeface="Courier New"/>
              </a:rPr>
              <a:t>] = </a:t>
            </a:r>
            <a:r>
              <a:rPr lang="pt-BR" sz="1500" b="1" dirty="0" err="1">
                <a:latin typeface="Courier New"/>
                <a:cs typeface="Courier New"/>
              </a:rPr>
              <a:t>true</a:t>
            </a:r>
            <a:r>
              <a:rPr lang="pt-BR" sz="1500" b="1" dirty="0">
                <a:latin typeface="Courier New"/>
                <a:cs typeface="Courier New"/>
              </a:rPr>
              <a:t>;</a:t>
            </a:r>
          </a:p>
          <a:p>
            <a:r>
              <a:rPr lang="pt-BR" sz="1500" b="1" dirty="0">
                <a:latin typeface="Courier New"/>
                <a:cs typeface="Courier New"/>
              </a:rPr>
              <a:t>    </a:t>
            </a:r>
            <a:r>
              <a:rPr lang="pt-BR" sz="1500" b="1" dirty="0" err="1">
                <a:latin typeface="Courier New"/>
                <a:cs typeface="Courier New"/>
              </a:rPr>
              <a:t>document.getElementById</a:t>
            </a:r>
            <a:r>
              <a:rPr lang="pt-BR" sz="1500" b="1" dirty="0">
                <a:latin typeface="Courier New"/>
                <a:cs typeface="Courier New"/>
              </a:rPr>
              <a:t>(</a:t>
            </a:r>
            <a:r>
              <a:rPr lang="pt-BR" sz="1500" b="1" dirty="0" err="1">
                <a:latin typeface="Courier New"/>
                <a:cs typeface="Courier New"/>
              </a:rPr>
              <a:t>currSquare</a:t>
            </a:r>
            <a:r>
              <a:rPr lang="pt-BR" sz="1500" b="1" dirty="0">
                <a:latin typeface="Courier New"/>
                <a:cs typeface="Courier New"/>
              </a:rPr>
              <a:t>).</a:t>
            </a:r>
            <a:r>
              <a:rPr lang="pt-BR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innerHTML</a:t>
            </a:r>
            <a:r>
              <a:rPr lang="pt-BR" sz="15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pt-BR" sz="1500" b="1" dirty="0">
                <a:latin typeface="Courier New"/>
                <a:cs typeface="Courier New"/>
              </a:rPr>
              <a:t>= </a:t>
            </a:r>
            <a:r>
              <a:rPr lang="pt-BR" sz="1500" b="1" dirty="0" err="1">
                <a:latin typeface="Courier New"/>
                <a:cs typeface="Courier New"/>
              </a:rPr>
              <a:t>newNum</a:t>
            </a:r>
            <a:r>
              <a:rPr lang="pt-BR" sz="1500" b="1" dirty="0">
                <a:latin typeface="Courier New"/>
                <a:cs typeface="Courier New"/>
              </a:rPr>
              <a:t>;</a:t>
            </a:r>
          </a:p>
          <a:p>
            <a:r>
              <a:rPr lang="pt-BR" sz="1500" b="1" dirty="0">
                <a:latin typeface="Courier New"/>
                <a:cs typeface="Courier New"/>
              </a:rPr>
              <a:t>    </a:t>
            </a:r>
            <a:r>
              <a:rPr lang="pt-BR" sz="1500" b="1" dirty="0" err="1">
                <a:latin typeface="Courier New"/>
                <a:cs typeface="Courier New"/>
              </a:rPr>
              <a:t>document.getElementById</a:t>
            </a:r>
            <a:r>
              <a:rPr lang="pt-BR" sz="1500" b="1" dirty="0">
                <a:latin typeface="Courier New"/>
                <a:cs typeface="Courier New"/>
              </a:rPr>
              <a:t>(</a:t>
            </a:r>
            <a:r>
              <a:rPr lang="pt-BR" sz="1500" b="1" dirty="0" err="1">
                <a:latin typeface="Courier New"/>
                <a:cs typeface="Courier New"/>
              </a:rPr>
              <a:t>currSquare</a:t>
            </a:r>
            <a:r>
              <a:rPr lang="pt-BR" sz="1500" b="1" dirty="0">
                <a:latin typeface="Courier New"/>
                <a:cs typeface="Courier New"/>
              </a:rPr>
              <a:t>).</a:t>
            </a:r>
            <a:r>
              <a:rPr lang="pt-BR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className</a:t>
            </a:r>
            <a:r>
              <a:rPr lang="pt-BR" sz="15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pt-BR" sz="1500" b="1" dirty="0">
                <a:latin typeface="Courier New"/>
                <a:cs typeface="Courier New"/>
              </a:rPr>
              <a:t>= "";</a:t>
            </a:r>
          </a:p>
          <a:p>
            <a:r>
              <a:rPr lang="pt-BR" sz="1500" b="1" dirty="0">
                <a:latin typeface="Courier New"/>
                <a:cs typeface="Courier New"/>
              </a:rPr>
              <a:t>    </a:t>
            </a:r>
            <a:r>
              <a:rPr lang="pt-BR" sz="1500" b="1" dirty="0" err="1">
                <a:latin typeface="Courier New"/>
                <a:cs typeface="Courier New"/>
              </a:rPr>
              <a:t>document.getElementById</a:t>
            </a:r>
            <a:r>
              <a:rPr lang="pt-BR" sz="1500" b="1" dirty="0">
                <a:latin typeface="Courier New"/>
                <a:cs typeface="Courier New"/>
              </a:rPr>
              <a:t>(</a:t>
            </a:r>
            <a:r>
              <a:rPr lang="pt-BR" sz="1500" b="1" dirty="0" err="1">
                <a:latin typeface="Courier New"/>
                <a:cs typeface="Courier New"/>
              </a:rPr>
              <a:t>currSquare</a:t>
            </a:r>
            <a:r>
              <a:rPr lang="pt-BR" sz="1500" b="1" dirty="0">
                <a:latin typeface="Courier New"/>
                <a:cs typeface="Courier New"/>
              </a:rPr>
              <a:t>).</a:t>
            </a:r>
            <a:r>
              <a:rPr lang="pt-BR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onmousedown</a:t>
            </a:r>
            <a:r>
              <a:rPr lang="pt-BR" sz="15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pt-BR" sz="1500" b="1" dirty="0">
                <a:latin typeface="Courier New"/>
                <a:cs typeface="Courier New"/>
              </a:rPr>
              <a:t>= </a:t>
            </a:r>
            <a:r>
              <a:rPr lang="pt-BR" sz="1500" b="1" dirty="0" err="1">
                <a:latin typeface="Courier New"/>
                <a:cs typeface="Courier New"/>
              </a:rPr>
              <a:t>toggleColor</a:t>
            </a:r>
            <a:r>
              <a:rPr lang="pt-BR" sz="1500" b="1" dirty="0">
                <a:latin typeface="Courier New"/>
                <a:cs typeface="Courier New"/>
              </a:rPr>
              <a:t>;</a:t>
            </a:r>
          </a:p>
          <a:p>
            <a:r>
              <a:rPr lang="pt-BR" sz="1500" b="1" dirty="0" smtClean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13349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/>
                <a:cs typeface="Courier New"/>
              </a:rPr>
              <a:t>bingo.js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99806" y="1360129"/>
            <a:ext cx="7418593" cy="440120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function </a:t>
            </a:r>
            <a:r>
              <a:rPr lang="en-US" sz="2000" b="1" dirty="0" err="1">
                <a:latin typeface="Courier New"/>
                <a:cs typeface="Courier New"/>
              </a:rPr>
              <a:t>getNewNum</a:t>
            </a:r>
            <a:r>
              <a:rPr lang="en-US" sz="2000" b="1" dirty="0">
                <a:latin typeface="Courier New"/>
                <a:cs typeface="Courier New"/>
              </a:rPr>
              <a:t>() 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return </a:t>
            </a:r>
            <a:r>
              <a:rPr lang="en-US" sz="2000" b="1" dirty="0" err="1">
                <a:latin typeface="Courier New"/>
                <a:cs typeface="Courier New"/>
              </a:rPr>
              <a:t>Math.floor</a:t>
            </a:r>
            <a:r>
              <a:rPr lang="en-US" sz="2000" b="1" dirty="0">
                <a:latin typeface="Courier New"/>
                <a:cs typeface="Courier New"/>
              </a:rPr>
              <a:t>(</a:t>
            </a:r>
            <a:r>
              <a:rPr lang="en-US" sz="2000" b="1" dirty="0" err="1">
                <a:latin typeface="Courier New"/>
                <a:cs typeface="Courier New"/>
              </a:rPr>
              <a:t>Math.random</a:t>
            </a:r>
            <a:r>
              <a:rPr lang="en-US" sz="2000" b="1" dirty="0">
                <a:latin typeface="Courier New"/>
                <a:cs typeface="Courier New"/>
              </a:rPr>
              <a:t>()*15);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function </a:t>
            </a:r>
            <a:r>
              <a:rPr lang="en-US" sz="2000" b="1" dirty="0" err="1">
                <a:latin typeface="Courier New"/>
                <a:cs typeface="Courier New"/>
              </a:rPr>
              <a:t>anotherCard</a:t>
            </a:r>
            <a:r>
              <a:rPr lang="en-US" sz="2000" b="1" dirty="0">
                <a:latin typeface="Courier New"/>
                <a:cs typeface="Courier New"/>
              </a:rPr>
              <a:t>() 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for (</a:t>
            </a:r>
            <a:r>
              <a:rPr lang="en-US" sz="2000" b="1" dirty="0" err="1">
                <a:latin typeface="Courier New"/>
                <a:cs typeface="Courier New"/>
              </a:rPr>
              <a:t>var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 = 1; 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 &lt; </a:t>
            </a:r>
            <a:r>
              <a:rPr lang="en-US" sz="2000" b="1" dirty="0" err="1">
                <a:latin typeface="Courier New"/>
                <a:cs typeface="Courier New"/>
              </a:rPr>
              <a:t>usedNums.length</a:t>
            </a:r>
            <a:r>
              <a:rPr lang="en-US" sz="2000" b="1" dirty="0">
                <a:latin typeface="Courier New"/>
                <a:cs typeface="Courier New"/>
              </a:rPr>
              <a:t>; 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++)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</a:t>
            </a:r>
            <a:r>
              <a:rPr lang="en-US" sz="2000" b="1" dirty="0" err="1">
                <a:latin typeface="Courier New"/>
                <a:cs typeface="Courier New"/>
              </a:rPr>
              <a:t>usedNums</a:t>
            </a:r>
            <a:r>
              <a:rPr lang="en-US" sz="2000" b="1" dirty="0">
                <a:latin typeface="Courier New"/>
                <a:cs typeface="Courier New"/>
              </a:rPr>
              <a:t>[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] = false;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newCard</a:t>
            </a:r>
            <a:r>
              <a:rPr lang="en-US" sz="2000" b="1" dirty="0">
                <a:latin typeface="Courier New"/>
                <a:cs typeface="Courier New"/>
              </a:rPr>
              <a:t>();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return false;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37227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Courier New"/>
                <a:cs typeface="Courier New"/>
              </a:rPr>
              <a:t>bingo.js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60336" y="1234464"/>
            <a:ext cx="7726419" cy="5016758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function </a:t>
            </a:r>
            <a:r>
              <a:rPr lang="en-US" sz="2000" b="1" dirty="0" err="1">
                <a:latin typeface="Courier New"/>
                <a:cs typeface="Courier New"/>
              </a:rPr>
              <a:t>toggleColor</a:t>
            </a:r>
            <a:r>
              <a:rPr lang="en-US" sz="2000" b="1" dirty="0">
                <a:latin typeface="Courier New"/>
                <a:cs typeface="Courier New"/>
              </a:rPr>
              <a:t>(</a:t>
            </a:r>
            <a:r>
              <a:rPr lang="en-US" sz="2000" b="1" dirty="0" err="1">
                <a:latin typeface="Courier New"/>
                <a:cs typeface="Courier New"/>
              </a:rPr>
              <a:t>evt</a:t>
            </a:r>
            <a:r>
              <a:rPr lang="en-US" sz="2000" b="1" dirty="0">
                <a:latin typeface="Courier New"/>
                <a:cs typeface="Courier New"/>
              </a:rPr>
              <a:t>) 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if (</a:t>
            </a:r>
            <a:r>
              <a:rPr lang="en-US" sz="2000" b="1" dirty="0" err="1">
                <a:latin typeface="Courier New"/>
                <a:cs typeface="Courier New"/>
              </a:rPr>
              <a:t>evt</a:t>
            </a:r>
            <a:r>
              <a:rPr lang="en-US" sz="2000" b="1" dirty="0">
                <a:latin typeface="Courier New"/>
                <a:cs typeface="Courier New"/>
              </a:rPr>
              <a:t>)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</a:t>
            </a:r>
            <a:r>
              <a:rPr lang="en-US" sz="2000" b="1" dirty="0" err="1">
                <a:latin typeface="Courier New"/>
                <a:cs typeface="Courier New"/>
              </a:rPr>
              <a:t>var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thisSquare</a:t>
            </a:r>
            <a:r>
              <a:rPr lang="en-US" sz="2000" b="1" dirty="0">
                <a:latin typeface="Courier New"/>
                <a:cs typeface="Courier New"/>
              </a:rPr>
              <a:t> = </a:t>
            </a:r>
            <a:r>
              <a:rPr lang="en-US" sz="2000" b="1" dirty="0" err="1">
                <a:latin typeface="Courier New"/>
                <a:cs typeface="Courier New"/>
              </a:rPr>
              <a:t>evt.target</a:t>
            </a:r>
            <a:r>
              <a:rPr lang="en-US" sz="2000" b="1" dirty="0">
                <a:latin typeface="Courier New"/>
                <a:cs typeface="Courier New"/>
              </a:rPr>
              <a:t>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}</a:t>
            </a:r>
          </a:p>
          <a:p>
            <a:r>
              <a:rPr lang="da-DK" sz="2000" b="1" dirty="0">
                <a:latin typeface="Courier New"/>
                <a:cs typeface="Courier New"/>
              </a:rPr>
              <a:t>    </a:t>
            </a:r>
            <a:r>
              <a:rPr lang="da-DK" sz="2000" b="1" dirty="0" err="1">
                <a:latin typeface="Courier New"/>
                <a:cs typeface="Courier New"/>
              </a:rPr>
              <a:t>else</a:t>
            </a:r>
            <a:r>
              <a:rPr lang="da-DK" sz="2000" b="1" dirty="0">
                <a:latin typeface="Courier New"/>
                <a:cs typeface="Courier New"/>
              </a:rPr>
              <a:t> {</a:t>
            </a:r>
          </a:p>
          <a:p>
            <a:r>
              <a:rPr lang="da-DK" sz="2000" b="1" dirty="0">
                <a:latin typeface="Courier New"/>
                <a:cs typeface="Courier New"/>
              </a:rPr>
              <a:t>        var </a:t>
            </a:r>
            <a:r>
              <a:rPr lang="da-DK" sz="2000" b="1" dirty="0" err="1">
                <a:latin typeface="Courier New"/>
                <a:cs typeface="Courier New"/>
              </a:rPr>
              <a:t>thisSquare</a:t>
            </a:r>
            <a:r>
              <a:rPr lang="da-DK" sz="2000" b="1" dirty="0">
                <a:latin typeface="Courier New"/>
                <a:cs typeface="Courier New"/>
              </a:rPr>
              <a:t> = </a:t>
            </a:r>
            <a:r>
              <a:rPr lang="da-DK" sz="2000" b="1" dirty="0" err="1">
                <a:latin typeface="Courier New"/>
                <a:cs typeface="Courier New"/>
              </a:rPr>
              <a:t>window.event.srcElement</a:t>
            </a:r>
            <a:r>
              <a:rPr lang="da-DK" sz="2000" b="1" dirty="0">
                <a:latin typeface="Courier New"/>
                <a:cs typeface="Courier New"/>
              </a:rPr>
              <a:t>;</a:t>
            </a:r>
          </a:p>
          <a:p>
            <a:r>
              <a:rPr lang="da-DK" sz="2000" b="1" dirty="0">
                <a:latin typeface="Courier New"/>
                <a:cs typeface="Courier New"/>
              </a:rPr>
              <a:t>    }</a:t>
            </a:r>
          </a:p>
          <a:p>
            <a:r>
              <a:rPr lang="da-DK" sz="2000" b="1" dirty="0">
                <a:latin typeface="Courier New"/>
                <a:cs typeface="Courier New"/>
              </a:rPr>
              <a:t>    </a:t>
            </a:r>
          </a:p>
          <a:p>
            <a:r>
              <a:rPr lang="da-DK" sz="2000" b="1" dirty="0">
                <a:latin typeface="Courier New"/>
                <a:cs typeface="Courier New"/>
              </a:rPr>
              <a:t>    </a:t>
            </a:r>
            <a:r>
              <a:rPr lang="da-DK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if</a:t>
            </a:r>
            <a:r>
              <a:rPr lang="da-DK" sz="2000" b="1" dirty="0">
                <a:solidFill>
                  <a:srgbClr val="B23C00"/>
                </a:solidFill>
                <a:latin typeface="Courier New"/>
                <a:cs typeface="Courier New"/>
              </a:rPr>
              <a:t> (</a:t>
            </a:r>
            <a:r>
              <a:rPr lang="da-DK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thisSquare.className</a:t>
            </a:r>
            <a:r>
              <a:rPr lang="da-DK" sz="2000" b="1" dirty="0">
                <a:solidFill>
                  <a:srgbClr val="B23C00"/>
                </a:solidFill>
                <a:latin typeface="Courier New"/>
                <a:cs typeface="Courier New"/>
              </a:rPr>
              <a:t> == "") {</a:t>
            </a:r>
          </a:p>
          <a:p>
            <a:r>
              <a:rPr lang="da-DK" sz="2000" b="1" dirty="0">
                <a:solidFill>
                  <a:srgbClr val="B23C00"/>
                </a:solidFill>
                <a:latin typeface="Courier New"/>
                <a:cs typeface="Courier New"/>
              </a:rPr>
              <a:t>        </a:t>
            </a:r>
            <a:r>
              <a:rPr lang="da-DK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thisSquare.className</a:t>
            </a:r>
            <a:r>
              <a:rPr lang="da-DK" sz="2000" b="1" dirty="0">
                <a:solidFill>
                  <a:srgbClr val="B23C00"/>
                </a:solidFill>
                <a:latin typeface="Courier New"/>
                <a:cs typeface="Courier New"/>
              </a:rPr>
              <a:t> = "</a:t>
            </a:r>
            <a:r>
              <a:rPr lang="da-DK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pickedBG</a:t>
            </a:r>
            <a:r>
              <a:rPr lang="da-DK" sz="2000" b="1" dirty="0">
                <a:solidFill>
                  <a:srgbClr val="B23C00"/>
                </a:solidFill>
                <a:latin typeface="Courier New"/>
                <a:cs typeface="Courier New"/>
              </a:rPr>
              <a:t>";</a:t>
            </a:r>
          </a:p>
          <a:p>
            <a:r>
              <a:rPr lang="da-DK" sz="2000" b="1" dirty="0">
                <a:solidFill>
                  <a:srgbClr val="B23C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da-DK" sz="20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da-DK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else</a:t>
            </a:r>
            <a:r>
              <a:rPr lang="da-DK" sz="2000" b="1" dirty="0">
                <a:solidFill>
                  <a:srgbClr val="B23C00"/>
                </a:solidFill>
                <a:latin typeface="Courier New"/>
                <a:cs typeface="Courier New"/>
              </a:rPr>
              <a:t> {</a:t>
            </a:r>
          </a:p>
          <a:p>
            <a:r>
              <a:rPr lang="da-DK" sz="2000" b="1" dirty="0">
                <a:solidFill>
                  <a:srgbClr val="B23C00"/>
                </a:solidFill>
                <a:latin typeface="Courier New"/>
                <a:cs typeface="Courier New"/>
              </a:rPr>
              <a:t>        </a:t>
            </a:r>
            <a:r>
              <a:rPr lang="da-DK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thisSquare.className</a:t>
            </a:r>
            <a:r>
              <a:rPr lang="da-DK" sz="2000" b="1" dirty="0">
                <a:solidFill>
                  <a:srgbClr val="B23C00"/>
                </a:solidFill>
                <a:latin typeface="Courier New"/>
                <a:cs typeface="Courier New"/>
              </a:rPr>
              <a:t> = "";</a:t>
            </a:r>
          </a:p>
          <a:p>
            <a:r>
              <a:rPr lang="da-DK" sz="2000" b="1" dirty="0">
                <a:solidFill>
                  <a:srgbClr val="B23C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da-DK" sz="2000" b="1" dirty="0">
                <a:latin typeface="Courier New"/>
                <a:cs typeface="Courier New"/>
              </a:rPr>
              <a:t>}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19310" y="4800585"/>
            <a:ext cx="2250323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B23C00"/>
                </a:solidFill>
              </a:rPr>
              <a:t>Dynamically change</a:t>
            </a:r>
          </a:p>
          <a:p>
            <a:r>
              <a:rPr lang="en-US" sz="1800" dirty="0" smtClean="0">
                <a:solidFill>
                  <a:srgbClr val="B23C00"/>
                </a:solidFill>
              </a:rPr>
              <a:t>the cell’s class.</a:t>
            </a:r>
            <a:endParaRPr lang="en-US" sz="1800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08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Courier New"/>
                <a:cs typeface="Courier New"/>
              </a:rPr>
              <a:t>bingo.css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928" y="1442065"/>
            <a:ext cx="8803812" cy="353943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body {</a:t>
            </a:r>
          </a:p>
          <a:p>
            <a:r>
              <a:rPr lang="en-US" b="1" dirty="0">
                <a:latin typeface="Courier New"/>
                <a:cs typeface="Courier New"/>
              </a:rPr>
              <a:t>  background-color: white;</a:t>
            </a:r>
          </a:p>
          <a:p>
            <a:r>
              <a:rPr lang="en-US" b="1" dirty="0">
                <a:latin typeface="Courier New"/>
                <a:cs typeface="Courier New"/>
              </a:rPr>
              <a:t>  color: black;</a:t>
            </a:r>
          </a:p>
          <a:p>
            <a:r>
              <a:rPr lang="en-US" b="1" dirty="0">
                <a:latin typeface="Courier New"/>
                <a:cs typeface="Courier New"/>
              </a:rPr>
              <a:t>  font-size: 20px;</a:t>
            </a:r>
          </a:p>
          <a:p>
            <a:r>
              <a:rPr lang="en-US" b="1" dirty="0">
                <a:latin typeface="Courier New"/>
                <a:cs typeface="Courier New"/>
              </a:rPr>
              <a:t>  font-family: "Lucida Grande", Verdana, Arial, Helvetica, sans-serif;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h1, </a:t>
            </a:r>
            <a:r>
              <a:rPr lang="en-US" b="1" dirty="0" err="1">
                <a:latin typeface="Courier New"/>
                <a:cs typeface="Courier New"/>
              </a:rPr>
              <a:t>th</a:t>
            </a:r>
            <a:r>
              <a:rPr lang="en-US" b="1" dirty="0">
                <a:latin typeface="Courier New"/>
                <a:cs typeface="Courier New"/>
              </a:rPr>
              <a:t> {</a:t>
            </a:r>
          </a:p>
          <a:p>
            <a:r>
              <a:rPr lang="en-US" b="1" dirty="0">
                <a:latin typeface="Courier New"/>
                <a:cs typeface="Courier New"/>
              </a:rPr>
              <a:t>  font-family: Georgia, "Times New Roman", Times, serif;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h1 {</a:t>
            </a:r>
          </a:p>
          <a:p>
            <a:r>
              <a:rPr lang="en-US" b="1" dirty="0">
                <a:latin typeface="Courier New"/>
                <a:cs typeface="Courier New"/>
              </a:rPr>
              <a:t>  font-size: 28px;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}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174186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Courier New"/>
                <a:cs typeface="Courier New"/>
              </a:rPr>
              <a:t>bingo.css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14516" y="1405209"/>
            <a:ext cx="4955979" cy="440120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table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border-collapse: collapse;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 err="1">
                <a:latin typeface="Courier New"/>
                <a:cs typeface="Courier New"/>
              </a:rPr>
              <a:t>th</a:t>
            </a:r>
            <a:r>
              <a:rPr lang="en-US" sz="2000" b="1" dirty="0">
                <a:latin typeface="Courier New"/>
                <a:cs typeface="Courier New"/>
              </a:rPr>
              <a:t>, td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padding: 10px;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border: 2px black solid;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text-align: center;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width: 20%;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#free, .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pickedBG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{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background-color: </a:t>
            </a:r>
            <a:r>
              <a:rPr lang="en-US" sz="2000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LightCoral</a:t>
            </a:r>
            <a:r>
              <a:rPr lang="en-US" sz="2000" b="1" dirty="0" smtClean="0">
                <a:solidFill>
                  <a:srgbClr val="B23C00"/>
                </a:solidFill>
                <a:latin typeface="Courier New"/>
                <a:cs typeface="Courier New"/>
              </a:rPr>
              <a:t>;</a:t>
            </a:r>
            <a:endParaRPr lang="en-US" sz="20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60543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Validate Non-Empty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773673"/>
          </a:xfrm>
        </p:spPr>
        <p:txBody>
          <a:bodyPr/>
          <a:lstStyle/>
          <a:p>
            <a:r>
              <a:rPr lang="en-US" dirty="0" smtClean="0"/>
              <a:t>HTML: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5"/>
            <a:endParaRPr lang="en-US" dirty="0" smtClean="0"/>
          </a:p>
          <a:p>
            <a:r>
              <a:rPr lang="en-US" dirty="0" smtClean="0"/>
              <a:t>JavaScript: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94586" y="1965976"/>
            <a:ext cx="3416846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&lt;label&gt;</a:t>
            </a:r>
            <a:r>
              <a:rPr lang="en-US" sz="2000" b="1" dirty="0" smtClean="0">
                <a:latin typeface="Courier New"/>
                <a:cs typeface="Courier New"/>
              </a:rPr>
              <a:t>Name&lt;</a:t>
            </a:r>
            <a:r>
              <a:rPr lang="en-US" sz="2000" b="1" dirty="0">
                <a:latin typeface="Courier New"/>
                <a:cs typeface="Courier New"/>
              </a:rPr>
              <a:t>/label&gt;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&lt;input </a:t>
            </a:r>
            <a:r>
              <a:rPr lang="en-US" sz="2000" b="1" dirty="0" smtClean="0">
                <a:latin typeface="Courier New"/>
                <a:cs typeface="Courier New"/>
              </a:rPr>
              <a:t>type = "</a:t>
            </a:r>
            <a:r>
              <a:rPr lang="en-US" sz="2000" b="1" dirty="0">
                <a:latin typeface="Courier New"/>
                <a:cs typeface="Courier New"/>
              </a:rPr>
              <a:t>text"</a:t>
            </a:r>
          </a:p>
          <a:p>
            <a:r>
              <a:rPr lang="fi-FI" sz="2000" b="1" dirty="0">
                <a:latin typeface="Courier New"/>
                <a:cs typeface="Courier New"/>
              </a:rPr>
              <a:t>       </a:t>
            </a:r>
            <a:r>
              <a:rPr lang="fi-FI" sz="2000" b="1" dirty="0" err="1" smtClean="0">
                <a:latin typeface="Courier New"/>
                <a:cs typeface="Courier New"/>
              </a:rPr>
              <a:t>value</a:t>
            </a:r>
            <a:r>
              <a:rPr lang="fi-FI" sz="2000" b="1" dirty="0" smtClean="0">
                <a:latin typeface="Courier New"/>
                <a:cs typeface="Courier New"/>
              </a:rPr>
              <a:t> = "</a:t>
            </a:r>
            <a:r>
              <a:rPr lang="fi-FI" sz="2000" b="1" dirty="0">
                <a:latin typeface="Courier New"/>
                <a:cs typeface="Courier New"/>
              </a:rPr>
              <a:t>"</a:t>
            </a:r>
          </a:p>
          <a:p>
            <a:r>
              <a:rPr lang="de-DE" sz="2000" b="1" dirty="0">
                <a:latin typeface="Courier New"/>
                <a:cs typeface="Courier New"/>
              </a:rPr>
              <a:t>       </a:t>
            </a:r>
            <a:r>
              <a:rPr lang="de-DE" sz="2000" b="1" dirty="0" err="1" smtClean="0">
                <a:latin typeface="Courier New"/>
                <a:cs typeface="Courier New"/>
              </a:rPr>
              <a:t>id</a:t>
            </a:r>
            <a:r>
              <a:rPr lang="de-DE" sz="2000" b="1" dirty="0" smtClean="0">
                <a:latin typeface="Courier New"/>
                <a:cs typeface="Courier New"/>
              </a:rPr>
              <a:t> = "</a:t>
            </a:r>
            <a:r>
              <a:rPr lang="de-DE" sz="2000" b="1" dirty="0" err="1" smtClean="0">
                <a:latin typeface="Courier New"/>
                <a:cs typeface="Courier New"/>
              </a:rPr>
              <a:t>name</a:t>
            </a:r>
            <a:r>
              <a:rPr lang="de-DE" sz="2000" b="1" dirty="0">
                <a:latin typeface="Courier New"/>
                <a:cs typeface="Courier New"/>
              </a:rPr>
              <a:t>" /</a:t>
            </a:r>
            <a:r>
              <a:rPr lang="de-DE" sz="2000" b="1" dirty="0" smtClean="0">
                <a:latin typeface="Courier New"/>
                <a:cs typeface="Courier New"/>
              </a:rPr>
              <a:t>&gt;</a:t>
            </a:r>
            <a:endParaRPr lang="de-DE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56320" y="4242117"/>
            <a:ext cx="7264679" cy="163121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name </a:t>
            </a:r>
            <a:r>
              <a:rPr lang="en-US" sz="2000" b="1" dirty="0">
                <a:latin typeface="Courier New"/>
                <a:cs typeface="Courier New"/>
              </a:rPr>
              <a:t>= </a:t>
            </a:r>
            <a:r>
              <a:rPr lang="en-US" sz="2000" b="1" dirty="0" err="1">
                <a:latin typeface="Courier New"/>
                <a:cs typeface="Courier New"/>
              </a:rPr>
              <a:t>document.getElementById</a:t>
            </a:r>
            <a:r>
              <a:rPr lang="en-US" sz="2000" b="1" dirty="0">
                <a:latin typeface="Courier New"/>
                <a:cs typeface="Courier New"/>
              </a:rPr>
              <a:t>("name").value;</a:t>
            </a:r>
            <a:endParaRPr lang="en-US" sz="2000" b="1" dirty="0" smtClean="0">
              <a:latin typeface="Courier New"/>
              <a:cs typeface="Courier New"/>
            </a:endParaRP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 smtClean="0">
                <a:latin typeface="Courier New"/>
                <a:cs typeface="Courier New"/>
              </a:rPr>
              <a:t>if </a:t>
            </a:r>
            <a:r>
              <a:rPr lang="en-US" sz="2000" b="1" dirty="0">
                <a:latin typeface="Courier New"/>
                <a:cs typeface="Courier New"/>
              </a:rPr>
              <a:t>(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name == ""</a:t>
            </a:r>
            <a:r>
              <a:rPr lang="en-US" sz="2000" b="1" dirty="0">
                <a:latin typeface="Courier New"/>
                <a:cs typeface="Courier New"/>
              </a:rPr>
              <a:t>)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errors += "Missing name.\n";</a:t>
            </a:r>
          </a:p>
          <a:p>
            <a:r>
              <a:rPr lang="en-US" sz="2000" b="1" dirty="0">
                <a:latin typeface="Courier New"/>
                <a:cs typeface="Courier New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2025270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89" y="411163"/>
            <a:ext cx="4571950" cy="655637"/>
          </a:xfrm>
        </p:spPr>
        <p:txBody>
          <a:bodyPr/>
          <a:lstStyle/>
          <a:p>
            <a:pPr algn="l"/>
            <a:r>
              <a:rPr lang="en-US" sz="2400" dirty="0" smtClean="0"/>
              <a:t>JavaScript </a:t>
            </a:r>
            <a:br>
              <a:rPr lang="en-US" sz="2400" dirty="0" smtClean="0"/>
            </a:br>
            <a:r>
              <a:rPr lang="en-US" sz="2400" dirty="0" smtClean="0"/>
              <a:t>Regular Expressions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8" name="Picture 7" descr="Screen Shot 2015-02-25 at 6.37.0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8976" y="320074"/>
            <a:ext cx="4237854" cy="648224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53172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Validate Phone Number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590795"/>
          </a:xfrm>
        </p:spPr>
        <p:txBody>
          <a:bodyPr/>
          <a:lstStyle/>
          <a:p>
            <a:r>
              <a:rPr lang="en-US" dirty="0" smtClean="0"/>
              <a:t>HTML: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JavaScript: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011708" y="1874537"/>
            <a:ext cx="4955979" cy="132343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&lt;label&gt;Phone </a:t>
            </a:r>
            <a:r>
              <a:rPr lang="en-US" sz="2000" b="1" dirty="0" smtClean="0">
                <a:latin typeface="Courier New"/>
                <a:cs typeface="Courier New"/>
              </a:rPr>
              <a:t>number&lt;</a:t>
            </a:r>
            <a:r>
              <a:rPr lang="en-US" sz="2000" b="1" dirty="0">
                <a:latin typeface="Courier New"/>
                <a:cs typeface="Courier New"/>
              </a:rPr>
              <a:t>/label&gt;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&lt;input type = "text"</a:t>
            </a:r>
          </a:p>
          <a:p>
            <a:r>
              <a:rPr lang="fi-FI" sz="2000" b="1" dirty="0">
                <a:latin typeface="Courier New"/>
                <a:cs typeface="Courier New"/>
              </a:rPr>
              <a:t>       </a:t>
            </a:r>
            <a:r>
              <a:rPr lang="fi-FI" sz="2000" b="1" dirty="0" err="1">
                <a:latin typeface="Courier New"/>
                <a:cs typeface="Courier New"/>
              </a:rPr>
              <a:t>value</a:t>
            </a:r>
            <a:r>
              <a:rPr lang="fi-FI" sz="2000" b="1" dirty="0">
                <a:latin typeface="Courier New"/>
                <a:cs typeface="Courier New"/>
              </a:rPr>
              <a:t> = "(</a:t>
            </a:r>
            <a:r>
              <a:rPr lang="fi-FI" sz="2000" b="1" dirty="0" err="1">
                <a:latin typeface="Courier New"/>
                <a:cs typeface="Courier New"/>
              </a:rPr>
              <a:t>nnn</a:t>
            </a:r>
            <a:r>
              <a:rPr lang="fi-FI" sz="2000" b="1" dirty="0">
                <a:latin typeface="Courier New"/>
                <a:cs typeface="Courier New"/>
              </a:rPr>
              <a:t>) </a:t>
            </a:r>
            <a:r>
              <a:rPr lang="fi-FI" sz="2000" b="1" dirty="0" err="1">
                <a:latin typeface="Courier New"/>
                <a:cs typeface="Courier New"/>
              </a:rPr>
              <a:t>nnn-nnnn</a:t>
            </a:r>
            <a:r>
              <a:rPr lang="fi-FI" sz="2000" b="1" dirty="0">
                <a:latin typeface="Courier New"/>
                <a:cs typeface="Courier New"/>
              </a:rPr>
              <a:t>"</a:t>
            </a:r>
          </a:p>
          <a:p>
            <a:r>
              <a:rPr lang="fr-FR" sz="2000" b="1" dirty="0">
                <a:latin typeface="Courier New"/>
                <a:cs typeface="Courier New"/>
              </a:rPr>
              <a:t>       id = "phone" /</a:t>
            </a:r>
            <a:r>
              <a:rPr lang="fr-FR" sz="2000" b="1" dirty="0" smtClean="0">
                <a:latin typeface="Courier New"/>
                <a:cs typeface="Courier New"/>
              </a:rPr>
              <a:t>&gt;</a:t>
            </a:r>
            <a:endParaRPr lang="fr-FR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3001" y="3886195"/>
            <a:ext cx="7418593" cy="224676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phone </a:t>
            </a:r>
            <a:r>
              <a:rPr lang="en-US" sz="2000" b="1" dirty="0">
                <a:latin typeface="Courier New"/>
                <a:cs typeface="Courier New"/>
              </a:rPr>
              <a:t>= </a:t>
            </a:r>
            <a:r>
              <a:rPr lang="en-US" sz="2000" b="1" dirty="0" err="1">
                <a:latin typeface="Courier New"/>
                <a:cs typeface="Courier New"/>
              </a:rPr>
              <a:t>document.getElementById</a:t>
            </a:r>
            <a:r>
              <a:rPr lang="en-US" sz="2000" b="1" dirty="0">
                <a:latin typeface="Courier New"/>
                <a:cs typeface="Courier New"/>
              </a:rPr>
              <a:t>("phone").value;</a:t>
            </a:r>
            <a:endParaRPr lang="fr-FR" sz="2000" b="1" dirty="0" smtClean="0">
              <a:latin typeface="Courier New"/>
              <a:cs typeface="Courier New"/>
            </a:endParaRPr>
          </a:p>
          <a:p>
            <a:endParaRPr lang="fr-FR" sz="2000" b="1" dirty="0">
              <a:latin typeface="Courier New"/>
              <a:cs typeface="Courier New"/>
            </a:endParaRPr>
          </a:p>
          <a:p>
            <a:r>
              <a:rPr lang="fr-FR" sz="2000" b="1" dirty="0" err="1" smtClean="0">
                <a:latin typeface="Courier New"/>
                <a:cs typeface="Courier New"/>
              </a:rPr>
              <a:t>phoneRE</a:t>
            </a:r>
            <a:r>
              <a:rPr lang="fr-FR" sz="2000" b="1" dirty="0" smtClean="0">
                <a:latin typeface="Courier New"/>
                <a:cs typeface="Courier New"/>
              </a:rPr>
              <a:t> </a:t>
            </a:r>
            <a:r>
              <a:rPr lang="fr-FR" sz="2000" b="1" dirty="0">
                <a:latin typeface="Courier New"/>
                <a:cs typeface="Courier New"/>
              </a:rPr>
              <a:t>= </a:t>
            </a:r>
            <a:r>
              <a:rPr lang="fr-FR" sz="2000" b="1" dirty="0">
                <a:solidFill>
                  <a:srgbClr val="B23300"/>
                </a:solidFill>
                <a:latin typeface="Courier New"/>
                <a:cs typeface="Courier New"/>
              </a:rPr>
              <a:t>/^\(\d{3}\) *\d{3}-\d{4}$/</a:t>
            </a:r>
            <a:r>
              <a:rPr lang="fr-FR" sz="2000" b="1" dirty="0">
                <a:latin typeface="Courier New"/>
                <a:cs typeface="Courier New"/>
              </a:rPr>
              <a:t>;</a:t>
            </a:r>
          </a:p>
          <a:p>
            <a:r>
              <a:rPr lang="fr-FR" sz="2000" b="1" dirty="0">
                <a:latin typeface="Courier New"/>
                <a:cs typeface="Courier New"/>
              </a:rPr>
              <a:t>if (!</a:t>
            </a:r>
            <a:r>
              <a:rPr lang="fr-FR" sz="2000" b="1" dirty="0" err="1">
                <a:solidFill>
                  <a:srgbClr val="B23300"/>
                </a:solidFill>
                <a:latin typeface="Courier New"/>
                <a:cs typeface="Courier New"/>
              </a:rPr>
              <a:t>phone.match</a:t>
            </a:r>
            <a:r>
              <a:rPr lang="fr-FR" sz="2000" b="1" dirty="0">
                <a:latin typeface="Courier New"/>
                <a:cs typeface="Courier New"/>
              </a:rPr>
              <a:t>(</a:t>
            </a:r>
            <a:r>
              <a:rPr lang="fr-FR" sz="2000" b="1" dirty="0" err="1">
                <a:latin typeface="Courier New"/>
                <a:cs typeface="Courier New"/>
              </a:rPr>
              <a:t>phoneRE</a:t>
            </a:r>
            <a:r>
              <a:rPr lang="fr-FR" sz="2000" b="1" dirty="0">
                <a:latin typeface="Courier New"/>
                <a:cs typeface="Courier New"/>
              </a:rPr>
              <a:t>)){</a:t>
            </a:r>
          </a:p>
          <a:p>
            <a:r>
              <a:rPr lang="fr-FR" sz="2000" b="1" dirty="0">
                <a:latin typeface="Courier New"/>
                <a:cs typeface="Courier New"/>
              </a:rPr>
              <a:t>    </a:t>
            </a:r>
            <a:r>
              <a:rPr lang="fr-FR" sz="2000" b="1" dirty="0" err="1">
                <a:latin typeface="Courier New"/>
                <a:cs typeface="Courier New"/>
              </a:rPr>
              <a:t>errors</a:t>
            </a:r>
            <a:r>
              <a:rPr lang="fr-FR" sz="2000" b="1" dirty="0">
                <a:latin typeface="Courier New"/>
                <a:cs typeface="Courier New"/>
              </a:rPr>
              <a:t> += "</a:t>
            </a:r>
            <a:r>
              <a:rPr lang="fr-FR" sz="2000" b="1" dirty="0" err="1">
                <a:latin typeface="Courier New"/>
                <a:cs typeface="Courier New"/>
              </a:rPr>
              <a:t>Invalid</a:t>
            </a:r>
            <a:r>
              <a:rPr lang="fr-FR" sz="2000" b="1" dirty="0">
                <a:latin typeface="Courier New"/>
                <a:cs typeface="Courier New"/>
              </a:rPr>
              <a:t> phone </a:t>
            </a:r>
            <a:r>
              <a:rPr lang="fr-FR" sz="2000" b="1" dirty="0" err="1">
                <a:latin typeface="Courier New"/>
                <a:cs typeface="Courier New"/>
              </a:rPr>
              <a:t>number</a:t>
            </a:r>
            <a:r>
              <a:rPr lang="fr-FR" sz="2000" b="1" dirty="0">
                <a:latin typeface="Courier New"/>
                <a:cs typeface="Courier New"/>
              </a:rPr>
              <a:t>. " +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  "Example: (999) 999-9999\n";</a:t>
            </a:r>
          </a:p>
          <a:p>
            <a:r>
              <a:rPr lang="en-US" sz="2000" b="1" dirty="0">
                <a:latin typeface="Courier New"/>
                <a:cs typeface="Courier New"/>
              </a:rPr>
              <a:t>}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57769" y="4251951"/>
            <a:ext cx="2211864" cy="923330"/>
          </a:xfrm>
          <a:prstGeom prst="rect">
            <a:avLst/>
          </a:prstGeom>
          <a:solidFill>
            <a:srgbClr val="FFFFC2"/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B23C00"/>
                </a:solidFill>
              </a:rPr>
              <a:t>JavaScript quotes</a:t>
            </a:r>
          </a:p>
          <a:p>
            <a:r>
              <a:rPr lang="en-US" sz="1800" dirty="0" smtClean="0">
                <a:solidFill>
                  <a:srgbClr val="B23C00"/>
                </a:solidFill>
              </a:rPr>
              <a:t>regular expressions</a:t>
            </a:r>
          </a:p>
          <a:p>
            <a:r>
              <a:rPr lang="en-US" sz="1800" dirty="0" smtClean="0">
                <a:solidFill>
                  <a:srgbClr val="B23C00"/>
                </a:solidFill>
              </a:rPr>
              <a:t>with the forward /.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20634" y="1417342"/>
            <a:ext cx="222769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validate/validate1.html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17902" y="5989292"/>
            <a:ext cx="222769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validate/validate1.html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482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Validate Phone </a:t>
            </a:r>
            <a:r>
              <a:rPr lang="en-US" dirty="0" smtClean="0"/>
              <a:t>Number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45" y="2176056"/>
            <a:ext cx="81881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b="1" dirty="0">
                <a:latin typeface="Courier New"/>
                <a:cs typeface="Courier New"/>
              </a:rPr>
              <a:t>/</a:t>
            </a:r>
            <a:r>
              <a:rPr lang="fr-FR" sz="4000" b="1" dirty="0">
                <a:solidFill>
                  <a:srgbClr val="008000"/>
                </a:solidFill>
                <a:latin typeface="Courier New"/>
                <a:cs typeface="Courier New"/>
              </a:rPr>
              <a:t>^</a:t>
            </a:r>
            <a:r>
              <a:rPr lang="fr-FR" sz="4000" b="1" dirty="0">
                <a:solidFill>
                  <a:srgbClr val="B23C00"/>
                </a:solidFill>
                <a:latin typeface="Courier New"/>
                <a:cs typeface="Courier New"/>
              </a:rPr>
              <a:t>\(</a:t>
            </a:r>
            <a:r>
              <a:rPr lang="fr-FR" sz="4000" b="1" dirty="0">
                <a:solidFill>
                  <a:srgbClr val="0033CC"/>
                </a:solidFill>
                <a:latin typeface="Courier New"/>
                <a:cs typeface="Courier New"/>
              </a:rPr>
              <a:t>\d{3}</a:t>
            </a:r>
            <a:r>
              <a:rPr lang="fr-FR" sz="4000" b="1" dirty="0">
                <a:solidFill>
                  <a:srgbClr val="B23C00"/>
                </a:solidFill>
                <a:latin typeface="Courier New"/>
                <a:cs typeface="Courier New"/>
              </a:rPr>
              <a:t>\)</a:t>
            </a:r>
            <a:r>
              <a:rPr lang="fr-FR" sz="4000" b="1" dirty="0">
                <a:latin typeface="Courier New"/>
                <a:cs typeface="Courier New"/>
              </a:rPr>
              <a:t> </a:t>
            </a:r>
            <a:r>
              <a:rPr lang="fr-FR" sz="4000" b="1" dirty="0">
                <a:solidFill>
                  <a:srgbClr val="660066"/>
                </a:solidFill>
                <a:latin typeface="Courier New"/>
                <a:cs typeface="Courier New"/>
              </a:rPr>
              <a:t>*</a:t>
            </a:r>
            <a:r>
              <a:rPr lang="fr-FR" sz="4000" b="1" dirty="0">
                <a:solidFill>
                  <a:srgbClr val="0033CC"/>
                </a:solidFill>
                <a:latin typeface="Courier New"/>
                <a:cs typeface="Courier New"/>
              </a:rPr>
              <a:t>\d{3}</a:t>
            </a:r>
            <a:r>
              <a:rPr lang="fr-FR" sz="4000" b="1" dirty="0">
                <a:solidFill>
                  <a:srgbClr val="B23C00"/>
                </a:solidFill>
                <a:latin typeface="Courier New"/>
                <a:cs typeface="Courier New"/>
              </a:rPr>
              <a:t>-</a:t>
            </a:r>
            <a:r>
              <a:rPr lang="fr-FR" sz="4000" b="1" dirty="0">
                <a:solidFill>
                  <a:srgbClr val="0033CC"/>
                </a:solidFill>
                <a:latin typeface="Courier New"/>
                <a:cs typeface="Courier New"/>
              </a:rPr>
              <a:t>\d{4}</a:t>
            </a:r>
            <a:r>
              <a:rPr lang="fr-FR" sz="4000" b="1" dirty="0">
                <a:solidFill>
                  <a:srgbClr val="008000"/>
                </a:solidFill>
                <a:latin typeface="Courier New"/>
                <a:cs typeface="Courier New"/>
              </a:rPr>
              <a:t>$</a:t>
            </a:r>
            <a:r>
              <a:rPr lang="fr-FR" sz="4000" b="1" dirty="0">
                <a:latin typeface="Courier New"/>
                <a:cs typeface="Courier New"/>
              </a:rPr>
              <a:t>/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1920269" y="2907568"/>
            <a:ext cx="1188346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</a:rPr>
              <a:t>three digits</a:t>
            </a: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63439" y="2907568"/>
            <a:ext cx="1188346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</a:rPr>
              <a:t>three digits</a:t>
            </a: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83658" y="2907568"/>
            <a:ext cx="1074232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</a:rPr>
              <a:t>four digits</a:t>
            </a: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05879" y="1874537"/>
            <a:ext cx="1040169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left </a:t>
            </a:r>
            <a:r>
              <a:rPr lang="en-US" dirty="0" err="1" smtClean="0">
                <a:solidFill>
                  <a:srgbClr val="B23C00"/>
                </a:solidFill>
              </a:rPr>
              <a:t>paren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26098" y="1874537"/>
            <a:ext cx="1165604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right </a:t>
            </a:r>
            <a:r>
              <a:rPr lang="en-US" dirty="0" err="1" smtClean="0">
                <a:solidFill>
                  <a:srgbClr val="B23C00"/>
                </a:solidFill>
              </a:rPr>
              <a:t>paren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25831" y="1874537"/>
            <a:ext cx="857827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hyphen</a:t>
            </a:r>
            <a:endParaRPr lang="en-US" dirty="0">
              <a:solidFill>
                <a:srgbClr val="B23C00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3365287" y="2348120"/>
            <a:ext cx="1644701" cy="1892123"/>
            <a:chOff x="3365287" y="2348120"/>
            <a:chExt cx="1644701" cy="1892123"/>
          </a:xfrm>
        </p:grpSpPr>
        <p:sp>
          <p:nvSpPr>
            <p:cNvPr id="12" name="Rectangle 11"/>
            <p:cNvSpPr/>
            <p:nvPr/>
          </p:nvSpPr>
          <p:spPr bwMode="auto">
            <a:xfrm>
              <a:off x="3867601" y="2348120"/>
              <a:ext cx="640073" cy="548634"/>
            </a:xfrm>
            <a:prstGeom prst="rect">
              <a:avLst/>
            </a:prstGeom>
            <a:noFill/>
            <a:ln w="9525" cap="flat" cmpd="sng" algn="ctr">
              <a:solidFill>
                <a:srgbClr val="80004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rgbClr val="A12A03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365287" y="3409246"/>
              <a:ext cx="1644701" cy="830997"/>
            </a:xfrm>
            <a:prstGeom prst="rect">
              <a:avLst/>
            </a:prstGeom>
            <a:solidFill>
              <a:srgbClr val="FFFFC2"/>
            </a:solidFill>
            <a:ln>
              <a:solidFill>
                <a:srgbClr val="800040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660066"/>
                  </a:solidFill>
                </a:rPr>
                <a:t>any number</a:t>
              </a:r>
            </a:p>
            <a:p>
              <a:pPr algn="ctr"/>
              <a:r>
                <a:rPr lang="en-US" dirty="0" smtClean="0">
                  <a:solidFill>
                    <a:srgbClr val="660066"/>
                  </a:solidFill>
                </a:rPr>
                <a:t>of blanks</a:t>
              </a:r>
            </a:p>
            <a:p>
              <a:pPr algn="ctr"/>
              <a:r>
                <a:rPr lang="en-US" dirty="0" smtClean="0">
                  <a:solidFill>
                    <a:srgbClr val="660066"/>
                  </a:solidFill>
                </a:rPr>
                <a:t>(including none)</a:t>
              </a:r>
              <a:endParaRPr lang="en-US" dirty="0">
                <a:solidFill>
                  <a:srgbClr val="660066"/>
                </a:solidFill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 bwMode="auto">
            <a:xfrm flipV="1">
              <a:off x="4187637" y="2896754"/>
              <a:ext cx="1" cy="51249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80004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16" name="TextBox 15"/>
          <p:cNvSpPr txBox="1"/>
          <p:nvPr/>
        </p:nvSpPr>
        <p:spPr>
          <a:xfrm>
            <a:off x="640123" y="2880366"/>
            <a:ext cx="813043" cy="5847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start of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string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742130" y="2880366"/>
            <a:ext cx="761747" cy="5847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end of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string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457200" y="4434829"/>
            <a:ext cx="8229600" cy="1696096"/>
          </a:xfrm>
        </p:spPr>
        <p:txBody>
          <a:bodyPr/>
          <a:lstStyle/>
          <a:p>
            <a:r>
              <a:rPr lang="en-US" dirty="0" smtClean="0"/>
              <a:t>What is the purpose of specifying both the start of the string (</a:t>
            </a:r>
            <a:r>
              <a:rPr lang="en-US" b="1" dirty="0" smtClean="0">
                <a:solidFill>
                  <a:srgbClr val="008000"/>
                </a:solidFill>
                <a:latin typeface="Courier New"/>
                <a:cs typeface="Courier New"/>
              </a:rPr>
              <a:t>^</a:t>
            </a:r>
            <a:r>
              <a:rPr lang="en-US" dirty="0" smtClean="0"/>
              <a:t>) and the end of the string (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$</a:t>
            </a:r>
            <a:r>
              <a:rPr lang="en-US" dirty="0" smtClean="0"/>
              <a:t>)?</a:t>
            </a:r>
          </a:p>
          <a:p>
            <a:pPr lvl="1"/>
            <a:r>
              <a:rPr lang="en-US" dirty="0" smtClean="0"/>
              <a:t>The entire string must match </a:t>
            </a:r>
            <a:br>
              <a:rPr lang="en-US" dirty="0" smtClean="0"/>
            </a:br>
            <a:r>
              <a:rPr lang="en-US" dirty="0" smtClean="0"/>
              <a:t>(nothing before or after).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957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6" grpId="0" animBg="1"/>
      <p:bldP spid="17" grpId="0" animBg="1"/>
      <p:bldP spid="2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Validate Email Address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590795"/>
          </a:xfrm>
        </p:spPr>
        <p:txBody>
          <a:bodyPr/>
          <a:lstStyle/>
          <a:p>
            <a:r>
              <a:rPr lang="en-US" dirty="0" smtClean="0"/>
              <a:t>HTML: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JavaScript: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20269" y="1874537"/>
            <a:ext cx="5156137" cy="132343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&lt;label&gt;Email </a:t>
            </a:r>
            <a:r>
              <a:rPr lang="en-US" sz="2000" b="1" dirty="0" smtClean="0">
                <a:latin typeface="Courier New"/>
                <a:cs typeface="Courier New"/>
              </a:rPr>
              <a:t>address&lt;</a:t>
            </a:r>
            <a:r>
              <a:rPr lang="en-US" sz="2000" b="1" dirty="0">
                <a:latin typeface="Courier New"/>
                <a:cs typeface="Courier New"/>
              </a:rPr>
              <a:t>/label&gt;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&lt;input type = "text"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value = "</a:t>
            </a:r>
            <a:r>
              <a:rPr lang="en-US" sz="2000" b="1" dirty="0" err="1">
                <a:latin typeface="Courier New"/>
                <a:cs typeface="Courier New"/>
              </a:rPr>
              <a:t>xxxxx@xxxxx.xxx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id = "email" /&gt;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3001" y="3886195"/>
            <a:ext cx="7418593" cy="224676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email </a:t>
            </a:r>
            <a:r>
              <a:rPr lang="en-US" sz="2000" b="1" dirty="0">
                <a:latin typeface="Courier New"/>
                <a:cs typeface="Courier New"/>
              </a:rPr>
              <a:t>= </a:t>
            </a:r>
            <a:r>
              <a:rPr lang="en-US" sz="2000" b="1" dirty="0" err="1">
                <a:latin typeface="Courier New"/>
                <a:cs typeface="Courier New"/>
              </a:rPr>
              <a:t>document.getElementById</a:t>
            </a:r>
            <a:r>
              <a:rPr lang="en-US" sz="2000" b="1" dirty="0">
                <a:latin typeface="Courier New"/>
                <a:cs typeface="Courier New"/>
              </a:rPr>
              <a:t>("email").value;</a:t>
            </a:r>
            <a:endParaRPr lang="en-US" sz="2000" b="1" dirty="0" smtClean="0">
              <a:latin typeface="Courier New"/>
              <a:cs typeface="Courier New"/>
            </a:endParaRP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 err="1" smtClean="0">
                <a:latin typeface="Courier New"/>
                <a:cs typeface="Courier New"/>
              </a:rPr>
              <a:t>emailRE</a:t>
            </a:r>
            <a:r>
              <a:rPr lang="en-US" sz="2000" b="1" dirty="0" smtClean="0">
                <a:latin typeface="Courier New"/>
                <a:cs typeface="Courier New"/>
              </a:rPr>
              <a:t> </a:t>
            </a:r>
            <a:r>
              <a:rPr lang="en-US" sz="2000" b="1" dirty="0">
                <a:latin typeface="Courier New"/>
                <a:cs typeface="Courier New"/>
              </a:rPr>
              <a:t>= </a:t>
            </a:r>
            <a:r>
              <a:rPr lang="en-US" sz="2000" b="1" dirty="0">
                <a:solidFill>
                  <a:srgbClr val="B23300"/>
                </a:solidFill>
                <a:latin typeface="Courier New"/>
                <a:cs typeface="Courier New"/>
              </a:rPr>
              <a:t>/^.+@.+\..{2,4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}$/</a:t>
            </a:r>
            <a:r>
              <a:rPr lang="en-US" sz="2000" b="1" dirty="0">
                <a:latin typeface="Courier New"/>
                <a:cs typeface="Courier New"/>
              </a:rPr>
              <a:t>;</a:t>
            </a:r>
          </a:p>
          <a:p>
            <a:r>
              <a:rPr lang="en-US" sz="2000" b="1" dirty="0">
                <a:latin typeface="Courier New"/>
                <a:cs typeface="Courier New"/>
              </a:rPr>
              <a:t>if (!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email.match</a:t>
            </a:r>
            <a:r>
              <a:rPr lang="en-US" sz="2000" b="1" dirty="0">
                <a:latin typeface="Courier New"/>
                <a:cs typeface="Courier New"/>
              </a:rPr>
              <a:t>(</a:t>
            </a:r>
            <a:r>
              <a:rPr lang="en-US" sz="2000" b="1" dirty="0" err="1">
                <a:latin typeface="Courier New"/>
                <a:cs typeface="Courier New"/>
              </a:rPr>
              <a:t>emailRE</a:t>
            </a:r>
            <a:r>
              <a:rPr lang="en-US" sz="2000" b="1" dirty="0">
                <a:latin typeface="Courier New"/>
                <a:cs typeface="Courier New"/>
              </a:rPr>
              <a:t>)){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errors += "Invalid email address. " +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  "Should be </a:t>
            </a:r>
            <a:r>
              <a:rPr lang="en-US" sz="2000" b="1" dirty="0" err="1">
                <a:latin typeface="Courier New"/>
                <a:cs typeface="Courier New"/>
              </a:rPr>
              <a:t>xxxxx@xxxxx.xxx</a:t>
            </a:r>
            <a:r>
              <a:rPr lang="en-US" sz="2000" b="1" dirty="0">
                <a:latin typeface="Courier New"/>
                <a:cs typeface="Courier New"/>
              </a:rPr>
              <a:t>\n";</a:t>
            </a:r>
          </a:p>
          <a:p>
            <a:r>
              <a:rPr lang="en-US" sz="2000" b="1" dirty="0">
                <a:latin typeface="Courier New"/>
                <a:cs typeface="Courier New"/>
              </a:rPr>
              <a:t>}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217902" y="5989292"/>
            <a:ext cx="222769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validate/validate1.html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69268" y="2971805"/>
            <a:ext cx="222769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validate/validate1.html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7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Validate Email </a:t>
            </a:r>
            <a:r>
              <a:rPr lang="en-US" dirty="0" smtClean="0"/>
              <a:t>Address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99613" y="2226254"/>
            <a:ext cx="72492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latin typeface="Courier New"/>
                <a:cs typeface="Courier New"/>
              </a:rPr>
              <a:t>/</a:t>
            </a:r>
            <a:r>
              <a:rPr lang="en-US" sz="5400" b="1" dirty="0">
                <a:solidFill>
                  <a:srgbClr val="008000"/>
                </a:solidFill>
                <a:latin typeface="Courier New"/>
                <a:cs typeface="Courier New"/>
              </a:rPr>
              <a:t>^</a:t>
            </a:r>
            <a:r>
              <a:rPr lang="en-US" sz="5400" b="1" dirty="0">
                <a:solidFill>
                  <a:srgbClr val="0033CC"/>
                </a:solidFill>
                <a:latin typeface="Courier New"/>
                <a:cs typeface="Courier New"/>
              </a:rPr>
              <a:t>.+</a:t>
            </a:r>
            <a:r>
              <a:rPr lang="en-US" sz="5400" b="1" dirty="0">
                <a:solidFill>
                  <a:srgbClr val="B23C00"/>
                </a:solidFill>
                <a:latin typeface="Courier New"/>
                <a:cs typeface="Courier New"/>
              </a:rPr>
              <a:t>@</a:t>
            </a:r>
            <a:r>
              <a:rPr lang="en-US" sz="5400" b="1" dirty="0">
                <a:solidFill>
                  <a:srgbClr val="0033CC"/>
                </a:solidFill>
                <a:latin typeface="Courier New"/>
                <a:cs typeface="Courier New"/>
              </a:rPr>
              <a:t>.+</a:t>
            </a:r>
            <a:r>
              <a:rPr lang="en-US" sz="5400" b="1" dirty="0">
                <a:solidFill>
                  <a:srgbClr val="B23C00"/>
                </a:solidFill>
                <a:latin typeface="Courier New"/>
                <a:cs typeface="Courier New"/>
              </a:rPr>
              <a:t>\.</a:t>
            </a:r>
            <a:r>
              <a:rPr lang="en-US" sz="5400" b="1" dirty="0">
                <a:solidFill>
                  <a:srgbClr val="0033CC"/>
                </a:solidFill>
                <a:latin typeface="Courier New"/>
                <a:cs typeface="Courier New"/>
              </a:rPr>
              <a:t>.{2,4}</a:t>
            </a:r>
            <a:r>
              <a:rPr lang="en-US" sz="5400" b="1" dirty="0">
                <a:solidFill>
                  <a:srgbClr val="008000"/>
                </a:solidFill>
                <a:latin typeface="Courier New"/>
                <a:cs typeface="Courier New"/>
              </a:rPr>
              <a:t>$</a:t>
            </a:r>
            <a:r>
              <a:rPr lang="en-US" sz="5400" b="1" dirty="0">
                <a:latin typeface="Courier New"/>
                <a:cs typeface="Courier New"/>
              </a:rPr>
              <a:t>/</a:t>
            </a:r>
            <a:endParaRPr lang="en-US" sz="5400" dirty="0"/>
          </a:p>
        </p:txBody>
      </p:sp>
      <p:sp>
        <p:nvSpPr>
          <p:cNvPr id="6" name="TextBox 5"/>
          <p:cNvSpPr txBox="1"/>
          <p:nvPr/>
        </p:nvSpPr>
        <p:spPr>
          <a:xfrm>
            <a:off x="1280196" y="1838395"/>
            <a:ext cx="813043" cy="5847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start of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string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23731" y="1838395"/>
            <a:ext cx="761747" cy="5847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end of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string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60342" y="2057415"/>
            <a:ext cx="826368" cy="338554"/>
          </a:xfrm>
          <a:prstGeom prst="rect">
            <a:avLst/>
          </a:prstGeom>
          <a:solidFill>
            <a:srgbClr val="FFFFC2"/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@ sign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93539" y="2057415"/>
            <a:ext cx="469900" cy="338554"/>
          </a:xfrm>
          <a:prstGeom prst="rect">
            <a:avLst/>
          </a:prstGeom>
          <a:solidFill>
            <a:srgbClr val="FFFFC2"/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dot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94586" y="3063244"/>
            <a:ext cx="1245553" cy="584776"/>
          </a:xfrm>
          <a:prstGeom prst="rect">
            <a:avLst/>
          </a:prstGeom>
          <a:solidFill>
            <a:srgbClr val="FFFFC2"/>
          </a:solidFill>
          <a:ln>
            <a:solidFill>
              <a:srgbClr val="6699FF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33CC"/>
                </a:solidFill>
              </a:rPr>
              <a:t>at least one</a:t>
            </a:r>
          </a:p>
          <a:p>
            <a:pPr algn="ctr"/>
            <a:r>
              <a:rPr lang="en-US" dirty="0" smtClean="0">
                <a:solidFill>
                  <a:srgbClr val="0033CC"/>
                </a:solidFill>
              </a:rPr>
              <a:t>character</a:t>
            </a: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66171" y="3063244"/>
            <a:ext cx="1245553" cy="584776"/>
          </a:xfrm>
          <a:prstGeom prst="rect">
            <a:avLst/>
          </a:prstGeom>
          <a:solidFill>
            <a:srgbClr val="FFFFC2"/>
          </a:solidFill>
          <a:ln>
            <a:solidFill>
              <a:srgbClr val="6699FF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33CC"/>
                </a:solidFill>
              </a:rPr>
              <a:t>at least one</a:t>
            </a:r>
          </a:p>
          <a:p>
            <a:pPr algn="ctr"/>
            <a:r>
              <a:rPr lang="en-US" dirty="0" smtClean="0">
                <a:solidFill>
                  <a:srgbClr val="0033CC"/>
                </a:solidFill>
              </a:rPr>
              <a:t>character</a:t>
            </a: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77829" y="3063244"/>
            <a:ext cx="1142560" cy="584776"/>
          </a:xfrm>
          <a:prstGeom prst="rect">
            <a:avLst/>
          </a:prstGeom>
          <a:solidFill>
            <a:srgbClr val="FFFFC2"/>
          </a:solidFill>
          <a:ln>
            <a:solidFill>
              <a:srgbClr val="6699FF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33CC"/>
                </a:solidFill>
              </a:rPr>
              <a:t>2, 3, or 4</a:t>
            </a:r>
          </a:p>
          <a:p>
            <a:pPr algn="ctr"/>
            <a:r>
              <a:rPr lang="en-US" dirty="0" smtClean="0">
                <a:solidFill>
                  <a:srgbClr val="0033CC"/>
                </a:solidFill>
              </a:rPr>
              <a:t>characters</a:t>
            </a: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94129" y="6014065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855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Regular </a:t>
            </a:r>
            <a:r>
              <a:rPr lang="en-US" dirty="0" smtClean="0"/>
              <a:t>Expressions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parentheses in a regular expression </a:t>
            </a:r>
            <a:br>
              <a:rPr lang="en-US" dirty="0" smtClean="0"/>
            </a:br>
            <a:r>
              <a:rPr lang="en-US" dirty="0" smtClean="0"/>
              <a:t>to group and store a pattern.</a:t>
            </a:r>
          </a:p>
          <a:p>
            <a:pPr lvl="1"/>
            <a:r>
              <a:rPr lang="en-US" dirty="0" smtClean="0"/>
              <a:t>Example: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/(Bora){2}/</a:t>
            </a:r>
            <a:b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</a:br>
            <a:r>
              <a:rPr lang="en-US" dirty="0" smtClean="0"/>
              <a:t>matches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BoraBora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6"/>
            <a:endParaRPr lang="en-US" dirty="0"/>
          </a:p>
          <a:p>
            <a:r>
              <a:rPr lang="en-US" dirty="0" smtClean="0"/>
              <a:t>Use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\1</a:t>
            </a:r>
            <a:r>
              <a:rPr lang="en-US" dirty="0" smtClean="0"/>
              <a:t>,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\2</a:t>
            </a:r>
            <a:r>
              <a:rPr lang="en-US" dirty="0" smtClean="0"/>
              <a:t>, etc. to recall the first, second, etc. match of a stored pattern.</a:t>
            </a:r>
          </a:p>
          <a:p>
            <a:pPr lvl="1"/>
            <a:r>
              <a:rPr lang="en-US" dirty="0"/>
              <a:t>Example: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/^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(.)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(.)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.*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\1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\2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$/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matches any string that begins and ends with the same two characters, such as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BoraBoraBo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6"/>
            <a:endParaRPr lang="en-US" dirty="0"/>
          </a:p>
          <a:p>
            <a:r>
              <a:rPr lang="en-US" dirty="0"/>
              <a:t>What </a:t>
            </a:r>
            <a:r>
              <a:rPr lang="en-US" dirty="0" smtClean="0"/>
              <a:t>can </a:t>
            </a:r>
            <a:r>
              <a:rPr lang="en-US" sz="2400" b="1" dirty="0" smtClean="0">
                <a:solidFill>
                  <a:srgbClr val="0033CC"/>
                </a:solidFill>
                <a:latin typeface="Courier New"/>
                <a:cs typeface="Courier New"/>
              </a:rPr>
              <a:t>/</a:t>
            </a:r>
            <a:r>
              <a:rPr lang="en-US" sz="2400" b="1" dirty="0">
                <a:solidFill>
                  <a:srgbClr val="0033CC"/>
                </a:solidFill>
                <a:latin typeface="Courier New"/>
                <a:cs typeface="Courier New"/>
              </a:rPr>
              <a:t>^&lt;(</a:t>
            </a:r>
            <a:r>
              <a:rPr lang="en-US" sz="2400" b="1" dirty="0" smtClean="0">
                <a:solidFill>
                  <a:srgbClr val="0033CC"/>
                </a:solidFill>
                <a:latin typeface="Courier New"/>
                <a:cs typeface="Courier New"/>
              </a:rPr>
              <a:t>.+)</a:t>
            </a:r>
            <a:r>
              <a:rPr lang="en-US" sz="2400" b="1" dirty="0">
                <a:solidFill>
                  <a:srgbClr val="0033CC"/>
                </a:solidFill>
                <a:latin typeface="Courier New"/>
                <a:cs typeface="Courier New"/>
              </a:rPr>
              <a:t>&gt;.*&lt;\/\1&gt;$/</a:t>
            </a:r>
            <a:r>
              <a:rPr lang="en-US" dirty="0" smtClean="0"/>
              <a:t> match?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926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34314</TotalTime>
  <Words>2074</Words>
  <Application>Microsoft Macintosh PowerPoint</Application>
  <PresentationFormat>On-screen Show (4:3)</PresentationFormat>
  <Paragraphs>389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Quadrant</vt:lpstr>
      <vt:lpstr>CS 174: Web Programming September 30 Class Meeting</vt:lpstr>
      <vt:lpstr>Input Validation</vt:lpstr>
      <vt:lpstr>Validate Non-Empty Text</vt:lpstr>
      <vt:lpstr>JavaScript  Regular Expressions</vt:lpstr>
      <vt:lpstr>Validate Phone Number</vt:lpstr>
      <vt:lpstr>Validate Phone Number, cont’d</vt:lpstr>
      <vt:lpstr>Validate Email Address</vt:lpstr>
      <vt:lpstr>Validate Email Address, cont’d</vt:lpstr>
      <vt:lpstr>JavaScript Regular Expressions, cont’d</vt:lpstr>
      <vt:lpstr>Input Validation with HTML5 and CSS3</vt:lpstr>
      <vt:lpstr>Input Validation with HTML5 and CSS3, cont’d</vt:lpstr>
      <vt:lpstr>New HTML5 Input Types</vt:lpstr>
      <vt:lpstr>New HTML5 Input Types, cont’d</vt:lpstr>
      <vt:lpstr>New HTML5 Input Types, cont’d</vt:lpstr>
      <vt:lpstr>JavaScript Event Handlers</vt:lpstr>
      <vt:lpstr>Assignment #4</vt:lpstr>
      <vt:lpstr>JavaScript Bingo Program</vt:lpstr>
      <vt:lpstr>bingo.html</vt:lpstr>
      <vt:lpstr>bingo.js</vt:lpstr>
      <vt:lpstr>bingo.js, cont’d</vt:lpstr>
      <vt:lpstr>bingo.js, cont’d</vt:lpstr>
      <vt:lpstr>bingo.js, cont’d</vt:lpstr>
      <vt:lpstr>bingo.js</vt:lpstr>
      <vt:lpstr>bingo.css</vt:lpstr>
      <vt:lpstr>bingo.css, cont’d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235: User Interface Design</dc:title>
  <dc:subject/>
  <dc:creator>Ronald Mak</dc:creator>
  <cp:keywords/>
  <dc:description/>
  <cp:lastModifiedBy>Ronald Mak</cp:lastModifiedBy>
  <cp:revision>490</cp:revision>
  <dcterms:created xsi:type="dcterms:W3CDTF">2008-01-12T03:52:55Z</dcterms:created>
  <dcterms:modified xsi:type="dcterms:W3CDTF">2015-09-30T06:16:01Z</dcterms:modified>
  <cp:category/>
</cp:coreProperties>
</file>