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B23C00"/>
    <a:srgbClr val="A12A03"/>
    <a:srgbClr val="E2EAFF"/>
    <a:srgbClr val="FFFDC7"/>
    <a:srgbClr val="66CCFF"/>
    <a:srgbClr val="A40000"/>
    <a:srgbClr val="0033CC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44" autoAdjust="0"/>
    <p:restoredTop sz="98450" autoAdjust="0"/>
  </p:normalViewPr>
  <p:slideViewPr>
    <p:cSldViewPr>
      <p:cViewPr varScale="1">
        <p:scale>
          <a:sx n="161" d="100"/>
          <a:sy n="161" d="100"/>
        </p:scale>
        <p:origin x="-160" y="-10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6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648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341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89363"/>
            <a:ext cx="4038600" cy="2341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C0EA319-17DD-CC48-A8B5-4A3DC1E80B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95326A-1D8E-0B45-99D8-C927337DD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9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17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September 21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383-0549-4848-9B8B-48BB5569C12A}" type="slidenum">
              <a:rPr lang="en-US"/>
              <a:pPr/>
              <a:t>10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Relational Data Model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Data element</a:t>
            </a:r>
            <a:r>
              <a:rPr lang="en-US" dirty="0"/>
              <a:t>: values that are stored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repository (i.e., the database</a:t>
            </a:r>
            <a:r>
              <a:rPr lang="en-US" dirty="0" smtClean="0"/>
              <a:t>)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Values are typed.</a:t>
            </a:r>
          </a:p>
          <a:p>
            <a:pPr lvl="1"/>
            <a:r>
              <a:rPr lang="en-US" dirty="0"/>
              <a:t>A value can be null.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Entity</a:t>
            </a:r>
            <a:r>
              <a:rPr lang="en-US" dirty="0"/>
              <a:t>: a group of data elements that together are meaningful for a person or an </a:t>
            </a:r>
            <a:r>
              <a:rPr lang="en-US" dirty="0" smtClean="0"/>
              <a:t>application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Similar </a:t>
            </a:r>
            <a:r>
              <a:rPr lang="en-US" dirty="0" smtClean="0"/>
              <a:t>to Java </a:t>
            </a:r>
            <a:r>
              <a:rPr lang="en-US" dirty="0"/>
              <a:t>objects.</a:t>
            </a:r>
          </a:p>
          <a:p>
            <a:pPr lvl="1"/>
            <a:r>
              <a:rPr lang="en-US" dirty="0"/>
              <a:t>Each data element is the value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>
                <a:solidFill>
                  <a:srgbClr val="B23C00"/>
                </a:solidFill>
              </a:rPr>
              <a:t>attribute </a:t>
            </a:r>
            <a:r>
              <a:rPr lang="en-US" dirty="0" smtClean="0"/>
              <a:t>of </a:t>
            </a:r>
            <a:r>
              <a:rPr lang="en-US" dirty="0"/>
              <a:t>the entity.</a:t>
            </a:r>
          </a:p>
        </p:txBody>
      </p:sp>
    </p:spTree>
    <p:extLst>
      <p:ext uri="{BB962C8B-B14F-4D97-AF65-F5344CB8AC3E}">
        <p14:creationId xmlns:p14="http://schemas.microsoft.com/office/powerpoint/2010/main" val="5946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AB09-7C41-4F43-A192-D4EEEBE9EBD7}" type="slidenum">
              <a:rPr lang="en-US"/>
              <a:pPr/>
              <a:t>11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Relational Data </a:t>
            </a:r>
            <a:r>
              <a:rPr lang="en-US" dirty="0" smtClean="0"/>
              <a:t>Model,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275709"/>
            <a:ext cx="8412433" cy="48050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Table</a:t>
            </a:r>
            <a:r>
              <a:rPr lang="en-US" dirty="0"/>
              <a:t>: a conceptual two-dimensional structure that contains entities of a particular type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AKA </a:t>
            </a:r>
            <a:r>
              <a:rPr lang="en-US" dirty="0" smtClean="0">
                <a:solidFill>
                  <a:srgbClr val="B23C00"/>
                </a:solidFill>
              </a:rPr>
              <a:t>relation</a:t>
            </a:r>
            <a:endParaRPr lang="en-US" dirty="0" smtClean="0"/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</a:t>
            </a:r>
            <a:r>
              <a:rPr lang="en-US" dirty="0">
                <a:solidFill>
                  <a:srgbClr val="B23C00"/>
                </a:solidFill>
              </a:rPr>
              <a:t>row </a:t>
            </a:r>
            <a:r>
              <a:rPr lang="en-US" dirty="0" smtClean="0"/>
              <a:t>(AKA </a:t>
            </a:r>
            <a:r>
              <a:rPr lang="en-US" dirty="0" smtClean="0">
                <a:solidFill>
                  <a:srgbClr val="B23C00"/>
                </a:solidFill>
              </a:rPr>
              <a:t>record</a:t>
            </a:r>
            <a:r>
              <a:rPr lang="en-US" dirty="0"/>
              <a:t>) contains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attribute values of one entity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</a:t>
            </a:r>
            <a:r>
              <a:rPr lang="en-US" dirty="0">
                <a:solidFill>
                  <a:srgbClr val="B23C00"/>
                </a:solidFill>
              </a:rPr>
              <a:t>column </a:t>
            </a:r>
            <a:r>
              <a:rPr lang="en-US" dirty="0" smtClean="0"/>
              <a:t>(AKA </a:t>
            </a:r>
            <a:r>
              <a:rPr lang="en-US" dirty="0" smtClean="0">
                <a:solidFill>
                  <a:srgbClr val="B23C00"/>
                </a:solidFill>
              </a:rPr>
              <a:t>field</a:t>
            </a:r>
            <a:r>
              <a:rPr lang="en-US" dirty="0"/>
              <a:t>) holds an </a:t>
            </a:r>
            <a:r>
              <a:rPr lang="en-US" dirty="0" smtClean="0">
                <a:solidFill>
                  <a:srgbClr val="B23C00"/>
                </a:solidFill>
              </a:rPr>
              <a:t>attribute </a:t>
            </a:r>
            <a:r>
              <a:rPr lang="en-US" dirty="0">
                <a:solidFill>
                  <a:srgbClr val="B23C00"/>
                </a:solidFill>
              </a:rPr>
              <a:t>value</a:t>
            </a:r>
            <a:r>
              <a:rPr lang="en-US" dirty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Table </a:t>
            </a:r>
            <a:r>
              <a:rPr lang="en-US" dirty="0">
                <a:sym typeface="Wingdings" charset="0"/>
              </a:rPr>
              <a:t></a:t>
            </a:r>
            <a:r>
              <a:rPr lang="en-US" dirty="0"/>
              <a:t> relation</a:t>
            </a:r>
          </a:p>
          <a:p>
            <a:pPr>
              <a:lnSpc>
                <a:spcPct val="90000"/>
              </a:lnSpc>
            </a:pPr>
            <a:r>
              <a:rPr lang="en-US" dirty="0"/>
              <a:t>Row </a:t>
            </a:r>
            <a:r>
              <a:rPr lang="en-US" dirty="0">
                <a:sym typeface="Wingdings" charset="0"/>
              </a:rPr>
              <a:t> entity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Rows and columns </a:t>
            </a:r>
            <a:r>
              <a:rPr lang="en-US" dirty="0">
                <a:sym typeface="Wingdings" charset="0"/>
              </a:rPr>
              <a:t></a:t>
            </a:r>
            <a:r>
              <a:rPr lang="en-US" dirty="0"/>
              <a:t> records and fields</a:t>
            </a:r>
          </a:p>
        </p:txBody>
      </p:sp>
    </p:spTree>
    <p:extLst>
      <p:ext uri="{BB962C8B-B14F-4D97-AF65-F5344CB8AC3E}">
        <p14:creationId xmlns:p14="http://schemas.microsoft.com/office/powerpoint/2010/main" val="2028426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EE98-85A1-B14E-ABC0-F85B554F67AC}" type="slidenum">
              <a:rPr lang="en-US"/>
              <a:pPr/>
              <a:t>12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Data Model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2834654" cy="457200"/>
          </a:xfrm>
        </p:spPr>
        <p:txBody>
          <a:bodyPr/>
          <a:lstStyle/>
          <a:p>
            <a:r>
              <a:rPr lang="en-US" dirty="0"/>
              <a:t>Initial version</a:t>
            </a:r>
          </a:p>
        </p:txBody>
      </p:sp>
      <p:graphicFrame>
        <p:nvGraphicFramePr>
          <p:cNvPr id="285907" name="Group 211"/>
          <p:cNvGraphicFramePr>
            <a:graphicFrameLocks noGrp="1"/>
          </p:cNvGraphicFramePr>
          <p:nvPr/>
        </p:nvGraphicFramePr>
        <p:xfrm>
          <a:off x="455613" y="4379913"/>
          <a:ext cx="5576887" cy="1645920"/>
        </p:xfrm>
        <a:graphic>
          <a:graphicData uri="http://schemas.openxmlformats.org/drawingml/2006/table">
            <a:tbl>
              <a:tblPr/>
              <a:tblGrid>
                <a:gridCol w="815975"/>
                <a:gridCol w="1285875"/>
                <a:gridCol w="1098550"/>
                <a:gridCol w="1736725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Thompson, 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Lane, 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Lane, 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Flynn, 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5908" name="Text Box 212"/>
          <p:cNvSpPr txBox="1">
            <a:spLocks noChangeArrowheads="1"/>
          </p:cNvSpPr>
          <p:nvPr/>
        </p:nvSpPr>
        <p:spPr bwMode="auto">
          <a:xfrm>
            <a:off x="6261100" y="5184750"/>
            <a:ext cx="1693863" cy="530225"/>
          </a:xfrm>
          <a:prstGeom prst="rect">
            <a:avLst/>
          </a:prstGeom>
          <a:solidFill>
            <a:srgbClr val="FFFFC2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folHlink"/>
                </a:solidFill>
              </a:rPr>
              <a:t>John Lane teaches</a:t>
            </a:r>
          </a:p>
          <a:p>
            <a:r>
              <a:rPr lang="en-US" sz="1400" dirty="0">
                <a:solidFill>
                  <a:schemeClr val="folHlink"/>
                </a:solidFill>
              </a:rPr>
              <a:t>two classes.</a:t>
            </a:r>
          </a:p>
        </p:txBody>
      </p:sp>
      <p:sp>
        <p:nvSpPr>
          <p:cNvPr id="285910" name="Text Box 214"/>
          <p:cNvSpPr txBox="1">
            <a:spLocks noChangeArrowheads="1"/>
          </p:cNvSpPr>
          <p:nvPr/>
        </p:nvSpPr>
        <p:spPr bwMode="auto">
          <a:xfrm>
            <a:off x="3291794" y="1235075"/>
            <a:ext cx="5486400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Each table has a </a:t>
            </a:r>
            <a:r>
              <a:rPr lang="en-US">
                <a:solidFill>
                  <a:srgbClr val="0033CC"/>
                </a:solidFill>
              </a:rPr>
              <a:t>primary key</a:t>
            </a:r>
            <a:r>
              <a:rPr lang="en-US">
                <a:solidFill>
                  <a:schemeClr val="folHlink"/>
                </a:solidFill>
              </a:rPr>
              <a:t> (</a:t>
            </a:r>
            <a:r>
              <a:rPr lang="en-US">
                <a:solidFill>
                  <a:srgbClr val="0033CC"/>
                </a:solidFill>
              </a:rPr>
              <a:t>PK</a:t>
            </a:r>
            <a:r>
              <a:rPr lang="en-US">
                <a:solidFill>
                  <a:schemeClr val="folHlink"/>
                </a:solidFill>
              </a:rPr>
              <a:t>) field whose value in each record </a:t>
            </a:r>
            <a:r>
              <a:rPr lang="en-US">
                <a:solidFill>
                  <a:srgbClr val="0033CC"/>
                </a:solidFill>
              </a:rPr>
              <a:t>uniquely identifies</a:t>
            </a:r>
            <a:r>
              <a:rPr lang="en-US">
                <a:solidFill>
                  <a:schemeClr val="folHlink"/>
                </a:solidFill>
              </a:rPr>
              <a:t> that record. </a:t>
            </a:r>
          </a:p>
        </p:txBody>
      </p:sp>
      <p:graphicFrame>
        <p:nvGraphicFramePr>
          <p:cNvPr id="285978" name="Group 282"/>
          <p:cNvGraphicFramePr>
            <a:graphicFrameLocks noGrp="1"/>
          </p:cNvGraphicFramePr>
          <p:nvPr>
            <p:ph sz="quarter" idx="3"/>
          </p:nvPr>
        </p:nvGraphicFramePr>
        <p:xfrm>
          <a:off x="455613" y="2011363"/>
          <a:ext cx="5641975" cy="1645920"/>
        </p:xfrm>
        <a:graphic>
          <a:graphicData uri="http://schemas.openxmlformats.org/drawingml/2006/table">
            <a:tbl>
              <a:tblPr/>
              <a:tblGrid>
                <a:gridCol w="520700"/>
                <a:gridCol w="1279525"/>
                <a:gridCol w="1281112"/>
                <a:gridCol w="1279525"/>
                <a:gridCol w="128111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Doe, 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Novak, 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Klein, 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Jane, 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Smith, 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5979" name="Text Box 283"/>
          <p:cNvSpPr txBox="1">
            <a:spLocks noChangeArrowheads="1"/>
          </p:cNvSpPr>
          <p:nvPr/>
        </p:nvSpPr>
        <p:spPr bwMode="auto">
          <a:xfrm>
            <a:off x="365125" y="1636713"/>
            <a:ext cx="97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285980" name="Text Box 284"/>
          <p:cNvSpPr txBox="1">
            <a:spLocks noChangeArrowheads="1"/>
          </p:cNvSpPr>
          <p:nvPr/>
        </p:nvSpPr>
        <p:spPr bwMode="auto">
          <a:xfrm>
            <a:off x="365125" y="40068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285981" name="Rectangle 285"/>
          <p:cNvSpPr>
            <a:spLocks noChangeArrowheads="1"/>
          </p:cNvSpPr>
          <p:nvPr/>
        </p:nvSpPr>
        <p:spPr bwMode="auto">
          <a:xfrm>
            <a:off x="6218237" y="1965977"/>
            <a:ext cx="2742835" cy="310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1600" dirty="0">
                <a:solidFill>
                  <a:schemeClr val="folHlink"/>
                </a:solidFill>
              </a:rPr>
              <a:t>Student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id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name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which teachers</a:t>
            </a:r>
          </a:p>
          <a:p>
            <a:pPr marL="1377950" lvl="2" indent="-468313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endParaRPr lang="en-US" sz="1050" dirty="0"/>
          </a:p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1600" dirty="0">
                <a:solidFill>
                  <a:schemeClr val="folHlink"/>
                </a:solidFill>
              </a:rPr>
              <a:t>Teacher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id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name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which classes taught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endParaRPr lang="en-US" sz="1400" dirty="0"/>
          </a:p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1600" dirty="0">
                <a:solidFill>
                  <a:schemeClr val="folHlink"/>
                </a:solidFill>
              </a:rPr>
              <a:t>Class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class code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subject name</a:t>
            </a:r>
          </a:p>
          <a:p>
            <a:pPr marL="908050" lvl="1" indent="-4365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400" dirty="0"/>
              <a:t>class room number</a:t>
            </a:r>
          </a:p>
        </p:txBody>
      </p:sp>
      <p:sp>
        <p:nvSpPr>
          <p:cNvPr id="285982" name="Text Box 286"/>
          <p:cNvSpPr txBox="1">
            <a:spLocks noChangeArrowheads="1"/>
          </p:cNvSpPr>
          <p:nvPr/>
        </p:nvSpPr>
        <p:spPr bwMode="auto">
          <a:xfrm>
            <a:off x="541338" y="3692525"/>
            <a:ext cx="373062" cy="257175"/>
          </a:xfrm>
          <a:prstGeom prst="rect">
            <a:avLst/>
          </a:prstGeom>
          <a:solidFill>
            <a:srgbClr val="FFFFC2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33CC"/>
                </a:solidFill>
              </a:rPr>
              <a:t>PK</a:t>
            </a:r>
          </a:p>
        </p:txBody>
      </p:sp>
      <p:sp>
        <p:nvSpPr>
          <p:cNvPr id="285983" name="Text Box 287"/>
          <p:cNvSpPr txBox="1">
            <a:spLocks noChangeArrowheads="1"/>
          </p:cNvSpPr>
          <p:nvPr/>
        </p:nvSpPr>
        <p:spPr bwMode="auto">
          <a:xfrm>
            <a:off x="2560638" y="6062663"/>
            <a:ext cx="373062" cy="257175"/>
          </a:xfrm>
          <a:prstGeom prst="rect">
            <a:avLst/>
          </a:prstGeom>
          <a:solidFill>
            <a:srgbClr val="FFFFC2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33CC"/>
                </a:solidFill>
              </a:rPr>
              <a:t>PK</a:t>
            </a:r>
          </a:p>
        </p:txBody>
      </p:sp>
      <p:sp>
        <p:nvSpPr>
          <p:cNvPr id="285984" name="Rectangle 288"/>
          <p:cNvSpPr>
            <a:spLocks noChangeArrowheads="1"/>
          </p:cNvSpPr>
          <p:nvPr/>
        </p:nvSpPr>
        <p:spPr bwMode="auto">
          <a:xfrm>
            <a:off x="365125" y="5149850"/>
            <a:ext cx="5761038" cy="646113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5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5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908" grpId="0" animBg="1"/>
      <p:bldP spid="285910" grpId="0" animBg="1"/>
      <p:bldP spid="285982" grpId="0" animBg="1"/>
      <p:bldP spid="285983" grpId="0" animBg="1"/>
      <p:bldP spid="2859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FD2B-C618-8F4A-A53F-DD8D3B864438}" type="slidenum">
              <a:rPr lang="en-US"/>
              <a:pPr/>
              <a:t>13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Relational tables need to be </a:t>
            </a:r>
            <a:r>
              <a:rPr lang="en-US" dirty="0">
                <a:solidFill>
                  <a:srgbClr val="B23C00"/>
                </a:solidFill>
              </a:rPr>
              <a:t>normalized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Improve the stability of the model.</a:t>
            </a:r>
          </a:p>
          <a:p>
            <a:pPr lvl="2"/>
            <a:r>
              <a:rPr lang="en-US" dirty="0"/>
              <a:t>More resilient to change.</a:t>
            </a:r>
          </a:p>
          <a:p>
            <a:pPr lvl="1"/>
            <a:r>
              <a:rPr lang="en-US" dirty="0"/>
              <a:t>Faster record insertions and updates.</a:t>
            </a:r>
          </a:p>
          <a:p>
            <a:pPr lvl="1"/>
            <a:r>
              <a:rPr lang="en-US" dirty="0"/>
              <a:t>Improve data quality.</a:t>
            </a:r>
          </a:p>
          <a:p>
            <a:pPr lvl="8"/>
            <a:endParaRPr lang="en-US" dirty="0"/>
          </a:p>
          <a:p>
            <a:r>
              <a:rPr lang="en-US" dirty="0"/>
              <a:t>There are </a:t>
            </a:r>
            <a:r>
              <a:rPr lang="en-US" dirty="0">
                <a:solidFill>
                  <a:srgbClr val="B23C00"/>
                </a:solidFill>
              </a:rPr>
              <a:t>six normal forms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/>
              <a:t>we will </a:t>
            </a:r>
            <a:r>
              <a:rPr lang="en-US" dirty="0" smtClean="0"/>
              <a:t>only </a:t>
            </a:r>
            <a:r>
              <a:rPr lang="en-US" dirty="0"/>
              <a:t>consider the first two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Each normal form includes the lower normal forms.</a:t>
            </a:r>
          </a:p>
          <a:p>
            <a:pPr lvl="2"/>
            <a:r>
              <a:rPr lang="en-US" dirty="0"/>
              <a:t>Example: A database in second normal form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also in </a:t>
            </a:r>
            <a:r>
              <a:rPr lang="en-US" dirty="0" smtClean="0"/>
              <a:t>first </a:t>
            </a:r>
            <a:r>
              <a:rPr lang="en-US" dirty="0"/>
              <a:t>normal form.</a:t>
            </a:r>
          </a:p>
        </p:txBody>
      </p:sp>
    </p:spTree>
    <p:extLst>
      <p:ext uri="{BB962C8B-B14F-4D97-AF65-F5344CB8AC3E}">
        <p14:creationId xmlns:p14="http://schemas.microsoft.com/office/powerpoint/2010/main" val="28792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C04A-0439-6549-AB34-9A182FADF0F3}" type="slidenum">
              <a:rPr lang="en-US"/>
              <a:pPr/>
              <a:t>14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Normal Form (1NF)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90" y="1295400"/>
            <a:ext cx="8961022" cy="944563"/>
          </a:xfrm>
        </p:spPr>
        <p:txBody>
          <a:bodyPr/>
          <a:lstStyle/>
          <a:p>
            <a:r>
              <a:rPr lang="en-US" dirty="0"/>
              <a:t>Separate </a:t>
            </a:r>
            <a:r>
              <a:rPr lang="en-US" dirty="0">
                <a:solidFill>
                  <a:srgbClr val="B23C00"/>
                </a:solidFill>
              </a:rPr>
              <a:t>multi-valued </a:t>
            </a:r>
            <a:r>
              <a:rPr lang="en-US" dirty="0"/>
              <a:t>data elements.</a:t>
            </a:r>
          </a:p>
          <a:p>
            <a:pPr lvl="1"/>
            <a:r>
              <a:rPr lang="en-US" dirty="0"/>
              <a:t>Break the </a:t>
            </a:r>
            <a:r>
              <a:rPr lang="en-US" dirty="0">
                <a:solidFill>
                  <a:srgbClr val="B23C00"/>
                </a:solidFill>
              </a:rPr>
              <a:t>name </a:t>
            </a:r>
            <a:r>
              <a:rPr lang="en-US" dirty="0"/>
              <a:t>fields into </a:t>
            </a:r>
            <a:r>
              <a:rPr lang="en-US" dirty="0">
                <a:solidFill>
                  <a:srgbClr val="B23C00"/>
                </a:solidFill>
              </a:rPr>
              <a:t>last name </a:t>
            </a: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first name </a:t>
            </a:r>
            <a:r>
              <a:rPr lang="en-US" dirty="0"/>
              <a:t>fields.</a:t>
            </a:r>
          </a:p>
        </p:txBody>
      </p:sp>
      <p:graphicFrame>
        <p:nvGraphicFramePr>
          <p:cNvPr id="324754" name="Group 146"/>
          <p:cNvGraphicFramePr>
            <a:graphicFrameLocks noGrp="1"/>
          </p:cNvGraphicFramePr>
          <p:nvPr>
            <p:ph sz="quarter" idx="2"/>
          </p:nvPr>
        </p:nvGraphicFramePr>
        <p:xfrm>
          <a:off x="1920875" y="2332038"/>
          <a:ext cx="5943600" cy="1669733"/>
        </p:xfrm>
        <a:graphic>
          <a:graphicData uri="http://schemas.openxmlformats.org/drawingml/2006/table">
            <a:tbl>
              <a:tblPr/>
              <a:tblGrid>
                <a:gridCol w="639763"/>
                <a:gridCol w="1006475"/>
                <a:gridCol w="731837"/>
                <a:gridCol w="1189038"/>
                <a:gridCol w="1187450"/>
                <a:gridCol w="1189037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4755" name="Group 147"/>
          <p:cNvGraphicFramePr>
            <a:graphicFrameLocks noGrp="1"/>
          </p:cNvGraphicFramePr>
          <p:nvPr>
            <p:ph sz="quarter" idx="3"/>
          </p:nvPr>
        </p:nvGraphicFramePr>
        <p:xfrm>
          <a:off x="1922463" y="4435475"/>
          <a:ext cx="5942012" cy="1645920"/>
        </p:xfrm>
        <a:graphic>
          <a:graphicData uri="http://schemas.openxmlformats.org/drawingml/2006/table">
            <a:tbl>
              <a:tblPr/>
              <a:tblGrid>
                <a:gridCol w="638175"/>
                <a:gridCol w="1006475"/>
                <a:gridCol w="731837"/>
                <a:gridCol w="1189038"/>
                <a:gridCol w="1736725"/>
                <a:gridCol w="639762"/>
              </a:tblGrid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4748" name="Text Box 140"/>
          <p:cNvSpPr txBox="1">
            <a:spLocks noChangeArrowheads="1"/>
          </p:cNvSpPr>
          <p:nvPr/>
        </p:nvSpPr>
        <p:spPr bwMode="auto">
          <a:xfrm>
            <a:off x="915988" y="2332038"/>
            <a:ext cx="97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24749" name="Text Box 141"/>
          <p:cNvSpPr txBox="1">
            <a:spLocks noChangeArrowheads="1"/>
          </p:cNvSpPr>
          <p:nvPr/>
        </p:nvSpPr>
        <p:spPr bwMode="auto">
          <a:xfrm>
            <a:off x="823913" y="44338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Teacher</a:t>
            </a:r>
          </a:p>
        </p:txBody>
      </p:sp>
      <p:graphicFrame>
        <p:nvGraphicFramePr>
          <p:cNvPr id="324756" name="Group 148"/>
          <p:cNvGraphicFramePr>
            <a:graphicFrameLocks noGrp="1"/>
          </p:cNvGraphicFramePr>
          <p:nvPr/>
        </p:nvGraphicFramePr>
        <p:xfrm>
          <a:off x="1920875" y="2332038"/>
          <a:ext cx="5641975" cy="1645920"/>
        </p:xfrm>
        <a:graphic>
          <a:graphicData uri="http://schemas.openxmlformats.org/drawingml/2006/table">
            <a:tbl>
              <a:tblPr/>
              <a:tblGrid>
                <a:gridCol w="520700"/>
                <a:gridCol w="1279525"/>
                <a:gridCol w="1281113"/>
                <a:gridCol w="1279525"/>
                <a:gridCol w="128111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Doe, 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Novak, 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Klein, 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Jane, 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Smith, 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4800" name="Group 192"/>
          <p:cNvGraphicFramePr>
            <a:graphicFrameLocks noGrp="1"/>
          </p:cNvGraphicFramePr>
          <p:nvPr/>
        </p:nvGraphicFramePr>
        <p:xfrm>
          <a:off x="1920875" y="4435475"/>
          <a:ext cx="5576888" cy="1645920"/>
        </p:xfrm>
        <a:graphic>
          <a:graphicData uri="http://schemas.openxmlformats.org/drawingml/2006/table">
            <a:tbl>
              <a:tblPr/>
              <a:tblGrid>
                <a:gridCol w="815975"/>
                <a:gridCol w="1285875"/>
                <a:gridCol w="1098550"/>
                <a:gridCol w="1736725"/>
                <a:gridCol w="6397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Thompson, 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Lane, 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Lane, 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Flynn, 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848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5601E-7C51-AA4B-8ECB-7F88CDC857F3}" type="slidenum">
              <a:rPr lang="en-US"/>
              <a:pPr/>
              <a:t>15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Normal </a:t>
            </a:r>
            <a:r>
              <a:rPr lang="en-US" dirty="0" smtClean="0"/>
              <a:t>Form,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5807" y="1143000"/>
            <a:ext cx="5486340" cy="914400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>
                <a:solidFill>
                  <a:srgbClr val="B23C00"/>
                </a:solidFill>
              </a:rPr>
              <a:t>repeating data elements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a new table.</a:t>
            </a:r>
          </a:p>
        </p:txBody>
      </p:sp>
      <p:graphicFrame>
        <p:nvGraphicFramePr>
          <p:cNvPr id="327913" name="Group 233"/>
          <p:cNvGraphicFramePr>
            <a:graphicFrameLocks noGrp="1"/>
          </p:cNvGraphicFramePr>
          <p:nvPr>
            <p:ph sz="quarter" idx="2"/>
          </p:nvPr>
        </p:nvGraphicFramePr>
        <p:xfrm>
          <a:off x="1206500" y="2339975"/>
          <a:ext cx="2286000" cy="1645920"/>
        </p:xfrm>
        <a:graphic>
          <a:graphicData uri="http://schemas.openxmlformats.org/drawingml/2006/table">
            <a:tbl>
              <a:tblPr/>
              <a:tblGrid>
                <a:gridCol w="546100"/>
                <a:gridCol w="909638"/>
                <a:gridCol w="830262"/>
              </a:tblGrid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7971" name="Group 2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804471"/>
              </p:ext>
            </p:extLst>
          </p:nvPr>
        </p:nvGraphicFramePr>
        <p:xfrm>
          <a:off x="6217561" y="1508125"/>
          <a:ext cx="2103438" cy="2743200"/>
        </p:xfrm>
        <a:graphic>
          <a:graphicData uri="http://schemas.openxmlformats.org/drawingml/2006/table">
            <a:tbl>
              <a:tblPr/>
              <a:tblGrid>
                <a:gridCol w="1096963"/>
                <a:gridCol w="100647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08" name="Text Box 128"/>
          <p:cNvSpPr txBox="1">
            <a:spLocks noChangeArrowheads="1"/>
          </p:cNvSpPr>
          <p:nvPr/>
        </p:nvSpPr>
        <p:spPr bwMode="auto">
          <a:xfrm>
            <a:off x="5367638" y="2787650"/>
            <a:ext cx="758825" cy="530225"/>
          </a:xfrm>
          <a:prstGeom prst="rect">
            <a:avLst/>
          </a:prstGeom>
          <a:solidFill>
            <a:srgbClr val="FFFFC2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0033CC"/>
                </a:solidFill>
              </a:rPr>
              <a:t>Linking</a:t>
            </a:r>
          </a:p>
          <a:p>
            <a:pPr algn="ctr"/>
            <a:r>
              <a:rPr lang="en-US" sz="1400">
                <a:solidFill>
                  <a:srgbClr val="0033CC"/>
                </a:solidFill>
              </a:rPr>
              <a:t>table</a:t>
            </a:r>
          </a:p>
        </p:txBody>
      </p:sp>
      <p:graphicFrame>
        <p:nvGraphicFramePr>
          <p:cNvPr id="327914" name="Group 234"/>
          <p:cNvGraphicFramePr>
            <a:graphicFrameLocks noGrp="1"/>
          </p:cNvGraphicFramePr>
          <p:nvPr>
            <p:ph sz="quarter" idx="3"/>
          </p:nvPr>
        </p:nvGraphicFramePr>
        <p:xfrm>
          <a:off x="1206500" y="4525963"/>
          <a:ext cx="5851525" cy="1645920"/>
        </p:xfrm>
        <a:graphic>
          <a:graphicData uri="http://schemas.openxmlformats.org/drawingml/2006/table">
            <a:tbl>
              <a:tblPr/>
              <a:tblGrid>
                <a:gridCol w="547688"/>
                <a:gridCol w="914400"/>
                <a:gridCol w="823912"/>
                <a:gridCol w="1096963"/>
                <a:gridCol w="1736725"/>
                <a:gridCol w="731837"/>
              </a:tblGrid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19" name="Text Box 239"/>
          <p:cNvSpPr txBox="1">
            <a:spLocks noChangeArrowheads="1"/>
          </p:cNvSpPr>
          <p:nvPr/>
        </p:nvSpPr>
        <p:spPr bwMode="auto">
          <a:xfrm>
            <a:off x="1096963" y="1973263"/>
            <a:ext cx="97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27920" name="Text Box 240"/>
          <p:cNvSpPr txBox="1">
            <a:spLocks noChangeArrowheads="1"/>
          </p:cNvSpPr>
          <p:nvPr/>
        </p:nvSpPr>
        <p:spPr bwMode="auto">
          <a:xfrm>
            <a:off x="1096963" y="41608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27921" name="Text Box 241"/>
          <p:cNvSpPr txBox="1">
            <a:spLocks noChangeArrowheads="1"/>
          </p:cNvSpPr>
          <p:nvPr/>
        </p:nvSpPr>
        <p:spPr bwMode="auto">
          <a:xfrm>
            <a:off x="6127074" y="1143000"/>
            <a:ext cx="193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B23C00"/>
                </a:solidFill>
              </a:rPr>
              <a:t>Student_Teacher</a:t>
            </a:r>
            <a:endParaRPr lang="en-US" dirty="0">
              <a:solidFill>
                <a:srgbClr val="B23C00"/>
              </a:solidFill>
            </a:endParaRPr>
          </a:p>
        </p:txBody>
      </p:sp>
      <p:graphicFrame>
        <p:nvGraphicFramePr>
          <p:cNvPr id="327972" name="Group 292"/>
          <p:cNvGraphicFramePr>
            <a:graphicFrameLocks noGrp="1"/>
          </p:cNvGraphicFramePr>
          <p:nvPr/>
        </p:nvGraphicFramePr>
        <p:xfrm>
          <a:off x="1189038" y="2332038"/>
          <a:ext cx="5943600" cy="1669733"/>
        </p:xfrm>
        <a:graphic>
          <a:graphicData uri="http://schemas.openxmlformats.org/drawingml/2006/table">
            <a:tbl>
              <a:tblPr/>
              <a:tblGrid>
                <a:gridCol w="639762"/>
                <a:gridCol w="1006475"/>
                <a:gridCol w="731838"/>
                <a:gridCol w="1189037"/>
                <a:gridCol w="1187450"/>
                <a:gridCol w="1189038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Teacher_id_3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12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8" grpId="0" animBg="1"/>
      <p:bldP spid="3279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8B3C-3CD7-CF4B-8565-3009FEE63265}" type="slidenum">
              <a:rPr lang="en-US"/>
              <a:pPr/>
              <a:t>16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Problem!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137525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Suppose Prof. Lane decides he </a:t>
            </a:r>
            <a:r>
              <a:rPr lang="en-US" sz="2400" dirty="0" smtClean="0"/>
              <a:t>doesn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t </a:t>
            </a:r>
            <a:r>
              <a:rPr lang="en-US" sz="2400" dirty="0"/>
              <a:t>want to teach Operating Systems anymore and we delete that row.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What other information do we lose as a result?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We lose the fact that the class is taught in Room 109</a:t>
            </a:r>
            <a:r>
              <a:rPr lang="en-US" sz="2000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The problem arises because the Teacher table really contains two separate sets of data: </a:t>
            </a:r>
            <a:r>
              <a:rPr lang="en-US" sz="2400" dirty="0">
                <a:solidFill>
                  <a:srgbClr val="B23C00"/>
                </a:solidFill>
              </a:rPr>
              <a:t>teacher data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B23C00"/>
                </a:solidFill>
              </a:rPr>
              <a:t>class data</a:t>
            </a:r>
            <a:r>
              <a:rPr lang="en-US" sz="2400" dirty="0"/>
              <a:t>.</a:t>
            </a:r>
          </a:p>
        </p:txBody>
      </p:sp>
      <p:graphicFrame>
        <p:nvGraphicFramePr>
          <p:cNvPr id="292985" name="Group 121"/>
          <p:cNvGraphicFramePr>
            <a:graphicFrameLocks noGrp="1"/>
          </p:cNvGraphicFramePr>
          <p:nvPr/>
        </p:nvGraphicFramePr>
        <p:xfrm>
          <a:off x="2103438" y="2247900"/>
          <a:ext cx="6034087" cy="164592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  <a:gridCol w="1098550"/>
                <a:gridCol w="1736725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2982" name="Text Box 118"/>
          <p:cNvSpPr txBox="1">
            <a:spLocks noChangeArrowheads="1"/>
          </p:cNvSpPr>
          <p:nvPr/>
        </p:nvSpPr>
        <p:spPr bwMode="auto">
          <a:xfrm>
            <a:off x="1006475" y="21494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1786029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5527-5B13-C64B-B24C-B59F687B4121}" type="slidenum">
              <a:rPr lang="en-US"/>
              <a:pPr/>
              <a:t>17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Normal </a:t>
            </a:r>
            <a:r>
              <a:rPr lang="en-US" dirty="0" smtClean="0"/>
              <a:t>Form (2NF)</a:t>
            </a:r>
            <a:endParaRPr lang="en-US" dirty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412163" cy="579137"/>
          </a:xfrm>
        </p:spPr>
        <p:txBody>
          <a:bodyPr/>
          <a:lstStyle/>
          <a:p>
            <a:r>
              <a:rPr lang="en-US" dirty="0"/>
              <a:t>Keep related data together (cohesiveness).</a:t>
            </a:r>
            <a:endParaRPr lang="en-US" dirty="0">
              <a:solidFill>
                <a:schemeClr val="folHlink"/>
              </a:solidFill>
            </a:endParaRPr>
          </a:p>
        </p:txBody>
      </p:sp>
      <p:graphicFrame>
        <p:nvGraphicFramePr>
          <p:cNvPr id="295087" name="Group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516330"/>
              </p:ext>
            </p:extLst>
          </p:nvPr>
        </p:nvGraphicFramePr>
        <p:xfrm>
          <a:off x="1006475" y="2522538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3"/>
                <a:gridCol w="1004887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276" name="Group 36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401044564"/>
              </p:ext>
            </p:extLst>
          </p:nvPr>
        </p:nvGraphicFramePr>
        <p:xfrm>
          <a:off x="4297363" y="2516188"/>
          <a:ext cx="4389437" cy="1645920"/>
        </p:xfrm>
        <a:graphic>
          <a:graphicData uri="http://schemas.openxmlformats.org/drawingml/2006/table">
            <a:tbl>
              <a:tblPr/>
              <a:tblGrid>
                <a:gridCol w="1096962"/>
                <a:gridCol w="1006475"/>
                <a:gridCol w="1644650"/>
                <a:gridCol w="64135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5283" name="Text Box 371"/>
          <p:cNvSpPr txBox="1">
            <a:spLocks noChangeArrowheads="1"/>
          </p:cNvSpPr>
          <p:nvPr/>
        </p:nvSpPr>
        <p:spPr bwMode="auto">
          <a:xfrm>
            <a:off x="914400" y="21494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295284" name="Text Box 372"/>
          <p:cNvSpPr txBox="1">
            <a:spLocks noChangeArrowheads="1"/>
          </p:cNvSpPr>
          <p:nvPr/>
        </p:nvSpPr>
        <p:spPr bwMode="auto">
          <a:xfrm>
            <a:off x="4206875" y="2149475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Class</a:t>
            </a:r>
          </a:p>
        </p:txBody>
      </p:sp>
      <p:grpSp>
        <p:nvGrpSpPr>
          <p:cNvPr id="295285" name="Group 373"/>
          <p:cNvGrpSpPr>
            <a:grpSpLocks/>
          </p:cNvGrpSpPr>
          <p:nvPr/>
        </p:nvGrpSpPr>
        <p:grpSpPr bwMode="auto">
          <a:xfrm>
            <a:off x="877888" y="3887788"/>
            <a:ext cx="1538287" cy="684212"/>
            <a:chOff x="346" y="2594"/>
            <a:chExt cx="969" cy="431"/>
          </a:xfrm>
          <a:solidFill>
            <a:srgbClr val="FFFFC2"/>
          </a:solidFill>
        </p:grpSpPr>
        <p:sp>
          <p:nvSpPr>
            <p:cNvPr id="295286" name="Text Box 374"/>
            <p:cNvSpPr txBox="1">
              <a:spLocks noChangeArrowheads="1"/>
            </p:cNvSpPr>
            <p:nvPr/>
          </p:nvSpPr>
          <p:spPr bwMode="auto">
            <a:xfrm>
              <a:off x="346" y="2825"/>
              <a:ext cx="969" cy="200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folHlink"/>
                  </a:solidFill>
                </a:rPr>
                <a:t>Primary key (PK)</a:t>
              </a:r>
            </a:p>
          </p:txBody>
        </p:sp>
        <p:sp>
          <p:nvSpPr>
            <p:cNvPr id="295287" name="Line 375"/>
            <p:cNvSpPr>
              <a:spLocks noChangeShapeType="1"/>
            </p:cNvSpPr>
            <p:nvPr/>
          </p:nvSpPr>
          <p:spPr bwMode="auto">
            <a:xfrm flipV="1">
              <a:off x="634" y="2594"/>
              <a:ext cx="0" cy="231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5288" name="Group 376"/>
          <p:cNvGrpSpPr>
            <a:grpSpLocks/>
          </p:cNvGrpSpPr>
          <p:nvPr/>
        </p:nvGrpSpPr>
        <p:grpSpPr bwMode="auto">
          <a:xfrm>
            <a:off x="3702050" y="4160838"/>
            <a:ext cx="1538288" cy="682625"/>
            <a:chOff x="2016" y="2767"/>
            <a:chExt cx="969" cy="430"/>
          </a:xfrm>
          <a:solidFill>
            <a:srgbClr val="FFFFC2"/>
          </a:solidFill>
        </p:grpSpPr>
        <p:sp>
          <p:nvSpPr>
            <p:cNvPr id="295289" name="Text Box 377"/>
            <p:cNvSpPr txBox="1">
              <a:spLocks noChangeArrowheads="1"/>
            </p:cNvSpPr>
            <p:nvPr/>
          </p:nvSpPr>
          <p:spPr bwMode="auto">
            <a:xfrm>
              <a:off x="2016" y="2997"/>
              <a:ext cx="969" cy="200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folHlink"/>
                  </a:solidFill>
                </a:rPr>
                <a:t>Primary key (PK)</a:t>
              </a:r>
            </a:p>
          </p:txBody>
        </p:sp>
        <p:sp>
          <p:nvSpPr>
            <p:cNvPr id="295290" name="Line 378"/>
            <p:cNvSpPr>
              <a:spLocks noChangeShapeType="1"/>
            </p:cNvSpPr>
            <p:nvPr/>
          </p:nvSpPr>
          <p:spPr bwMode="auto">
            <a:xfrm flipV="1">
              <a:off x="2534" y="2767"/>
              <a:ext cx="0" cy="231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5291" name="Group 379"/>
          <p:cNvGrpSpPr>
            <a:grpSpLocks/>
          </p:cNvGrpSpPr>
          <p:nvPr/>
        </p:nvGrpSpPr>
        <p:grpSpPr bwMode="auto">
          <a:xfrm>
            <a:off x="5486400" y="4160838"/>
            <a:ext cx="1516063" cy="682625"/>
            <a:chOff x="2864" y="2767"/>
            <a:chExt cx="955" cy="430"/>
          </a:xfrm>
          <a:solidFill>
            <a:srgbClr val="FFFFC2"/>
          </a:solidFill>
        </p:grpSpPr>
        <p:sp>
          <p:nvSpPr>
            <p:cNvPr id="295292" name="Text Box 380"/>
            <p:cNvSpPr txBox="1">
              <a:spLocks noChangeArrowheads="1"/>
            </p:cNvSpPr>
            <p:nvPr/>
          </p:nvSpPr>
          <p:spPr bwMode="auto">
            <a:xfrm>
              <a:off x="2864" y="2997"/>
              <a:ext cx="955" cy="200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folHlink"/>
                  </a:solidFill>
                </a:rPr>
                <a:t>Foreign key (FK)</a:t>
              </a:r>
            </a:p>
          </p:txBody>
        </p:sp>
        <p:sp>
          <p:nvSpPr>
            <p:cNvPr id="295293" name="Line 381"/>
            <p:cNvSpPr>
              <a:spLocks noChangeShapeType="1"/>
            </p:cNvSpPr>
            <p:nvPr/>
          </p:nvSpPr>
          <p:spPr bwMode="auto">
            <a:xfrm flipV="1">
              <a:off x="2995" y="2767"/>
              <a:ext cx="0" cy="231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5294" name="Rectangle 382"/>
          <p:cNvSpPr>
            <a:spLocks noChangeArrowheads="1"/>
          </p:cNvSpPr>
          <p:nvPr/>
        </p:nvSpPr>
        <p:spPr bwMode="auto">
          <a:xfrm>
            <a:off x="457200" y="5166341"/>
            <a:ext cx="8412163" cy="1005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How would you do this relation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with </a:t>
            </a:r>
            <a:r>
              <a:rPr lang="en-US" sz="2800" dirty="0"/>
              <a:t>a linking table?</a:t>
            </a:r>
            <a:endParaRPr lang="en-US" sz="28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3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5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5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5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5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5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29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8814-BC96-5D48-9777-5C94053F537C}" type="slidenum">
              <a:rPr lang="en-US"/>
              <a:pPr/>
              <a:t>18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Database </a:t>
            </a:r>
            <a:r>
              <a:rPr lang="en-US" dirty="0" smtClean="0"/>
              <a:t>Structure</a:t>
            </a:r>
            <a:endParaRPr lang="en-US" i="1" dirty="0"/>
          </a:p>
        </p:txBody>
      </p:sp>
      <p:graphicFrame>
        <p:nvGraphicFramePr>
          <p:cNvPr id="300122" name="Group 90"/>
          <p:cNvGraphicFramePr>
            <a:graphicFrameLocks noGrp="1"/>
          </p:cNvGraphicFramePr>
          <p:nvPr/>
        </p:nvGraphicFramePr>
        <p:xfrm>
          <a:off x="915988" y="2673350"/>
          <a:ext cx="2559050" cy="1820865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50" name="Group 218"/>
          <p:cNvGraphicFramePr>
            <a:graphicFrameLocks noGrp="1"/>
          </p:cNvGraphicFramePr>
          <p:nvPr/>
        </p:nvGraphicFramePr>
        <p:xfrm>
          <a:off x="4114800" y="4533900"/>
          <a:ext cx="4297363" cy="1682434"/>
        </p:xfrm>
        <a:graphic>
          <a:graphicData uri="http://schemas.openxmlformats.org/drawingml/2006/table">
            <a:tbl>
              <a:tblPr/>
              <a:tblGrid>
                <a:gridCol w="1006475"/>
                <a:gridCol w="1004888"/>
                <a:gridCol w="1646237"/>
                <a:gridCol w="639763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53" name="Group 221"/>
          <p:cNvGraphicFramePr>
            <a:graphicFrameLocks noGrp="1"/>
          </p:cNvGraphicFramePr>
          <p:nvPr/>
        </p:nvGraphicFramePr>
        <p:xfrm>
          <a:off x="5759450" y="1509713"/>
          <a:ext cx="2103438" cy="2743200"/>
        </p:xfrm>
        <a:graphic>
          <a:graphicData uri="http://schemas.openxmlformats.org/drawingml/2006/table">
            <a:tbl>
              <a:tblPr/>
              <a:tblGrid>
                <a:gridCol w="1004888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41" name="Group 209"/>
          <p:cNvGraphicFramePr>
            <a:graphicFrameLocks noGrp="1"/>
          </p:cNvGraphicFramePr>
          <p:nvPr>
            <p:ph sz="half" idx="2"/>
          </p:nvPr>
        </p:nvGraphicFramePr>
        <p:xfrm>
          <a:off x="915988" y="4846638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0245" name="Text Box 213"/>
          <p:cNvSpPr txBox="1">
            <a:spLocks noChangeArrowheads="1"/>
          </p:cNvSpPr>
          <p:nvPr/>
        </p:nvSpPr>
        <p:spPr bwMode="auto">
          <a:xfrm>
            <a:off x="823913" y="4565650"/>
            <a:ext cx="833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00246" name="Text Box 214"/>
          <p:cNvSpPr txBox="1">
            <a:spLocks noChangeArrowheads="1"/>
          </p:cNvSpPr>
          <p:nvPr/>
        </p:nvSpPr>
        <p:spPr bwMode="auto">
          <a:xfrm>
            <a:off x="823913" y="2390775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00247" name="Text Box 215"/>
          <p:cNvSpPr txBox="1">
            <a:spLocks noChangeArrowheads="1"/>
          </p:cNvSpPr>
          <p:nvPr/>
        </p:nvSpPr>
        <p:spPr bwMode="auto">
          <a:xfrm>
            <a:off x="4022725" y="425132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0248" name="Text Box 216"/>
          <p:cNvSpPr txBox="1">
            <a:spLocks noChangeArrowheads="1"/>
          </p:cNvSpPr>
          <p:nvPr/>
        </p:nvSpPr>
        <p:spPr bwMode="auto">
          <a:xfrm>
            <a:off x="5668963" y="1195388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  <p:sp>
        <p:nvSpPr>
          <p:cNvPr id="300252" name="Rectangle 220"/>
          <p:cNvSpPr>
            <a:spLocks noGrp="1" noChangeArrowheads="1"/>
          </p:cNvSpPr>
          <p:nvPr>
            <p:ph type="body" idx="1"/>
          </p:nvPr>
        </p:nvSpPr>
        <p:spPr>
          <a:xfrm>
            <a:off x="182928" y="1326514"/>
            <a:ext cx="5486340" cy="1096657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John Doe takes Java </a:t>
            </a:r>
            <a:r>
              <a:rPr lang="en-US" sz="2400" dirty="0" smtClean="0"/>
              <a:t>programming</a:t>
            </a:r>
            <a:r>
              <a:rPr lang="en-US" sz="2400" dirty="0"/>
              <a:t>, software engineering, and data structures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Oval 1"/>
          <p:cNvSpPr/>
          <p:nvPr/>
        </p:nvSpPr>
        <p:spPr bwMode="auto">
          <a:xfrm>
            <a:off x="640123" y="2788927"/>
            <a:ext cx="3017487" cy="640073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212073" y="1600220"/>
            <a:ext cx="2834609" cy="1097268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657610" y="4709146"/>
            <a:ext cx="5029145" cy="731512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657610" y="5623536"/>
            <a:ext cx="5029145" cy="365755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3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8814-BC96-5D48-9777-5C94053F537C}" type="slidenum">
              <a:rPr lang="en-US"/>
              <a:pPr/>
              <a:t>19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Database </a:t>
            </a:r>
            <a:r>
              <a:rPr lang="en-US" dirty="0" smtClean="0"/>
              <a:t>Structure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graphicFrame>
        <p:nvGraphicFramePr>
          <p:cNvPr id="300122" name="Group 90"/>
          <p:cNvGraphicFramePr>
            <a:graphicFrameLocks noGrp="1"/>
          </p:cNvGraphicFramePr>
          <p:nvPr/>
        </p:nvGraphicFramePr>
        <p:xfrm>
          <a:off x="915988" y="2673350"/>
          <a:ext cx="2559050" cy="1820865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50" name="Group 218"/>
          <p:cNvGraphicFramePr>
            <a:graphicFrameLocks noGrp="1"/>
          </p:cNvGraphicFramePr>
          <p:nvPr/>
        </p:nvGraphicFramePr>
        <p:xfrm>
          <a:off x="4114800" y="4533900"/>
          <a:ext cx="4297363" cy="1682434"/>
        </p:xfrm>
        <a:graphic>
          <a:graphicData uri="http://schemas.openxmlformats.org/drawingml/2006/table">
            <a:tbl>
              <a:tblPr/>
              <a:tblGrid>
                <a:gridCol w="1006475"/>
                <a:gridCol w="1004888"/>
                <a:gridCol w="1646237"/>
                <a:gridCol w="639763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53" name="Group 221"/>
          <p:cNvGraphicFramePr>
            <a:graphicFrameLocks noGrp="1"/>
          </p:cNvGraphicFramePr>
          <p:nvPr/>
        </p:nvGraphicFramePr>
        <p:xfrm>
          <a:off x="5759450" y="1509713"/>
          <a:ext cx="2103438" cy="2743200"/>
        </p:xfrm>
        <a:graphic>
          <a:graphicData uri="http://schemas.openxmlformats.org/drawingml/2006/table">
            <a:tbl>
              <a:tblPr/>
              <a:tblGrid>
                <a:gridCol w="1004888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41" name="Group 209"/>
          <p:cNvGraphicFramePr>
            <a:graphicFrameLocks noGrp="1"/>
          </p:cNvGraphicFramePr>
          <p:nvPr>
            <p:ph sz="half" idx="2"/>
          </p:nvPr>
        </p:nvGraphicFramePr>
        <p:xfrm>
          <a:off x="915988" y="4846638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0245" name="Text Box 213"/>
          <p:cNvSpPr txBox="1">
            <a:spLocks noChangeArrowheads="1"/>
          </p:cNvSpPr>
          <p:nvPr/>
        </p:nvSpPr>
        <p:spPr bwMode="auto">
          <a:xfrm>
            <a:off x="823913" y="4565650"/>
            <a:ext cx="833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00246" name="Text Box 214"/>
          <p:cNvSpPr txBox="1">
            <a:spLocks noChangeArrowheads="1"/>
          </p:cNvSpPr>
          <p:nvPr/>
        </p:nvSpPr>
        <p:spPr bwMode="auto">
          <a:xfrm>
            <a:off x="823913" y="2390775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00247" name="Text Box 215"/>
          <p:cNvSpPr txBox="1">
            <a:spLocks noChangeArrowheads="1"/>
          </p:cNvSpPr>
          <p:nvPr/>
        </p:nvSpPr>
        <p:spPr bwMode="auto">
          <a:xfrm>
            <a:off x="4022725" y="425132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0248" name="Text Box 216"/>
          <p:cNvSpPr txBox="1">
            <a:spLocks noChangeArrowheads="1"/>
          </p:cNvSpPr>
          <p:nvPr/>
        </p:nvSpPr>
        <p:spPr bwMode="auto">
          <a:xfrm>
            <a:off x="5668963" y="1195388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  <p:sp>
        <p:nvSpPr>
          <p:cNvPr id="300252" name="Rectangle 220"/>
          <p:cNvSpPr>
            <a:spLocks noGrp="1" noChangeArrowheads="1"/>
          </p:cNvSpPr>
          <p:nvPr>
            <p:ph type="body" idx="1"/>
          </p:nvPr>
        </p:nvSpPr>
        <p:spPr>
          <a:xfrm>
            <a:off x="457200" y="1417953"/>
            <a:ext cx="4937125" cy="82234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Java Programming class has John </a:t>
            </a:r>
            <a:r>
              <a:rPr lang="en-US" sz="2400" dirty="0" smtClean="0"/>
              <a:t>Doe and </a:t>
            </a:r>
            <a:r>
              <a:rPr lang="en-US" sz="2400" dirty="0"/>
              <a:t>Kim Smith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 bwMode="auto">
          <a:xfrm>
            <a:off x="5486390" y="1783098"/>
            <a:ext cx="2560292" cy="274317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840488" y="5074902"/>
            <a:ext cx="4663389" cy="365755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486390" y="3429000"/>
            <a:ext cx="2560292" cy="274317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31562" y="2971805"/>
            <a:ext cx="2926047" cy="365756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31562" y="4160512"/>
            <a:ext cx="2926047" cy="365756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423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99A0C-77A2-7F43-B47F-131BE4FF237F}" type="slidenum">
              <a:rPr lang="en-US"/>
              <a:pPr/>
              <a:t>2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Independence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Loose coupling </a:t>
            </a:r>
            <a:r>
              <a:rPr lang="en-US" dirty="0"/>
              <a:t>between applications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data repository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Manage </a:t>
            </a:r>
            <a:r>
              <a:rPr lang="en-US" dirty="0">
                <a:solidFill>
                  <a:srgbClr val="B23C00"/>
                </a:solidFill>
              </a:rPr>
              <a:t>complexity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1"/>
            <a:r>
              <a:rPr lang="en-US" dirty="0"/>
              <a:t>Manage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6"/>
            <a:endParaRPr lang="en-US" dirty="0"/>
          </a:p>
          <a:p>
            <a:r>
              <a:rPr lang="en-US" dirty="0"/>
              <a:t>Applications should not need to know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Where </a:t>
            </a:r>
            <a:r>
              <a:rPr lang="en-US" dirty="0"/>
              <a:t>the data is stored (location of the repository)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How </a:t>
            </a:r>
            <a:r>
              <a:rPr lang="en-US" dirty="0"/>
              <a:t>it is stored (file formats and organizations, etc.)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Access </a:t>
            </a:r>
            <a:r>
              <a:rPr lang="en-US" dirty="0"/>
              <a:t>mechanisms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5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8814-BC96-5D48-9777-5C94053F537C}" type="slidenum">
              <a:rPr lang="en-US"/>
              <a:pPr/>
              <a:t>20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Database Structure</a:t>
            </a:r>
            <a:r>
              <a:rPr lang="en-US" i="1" dirty="0"/>
              <a:t>, cont’d</a:t>
            </a:r>
            <a:endParaRPr lang="en-US" dirty="0"/>
          </a:p>
        </p:txBody>
      </p:sp>
      <p:graphicFrame>
        <p:nvGraphicFramePr>
          <p:cNvPr id="300122" name="Group 90"/>
          <p:cNvGraphicFramePr>
            <a:graphicFrameLocks noGrp="1"/>
          </p:cNvGraphicFramePr>
          <p:nvPr/>
        </p:nvGraphicFramePr>
        <p:xfrm>
          <a:off x="915988" y="2673350"/>
          <a:ext cx="2559050" cy="1820865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50" name="Group 218"/>
          <p:cNvGraphicFramePr>
            <a:graphicFrameLocks noGrp="1"/>
          </p:cNvGraphicFramePr>
          <p:nvPr/>
        </p:nvGraphicFramePr>
        <p:xfrm>
          <a:off x="4114800" y="4533900"/>
          <a:ext cx="4297363" cy="1682434"/>
        </p:xfrm>
        <a:graphic>
          <a:graphicData uri="http://schemas.openxmlformats.org/drawingml/2006/table">
            <a:tbl>
              <a:tblPr/>
              <a:tblGrid>
                <a:gridCol w="1006475"/>
                <a:gridCol w="1004888"/>
                <a:gridCol w="1646237"/>
                <a:gridCol w="639763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53" name="Group 221"/>
          <p:cNvGraphicFramePr>
            <a:graphicFrameLocks noGrp="1"/>
          </p:cNvGraphicFramePr>
          <p:nvPr/>
        </p:nvGraphicFramePr>
        <p:xfrm>
          <a:off x="5759450" y="1509713"/>
          <a:ext cx="2103438" cy="2743200"/>
        </p:xfrm>
        <a:graphic>
          <a:graphicData uri="http://schemas.openxmlformats.org/drawingml/2006/table">
            <a:tbl>
              <a:tblPr/>
              <a:tblGrid>
                <a:gridCol w="1004888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0241" name="Group 209"/>
          <p:cNvGraphicFramePr>
            <a:graphicFrameLocks noGrp="1"/>
          </p:cNvGraphicFramePr>
          <p:nvPr>
            <p:ph sz="half" idx="2"/>
          </p:nvPr>
        </p:nvGraphicFramePr>
        <p:xfrm>
          <a:off x="915988" y="4846638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0245" name="Text Box 213"/>
          <p:cNvSpPr txBox="1">
            <a:spLocks noChangeArrowheads="1"/>
          </p:cNvSpPr>
          <p:nvPr/>
        </p:nvSpPr>
        <p:spPr bwMode="auto">
          <a:xfrm>
            <a:off x="823913" y="4565650"/>
            <a:ext cx="833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00246" name="Text Box 214"/>
          <p:cNvSpPr txBox="1">
            <a:spLocks noChangeArrowheads="1"/>
          </p:cNvSpPr>
          <p:nvPr/>
        </p:nvSpPr>
        <p:spPr bwMode="auto">
          <a:xfrm>
            <a:off x="823913" y="2390775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00247" name="Text Box 215"/>
          <p:cNvSpPr txBox="1">
            <a:spLocks noChangeArrowheads="1"/>
          </p:cNvSpPr>
          <p:nvPr/>
        </p:nvSpPr>
        <p:spPr bwMode="auto">
          <a:xfrm>
            <a:off x="4022725" y="425132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0248" name="Text Box 216"/>
          <p:cNvSpPr txBox="1">
            <a:spLocks noChangeArrowheads="1"/>
          </p:cNvSpPr>
          <p:nvPr/>
        </p:nvSpPr>
        <p:spPr bwMode="auto">
          <a:xfrm>
            <a:off x="5668963" y="1195388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  <p:sp>
        <p:nvSpPr>
          <p:cNvPr id="300252" name="Rectangle 220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20"/>
            <a:ext cx="4937125" cy="45719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Mabel </a:t>
            </a:r>
            <a:r>
              <a:rPr lang="en-US" sz="2400" dirty="0"/>
              <a:t>Flynn teaches compilers.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640123" y="5897853"/>
            <a:ext cx="3017487" cy="365756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931927" y="5349219"/>
            <a:ext cx="4663389" cy="365756"/>
          </a:xfrm>
          <a:prstGeom prst="ellipse">
            <a:avLst/>
          </a:prstGeom>
          <a:noFill/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0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50612-7452-6840-8924-3518A6AABB57}" type="slidenum">
              <a:rPr lang="en-US"/>
              <a:pPr/>
              <a:t>21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Entity-Relationship (ER) Diagrams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Data modeling diagrams are called </a:t>
            </a:r>
            <a:r>
              <a:rPr lang="en-US" dirty="0">
                <a:solidFill>
                  <a:srgbClr val="B23C00"/>
                </a:solidFill>
              </a:rPr>
              <a:t/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Entity-Relationship (ER) diagrams</a:t>
            </a:r>
            <a:r>
              <a:rPr lang="en-US" dirty="0"/>
              <a:t>.</a:t>
            </a:r>
            <a:endParaRPr lang="en-US" dirty="0">
              <a:solidFill>
                <a:schemeClr val="folHlink"/>
              </a:solidFill>
            </a:endParaRPr>
          </a:p>
          <a:p>
            <a:pPr lvl="3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 smtClean="0"/>
              <a:t>Use an ER diagram (ERD) to </a:t>
            </a:r>
            <a:r>
              <a:rPr lang="en-US" dirty="0" smtClean="0">
                <a:solidFill>
                  <a:srgbClr val="B23C00"/>
                </a:solidFill>
              </a:rPr>
              <a:t>visualize your conceptual data model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Very </a:t>
            </a:r>
            <a:r>
              <a:rPr lang="en-US" dirty="0"/>
              <a:t>similar in concept to UML diagrams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There are several styles of ER diagrams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One style is </a:t>
            </a:r>
            <a:r>
              <a:rPr lang="en-US" dirty="0" smtClean="0">
                <a:solidFill>
                  <a:srgbClr val="B23C00"/>
                </a:solidFill>
              </a:rPr>
              <a:t>crow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feet </a:t>
            </a:r>
            <a:r>
              <a:rPr lang="en-US" dirty="0"/>
              <a:t>diagrams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44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4E5B-5332-0345-8DD8-BC7012222371}" type="slidenum">
              <a:rPr lang="en-US"/>
              <a:pPr/>
              <a:t>22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One-to-Many Relationship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137525" cy="1676405"/>
          </a:xfrm>
        </p:spPr>
        <p:txBody>
          <a:bodyPr/>
          <a:lstStyle/>
          <a:p>
            <a:r>
              <a:rPr lang="en-US" dirty="0"/>
              <a:t>One (each) teacher teaches 0, 1,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many classes.</a:t>
            </a:r>
          </a:p>
        </p:txBody>
      </p:sp>
      <p:graphicFrame>
        <p:nvGraphicFramePr>
          <p:cNvPr id="299042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600105"/>
              </p:ext>
            </p:extLst>
          </p:nvPr>
        </p:nvGraphicFramePr>
        <p:xfrm>
          <a:off x="1096963" y="4616101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9148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882735"/>
              </p:ext>
            </p:extLst>
          </p:nvPr>
        </p:nvGraphicFramePr>
        <p:xfrm>
          <a:off x="4205288" y="4617689"/>
          <a:ext cx="3932237" cy="1645920"/>
        </p:xfrm>
        <a:graphic>
          <a:graphicData uri="http://schemas.openxmlformats.org/drawingml/2006/table">
            <a:tbl>
              <a:tblPr/>
              <a:tblGrid>
                <a:gridCol w="639762"/>
                <a:gridCol w="1006475"/>
                <a:gridCol w="1646238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99166" name="Group 158"/>
          <p:cNvGrpSpPr>
            <a:grpSpLocks/>
          </p:cNvGrpSpPr>
          <p:nvPr/>
        </p:nvGrpSpPr>
        <p:grpSpPr bwMode="auto">
          <a:xfrm>
            <a:off x="2925432" y="2888294"/>
            <a:ext cx="671513" cy="496887"/>
            <a:chOff x="1708" y="1386"/>
            <a:chExt cx="423" cy="313"/>
          </a:xfrm>
          <a:solidFill>
            <a:srgbClr val="FFFFC2"/>
          </a:solidFill>
        </p:grpSpPr>
        <p:sp>
          <p:nvSpPr>
            <p:cNvPr id="299160" name="Text Box 152"/>
            <p:cNvSpPr txBox="1">
              <a:spLocks noChangeArrowheads="1"/>
            </p:cNvSpPr>
            <p:nvPr/>
          </p:nvSpPr>
          <p:spPr bwMode="auto">
            <a:xfrm>
              <a:off x="1708" y="1386"/>
              <a:ext cx="308" cy="19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folHlink"/>
                  </a:solidFill>
                </a:rPr>
                <a:t>one</a:t>
              </a:r>
            </a:p>
          </p:txBody>
        </p:sp>
        <p:cxnSp>
          <p:nvCxnSpPr>
            <p:cNvPr id="299163" name="AutoShape 155"/>
            <p:cNvCxnSpPr>
              <a:cxnSpLocks noChangeShapeType="1"/>
              <a:stCxn id="299160" idx="3"/>
            </p:cNvCxnSpPr>
            <p:nvPr/>
          </p:nvCxnSpPr>
          <p:spPr bwMode="auto">
            <a:xfrm>
              <a:off x="2016" y="1485"/>
              <a:ext cx="115" cy="214"/>
            </a:xfrm>
            <a:prstGeom prst="bentConnector2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99176" name="Group 168"/>
          <p:cNvGrpSpPr>
            <a:grpSpLocks/>
          </p:cNvGrpSpPr>
          <p:nvPr/>
        </p:nvGrpSpPr>
        <p:grpSpPr bwMode="auto">
          <a:xfrm>
            <a:off x="3749049" y="2886706"/>
            <a:ext cx="858838" cy="603250"/>
            <a:chOff x="2326" y="1789"/>
            <a:chExt cx="541" cy="380"/>
          </a:xfrm>
        </p:grpSpPr>
        <p:sp>
          <p:nvSpPr>
            <p:cNvPr id="299164" name="Text Box 156"/>
            <p:cNvSpPr txBox="1">
              <a:spLocks noChangeArrowheads="1"/>
            </p:cNvSpPr>
            <p:nvPr/>
          </p:nvSpPr>
          <p:spPr bwMode="auto">
            <a:xfrm>
              <a:off x="2326" y="1789"/>
              <a:ext cx="339" cy="198"/>
            </a:xfrm>
            <a:prstGeom prst="rect">
              <a:avLst/>
            </a:prstGeom>
            <a:solidFill>
              <a:srgbClr val="FFFFC2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zero</a:t>
              </a:r>
            </a:p>
          </p:txBody>
        </p:sp>
        <p:cxnSp>
          <p:nvCxnSpPr>
            <p:cNvPr id="299165" name="AutoShape 157"/>
            <p:cNvCxnSpPr>
              <a:cxnSpLocks noChangeShapeType="1"/>
              <a:stCxn id="299164" idx="3"/>
              <a:endCxn id="299158" idx="0"/>
            </p:cNvCxnSpPr>
            <p:nvPr/>
          </p:nvCxnSpPr>
          <p:spPr bwMode="auto">
            <a:xfrm>
              <a:off x="2665" y="1888"/>
              <a:ext cx="202" cy="281"/>
            </a:xfrm>
            <a:prstGeom prst="bentConnector2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99181" name="Group 173"/>
          <p:cNvGrpSpPr>
            <a:grpSpLocks/>
          </p:cNvGrpSpPr>
          <p:nvPr/>
        </p:nvGrpSpPr>
        <p:grpSpPr bwMode="auto">
          <a:xfrm>
            <a:off x="3876345" y="2378706"/>
            <a:ext cx="822325" cy="1019175"/>
            <a:chOff x="2327" y="1568"/>
            <a:chExt cx="518" cy="642"/>
          </a:xfrm>
          <a:solidFill>
            <a:srgbClr val="FFFFC2"/>
          </a:solidFill>
        </p:grpSpPr>
        <p:sp>
          <p:nvSpPr>
            <p:cNvPr id="299169" name="Text Box 161"/>
            <p:cNvSpPr txBox="1">
              <a:spLocks noChangeArrowheads="1"/>
            </p:cNvSpPr>
            <p:nvPr/>
          </p:nvSpPr>
          <p:spPr bwMode="auto">
            <a:xfrm>
              <a:off x="2327" y="1568"/>
              <a:ext cx="308" cy="19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folHlink"/>
                  </a:solidFill>
                </a:rPr>
                <a:t>one</a:t>
              </a:r>
            </a:p>
          </p:txBody>
        </p:sp>
        <p:cxnSp>
          <p:nvCxnSpPr>
            <p:cNvPr id="299170" name="AutoShape 162"/>
            <p:cNvCxnSpPr>
              <a:cxnSpLocks noChangeShapeType="1"/>
              <a:stCxn id="299169" idx="3"/>
            </p:cNvCxnSpPr>
            <p:nvPr/>
          </p:nvCxnSpPr>
          <p:spPr bwMode="auto">
            <a:xfrm>
              <a:off x="2635" y="1667"/>
              <a:ext cx="210" cy="543"/>
            </a:xfrm>
            <a:prstGeom prst="bentConnector2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99179" name="Group 171"/>
          <p:cNvGrpSpPr>
            <a:grpSpLocks/>
          </p:cNvGrpSpPr>
          <p:nvPr/>
        </p:nvGrpSpPr>
        <p:grpSpPr bwMode="auto">
          <a:xfrm>
            <a:off x="3873170" y="1854831"/>
            <a:ext cx="935037" cy="1620838"/>
            <a:chOff x="2325" y="1238"/>
            <a:chExt cx="589" cy="102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99173" name="Text Box 165"/>
            <p:cNvSpPr txBox="1">
              <a:spLocks noChangeArrowheads="1"/>
            </p:cNvSpPr>
            <p:nvPr/>
          </p:nvSpPr>
          <p:spPr bwMode="auto">
            <a:xfrm>
              <a:off x="2325" y="1238"/>
              <a:ext cx="395" cy="198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33CC"/>
                  </a:solidFill>
                </a:rPr>
                <a:t>many</a:t>
              </a:r>
            </a:p>
          </p:txBody>
        </p:sp>
        <p:cxnSp>
          <p:nvCxnSpPr>
            <p:cNvPr id="299174" name="AutoShape 166"/>
            <p:cNvCxnSpPr>
              <a:cxnSpLocks noChangeShapeType="1"/>
              <a:stCxn id="299173" idx="3"/>
            </p:cNvCxnSpPr>
            <p:nvPr/>
          </p:nvCxnSpPr>
          <p:spPr bwMode="auto">
            <a:xfrm>
              <a:off x="2720" y="1337"/>
              <a:ext cx="194" cy="922"/>
            </a:xfrm>
            <a:prstGeom prst="bentConnector2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99178" name="Text Box 170"/>
          <p:cNvSpPr txBox="1">
            <a:spLocks noChangeArrowheads="1"/>
          </p:cNvSpPr>
          <p:nvPr/>
        </p:nvSpPr>
        <p:spPr bwMode="auto">
          <a:xfrm>
            <a:off x="5303838" y="2263919"/>
            <a:ext cx="3363496" cy="707886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Database cardinality is only</a:t>
            </a:r>
          </a:p>
          <a:p>
            <a:r>
              <a:rPr lang="en-US" sz="2000">
                <a:solidFill>
                  <a:srgbClr val="006600"/>
                </a:solidFill>
              </a:rPr>
              <a:t>0</a:t>
            </a:r>
            <a:r>
              <a:rPr lang="en-US" sz="2000"/>
              <a:t>,</a:t>
            </a:r>
            <a:r>
              <a:rPr lang="en-US" sz="2000">
                <a:solidFill>
                  <a:schemeClr val="folHlink"/>
                </a:solidFill>
              </a:rPr>
              <a:t> 1</a:t>
            </a:r>
            <a:r>
              <a:rPr lang="en-US" sz="2000"/>
              <a:t>, or</a:t>
            </a:r>
            <a:r>
              <a:rPr lang="en-US" sz="2000">
                <a:solidFill>
                  <a:schemeClr val="folHlink"/>
                </a:solidFill>
              </a:rPr>
              <a:t> </a:t>
            </a:r>
            <a:r>
              <a:rPr lang="en-US" sz="2000">
                <a:solidFill>
                  <a:srgbClr val="0033CC"/>
                </a:solidFill>
              </a:rPr>
              <a:t>many</a:t>
            </a:r>
            <a:r>
              <a:rPr lang="en-US" sz="2000">
                <a:solidFill>
                  <a:schemeClr val="folHlink"/>
                </a:solidFill>
              </a:rPr>
              <a:t> </a:t>
            </a:r>
            <a:r>
              <a:rPr lang="en-US" sz="2000"/>
              <a:t>(more than 1).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42795" y="3385181"/>
            <a:ext cx="3617912" cy="409575"/>
            <a:chOff x="2142795" y="3495675"/>
            <a:chExt cx="3617912" cy="409575"/>
          </a:xfrm>
        </p:grpSpPr>
        <p:sp>
          <p:nvSpPr>
            <p:cNvPr id="299104" name="Text Box 96"/>
            <p:cNvSpPr txBox="1">
              <a:spLocks noChangeArrowheads="1"/>
            </p:cNvSpPr>
            <p:nvPr/>
          </p:nvSpPr>
          <p:spPr bwMode="auto">
            <a:xfrm>
              <a:off x="2142795" y="3495675"/>
              <a:ext cx="1279525" cy="4095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/>
                <a:t>Teacher</a:t>
              </a:r>
            </a:p>
          </p:txBody>
        </p:sp>
        <p:sp>
          <p:nvSpPr>
            <p:cNvPr id="299105" name="Text Box 97"/>
            <p:cNvSpPr txBox="1">
              <a:spLocks noChangeArrowheads="1"/>
            </p:cNvSpPr>
            <p:nvPr/>
          </p:nvSpPr>
          <p:spPr bwMode="auto">
            <a:xfrm>
              <a:off x="4885995" y="3495675"/>
              <a:ext cx="874712" cy="4095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Class</a:t>
              </a:r>
            </a:p>
          </p:txBody>
        </p:sp>
        <p:sp>
          <p:nvSpPr>
            <p:cNvPr id="299106" name="Line 98"/>
            <p:cNvSpPr>
              <a:spLocks noChangeShapeType="1"/>
            </p:cNvSpPr>
            <p:nvPr/>
          </p:nvSpPr>
          <p:spPr bwMode="auto">
            <a:xfrm>
              <a:off x="3422320" y="3703638"/>
              <a:ext cx="1463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156" name="Line 148"/>
            <p:cNvSpPr>
              <a:spLocks noChangeShapeType="1"/>
            </p:cNvSpPr>
            <p:nvPr/>
          </p:nvSpPr>
          <p:spPr bwMode="auto">
            <a:xfrm>
              <a:off x="3601707" y="3540125"/>
              <a:ext cx="0" cy="309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154" name="AutoShape 146"/>
            <p:cNvSpPr>
              <a:spLocks noChangeArrowheads="1"/>
            </p:cNvSpPr>
            <p:nvPr/>
          </p:nvSpPr>
          <p:spPr bwMode="auto">
            <a:xfrm rot="16200000">
              <a:off x="4655807" y="3608388"/>
              <a:ext cx="274638" cy="18415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57" name="Line 149"/>
            <p:cNvSpPr>
              <a:spLocks noChangeShapeType="1"/>
            </p:cNvSpPr>
            <p:nvPr/>
          </p:nvSpPr>
          <p:spPr bwMode="auto">
            <a:xfrm>
              <a:off x="4698670" y="3538538"/>
              <a:ext cx="0" cy="3127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158" name="Oval 150"/>
            <p:cNvSpPr>
              <a:spLocks noChangeArrowheads="1"/>
            </p:cNvSpPr>
            <p:nvPr/>
          </p:nvSpPr>
          <p:spPr bwMode="auto">
            <a:xfrm>
              <a:off x="4516107" y="3600450"/>
              <a:ext cx="182562" cy="1841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48"/>
            <p:cNvSpPr>
              <a:spLocks noChangeShapeType="1"/>
            </p:cNvSpPr>
            <p:nvPr/>
          </p:nvSpPr>
          <p:spPr bwMode="auto">
            <a:xfrm>
              <a:off x="3749049" y="3540125"/>
              <a:ext cx="0" cy="309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Oval 8"/>
          <p:cNvSpPr/>
          <p:nvPr/>
        </p:nvSpPr>
        <p:spPr bwMode="auto">
          <a:xfrm>
            <a:off x="3657610" y="3611878"/>
            <a:ext cx="91439" cy="91439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749049" y="3647138"/>
            <a:ext cx="813043" cy="513374"/>
            <a:chOff x="3749049" y="3647138"/>
            <a:chExt cx="813043" cy="513374"/>
          </a:xfrm>
        </p:grpSpPr>
        <p:sp>
          <p:nvSpPr>
            <p:cNvPr id="3" name="TextBox 2"/>
            <p:cNvSpPr txBox="1"/>
            <p:nvPr/>
          </p:nvSpPr>
          <p:spPr>
            <a:xfrm>
              <a:off x="3749049" y="3883513"/>
              <a:ext cx="813043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12A03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B23C00"/>
                  </a:solidFill>
                </a:rPr>
                <a:t>minimum</a:t>
              </a:r>
              <a:endParaRPr lang="en-US" dirty="0">
                <a:solidFill>
                  <a:srgbClr val="B23C00"/>
                </a:solidFill>
              </a:endParaRPr>
            </a:p>
          </p:txBody>
        </p:sp>
        <p:cxnSp>
          <p:nvCxnSpPr>
            <p:cNvPr id="11" name="Elbow Connector 10"/>
            <p:cNvCxnSpPr>
              <a:endCxn id="9" idx="6"/>
            </p:cNvCxnSpPr>
            <p:nvPr/>
          </p:nvCxnSpPr>
          <p:spPr bwMode="auto">
            <a:xfrm rot="16200000" flipV="1">
              <a:off x="3726190" y="3680458"/>
              <a:ext cx="228597" cy="182878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"/>
            <p:cNvCxnSpPr>
              <a:endCxn id="299158" idx="3"/>
            </p:cNvCxnSpPr>
            <p:nvPr/>
          </p:nvCxnSpPr>
          <p:spPr bwMode="auto">
            <a:xfrm flipV="1">
              <a:off x="4297683" y="3647138"/>
              <a:ext cx="245160" cy="23905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1" name="Group 20"/>
          <p:cNvGrpSpPr/>
          <p:nvPr/>
        </p:nvGrpSpPr>
        <p:grpSpPr>
          <a:xfrm>
            <a:off x="3474732" y="3691473"/>
            <a:ext cx="1334332" cy="837477"/>
            <a:chOff x="3474732" y="3691473"/>
            <a:chExt cx="1334332" cy="837477"/>
          </a:xfrm>
        </p:grpSpPr>
        <p:sp>
          <p:nvSpPr>
            <p:cNvPr id="31" name="TextBox 30"/>
            <p:cNvSpPr txBox="1"/>
            <p:nvPr/>
          </p:nvSpPr>
          <p:spPr>
            <a:xfrm>
              <a:off x="3474732" y="4251951"/>
              <a:ext cx="851540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33CC"/>
                  </a:solidFill>
                </a:rPr>
                <a:t>maximum</a:t>
              </a:r>
              <a:endParaRPr lang="en-US" dirty="0">
                <a:solidFill>
                  <a:srgbClr val="0033CC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V="1">
              <a:off x="3600035" y="3794756"/>
              <a:ext cx="0" cy="4571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Elbow Connector 18"/>
            <p:cNvCxnSpPr>
              <a:stCxn id="31" idx="3"/>
            </p:cNvCxnSpPr>
            <p:nvPr/>
          </p:nvCxnSpPr>
          <p:spPr bwMode="auto">
            <a:xfrm flipV="1">
              <a:off x="4326272" y="3691473"/>
              <a:ext cx="482792" cy="698978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4332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9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9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9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9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9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9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17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E14-06A5-3D45-9793-8D45AF00D9A4}" type="slidenum">
              <a:rPr lang="en-US"/>
              <a:pPr/>
              <a:t>23</a:t>
            </a:fld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Many-to-Many Relationship</a:t>
            </a:r>
          </a:p>
        </p:txBody>
      </p:sp>
      <p:graphicFrame>
        <p:nvGraphicFramePr>
          <p:cNvPr id="336900" name="Group 4"/>
          <p:cNvGraphicFramePr>
            <a:graphicFrameLocks noGrp="1"/>
          </p:cNvGraphicFramePr>
          <p:nvPr/>
        </p:nvGraphicFramePr>
        <p:xfrm>
          <a:off x="1098550" y="4343400"/>
          <a:ext cx="2559050" cy="1820865"/>
        </p:xfrm>
        <a:graphic>
          <a:graphicData uri="http://schemas.openxmlformats.org/drawingml/2006/table">
            <a:tbl>
              <a:tblPr/>
              <a:tblGrid>
                <a:gridCol w="639763"/>
                <a:gridCol w="1004887"/>
                <a:gridCol w="9144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6930" name="Group 34"/>
          <p:cNvGraphicFramePr>
            <a:graphicFrameLocks noGrp="1"/>
          </p:cNvGraphicFramePr>
          <p:nvPr/>
        </p:nvGraphicFramePr>
        <p:xfrm>
          <a:off x="4297363" y="4346575"/>
          <a:ext cx="4297362" cy="1682434"/>
        </p:xfrm>
        <a:graphic>
          <a:graphicData uri="http://schemas.openxmlformats.org/drawingml/2006/table">
            <a:tbl>
              <a:tblPr/>
              <a:tblGrid>
                <a:gridCol w="1006475"/>
                <a:gridCol w="1004887"/>
                <a:gridCol w="1646238"/>
                <a:gridCol w="639762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6971" name="Group 75"/>
          <p:cNvGraphicFramePr>
            <a:graphicFrameLocks noGrp="1"/>
          </p:cNvGraphicFramePr>
          <p:nvPr/>
        </p:nvGraphicFramePr>
        <p:xfrm>
          <a:off x="5942013" y="1417638"/>
          <a:ext cx="2652712" cy="2743200"/>
        </p:xfrm>
        <a:graphic>
          <a:graphicData uri="http://schemas.openxmlformats.org/drawingml/2006/table">
            <a:tbl>
              <a:tblPr/>
              <a:tblGrid>
                <a:gridCol w="549275"/>
                <a:gridCol w="1004887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7017" name="Text Box 121"/>
          <p:cNvSpPr txBox="1">
            <a:spLocks noChangeArrowheads="1"/>
          </p:cNvSpPr>
          <p:nvPr/>
        </p:nvSpPr>
        <p:spPr bwMode="auto">
          <a:xfrm>
            <a:off x="1006475" y="4038600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37018" name="Text Box 122"/>
          <p:cNvSpPr txBox="1">
            <a:spLocks noChangeArrowheads="1"/>
          </p:cNvSpPr>
          <p:nvPr/>
        </p:nvSpPr>
        <p:spPr bwMode="auto">
          <a:xfrm>
            <a:off x="4205288" y="4064000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37019" name="Text Box 123"/>
          <p:cNvSpPr txBox="1">
            <a:spLocks noChangeArrowheads="1"/>
          </p:cNvSpPr>
          <p:nvPr/>
        </p:nvSpPr>
        <p:spPr bwMode="auto">
          <a:xfrm>
            <a:off x="5851525" y="1103313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  <p:sp>
        <p:nvSpPr>
          <p:cNvPr id="337034" name="Rectangle 138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3200400" cy="2590795"/>
          </a:xfrm>
          <a:noFill/>
          <a:ln/>
        </p:spPr>
        <p:txBody>
          <a:bodyPr/>
          <a:lstStyle/>
          <a:p>
            <a:r>
              <a:rPr lang="en-US" dirty="0"/>
              <a:t>A student has 0, 1 or many classes.</a:t>
            </a:r>
          </a:p>
          <a:p>
            <a:pPr lvl="5"/>
            <a:endParaRPr lang="en-US" dirty="0"/>
          </a:p>
          <a:p>
            <a:r>
              <a:rPr lang="en-US" dirty="0"/>
              <a:t>A class has 1 or many students.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16325" y="1234464"/>
            <a:ext cx="1905000" cy="2834609"/>
            <a:chOff x="3616325" y="1234464"/>
            <a:chExt cx="1905000" cy="2834609"/>
          </a:xfrm>
        </p:grpSpPr>
        <p:sp>
          <p:nvSpPr>
            <p:cNvPr id="337020" name="Text Box 124"/>
            <p:cNvSpPr txBox="1">
              <a:spLocks noChangeArrowheads="1"/>
            </p:cNvSpPr>
            <p:nvPr/>
          </p:nvSpPr>
          <p:spPr bwMode="auto">
            <a:xfrm>
              <a:off x="4135438" y="3659498"/>
              <a:ext cx="874713" cy="4095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Class</a:t>
              </a:r>
            </a:p>
          </p:txBody>
        </p:sp>
        <p:sp>
          <p:nvSpPr>
            <p:cNvPr id="337021" name="Text Box 125"/>
            <p:cNvSpPr txBox="1">
              <a:spLocks noChangeArrowheads="1"/>
            </p:cNvSpPr>
            <p:nvPr/>
          </p:nvSpPr>
          <p:spPr bwMode="auto">
            <a:xfrm>
              <a:off x="3992563" y="1234464"/>
              <a:ext cx="1143000" cy="4095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/>
                <a:t>Student</a:t>
              </a:r>
            </a:p>
          </p:txBody>
        </p:sp>
        <p:sp>
          <p:nvSpPr>
            <p:cNvPr id="337022" name="Text Box 126"/>
            <p:cNvSpPr txBox="1">
              <a:spLocks noChangeArrowheads="1"/>
            </p:cNvSpPr>
            <p:nvPr/>
          </p:nvSpPr>
          <p:spPr bwMode="auto">
            <a:xfrm>
              <a:off x="3616325" y="2490152"/>
              <a:ext cx="1905000" cy="4095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/>
                <a:t>Student-Class</a:t>
              </a:r>
            </a:p>
          </p:txBody>
        </p:sp>
        <p:sp>
          <p:nvSpPr>
            <p:cNvPr id="337025" name="AutoShape 129"/>
            <p:cNvSpPr>
              <a:spLocks noChangeArrowheads="1"/>
            </p:cNvSpPr>
            <p:nvPr/>
          </p:nvSpPr>
          <p:spPr bwMode="auto">
            <a:xfrm>
              <a:off x="4429125" y="2312352"/>
              <a:ext cx="274638" cy="182563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7026" name="AutoShape 130"/>
            <p:cNvCxnSpPr>
              <a:cxnSpLocks noChangeShapeType="1"/>
              <a:stCxn id="337021" idx="2"/>
              <a:endCxn id="337022" idx="0"/>
            </p:cNvCxnSpPr>
            <p:nvPr/>
          </p:nvCxnSpPr>
          <p:spPr bwMode="auto">
            <a:xfrm>
              <a:off x="4564063" y="1644039"/>
              <a:ext cx="4762" cy="8461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37027" name="AutoShape 131"/>
            <p:cNvCxnSpPr>
              <a:cxnSpLocks noChangeShapeType="1"/>
              <a:stCxn id="337022" idx="2"/>
              <a:endCxn id="337020" idx="0"/>
            </p:cNvCxnSpPr>
            <p:nvPr/>
          </p:nvCxnSpPr>
          <p:spPr bwMode="auto">
            <a:xfrm>
              <a:off x="4568825" y="2899727"/>
              <a:ext cx="3970" cy="7597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37028" name="AutoShape 132"/>
            <p:cNvSpPr>
              <a:spLocks noChangeArrowheads="1"/>
            </p:cNvSpPr>
            <p:nvPr/>
          </p:nvSpPr>
          <p:spPr bwMode="auto">
            <a:xfrm rot="10800000">
              <a:off x="4430713" y="2902902"/>
              <a:ext cx="274638" cy="182563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029" name="Line 133"/>
            <p:cNvSpPr>
              <a:spLocks noChangeShapeType="1"/>
            </p:cNvSpPr>
            <p:nvPr/>
          </p:nvSpPr>
          <p:spPr bwMode="auto">
            <a:xfrm>
              <a:off x="4405313" y="2313939"/>
              <a:ext cx="319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040" name="Line 144"/>
            <p:cNvSpPr>
              <a:spLocks noChangeShapeType="1"/>
            </p:cNvSpPr>
            <p:nvPr/>
          </p:nvSpPr>
          <p:spPr bwMode="auto">
            <a:xfrm>
              <a:off x="4405313" y="1874537"/>
              <a:ext cx="319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041" name="Line 145"/>
            <p:cNvSpPr>
              <a:spLocks noChangeShapeType="1"/>
            </p:cNvSpPr>
            <p:nvPr/>
          </p:nvSpPr>
          <p:spPr bwMode="auto">
            <a:xfrm>
              <a:off x="4405313" y="3082289"/>
              <a:ext cx="319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042" name="Line 146"/>
            <p:cNvSpPr>
              <a:spLocks noChangeShapeType="1"/>
            </p:cNvSpPr>
            <p:nvPr/>
          </p:nvSpPr>
          <p:spPr bwMode="auto">
            <a:xfrm>
              <a:off x="4405313" y="3429000"/>
              <a:ext cx="319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044" name="Oval 148"/>
            <p:cNvSpPr>
              <a:spLocks noChangeArrowheads="1"/>
            </p:cNvSpPr>
            <p:nvPr/>
          </p:nvSpPr>
          <p:spPr bwMode="auto">
            <a:xfrm>
              <a:off x="4476750" y="2129789"/>
              <a:ext cx="184150" cy="18256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46"/>
            <p:cNvSpPr>
              <a:spLocks noChangeShapeType="1"/>
            </p:cNvSpPr>
            <p:nvPr/>
          </p:nvSpPr>
          <p:spPr bwMode="auto">
            <a:xfrm>
              <a:off x="4405313" y="3520439"/>
              <a:ext cx="319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44"/>
            <p:cNvSpPr>
              <a:spLocks noChangeShapeType="1"/>
            </p:cNvSpPr>
            <p:nvPr/>
          </p:nvSpPr>
          <p:spPr bwMode="auto">
            <a:xfrm>
              <a:off x="4405313" y="1783098"/>
              <a:ext cx="319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682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93D-4C7D-9C49-B6F8-6ACF8DDA7171}" type="slidenum">
              <a:rPr lang="en-US"/>
              <a:pPr/>
              <a:t>24</a:t>
            </a:fld>
            <a:endParaRPr lang="en-US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Complete Entity Diagram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57600" y="1600199"/>
            <a:ext cx="1828790" cy="1749172"/>
            <a:chOff x="3657600" y="1600200"/>
            <a:chExt cx="1828790" cy="1500157"/>
          </a:xfrm>
        </p:grpSpPr>
        <p:sp>
          <p:nvSpPr>
            <p:cNvPr id="339972" name="Text Box 4"/>
            <p:cNvSpPr txBox="1">
              <a:spLocks noChangeArrowheads="1"/>
            </p:cNvSpPr>
            <p:nvPr/>
          </p:nvSpPr>
          <p:spPr bwMode="auto">
            <a:xfrm>
              <a:off x="3657600" y="1965325"/>
              <a:ext cx="1828790" cy="1135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dirty="0"/>
                <a:t>code (PK)</a:t>
              </a:r>
            </a:p>
            <a:p>
              <a:r>
                <a:rPr lang="en-US" dirty="0" err="1"/>
                <a:t>teacher_id</a:t>
              </a:r>
              <a:r>
                <a:rPr lang="en-US" dirty="0"/>
                <a:t> (FK</a:t>
              </a:r>
              <a:r>
                <a:rPr lang="en-US" dirty="0" smtClean="0"/>
                <a:t>)</a:t>
              </a:r>
            </a:p>
            <a:p>
              <a:endParaRPr lang="en-US" dirty="0"/>
            </a:p>
            <a:p>
              <a:r>
                <a:rPr lang="en-US" dirty="0"/>
                <a:t>subject</a:t>
              </a:r>
            </a:p>
            <a:p>
              <a:r>
                <a:rPr lang="en-US" dirty="0"/>
                <a:t>room</a:t>
              </a:r>
            </a:p>
          </p:txBody>
        </p:sp>
        <p:sp>
          <p:nvSpPr>
            <p:cNvPr id="339974" name="Line 6"/>
            <p:cNvSpPr>
              <a:spLocks noChangeShapeType="1"/>
            </p:cNvSpPr>
            <p:nvPr/>
          </p:nvSpPr>
          <p:spPr bwMode="auto">
            <a:xfrm>
              <a:off x="3665538" y="2514610"/>
              <a:ext cx="17637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975" name="Text Box 7"/>
            <p:cNvSpPr txBox="1">
              <a:spLocks noChangeArrowheads="1"/>
            </p:cNvSpPr>
            <p:nvPr/>
          </p:nvSpPr>
          <p:spPr bwMode="auto">
            <a:xfrm>
              <a:off x="4152900" y="1600200"/>
              <a:ext cx="7937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Class</a:t>
              </a:r>
            </a:p>
          </p:txBody>
        </p:sp>
        <p:sp>
          <p:nvSpPr>
            <p:cNvPr id="339976" name="Rectangle 8"/>
            <p:cNvSpPr>
              <a:spLocks noChangeArrowheads="1"/>
            </p:cNvSpPr>
            <p:nvPr/>
          </p:nvSpPr>
          <p:spPr bwMode="auto">
            <a:xfrm>
              <a:off x="3657600" y="1600200"/>
              <a:ext cx="1828790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39978" name="Group 10"/>
          <p:cNvGraphicFramePr>
            <a:graphicFrameLocks noGrp="1"/>
          </p:cNvGraphicFramePr>
          <p:nvPr/>
        </p:nvGraphicFramePr>
        <p:xfrm>
          <a:off x="2560638" y="3941763"/>
          <a:ext cx="4297362" cy="1682434"/>
        </p:xfrm>
        <a:graphic>
          <a:graphicData uri="http://schemas.openxmlformats.org/drawingml/2006/table">
            <a:tbl>
              <a:tblPr/>
              <a:tblGrid>
                <a:gridCol w="1006475"/>
                <a:gridCol w="1004887"/>
                <a:gridCol w="1646238"/>
                <a:gridCol w="639762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0019" name="Text Box 51"/>
          <p:cNvSpPr txBox="1">
            <a:spLocks noChangeArrowheads="1"/>
          </p:cNvSpPr>
          <p:nvPr/>
        </p:nvSpPr>
        <p:spPr bwMode="auto">
          <a:xfrm>
            <a:off x="2468563" y="3659188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</p:spTree>
    <p:extLst>
      <p:ext uri="{BB962C8B-B14F-4D97-AF65-F5344CB8AC3E}">
        <p14:creationId xmlns:p14="http://schemas.microsoft.com/office/powerpoint/2010/main" val="2318627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A2C1-4D45-794C-9414-EB5F2E2F39F8}" type="slidenum">
              <a:rPr lang="en-US"/>
              <a:pPr/>
              <a:t>25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Structured Query Language </a:t>
            </a:r>
            <a:r>
              <a:rPr lang="en-US" dirty="0"/>
              <a:t>(SQL</a:t>
            </a:r>
            <a:r>
              <a:rPr lang="en-US" dirty="0" smtClean="0"/>
              <a:t>)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An industry standard</a:t>
            </a:r>
          </a:p>
          <a:p>
            <a:pPr lvl="1"/>
            <a:r>
              <a:rPr lang="en-US" dirty="0"/>
              <a:t>But has many proprietary extensions</a:t>
            </a:r>
          </a:p>
          <a:p>
            <a:pPr lvl="3"/>
            <a:endParaRPr lang="en-US" dirty="0"/>
          </a:p>
          <a:p>
            <a:r>
              <a:rPr lang="en-US" dirty="0"/>
              <a:t>Language for managing data in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relational </a:t>
            </a:r>
            <a:r>
              <a:rPr lang="en-US" dirty="0" smtClean="0">
                <a:solidFill>
                  <a:srgbClr val="B23C00"/>
                </a:solidFill>
              </a:rPr>
              <a:t>database.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/>
          </a:p>
          <a:p>
            <a:pPr lvl="1"/>
            <a:r>
              <a:rPr lang="en-US" dirty="0"/>
              <a:t>Create and drop (delete) databases</a:t>
            </a:r>
          </a:p>
          <a:p>
            <a:pPr lvl="1"/>
            <a:r>
              <a:rPr lang="en-US" dirty="0"/>
              <a:t>Create, alter, and drop tables of a database</a:t>
            </a:r>
          </a:p>
          <a:p>
            <a:pPr lvl="1"/>
            <a:r>
              <a:rPr lang="en-US" dirty="0"/>
              <a:t>Retrieve, insert, update, and delete data </a:t>
            </a:r>
            <a:br>
              <a:rPr lang="en-US" dirty="0"/>
            </a:br>
            <a:r>
              <a:rPr lang="en-US" dirty="0"/>
              <a:t>in the tables.</a:t>
            </a:r>
          </a:p>
        </p:txBody>
      </p:sp>
    </p:spTree>
    <p:extLst>
      <p:ext uri="{BB962C8B-B14F-4D97-AF65-F5344CB8AC3E}">
        <p14:creationId xmlns:p14="http://schemas.microsoft.com/office/powerpoint/2010/main" val="3436140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2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2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4985-D2FB-0342-88BE-6E392BB5ECBF}" type="slidenum">
              <a:rPr lang="en-US"/>
              <a:pPr/>
              <a:t>26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Query Examples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5212068" cy="1036332"/>
          </a:xfrm>
        </p:spPr>
        <p:txBody>
          <a:bodyPr/>
          <a:lstStyle/>
          <a:p>
            <a:r>
              <a:rPr lang="en-US" dirty="0"/>
              <a:t>What is the class code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Java </a:t>
            </a:r>
            <a:r>
              <a:rPr lang="en-US" dirty="0"/>
              <a:t>programming class?</a:t>
            </a:r>
          </a:p>
        </p:txBody>
      </p:sp>
      <p:graphicFrame>
        <p:nvGraphicFramePr>
          <p:cNvPr id="339002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71038"/>
              </p:ext>
            </p:extLst>
          </p:nvPr>
        </p:nvGraphicFramePr>
        <p:xfrm>
          <a:off x="2378075" y="2295200"/>
          <a:ext cx="4297363" cy="1682434"/>
        </p:xfrm>
        <a:graphic>
          <a:graphicData uri="http://schemas.openxmlformats.org/drawingml/2006/table">
            <a:tbl>
              <a:tblPr/>
              <a:tblGrid>
                <a:gridCol w="1006475"/>
                <a:gridCol w="1004888"/>
                <a:gridCol w="1646237"/>
                <a:gridCol w="639763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989" name="Text Box 45"/>
          <p:cNvSpPr txBox="1">
            <a:spLocks noChangeArrowheads="1"/>
          </p:cNvSpPr>
          <p:nvPr/>
        </p:nvSpPr>
        <p:spPr bwMode="auto">
          <a:xfrm>
            <a:off x="1737391" y="2240293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38990" name="Text Box 46"/>
          <p:cNvSpPr txBox="1">
            <a:spLocks noChangeArrowheads="1"/>
          </p:cNvSpPr>
          <p:nvPr/>
        </p:nvSpPr>
        <p:spPr bwMode="auto">
          <a:xfrm>
            <a:off x="2560638" y="4165570"/>
            <a:ext cx="3800475" cy="20066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code </a:t>
            </a:r>
          </a:p>
          <a:p>
            <a:r>
              <a:rPr lang="en-US" sz="1400" b="1" dirty="0">
                <a:latin typeface="Courier New" charset="0"/>
              </a:rPr>
              <a:t>FROM class </a:t>
            </a:r>
          </a:p>
          <a:p>
            <a:r>
              <a:rPr lang="en-US" sz="1400" b="1" dirty="0">
                <a:latin typeface="Courier New" charset="0"/>
              </a:rPr>
              <a:t>WHERE subject = 'Java programming'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+------+</a:t>
            </a:r>
          </a:p>
          <a:p>
            <a:r>
              <a:rPr lang="en-US" sz="1400" b="1" dirty="0">
                <a:latin typeface="Courier New" charset="0"/>
              </a:rPr>
              <a:t>| code |</a:t>
            </a:r>
          </a:p>
          <a:p>
            <a:r>
              <a:rPr lang="en-US" sz="1400" b="1" dirty="0">
                <a:latin typeface="Courier New" charset="0"/>
              </a:rPr>
              <a:t>+------+</a:t>
            </a:r>
          </a:p>
          <a:p>
            <a:r>
              <a:rPr lang="en-US" sz="1400" b="1" dirty="0">
                <a:latin typeface="Courier New" charset="0"/>
              </a:rPr>
              <a:t>|  926 |</a:t>
            </a:r>
          </a:p>
          <a:p>
            <a:r>
              <a:rPr lang="en-US" sz="1400" b="1" dirty="0">
                <a:latin typeface="Courier New" charset="0"/>
              </a:rPr>
              <a:t>+------+</a:t>
            </a:r>
          </a:p>
        </p:txBody>
      </p:sp>
      <p:grpSp>
        <p:nvGrpSpPr>
          <p:cNvPr id="338999" name="Group 55"/>
          <p:cNvGrpSpPr>
            <a:grpSpLocks/>
          </p:cNvGrpSpPr>
          <p:nvPr/>
        </p:nvGrpSpPr>
        <p:grpSpPr bwMode="auto">
          <a:xfrm>
            <a:off x="969963" y="4419570"/>
            <a:ext cx="1695450" cy="284163"/>
            <a:chOff x="611" y="2726"/>
            <a:chExt cx="1068" cy="179"/>
          </a:xfrm>
          <a:solidFill>
            <a:srgbClr val="FFFFC2"/>
          </a:solidFill>
        </p:grpSpPr>
        <p:sp>
          <p:nvSpPr>
            <p:cNvPr id="338992" name="Text Box 48"/>
            <p:cNvSpPr txBox="1">
              <a:spLocks noChangeArrowheads="1"/>
            </p:cNvSpPr>
            <p:nvPr/>
          </p:nvSpPr>
          <p:spPr bwMode="auto">
            <a:xfrm>
              <a:off x="611" y="2726"/>
              <a:ext cx="707" cy="17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Source tables</a:t>
              </a:r>
            </a:p>
          </p:txBody>
        </p:sp>
        <p:sp>
          <p:nvSpPr>
            <p:cNvPr id="338995" name="Line 51"/>
            <p:cNvSpPr>
              <a:spLocks noChangeShapeType="1"/>
            </p:cNvSpPr>
            <p:nvPr/>
          </p:nvSpPr>
          <p:spPr bwMode="auto">
            <a:xfrm>
              <a:off x="1317" y="2806"/>
              <a:ext cx="362" cy="0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998" name="Group 54"/>
          <p:cNvGrpSpPr>
            <a:grpSpLocks/>
          </p:cNvGrpSpPr>
          <p:nvPr/>
        </p:nvGrpSpPr>
        <p:grpSpPr bwMode="auto">
          <a:xfrm>
            <a:off x="969963" y="4041745"/>
            <a:ext cx="1670050" cy="284163"/>
            <a:chOff x="611" y="2488"/>
            <a:chExt cx="1052" cy="179"/>
          </a:xfrm>
          <a:solidFill>
            <a:srgbClr val="FFFFC2"/>
          </a:solidFill>
        </p:grpSpPr>
        <p:sp>
          <p:nvSpPr>
            <p:cNvPr id="338991" name="Text Box 47"/>
            <p:cNvSpPr txBox="1">
              <a:spLocks noChangeArrowheads="1"/>
            </p:cNvSpPr>
            <p:nvPr/>
          </p:nvSpPr>
          <p:spPr bwMode="auto">
            <a:xfrm>
              <a:off x="611" y="2488"/>
              <a:ext cx="701" cy="17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Desired fields</a:t>
              </a:r>
            </a:p>
          </p:txBody>
        </p:sp>
        <p:sp>
          <p:nvSpPr>
            <p:cNvPr id="338996" name="Line 52"/>
            <p:cNvSpPr>
              <a:spLocks noChangeShapeType="1"/>
            </p:cNvSpPr>
            <p:nvPr/>
          </p:nvSpPr>
          <p:spPr bwMode="auto">
            <a:xfrm>
              <a:off x="1310" y="2575"/>
              <a:ext cx="353" cy="84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000" name="Group 56"/>
          <p:cNvGrpSpPr>
            <a:grpSpLocks/>
          </p:cNvGrpSpPr>
          <p:nvPr/>
        </p:nvGrpSpPr>
        <p:grpSpPr bwMode="auto">
          <a:xfrm>
            <a:off x="787400" y="4748183"/>
            <a:ext cx="1868488" cy="320675"/>
            <a:chOff x="496" y="2933"/>
            <a:chExt cx="1177" cy="202"/>
          </a:xfrm>
          <a:solidFill>
            <a:srgbClr val="FFFFC2"/>
          </a:solidFill>
        </p:grpSpPr>
        <p:sp>
          <p:nvSpPr>
            <p:cNvPr id="338993" name="Text Box 49"/>
            <p:cNvSpPr txBox="1">
              <a:spLocks noChangeArrowheads="1"/>
            </p:cNvSpPr>
            <p:nvPr/>
          </p:nvSpPr>
          <p:spPr bwMode="auto">
            <a:xfrm>
              <a:off x="496" y="2956"/>
              <a:ext cx="829" cy="17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Selection criteria</a:t>
              </a:r>
            </a:p>
          </p:txBody>
        </p:sp>
        <p:sp>
          <p:nvSpPr>
            <p:cNvPr id="338997" name="Line 53"/>
            <p:cNvSpPr>
              <a:spLocks noChangeShapeType="1"/>
            </p:cNvSpPr>
            <p:nvPr/>
          </p:nvSpPr>
          <p:spPr bwMode="auto">
            <a:xfrm flipV="1">
              <a:off x="1322" y="2933"/>
              <a:ext cx="351" cy="106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215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8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9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B6A9-486C-834C-9AA4-51308B8C7B98}" type="slidenum">
              <a:rPr lang="en-US"/>
              <a:pPr/>
              <a:t>27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</a:t>
            </a:r>
            <a:r>
              <a:rPr lang="en-US" dirty="0" smtClean="0"/>
              <a:t>Examples,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137525" cy="487363"/>
          </a:xfrm>
        </p:spPr>
        <p:txBody>
          <a:bodyPr/>
          <a:lstStyle/>
          <a:p>
            <a:r>
              <a:rPr lang="en-US" dirty="0"/>
              <a:t>Who is teaching Java programming?</a:t>
            </a:r>
          </a:p>
        </p:txBody>
      </p:sp>
      <p:graphicFrame>
        <p:nvGraphicFramePr>
          <p:cNvPr id="307284" name="Group 84"/>
          <p:cNvGraphicFramePr>
            <a:graphicFrameLocks noGrp="1"/>
          </p:cNvGraphicFramePr>
          <p:nvPr/>
        </p:nvGraphicFramePr>
        <p:xfrm>
          <a:off x="1281113" y="2063750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285" name="Group 85"/>
          <p:cNvGraphicFramePr>
            <a:graphicFrameLocks noGrp="1"/>
          </p:cNvGraphicFramePr>
          <p:nvPr/>
        </p:nvGraphicFramePr>
        <p:xfrm>
          <a:off x="4389438" y="2065338"/>
          <a:ext cx="3932237" cy="1645920"/>
        </p:xfrm>
        <a:graphic>
          <a:graphicData uri="http://schemas.openxmlformats.org/drawingml/2006/table">
            <a:tbl>
              <a:tblPr/>
              <a:tblGrid>
                <a:gridCol w="639762"/>
                <a:gridCol w="1006475"/>
                <a:gridCol w="1646238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278" name="Text Box 78"/>
          <p:cNvSpPr txBox="1">
            <a:spLocks noChangeArrowheads="1"/>
          </p:cNvSpPr>
          <p:nvPr/>
        </p:nvSpPr>
        <p:spPr bwMode="auto">
          <a:xfrm>
            <a:off x="4298950" y="1758950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7279" name="Text Box 79"/>
          <p:cNvSpPr txBox="1">
            <a:spLocks noChangeArrowheads="1"/>
          </p:cNvSpPr>
          <p:nvPr/>
        </p:nvSpPr>
        <p:spPr bwMode="auto">
          <a:xfrm>
            <a:off x="1189038" y="1758950"/>
            <a:ext cx="833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07280" name="Text Box 80"/>
          <p:cNvSpPr txBox="1">
            <a:spLocks noChangeArrowheads="1"/>
          </p:cNvSpPr>
          <p:nvPr/>
        </p:nvSpPr>
        <p:spPr bwMode="auto">
          <a:xfrm>
            <a:off x="457200" y="3794125"/>
            <a:ext cx="3587750" cy="22193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first, last </a:t>
            </a:r>
          </a:p>
          <a:p>
            <a:r>
              <a:rPr lang="en-US" sz="1400" b="1" dirty="0">
                <a:latin typeface="Courier New" charset="0"/>
              </a:rPr>
              <a:t>FROM teacher, class</a:t>
            </a:r>
          </a:p>
          <a:p>
            <a:r>
              <a:rPr lang="en-US" sz="1400" b="1" dirty="0">
                <a:latin typeface="Courier New" charset="0"/>
              </a:rPr>
              <a:t>WHERE id = </a:t>
            </a:r>
            <a:r>
              <a:rPr lang="en-US" sz="1400" b="1" dirty="0" err="1">
                <a:latin typeface="Courier New" charset="0"/>
              </a:rPr>
              <a:t>teacher_id</a:t>
            </a:r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AND subject = 'Java programming'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+-------+--------+</a:t>
            </a:r>
          </a:p>
          <a:p>
            <a:r>
              <a:rPr lang="en-US" sz="1400" b="1" dirty="0">
                <a:latin typeface="Courier New" charset="0"/>
              </a:rPr>
              <a:t>| first | last   |</a:t>
            </a:r>
          </a:p>
          <a:p>
            <a:r>
              <a:rPr lang="en-US" sz="1400" b="1" dirty="0">
                <a:latin typeface="Courier New" charset="0"/>
              </a:rPr>
              <a:t>+-------+--------+</a:t>
            </a:r>
          </a:p>
          <a:p>
            <a:r>
              <a:rPr lang="en-US" sz="1400" b="1" dirty="0">
                <a:latin typeface="Courier New" charset="0"/>
              </a:rPr>
              <a:t>| Tom   | Rogers |</a:t>
            </a:r>
          </a:p>
          <a:p>
            <a:r>
              <a:rPr lang="en-US" sz="1400" b="1" dirty="0">
                <a:latin typeface="Courier New" charset="0"/>
              </a:rPr>
              <a:t>+-------+--------+</a:t>
            </a:r>
          </a:p>
        </p:txBody>
      </p:sp>
      <p:sp>
        <p:nvSpPr>
          <p:cNvPr id="307281" name="Text Box 81"/>
          <p:cNvSpPr txBox="1">
            <a:spLocks noChangeArrowheads="1"/>
          </p:cNvSpPr>
          <p:nvPr/>
        </p:nvSpPr>
        <p:spPr bwMode="auto">
          <a:xfrm>
            <a:off x="4479467" y="4435475"/>
            <a:ext cx="3534692" cy="707886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folHlink"/>
                </a:solidFill>
              </a:rPr>
              <a:t>Selecting from multiple tables</a:t>
            </a:r>
          </a:p>
          <a:p>
            <a:pPr algn="ctr"/>
            <a:r>
              <a:rPr lang="en-US" sz="2000">
                <a:solidFill>
                  <a:schemeClr val="folHlink"/>
                </a:solidFill>
              </a:rPr>
              <a:t>is called a </a:t>
            </a:r>
            <a:r>
              <a:rPr lang="en-US" sz="2000">
                <a:solidFill>
                  <a:srgbClr val="0033CC"/>
                </a:solidFill>
              </a:rPr>
              <a:t>join</a:t>
            </a:r>
            <a:r>
              <a:rPr lang="en-US" sz="2000">
                <a:solidFill>
                  <a:schemeClr val="fol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10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0" grpId="0" animBg="1"/>
      <p:bldP spid="30728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C60A-4B98-C748-9F6A-7D31657850E5}" type="slidenum">
              <a:rPr lang="en-US"/>
              <a:pPr/>
              <a:t>28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35075"/>
            <a:ext cx="8137525" cy="487363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subjects does </a:t>
            </a:r>
            <a:r>
              <a:rPr lang="en-US" dirty="0"/>
              <a:t>John Lane teach?</a:t>
            </a:r>
          </a:p>
        </p:txBody>
      </p:sp>
      <p:sp>
        <p:nvSpPr>
          <p:cNvPr id="306259" name="Text Box 83"/>
          <p:cNvSpPr txBox="1">
            <a:spLocks noChangeArrowheads="1"/>
          </p:cNvSpPr>
          <p:nvPr/>
        </p:nvSpPr>
        <p:spPr bwMode="auto">
          <a:xfrm>
            <a:off x="2449513" y="3794125"/>
            <a:ext cx="4225925" cy="243205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code, subject</a:t>
            </a:r>
          </a:p>
          <a:p>
            <a:r>
              <a:rPr lang="en-US" sz="1400" b="1" dirty="0">
                <a:latin typeface="Courier New" charset="0"/>
              </a:rPr>
              <a:t>FROM teacher, class</a:t>
            </a:r>
          </a:p>
          <a:p>
            <a:r>
              <a:rPr lang="en-US" sz="1400" b="1" dirty="0">
                <a:latin typeface="Courier New" charset="0"/>
              </a:rPr>
              <a:t>WHERE last = 'Lane' AND first = 'John'</a:t>
            </a:r>
          </a:p>
          <a:p>
            <a:r>
              <a:rPr lang="en-US" sz="1400" b="1" dirty="0">
                <a:latin typeface="Courier New" charset="0"/>
              </a:rPr>
              <a:t>AND id = </a:t>
            </a:r>
            <a:r>
              <a:rPr lang="en-US" sz="1400" b="1" dirty="0" err="1">
                <a:latin typeface="Courier New" charset="0"/>
              </a:rPr>
              <a:t>teacher_id</a:t>
            </a:r>
            <a:endParaRPr lang="en-US" sz="1400" b="1" dirty="0">
              <a:latin typeface="Courier New" charset="0"/>
            </a:endParaRP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+------+----------------------+</a:t>
            </a:r>
          </a:p>
          <a:p>
            <a:r>
              <a:rPr lang="en-US" sz="1400" b="1" dirty="0">
                <a:latin typeface="Courier New" charset="0"/>
              </a:rPr>
              <a:t>| code | subject              |</a:t>
            </a:r>
          </a:p>
          <a:p>
            <a:r>
              <a:rPr lang="en-US" sz="1400" b="1" dirty="0">
                <a:latin typeface="Courier New" charset="0"/>
              </a:rPr>
              <a:t>+------+----------------------+</a:t>
            </a:r>
          </a:p>
          <a:p>
            <a:r>
              <a:rPr lang="en-US" sz="1400" b="1" dirty="0">
                <a:latin typeface="Courier New" charset="0"/>
              </a:rPr>
              <a:t>|  951 | Software engineering |</a:t>
            </a:r>
          </a:p>
          <a:p>
            <a:r>
              <a:rPr lang="en-US" sz="1400" b="1" dirty="0">
                <a:latin typeface="Courier New" charset="0"/>
              </a:rPr>
              <a:t>|  974 | Operating systems    |</a:t>
            </a:r>
          </a:p>
          <a:p>
            <a:r>
              <a:rPr lang="en-US" sz="1400" b="1" dirty="0">
                <a:latin typeface="Courier New" charset="0"/>
              </a:rPr>
              <a:t>+------+----------------------+</a:t>
            </a:r>
          </a:p>
        </p:txBody>
      </p:sp>
      <p:graphicFrame>
        <p:nvGraphicFramePr>
          <p:cNvPr id="306331" name="Group 155"/>
          <p:cNvGraphicFramePr>
            <a:graphicFrameLocks noGrp="1"/>
          </p:cNvGraphicFramePr>
          <p:nvPr/>
        </p:nvGraphicFramePr>
        <p:xfrm>
          <a:off x="1463675" y="1997075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3"/>
                <a:gridCol w="1004887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6333" name="Group 157"/>
          <p:cNvGraphicFramePr>
            <a:graphicFrameLocks noGrp="1"/>
          </p:cNvGraphicFramePr>
          <p:nvPr/>
        </p:nvGraphicFramePr>
        <p:xfrm>
          <a:off x="4572000" y="1998663"/>
          <a:ext cx="3932238" cy="1645920"/>
        </p:xfrm>
        <a:graphic>
          <a:graphicData uri="http://schemas.openxmlformats.org/drawingml/2006/table">
            <a:tbl>
              <a:tblPr/>
              <a:tblGrid>
                <a:gridCol w="639763"/>
                <a:gridCol w="1006475"/>
                <a:gridCol w="1646237"/>
                <a:gridCol w="6397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306327" name="Text Box 151"/>
          <p:cNvSpPr txBox="1">
            <a:spLocks noChangeArrowheads="1"/>
          </p:cNvSpPr>
          <p:nvPr/>
        </p:nvSpPr>
        <p:spPr bwMode="auto">
          <a:xfrm>
            <a:off x="4481513" y="169227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6328" name="Text Box 152"/>
          <p:cNvSpPr txBox="1">
            <a:spLocks noChangeArrowheads="1"/>
          </p:cNvSpPr>
          <p:nvPr/>
        </p:nvSpPr>
        <p:spPr bwMode="auto">
          <a:xfrm>
            <a:off x="1371600" y="1692275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00780" y="6172170"/>
            <a:ext cx="868823" cy="400110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300"/>
                </a:solidFill>
              </a:rPr>
              <a:t>Demo</a:t>
            </a:r>
            <a:endParaRPr lang="en-US" sz="2000" dirty="0">
              <a:solidFill>
                <a:srgbClr val="B2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543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259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ECAF-57AB-3748-B679-109F780DE66F}" type="slidenum">
              <a:rPr lang="en-US"/>
              <a:pPr/>
              <a:t>29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143000"/>
            <a:ext cx="6126142" cy="487363"/>
          </a:xfrm>
        </p:spPr>
        <p:txBody>
          <a:bodyPr/>
          <a:lstStyle/>
          <a:p>
            <a:r>
              <a:rPr lang="en-US" dirty="0"/>
              <a:t>Who is taking Java programming?</a:t>
            </a:r>
          </a:p>
        </p:txBody>
      </p:sp>
      <p:graphicFrame>
        <p:nvGraphicFramePr>
          <p:cNvPr id="308366" name="Group 142"/>
          <p:cNvGraphicFramePr>
            <a:graphicFrameLocks noGrp="1"/>
          </p:cNvGraphicFramePr>
          <p:nvPr/>
        </p:nvGraphicFramePr>
        <p:xfrm>
          <a:off x="5326063" y="4440238"/>
          <a:ext cx="2559050" cy="164592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8364" name="Group 140"/>
          <p:cNvGraphicFramePr>
            <a:graphicFrameLocks noGrp="1"/>
          </p:cNvGraphicFramePr>
          <p:nvPr/>
        </p:nvGraphicFramePr>
        <p:xfrm>
          <a:off x="792163" y="4441825"/>
          <a:ext cx="4297362" cy="1645920"/>
        </p:xfrm>
        <a:graphic>
          <a:graphicData uri="http://schemas.openxmlformats.org/drawingml/2006/table">
            <a:tbl>
              <a:tblPr/>
              <a:tblGrid>
                <a:gridCol w="1006475"/>
                <a:gridCol w="1004887"/>
                <a:gridCol w="1646238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8362" name="Group 138"/>
          <p:cNvGraphicFramePr>
            <a:graphicFrameLocks noGrp="1"/>
          </p:cNvGraphicFramePr>
          <p:nvPr/>
        </p:nvGraphicFramePr>
        <p:xfrm>
          <a:off x="6483350" y="1520825"/>
          <a:ext cx="2105025" cy="2743200"/>
        </p:xfrm>
        <a:graphic>
          <a:graphicData uri="http://schemas.openxmlformats.org/drawingml/2006/table">
            <a:tbl>
              <a:tblPr/>
              <a:tblGrid>
                <a:gridCol w="1006475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351" name="Text Box 127"/>
          <p:cNvSpPr txBox="1">
            <a:spLocks noChangeArrowheads="1"/>
          </p:cNvSpPr>
          <p:nvPr/>
        </p:nvSpPr>
        <p:spPr bwMode="auto">
          <a:xfrm>
            <a:off x="1109663" y="1728462"/>
            <a:ext cx="4545012" cy="243205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id, last, first</a:t>
            </a:r>
          </a:p>
          <a:p>
            <a:r>
              <a:rPr lang="en-US" sz="1400" b="1" dirty="0">
                <a:latin typeface="Courier New" charset="0"/>
              </a:rPr>
              <a:t>FROM student, class, </a:t>
            </a:r>
            <a:r>
              <a:rPr lang="en-US" sz="1400" b="1" dirty="0" err="1">
                <a:latin typeface="Courier New" charset="0"/>
              </a:rPr>
              <a:t>student_class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WHERE subject = 'Java programming'</a:t>
            </a:r>
          </a:p>
          <a:p>
            <a:r>
              <a:rPr lang="en-US" sz="1400" b="1" dirty="0">
                <a:latin typeface="Courier New" charset="0"/>
              </a:rPr>
              <a:t>AND code = </a:t>
            </a:r>
            <a:r>
              <a:rPr lang="en-US" sz="1400" b="1" dirty="0" err="1">
                <a:latin typeface="Courier New" charset="0"/>
              </a:rPr>
              <a:t>class_code</a:t>
            </a:r>
            <a:r>
              <a:rPr lang="en-US" sz="1400" b="1" dirty="0">
                <a:latin typeface="Courier New" charset="0"/>
              </a:rPr>
              <a:t> AND id = </a:t>
            </a:r>
            <a:r>
              <a:rPr lang="en-US" sz="1400" b="1" dirty="0" err="1">
                <a:latin typeface="Courier New" charset="0"/>
              </a:rPr>
              <a:t>student_id</a:t>
            </a:r>
            <a:endParaRPr lang="en-US" sz="1400" b="1" dirty="0">
              <a:latin typeface="Courier New" charset="0"/>
            </a:endParaRP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+------+-------+-------+</a:t>
            </a:r>
          </a:p>
          <a:p>
            <a:r>
              <a:rPr lang="en-US" sz="1400" b="1" dirty="0">
                <a:latin typeface="Courier New" charset="0"/>
              </a:rPr>
              <a:t>| id   | last  | first |</a:t>
            </a:r>
          </a:p>
          <a:p>
            <a:r>
              <a:rPr lang="en-US" sz="1400" b="1" dirty="0">
                <a:latin typeface="Courier New" charset="0"/>
              </a:rPr>
              <a:t>+------+-------+-------+</a:t>
            </a:r>
          </a:p>
          <a:p>
            <a:r>
              <a:rPr lang="en-US" sz="1400" b="1" dirty="0">
                <a:latin typeface="Courier New" charset="0"/>
              </a:rPr>
              <a:t>| 1001 | Doe   | John  |</a:t>
            </a:r>
          </a:p>
          <a:p>
            <a:r>
              <a:rPr lang="en-US" sz="1400" b="1" dirty="0">
                <a:latin typeface="Courier New" charset="0"/>
              </a:rPr>
              <a:t>| 1021 | Smith | Kim   |</a:t>
            </a:r>
          </a:p>
          <a:p>
            <a:r>
              <a:rPr lang="en-US" sz="1400" b="1" dirty="0">
                <a:latin typeface="Courier New" charset="0"/>
              </a:rPr>
              <a:t>+------+-------+-------+</a:t>
            </a:r>
          </a:p>
        </p:txBody>
      </p:sp>
      <p:sp>
        <p:nvSpPr>
          <p:cNvPr id="308353" name="Text Box 129"/>
          <p:cNvSpPr txBox="1">
            <a:spLocks noChangeArrowheads="1"/>
          </p:cNvSpPr>
          <p:nvPr/>
        </p:nvSpPr>
        <p:spPr bwMode="auto">
          <a:xfrm>
            <a:off x="701675" y="413067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8354" name="Text Box 130"/>
          <p:cNvSpPr txBox="1">
            <a:spLocks noChangeArrowheads="1"/>
          </p:cNvSpPr>
          <p:nvPr/>
        </p:nvSpPr>
        <p:spPr bwMode="auto">
          <a:xfrm>
            <a:off x="6483350" y="1203325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  <p:sp>
        <p:nvSpPr>
          <p:cNvPr id="308355" name="Text Box 131"/>
          <p:cNvSpPr txBox="1">
            <a:spLocks noChangeArrowheads="1"/>
          </p:cNvSpPr>
          <p:nvPr/>
        </p:nvSpPr>
        <p:spPr bwMode="auto">
          <a:xfrm>
            <a:off x="5326063" y="4130675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</p:spTree>
    <p:extLst>
      <p:ext uri="{BB962C8B-B14F-4D97-AF65-F5344CB8AC3E}">
        <p14:creationId xmlns:p14="http://schemas.microsoft.com/office/powerpoint/2010/main" val="2644454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51" grpId="0" animBg="1"/>
      <p:bldP spid="308353" grpId="0"/>
      <p:bldP spid="308354" grpId="0"/>
      <p:bldP spid="3083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5F69-CA15-D543-BFB6-D066EA0F8517}" type="slidenum">
              <a:rPr lang="en-US"/>
              <a:pPr/>
              <a:t>3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</a:t>
            </a:r>
            <a:r>
              <a:rPr lang="en-US" dirty="0" smtClean="0"/>
              <a:t>-End </a:t>
            </a:r>
            <a:r>
              <a:rPr lang="en-US" dirty="0"/>
              <a:t>Data Repository Issues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Redundancy and inconsistency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Multiple copies of data (good for backup)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Different versions that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match (bad)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Consistent updates and deletions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Access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to access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Timeliness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Disparity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stored in multiple and scattered locations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stored in different formats and media</a:t>
            </a:r>
          </a:p>
        </p:txBody>
      </p:sp>
    </p:spTree>
    <p:extLst>
      <p:ext uri="{BB962C8B-B14F-4D97-AF65-F5344CB8AC3E}">
        <p14:creationId xmlns:p14="http://schemas.microsoft.com/office/powerpoint/2010/main" val="226777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D9CA-9B9F-6645-A80B-C4C967280EFE}" type="slidenum">
              <a:rPr lang="en-US"/>
              <a:pPr/>
              <a:t>30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235075"/>
            <a:ext cx="5668962" cy="487363"/>
          </a:xfrm>
        </p:spPr>
        <p:txBody>
          <a:bodyPr/>
          <a:lstStyle/>
          <a:p>
            <a:r>
              <a:rPr lang="en-US" sz="2400"/>
              <a:t>What classes is John Doe taking?</a:t>
            </a:r>
          </a:p>
        </p:txBody>
      </p:sp>
      <p:graphicFrame>
        <p:nvGraphicFramePr>
          <p:cNvPr id="304267" name="Group 139"/>
          <p:cNvGraphicFramePr>
            <a:graphicFrameLocks noGrp="1"/>
          </p:cNvGraphicFramePr>
          <p:nvPr/>
        </p:nvGraphicFramePr>
        <p:xfrm>
          <a:off x="914400" y="4440238"/>
          <a:ext cx="2559050" cy="1645920"/>
        </p:xfrm>
        <a:graphic>
          <a:graphicData uri="http://schemas.openxmlformats.org/drawingml/2006/table">
            <a:tbl>
              <a:tblPr/>
              <a:tblGrid>
                <a:gridCol w="639763"/>
                <a:gridCol w="1004887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4269" name="Group 141"/>
          <p:cNvGraphicFramePr>
            <a:graphicFrameLocks noGrp="1"/>
          </p:cNvGraphicFramePr>
          <p:nvPr/>
        </p:nvGraphicFramePr>
        <p:xfrm>
          <a:off x="3932238" y="4441825"/>
          <a:ext cx="4297362" cy="1645920"/>
        </p:xfrm>
        <a:graphic>
          <a:graphicData uri="http://schemas.openxmlformats.org/drawingml/2006/table">
            <a:tbl>
              <a:tblPr/>
              <a:tblGrid>
                <a:gridCol w="1006475"/>
                <a:gridCol w="1004887"/>
                <a:gridCol w="1646238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4270" name="Group 142"/>
          <p:cNvGraphicFramePr>
            <a:graphicFrameLocks noGrp="1"/>
          </p:cNvGraphicFramePr>
          <p:nvPr/>
        </p:nvGraphicFramePr>
        <p:xfrm>
          <a:off x="6126163" y="1520825"/>
          <a:ext cx="2105025" cy="2743200"/>
        </p:xfrm>
        <a:graphic>
          <a:graphicData uri="http://schemas.openxmlformats.org/drawingml/2006/table">
            <a:tbl>
              <a:tblPr/>
              <a:tblGrid>
                <a:gridCol w="1006475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4257" name="Text Box 129"/>
          <p:cNvSpPr txBox="1">
            <a:spLocks noChangeArrowheads="1"/>
          </p:cNvSpPr>
          <p:nvPr/>
        </p:nvSpPr>
        <p:spPr bwMode="auto">
          <a:xfrm>
            <a:off x="1527175" y="1804988"/>
            <a:ext cx="3959225" cy="22828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SELECT code, subject</a:t>
            </a:r>
          </a:p>
          <a:p>
            <a:r>
              <a:rPr lang="en-US" sz="1200" b="1" dirty="0">
                <a:latin typeface="Courier New" charset="0"/>
              </a:rPr>
              <a:t>FROM student, class, </a:t>
            </a:r>
            <a:r>
              <a:rPr lang="en-US" sz="1200" b="1" dirty="0" err="1">
                <a:latin typeface="Courier New" charset="0"/>
              </a:rPr>
              <a:t>student_class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WHERE last = 'Doe' AND first = 'John'</a:t>
            </a:r>
          </a:p>
          <a:p>
            <a:r>
              <a:rPr lang="en-US" sz="1200" b="1" dirty="0">
                <a:latin typeface="Courier New" charset="0"/>
              </a:rPr>
              <a:t>AND id = </a:t>
            </a:r>
            <a:r>
              <a:rPr lang="en-US" sz="1200" b="1" dirty="0" err="1">
                <a:latin typeface="Courier New" charset="0"/>
              </a:rPr>
              <a:t>student_id</a:t>
            </a:r>
            <a:r>
              <a:rPr lang="en-US" sz="1200" b="1" dirty="0">
                <a:latin typeface="Courier New" charset="0"/>
              </a:rPr>
              <a:t> AND code = </a:t>
            </a:r>
            <a:r>
              <a:rPr lang="en-US" sz="1200" b="1" dirty="0" err="1">
                <a:latin typeface="Courier New" charset="0"/>
              </a:rPr>
              <a:t>class_code</a:t>
            </a:r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+------+----------------------+</a:t>
            </a:r>
          </a:p>
          <a:p>
            <a:r>
              <a:rPr lang="en-US" sz="1200" b="1" dirty="0">
                <a:latin typeface="Courier New" charset="0"/>
              </a:rPr>
              <a:t>| code | subject              |</a:t>
            </a:r>
          </a:p>
          <a:p>
            <a:r>
              <a:rPr lang="en-US" sz="1200" b="1" dirty="0">
                <a:latin typeface="Courier New" charset="0"/>
              </a:rPr>
              <a:t>+------+----------------------+</a:t>
            </a:r>
          </a:p>
          <a:p>
            <a:r>
              <a:rPr lang="en-US" sz="1200" b="1" dirty="0">
                <a:latin typeface="Courier New" charset="0"/>
              </a:rPr>
              <a:t>|  908 | Data structures      |</a:t>
            </a:r>
          </a:p>
          <a:p>
            <a:r>
              <a:rPr lang="en-US" sz="1200" b="1" dirty="0">
                <a:latin typeface="Courier New" charset="0"/>
              </a:rPr>
              <a:t>|  926 | Java programming     |</a:t>
            </a:r>
          </a:p>
          <a:p>
            <a:r>
              <a:rPr lang="en-US" sz="1200" b="1" dirty="0">
                <a:latin typeface="Courier New" charset="0"/>
              </a:rPr>
              <a:t>|  951 | Software engineering |</a:t>
            </a:r>
          </a:p>
          <a:p>
            <a:r>
              <a:rPr lang="en-US" sz="1200" b="1" dirty="0">
                <a:latin typeface="Courier New" charset="0"/>
              </a:rPr>
              <a:t>+------+----------------------+</a:t>
            </a:r>
          </a:p>
        </p:txBody>
      </p:sp>
      <p:sp>
        <p:nvSpPr>
          <p:cNvPr id="304258" name="Text Box 130"/>
          <p:cNvSpPr txBox="1">
            <a:spLocks noChangeArrowheads="1"/>
          </p:cNvSpPr>
          <p:nvPr/>
        </p:nvSpPr>
        <p:spPr bwMode="auto">
          <a:xfrm>
            <a:off x="3841750" y="413067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4259" name="Text Box 131"/>
          <p:cNvSpPr txBox="1">
            <a:spLocks noChangeArrowheads="1"/>
          </p:cNvSpPr>
          <p:nvPr/>
        </p:nvSpPr>
        <p:spPr bwMode="auto">
          <a:xfrm>
            <a:off x="914400" y="4130675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04260" name="Text Box 132"/>
          <p:cNvSpPr txBox="1">
            <a:spLocks noChangeArrowheads="1"/>
          </p:cNvSpPr>
          <p:nvPr/>
        </p:nvSpPr>
        <p:spPr bwMode="auto">
          <a:xfrm>
            <a:off x="6126163" y="1203325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674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4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4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4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257" grpId="0" animBg="1"/>
      <p:bldP spid="304258" grpId="0"/>
      <p:bldP spid="304259" grpId="0"/>
      <p:bldP spid="30426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5831-2F2E-D94B-B359-3A2FAD82D1FE}" type="slidenum">
              <a:rPr lang="en-US"/>
              <a:pPr/>
              <a:t>31</a:t>
            </a:fld>
            <a:endParaRPr 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143000"/>
            <a:ext cx="5668962" cy="822976"/>
          </a:xfrm>
        </p:spPr>
        <p:txBody>
          <a:bodyPr/>
          <a:lstStyle/>
          <a:p>
            <a:r>
              <a:rPr lang="en-US" sz="2000" dirty="0"/>
              <a:t>Who are John </a:t>
            </a:r>
            <a:r>
              <a:rPr lang="en-US" sz="2000" dirty="0" smtClean="0"/>
              <a:t>Lane</a:t>
            </a:r>
            <a:r>
              <a:rPr lang="en-US" sz="2000" dirty="0" smtClean="0">
                <a:latin typeface="Arial"/>
              </a:rPr>
              <a:t>’</a:t>
            </a:r>
            <a:r>
              <a:rPr lang="en-US" sz="2000" dirty="0" smtClean="0"/>
              <a:t>s students</a:t>
            </a:r>
            <a:br>
              <a:rPr lang="en-US" sz="2000" dirty="0" smtClean="0"/>
            </a:br>
            <a:r>
              <a:rPr lang="en-US" sz="2000" dirty="0" smtClean="0"/>
              <a:t>and in which subjects?</a:t>
            </a:r>
            <a:endParaRPr lang="en-US" sz="2000" dirty="0"/>
          </a:p>
        </p:txBody>
      </p:sp>
      <p:graphicFrame>
        <p:nvGraphicFramePr>
          <p:cNvPr id="309433" name="Group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33343"/>
              </p:ext>
            </p:extLst>
          </p:nvPr>
        </p:nvGraphicFramePr>
        <p:xfrm>
          <a:off x="6856413" y="4768819"/>
          <a:ext cx="1646237" cy="1494790"/>
        </p:xfrm>
        <a:graphic>
          <a:graphicData uri="http://schemas.openxmlformats.org/drawingml/2006/table">
            <a:tbl>
              <a:tblPr/>
              <a:tblGrid>
                <a:gridCol w="547687"/>
                <a:gridCol w="549275"/>
                <a:gridCol w="54927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428" name="Group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761078"/>
              </p:ext>
            </p:extLst>
          </p:nvPr>
        </p:nvGraphicFramePr>
        <p:xfrm>
          <a:off x="3024188" y="4768819"/>
          <a:ext cx="3473450" cy="1494790"/>
        </p:xfrm>
        <a:graphic>
          <a:graphicData uri="http://schemas.openxmlformats.org/drawingml/2006/table">
            <a:tbl>
              <a:tblPr/>
              <a:tblGrid>
                <a:gridCol w="547687"/>
                <a:gridCol w="914400"/>
                <a:gridCol w="1463675"/>
                <a:gridCol w="54768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431" name="Group 183"/>
          <p:cNvGraphicFramePr>
            <a:graphicFrameLocks noGrp="1"/>
          </p:cNvGraphicFramePr>
          <p:nvPr/>
        </p:nvGraphicFramePr>
        <p:xfrm>
          <a:off x="6399213" y="1639888"/>
          <a:ext cx="2105025" cy="2438400"/>
        </p:xfrm>
        <a:graphic>
          <a:graphicData uri="http://schemas.openxmlformats.org/drawingml/2006/table">
            <a:tbl>
              <a:tblPr/>
              <a:tblGrid>
                <a:gridCol w="1006475"/>
                <a:gridCol w="109855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375" name="Text Box 127"/>
          <p:cNvSpPr txBox="1">
            <a:spLocks noChangeArrowheads="1"/>
          </p:cNvSpPr>
          <p:nvPr/>
        </p:nvSpPr>
        <p:spPr bwMode="auto">
          <a:xfrm>
            <a:off x="787400" y="1878318"/>
            <a:ext cx="5156200" cy="264795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SELECT </a:t>
            </a:r>
            <a:r>
              <a:rPr lang="en-US" sz="1200" b="1" dirty="0" err="1">
                <a:latin typeface="Courier New" charset="0"/>
              </a:rPr>
              <a:t>student.first</a:t>
            </a:r>
            <a:r>
              <a:rPr lang="en-US" sz="1200" b="1" dirty="0">
                <a:latin typeface="Courier New" charset="0"/>
              </a:rPr>
              <a:t>, </a:t>
            </a:r>
            <a:r>
              <a:rPr lang="en-US" sz="1200" b="1" dirty="0" err="1">
                <a:latin typeface="Courier New" charset="0"/>
              </a:rPr>
              <a:t>student.last</a:t>
            </a:r>
            <a:r>
              <a:rPr lang="en-US" sz="1200" b="1" dirty="0">
                <a:latin typeface="Courier New" charset="0"/>
              </a:rPr>
              <a:t>, subject</a:t>
            </a:r>
          </a:p>
          <a:p>
            <a:r>
              <a:rPr lang="en-US" sz="1200" b="1" dirty="0">
                <a:latin typeface="Courier New" charset="0"/>
              </a:rPr>
              <a:t>FROM student, teacher, class, </a:t>
            </a:r>
            <a:r>
              <a:rPr lang="en-US" sz="1200" b="1" dirty="0" err="1">
                <a:latin typeface="Courier New" charset="0"/>
              </a:rPr>
              <a:t>student_class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WHERE </a:t>
            </a:r>
            <a:r>
              <a:rPr lang="en-US" sz="1200" b="1" dirty="0" err="1">
                <a:latin typeface="Courier New" charset="0"/>
              </a:rPr>
              <a:t>teacher.last</a:t>
            </a:r>
            <a:r>
              <a:rPr lang="en-US" sz="1200" b="1" dirty="0">
                <a:latin typeface="Courier New" charset="0"/>
              </a:rPr>
              <a:t> = 'Lane' AND </a:t>
            </a:r>
            <a:r>
              <a:rPr lang="en-US" sz="1200" b="1" dirty="0" err="1">
                <a:latin typeface="Courier New" charset="0"/>
              </a:rPr>
              <a:t>teacher.first</a:t>
            </a:r>
            <a:r>
              <a:rPr lang="en-US" sz="1200" b="1" dirty="0">
                <a:latin typeface="Courier New" charset="0"/>
              </a:rPr>
              <a:t> = 'John'</a:t>
            </a:r>
          </a:p>
          <a:p>
            <a:r>
              <a:rPr lang="en-US" sz="1200" b="1" dirty="0">
                <a:latin typeface="Courier New" charset="0"/>
              </a:rPr>
              <a:t>AND </a:t>
            </a:r>
            <a:r>
              <a:rPr lang="en-US" sz="1200" b="1" dirty="0" err="1">
                <a:latin typeface="Courier New" charset="0"/>
              </a:rPr>
              <a:t>teacher_id</a:t>
            </a:r>
            <a:r>
              <a:rPr lang="en-US" sz="1200" b="1" dirty="0">
                <a:latin typeface="Courier New" charset="0"/>
              </a:rPr>
              <a:t> = </a:t>
            </a:r>
            <a:r>
              <a:rPr lang="en-US" sz="1200" b="1" dirty="0" err="1">
                <a:latin typeface="Courier New" charset="0"/>
              </a:rPr>
              <a:t>teacher.id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AND code = </a:t>
            </a:r>
            <a:r>
              <a:rPr lang="en-US" sz="1200" b="1" dirty="0" err="1">
                <a:latin typeface="Courier New" charset="0"/>
              </a:rPr>
              <a:t>class_code</a:t>
            </a:r>
            <a:r>
              <a:rPr lang="en-US" sz="1200" b="1" dirty="0">
                <a:latin typeface="Courier New" charset="0"/>
              </a:rPr>
              <a:t> AND </a:t>
            </a:r>
            <a:r>
              <a:rPr lang="en-US" sz="1200" b="1" dirty="0" err="1">
                <a:latin typeface="Courier New" charset="0"/>
              </a:rPr>
              <a:t>student.id</a:t>
            </a:r>
            <a:r>
              <a:rPr lang="en-US" sz="1200" b="1" dirty="0">
                <a:latin typeface="Courier New" charset="0"/>
              </a:rPr>
              <a:t> = </a:t>
            </a:r>
            <a:r>
              <a:rPr lang="en-US" sz="1200" b="1" dirty="0" err="1">
                <a:latin typeface="Courier New" charset="0"/>
              </a:rPr>
              <a:t>student_id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ORDER BY subject, </a:t>
            </a:r>
            <a:r>
              <a:rPr lang="en-US" sz="1200" b="1" dirty="0" err="1">
                <a:latin typeface="Courier New" charset="0"/>
              </a:rPr>
              <a:t>student.last</a:t>
            </a:r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+-------+-------+----------------------+</a:t>
            </a:r>
          </a:p>
          <a:p>
            <a:r>
              <a:rPr lang="en-US" sz="1200" b="1" dirty="0">
                <a:latin typeface="Courier New" charset="0"/>
              </a:rPr>
              <a:t>| first | last  | subject              |</a:t>
            </a:r>
          </a:p>
          <a:p>
            <a:r>
              <a:rPr lang="en-US" sz="1200" b="1" dirty="0">
                <a:latin typeface="Courier New" charset="0"/>
              </a:rPr>
              <a:t>+-------+-------+----------------------+</a:t>
            </a:r>
          </a:p>
          <a:p>
            <a:r>
              <a:rPr lang="en-US" sz="1200" b="1" dirty="0">
                <a:latin typeface="Courier New" charset="0"/>
              </a:rPr>
              <a:t>| Tim   | Novak | Operating systems    |</a:t>
            </a:r>
          </a:p>
          <a:p>
            <a:r>
              <a:rPr lang="en-US" sz="1200" b="1" dirty="0">
                <a:latin typeface="Courier New" charset="0"/>
              </a:rPr>
              <a:t>| Kim   | Smith | Operating systems    |</a:t>
            </a:r>
          </a:p>
          <a:p>
            <a:r>
              <a:rPr lang="en-US" sz="1200" b="1" dirty="0">
                <a:latin typeface="Courier New" charset="0"/>
              </a:rPr>
              <a:t>| John  | Doe   | Software engineering |</a:t>
            </a:r>
          </a:p>
          <a:p>
            <a:r>
              <a:rPr lang="en-US" sz="1200" b="1" dirty="0">
                <a:latin typeface="Courier New" charset="0"/>
              </a:rPr>
              <a:t>+-------+-------+----------------------+</a:t>
            </a:r>
          </a:p>
        </p:txBody>
      </p:sp>
      <p:graphicFrame>
        <p:nvGraphicFramePr>
          <p:cNvPr id="309427" name="Group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689344"/>
              </p:ext>
            </p:extLst>
          </p:nvPr>
        </p:nvGraphicFramePr>
        <p:xfrm>
          <a:off x="555625" y="4767231"/>
          <a:ext cx="2011363" cy="1221740"/>
        </p:xfrm>
        <a:graphic>
          <a:graphicData uri="http://schemas.openxmlformats.org/drawingml/2006/table">
            <a:tbl>
              <a:tblPr/>
              <a:tblGrid>
                <a:gridCol w="547688"/>
                <a:gridCol w="823912"/>
                <a:gridCol w="6397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17" name="Text Box 169"/>
          <p:cNvSpPr txBox="1">
            <a:spLocks noChangeArrowheads="1"/>
          </p:cNvSpPr>
          <p:nvPr/>
        </p:nvSpPr>
        <p:spPr bwMode="auto">
          <a:xfrm>
            <a:off x="463550" y="4484656"/>
            <a:ext cx="741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09423" name="Text Box 175"/>
          <p:cNvSpPr txBox="1">
            <a:spLocks noChangeArrowheads="1"/>
          </p:cNvSpPr>
          <p:nvPr/>
        </p:nvSpPr>
        <p:spPr bwMode="auto">
          <a:xfrm>
            <a:off x="6765925" y="4494181"/>
            <a:ext cx="7151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09424" name="Text Box 176"/>
          <p:cNvSpPr txBox="1">
            <a:spLocks noChangeArrowheads="1"/>
          </p:cNvSpPr>
          <p:nvPr/>
        </p:nvSpPr>
        <p:spPr bwMode="auto">
          <a:xfrm>
            <a:off x="3024188" y="4494181"/>
            <a:ext cx="5694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9425" name="Text Box 177"/>
          <p:cNvSpPr txBox="1">
            <a:spLocks noChangeArrowheads="1"/>
          </p:cNvSpPr>
          <p:nvPr/>
        </p:nvSpPr>
        <p:spPr bwMode="auto">
          <a:xfrm>
            <a:off x="6399213" y="1325563"/>
            <a:ext cx="11855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B23C00"/>
                </a:solidFill>
              </a:rPr>
              <a:t>Student_Class</a:t>
            </a:r>
            <a:endParaRPr lang="en-US" sz="12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7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75" grpId="0" animBg="1"/>
      <p:bldP spid="309417" grpId="0"/>
      <p:bldP spid="309423" grpId="0"/>
      <p:bldP spid="309424" grpId="0"/>
      <p:bldP spid="30942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to Create and Drop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 smtClean="0"/>
              <a:t>Create examples: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Drop 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874537"/>
            <a:ext cx="387858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CREATE DATABASE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0196" y="2514610"/>
            <a:ext cx="603337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CREATE DATABASE </a:t>
            </a:r>
            <a:r>
              <a:rPr lang="en-US" sz="2000" b="1" dirty="0" smtClean="0">
                <a:latin typeface="Courier New"/>
                <a:cs typeface="Courier New"/>
              </a:rPr>
              <a:t>IF NOT EXISTS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0196" y="3886195"/>
            <a:ext cx="3570759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DROP DATABASE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0196" y="4434829"/>
            <a:ext cx="5109893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DROP DATABASE </a:t>
            </a:r>
            <a:r>
              <a:rPr lang="en-US" sz="2000" b="1" dirty="0" smtClean="0">
                <a:latin typeface="Courier New"/>
                <a:cs typeface="Courier New"/>
              </a:rPr>
              <a:t>IF EXISTS school3;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332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05879" y="3925401"/>
            <a:ext cx="5879158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CREATE TABLE class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(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code 	 INT         PRIMARY KEY,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</a:t>
            </a:r>
            <a:r>
              <a:rPr lang="en-US" sz="2000" b="1" dirty="0" err="1" smtClean="0">
                <a:latin typeface="Courier New"/>
                <a:cs typeface="Courier New"/>
              </a:rPr>
              <a:t>teacher_id</a:t>
            </a:r>
            <a:r>
              <a:rPr lang="en-US" sz="2000" b="1" dirty="0" smtClean="0">
                <a:latin typeface="Courier New"/>
                <a:cs typeface="Courier New"/>
              </a:rPr>
              <a:t> INT         NOT NULL,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subject    VARCHAR(32) NOT NULL,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room       INT         NOT </a:t>
            </a:r>
            <a:r>
              <a:rPr lang="en-US" sz="2000" b="1" dirty="0">
                <a:latin typeface="Courier New"/>
                <a:cs typeface="Courier New"/>
              </a:rPr>
              <a:t>NULL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to Create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499356"/>
          </a:xfrm>
        </p:spPr>
        <p:txBody>
          <a:bodyPr/>
          <a:lstStyle/>
          <a:p>
            <a:r>
              <a:rPr lang="en-US" dirty="0" smtClean="0"/>
              <a:t>First we create a new database </a:t>
            </a:r>
            <a:br>
              <a:rPr lang="en-US" dirty="0" smtClean="0"/>
            </a:br>
            <a:r>
              <a:rPr lang="en-US" dirty="0" smtClean="0"/>
              <a:t>and connect to it: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Create the Class table: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2297378"/>
            <a:ext cx="387858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CREATE DATABASE </a:t>
            </a:r>
            <a:r>
              <a:rPr lang="en-US" sz="2000" b="1" dirty="0" smtClean="0">
                <a:latin typeface="Courier New"/>
                <a:cs typeface="Courier New"/>
              </a:rPr>
              <a:t>school3;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USE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graphicFrame>
        <p:nvGraphicFramePr>
          <p:cNvPr id="6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985577"/>
              </p:ext>
            </p:extLst>
          </p:nvPr>
        </p:nvGraphicFramePr>
        <p:xfrm>
          <a:off x="5029195" y="1944361"/>
          <a:ext cx="3657560" cy="2216151"/>
        </p:xfrm>
        <a:graphic>
          <a:graphicData uri="http://schemas.openxmlformats.org/drawingml/2006/table">
            <a:tbl>
              <a:tblPr/>
              <a:tblGrid>
                <a:gridCol w="640073"/>
                <a:gridCol w="1005829"/>
                <a:gridCol w="1280146"/>
                <a:gridCol w="731512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920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CBD3-CEB3-E64D-B2C8-6948A712B92B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Record Insert, Update, and Delete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21920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There are SQL statements to </a:t>
            </a:r>
            <a:r>
              <a:rPr lang="en-US" dirty="0">
                <a:solidFill>
                  <a:srgbClr val="B23C00"/>
                </a:solidFill>
              </a:rPr>
              <a:t>insert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update</a:t>
            </a:r>
            <a:r>
              <a:rPr lang="en-US" dirty="0"/>
              <a:t>, and </a:t>
            </a:r>
            <a:r>
              <a:rPr lang="en-US" dirty="0">
                <a:solidFill>
                  <a:srgbClr val="B23C00"/>
                </a:solidFill>
              </a:rPr>
              <a:t>delete </a:t>
            </a:r>
            <a:r>
              <a:rPr lang="en-US" dirty="0"/>
              <a:t>records.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 smtClean="0"/>
              <a:t>the SQL tutorial.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18589" y="2636315"/>
            <a:ext cx="5879459" cy="317009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INSERT</a:t>
            </a:r>
            <a:r>
              <a:rPr lang="en-US" sz="2000" b="1" dirty="0">
                <a:latin typeface="Courier New" charset="0"/>
              </a:rPr>
              <a:t> INTO teacher (id, last, first)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VALUES (7088, 'Mak', 'Ron'),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     (7090, 'Wilson', 'Brian')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/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UPDATE</a:t>
            </a:r>
            <a:r>
              <a:rPr lang="en-US" sz="2000" b="1" dirty="0">
                <a:latin typeface="Courier New" charset="0"/>
              </a:rPr>
              <a:t> teacher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SET first = 'Ronald'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WHERE first = 'Ron'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/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DELETE</a:t>
            </a:r>
            <a:r>
              <a:rPr lang="en-US" sz="2000" b="1" dirty="0">
                <a:latin typeface="Courier New" charset="0"/>
              </a:rPr>
              <a:t> FROM teacher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WHERE id = </a:t>
            </a:r>
            <a:r>
              <a:rPr lang="en-US" sz="2000" b="1" dirty="0" smtClean="0">
                <a:latin typeface="Courier New" charset="0"/>
              </a:rPr>
              <a:t>7090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6492219" y="3977634"/>
            <a:ext cx="206619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This can update</a:t>
            </a:r>
          </a:p>
          <a:p>
            <a:r>
              <a:rPr lang="en-US" sz="2000">
                <a:solidFill>
                  <a:schemeClr val="folHlink"/>
                </a:solidFill>
              </a:rPr>
              <a:t>multiple records!</a:t>
            </a:r>
          </a:p>
        </p:txBody>
      </p:sp>
    </p:spTree>
    <p:extLst>
      <p:ext uri="{BB962C8B-B14F-4D97-AF65-F5344CB8AC3E}">
        <p14:creationId xmlns:p14="http://schemas.microsoft.com/office/powerpoint/2010/main" val="205571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to </a:t>
            </a:r>
            <a:r>
              <a:rPr lang="en-US" dirty="0" smtClean="0"/>
              <a:t>Add 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Add rows to </a:t>
            </a:r>
            <a:br>
              <a:rPr lang="en-US" dirty="0" smtClean="0"/>
            </a:br>
            <a:r>
              <a:rPr lang="en-US" dirty="0" smtClean="0"/>
              <a:t>the Class table: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093852"/>
              </p:ext>
            </p:extLst>
          </p:nvPr>
        </p:nvGraphicFramePr>
        <p:xfrm>
          <a:off x="3931927" y="1325903"/>
          <a:ext cx="3657560" cy="2216151"/>
        </p:xfrm>
        <a:graphic>
          <a:graphicData uri="http://schemas.openxmlformats.org/drawingml/2006/table">
            <a:tbl>
              <a:tblPr/>
              <a:tblGrid>
                <a:gridCol w="640073"/>
                <a:gridCol w="1005829"/>
                <a:gridCol w="1280146"/>
                <a:gridCol w="731512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123" y="3775983"/>
            <a:ext cx="8034246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INSERT INTO class (code, </a:t>
            </a:r>
            <a:r>
              <a:rPr lang="en-US" sz="2000" b="1" dirty="0" err="1" smtClean="0">
                <a:latin typeface="Courier New"/>
                <a:cs typeface="Courier New"/>
              </a:rPr>
              <a:t>teacher_id</a:t>
            </a:r>
            <a:r>
              <a:rPr lang="en-US" sz="2000" b="1" dirty="0" smtClean="0">
                <a:latin typeface="Courier New"/>
                <a:cs typeface="Courier New"/>
              </a:rPr>
              <a:t>, subject, room)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VALUES (908, 7008, 'Data structures',      114),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   (926, 7003, 'Java programming'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    101)</a:t>
            </a:r>
            <a:r>
              <a:rPr lang="en-US" sz="2000" b="1" dirty="0">
                <a:latin typeface="Courier New"/>
                <a:cs typeface="Courier New"/>
              </a:rPr>
              <a:t>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   (931, 7051, 'Compilers'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           222)</a:t>
            </a:r>
            <a:r>
              <a:rPr lang="en-US" sz="2000" b="1" dirty="0">
                <a:latin typeface="Courier New"/>
                <a:cs typeface="Courier New"/>
              </a:rPr>
              <a:t>,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(951, 7012, 'Software engineering'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210),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(978, 7012, 'Operating systems'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   109);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98742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Script </a:t>
            </a:r>
            <a:r>
              <a:rPr lang="en-US" b="1" dirty="0" err="1" smtClean="0">
                <a:latin typeface="Courier New"/>
                <a:cs typeface="Courier New"/>
              </a:rPr>
              <a:t>create_school.sql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99474" y="1373537"/>
            <a:ext cx="6464330" cy="4524316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DROP DATABASE IF EXISTS school3;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CREATE DATABASE school3;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USE school3;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CREATE TABLE class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(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code		INT		PRIMARY KEY,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</a:t>
            </a:r>
            <a:r>
              <a:rPr lang="en-US" b="1" dirty="0" err="1" smtClean="0">
                <a:latin typeface="Courier New"/>
                <a:cs typeface="Courier New"/>
              </a:rPr>
              <a:t>teacher_id</a:t>
            </a:r>
            <a:r>
              <a:rPr lang="en-US" b="1" dirty="0" smtClean="0">
                <a:latin typeface="Courier New"/>
                <a:cs typeface="Courier New"/>
              </a:rPr>
              <a:t> 	INT 	    	NOT NULL,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subject 		VARCHAR(32)	NOT NULL,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room 		INT 		NOT NULL,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);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INSERT INTO class (code, </a:t>
            </a:r>
            <a:r>
              <a:rPr lang="en-US" b="1" dirty="0" err="1" smtClean="0">
                <a:latin typeface="Courier New"/>
                <a:cs typeface="Courier New"/>
              </a:rPr>
              <a:t>teacher_id</a:t>
            </a:r>
            <a:r>
              <a:rPr lang="en-US" b="1" dirty="0" smtClean="0">
                <a:latin typeface="Courier New"/>
                <a:cs typeface="Courier New"/>
              </a:rPr>
              <a:t>, subject, room)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VALUES	(908, 7008, 'Data structures', 	114),</a:t>
            </a:r>
          </a:p>
          <a:p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(926, 7003, 'Java programming', 	101),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(931, 7051, 'Compilers', 		222),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(951, 7012, 'Software engineering', 	210), 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	(978, 7012, 'Operating systems', 	109);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86313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Script </a:t>
            </a:r>
            <a:r>
              <a:rPr lang="en-US" b="1" dirty="0" err="1" smtClean="0">
                <a:latin typeface="Courier New"/>
                <a:cs typeface="Courier New"/>
              </a:rPr>
              <a:t>create_school.sql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43031" y="1325903"/>
            <a:ext cx="6463578" cy="4524316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CREATE TABLE </a:t>
            </a:r>
            <a:r>
              <a:rPr lang="en-US" b="1" dirty="0" err="1">
                <a:latin typeface="Courier New"/>
                <a:cs typeface="Courier New"/>
              </a:rPr>
              <a:t>contact_info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</a:p>
          <a:p>
            <a:r>
              <a:rPr lang="en-US" b="1" dirty="0">
                <a:latin typeface="Courier New"/>
                <a:cs typeface="Courier New"/>
              </a:rPr>
              <a:t>    id			INT		PRIMARY KEY,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email_address</a:t>
            </a:r>
            <a:r>
              <a:rPr lang="en-US" b="1" dirty="0">
                <a:latin typeface="Courier New"/>
                <a:cs typeface="Courier New"/>
              </a:rPr>
              <a:t>	VARCHAR(32)	NOT NULL</a:t>
            </a:r>
          </a:p>
          <a:p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INSERT INTO </a:t>
            </a:r>
            <a:r>
              <a:rPr lang="en-US" b="1" dirty="0" err="1">
                <a:latin typeface="Courier New"/>
                <a:cs typeface="Courier New"/>
              </a:rPr>
              <a:t>contact_info</a:t>
            </a:r>
            <a:r>
              <a:rPr lang="en-US" b="1" dirty="0">
                <a:latin typeface="Courier New"/>
                <a:cs typeface="Courier New"/>
              </a:rPr>
              <a:t> (id, </a:t>
            </a:r>
            <a:r>
              <a:rPr lang="en-US" b="1" dirty="0" err="1">
                <a:latin typeface="Courier New"/>
                <a:cs typeface="Courier New"/>
              </a:rPr>
              <a:t>email_address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VALUES	(1, '</a:t>
            </a:r>
            <a:r>
              <a:rPr lang="en-US" b="1" dirty="0" err="1">
                <a:latin typeface="Courier New"/>
                <a:cs typeface="Courier New"/>
              </a:rPr>
              <a:t>mjane@sjsu.edu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(2, '</a:t>
            </a:r>
            <a:r>
              <a:rPr lang="en-US" b="1" dirty="0" err="1">
                <a:latin typeface="Courier New"/>
                <a:cs typeface="Courier New"/>
              </a:rPr>
              <a:t>ksmith@sjsu.edu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(3, '</a:t>
            </a:r>
            <a:r>
              <a:rPr lang="en-US" b="1" dirty="0" err="1">
                <a:latin typeface="Courier New"/>
                <a:cs typeface="Courier New"/>
              </a:rPr>
              <a:t>jdoe@sjsu.edu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(4, '</a:t>
            </a:r>
            <a:r>
              <a:rPr lang="en-US" b="1" dirty="0" err="1">
                <a:latin typeface="Courier New"/>
                <a:cs typeface="Courier New"/>
              </a:rPr>
              <a:t>tnovak@sjsu.edu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(5, '</a:t>
            </a:r>
            <a:r>
              <a:rPr lang="en-US" b="1" dirty="0" err="1">
                <a:latin typeface="Courier New"/>
                <a:cs typeface="Courier New"/>
              </a:rPr>
              <a:t>lklein@sjsu.edu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(6, '</a:t>
            </a:r>
            <a:r>
              <a:rPr lang="en-US" b="1" dirty="0" err="1">
                <a:latin typeface="Courier New"/>
                <a:cs typeface="Courier New"/>
              </a:rPr>
              <a:t>trogers@sjsu.edu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(7, '</a:t>
            </a:r>
            <a:r>
              <a:rPr lang="en-US" b="1" dirty="0" err="1">
                <a:latin typeface="Courier New"/>
                <a:cs typeface="Courier New"/>
              </a:rPr>
              <a:t>athompson@sjsu.edu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(8, '</a:t>
            </a:r>
            <a:r>
              <a:rPr lang="en-US" b="1" dirty="0" err="1">
                <a:latin typeface="Courier New"/>
                <a:cs typeface="Courier New"/>
              </a:rPr>
              <a:t>jlane@sjsu.edu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(9, '</a:t>
            </a:r>
            <a:r>
              <a:rPr lang="en-US" b="1" dirty="0" err="1">
                <a:latin typeface="Courier New"/>
                <a:cs typeface="Courier New"/>
              </a:rPr>
              <a:t>mflynn@sjsu.edu</a:t>
            </a:r>
            <a:r>
              <a:rPr lang="en-US" b="1" dirty="0">
                <a:latin typeface="Courier New"/>
                <a:cs typeface="Courier New"/>
              </a:rPr>
              <a:t>')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08524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Script </a:t>
            </a:r>
            <a:r>
              <a:rPr lang="en-US" b="1" dirty="0" err="1">
                <a:latin typeface="Courier New"/>
                <a:cs typeface="Courier New"/>
              </a:rPr>
              <a:t>create_school.sql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1743" y="1325903"/>
            <a:ext cx="6279183" cy="329320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CREATE TABLE teacher</a:t>
            </a: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</a:p>
          <a:p>
            <a:r>
              <a:rPr lang="en-US" b="1" dirty="0">
                <a:latin typeface="Courier New"/>
                <a:cs typeface="Courier New"/>
              </a:rPr>
              <a:t>    id		</a:t>
            </a:r>
            <a:r>
              <a:rPr lang="en-US" b="1" dirty="0" smtClean="0">
                <a:latin typeface="Courier New"/>
                <a:cs typeface="Courier New"/>
              </a:rPr>
              <a:t>	INT</a:t>
            </a:r>
            <a:r>
              <a:rPr lang="en-US" b="1" dirty="0">
                <a:latin typeface="Courier New"/>
                <a:cs typeface="Courier New"/>
              </a:rPr>
              <a:t>		PRIMARY KEY,</a:t>
            </a:r>
          </a:p>
          <a:p>
            <a:r>
              <a:rPr lang="en-US" b="1" dirty="0">
                <a:latin typeface="Courier New"/>
                <a:cs typeface="Courier New"/>
              </a:rPr>
              <a:t>    last	</a:t>
            </a:r>
            <a:r>
              <a:rPr lang="en-US" b="1" dirty="0" smtClean="0">
                <a:latin typeface="Courier New"/>
                <a:cs typeface="Courier New"/>
              </a:rPr>
              <a:t>	VARCHAR</a:t>
            </a:r>
            <a:r>
              <a:rPr lang="en-US" b="1" dirty="0">
                <a:latin typeface="Courier New"/>
                <a:cs typeface="Courier New"/>
              </a:rPr>
              <a:t>(32)	NOT NULL,</a:t>
            </a:r>
          </a:p>
          <a:p>
            <a:r>
              <a:rPr lang="en-US" b="1" dirty="0">
                <a:latin typeface="Courier New"/>
                <a:cs typeface="Courier New"/>
              </a:rPr>
              <a:t>    first	</a:t>
            </a:r>
            <a:r>
              <a:rPr lang="en-US" b="1" dirty="0" smtClean="0">
                <a:latin typeface="Courier New"/>
                <a:cs typeface="Courier New"/>
              </a:rPr>
              <a:t>	VARCHAR</a:t>
            </a:r>
            <a:r>
              <a:rPr lang="en-US" b="1" dirty="0">
                <a:latin typeface="Courier New"/>
                <a:cs typeface="Courier New"/>
              </a:rPr>
              <a:t>(32)	NOT NULL,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contact_id</a:t>
            </a:r>
            <a:r>
              <a:rPr lang="en-US" b="1" dirty="0">
                <a:latin typeface="Courier New"/>
                <a:cs typeface="Courier New"/>
              </a:rPr>
              <a:t>	INT	</a:t>
            </a:r>
            <a:r>
              <a:rPr lang="en-US" b="1" dirty="0" smtClean="0">
                <a:latin typeface="Courier New"/>
                <a:cs typeface="Courier New"/>
              </a:rPr>
              <a:t>REFERENCES </a:t>
            </a:r>
            <a:r>
              <a:rPr lang="en-US" b="1" dirty="0" err="1">
                <a:latin typeface="Courier New"/>
                <a:cs typeface="Courier New"/>
              </a:rPr>
              <a:t>contact_info</a:t>
            </a:r>
            <a:r>
              <a:rPr lang="en-US" b="1" dirty="0">
                <a:latin typeface="Courier New"/>
                <a:cs typeface="Courier New"/>
              </a:rPr>
              <a:t>(id)</a:t>
            </a:r>
          </a:p>
          <a:p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INSERT INTO teacher (id, last, first, </a:t>
            </a:r>
            <a:r>
              <a:rPr lang="en-US" b="1" dirty="0" err="1">
                <a:latin typeface="Courier New"/>
                <a:cs typeface="Courier New"/>
              </a:rPr>
              <a:t>contact_id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VALUES	(7003, 'Rogers',	'Tom',		6),</a:t>
            </a:r>
          </a:p>
          <a:p>
            <a:r>
              <a:rPr lang="en-US" b="1" dirty="0">
                <a:latin typeface="Courier New"/>
                <a:cs typeface="Courier New"/>
              </a:rPr>
              <a:t>	(7008, 'Thompson',	'Art',		7),</a:t>
            </a:r>
          </a:p>
          <a:p>
            <a:r>
              <a:rPr lang="en-US" b="1" dirty="0">
                <a:latin typeface="Courier New"/>
                <a:cs typeface="Courier New"/>
              </a:rPr>
              <a:t>	(7012, 'Lane',	</a:t>
            </a:r>
            <a:r>
              <a:rPr lang="en-US" b="1" dirty="0" smtClean="0">
                <a:latin typeface="Courier New"/>
                <a:cs typeface="Courier New"/>
              </a:rPr>
              <a:t>	'John’,	</a:t>
            </a:r>
            <a:r>
              <a:rPr lang="en-US" b="1" dirty="0">
                <a:latin typeface="Courier New"/>
                <a:cs typeface="Courier New"/>
              </a:rPr>
              <a:t>	8),</a:t>
            </a:r>
          </a:p>
          <a:p>
            <a:r>
              <a:rPr lang="en-US" b="1" dirty="0">
                <a:latin typeface="Courier New"/>
                <a:cs typeface="Courier New"/>
              </a:rPr>
              <a:t>	(7051, 'Flynn',	</a:t>
            </a:r>
            <a:r>
              <a:rPr lang="en-US" b="1" dirty="0" smtClean="0">
                <a:latin typeface="Courier New"/>
                <a:cs typeface="Courier New"/>
              </a:rPr>
              <a:t>'</a:t>
            </a:r>
            <a:r>
              <a:rPr lang="en-US" b="1" dirty="0">
                <a:latin typeface="Courier New"/>
                <a:cs typeface="Courier New"/>
              </a:rPr>
              <a:t>Mabel',	9)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5166341"/>
            <a:ext cx="8229600" cy="548634"/>
          </a:xfrm>
        </p:spPr>
        <p:txBody>
          <a:bodyPr/>
          <a:lstStyle/>
          <a:p>
            <a:r>
              <a:rPr lang="en-US" dirty="0" smtClean="0"/>
              <a:t>Use the MySQL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source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command: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68903" y="5772060"/>
            <a:ext cx="387858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source </a:t>
            </a:r>
            <a:r>
              <a:rPr lang="en-US" sz="2000" b="1" dirty="0" err="1">
                <a:latin typeface="Courier New"/>
                <a:cs typeface="Courier New"/>
              </a:rPr>
              <a:t>create_school.sql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72997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DABD-F83C-874E-B736-299A00D02E19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Back-End Data Repository </a:t>
            </a:r>
            <a:r>
              <a:rPr lang="en-US" dirty="0" smtClean="0"/>
              <a:t>Issues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Concurrency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Handle multiple clients accessing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updating the data simultaneously.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Security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Prevent unauthorized accesses and updates.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Integrity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values must </a:t>
            </a:r>
            <a:r>
              <a:rPr lang="en-US" dirty="0">
                <a:solidFill>
                  <a:srgbClr val="B23C00"/>
                </a:solidFill>
              </a:rPr>
              <a:t>meet constraints 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Minimum and maximum value ranges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values must </a:t>
            </a:r>
            <a:r>
              <a:rPr lang="en-US" dirty="0">
                <a:solidFill>
                  <a:srgbClr val="B23C00"/>
                </a:solidFill>
              </a:rPr>
              <a:t>agree </a:t>
            </a:r>
            <a:r>
              <a:rPr lang="en-US" dirty="0"/>
              <a:t>with each other.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Medical records for a male patient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should </a:t>
            </a:r>
            <a:r>
              <a:rPr lang="en-US" dirty="0"/>
              <a:t>not include pregnancy data.</a:t>
            </a:r>
          </a:p>
        </p:txBody>
      </p:sp>
    </p:spTree>
    <p:extLst>
      <p:ext uri="{BB962C8B-B14F-4D97-AF65-F5344CB8AC3E}">
        <p14:creationId xmlns:p14="http://schemas.microsoft.com/office/powerpoint/2010/main" val="844632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59F-9DA6-4A4E-B664-E49024BA37EF}" type="slidenum">
              <a:rPr lang="en-US"/>
              <a:pPr/>
              <a:t>5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data model </a:t>
            </a:r>
            <a:r>
              <a:rPr lang="en-US" dirty="0" smtClean="0"/>
              <a:t>describes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data an application works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how </a:t>
            </a:r>
            <a:r>
              <a:rPr lang="en-US" dirty="0"/>
              <a:t>the data is used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 smtClean="0"/>
              <a:t>Include </a:t>
            </a:r>
            <a:r>
              <a:rPr lang="en-US" dirty="0" smtClean="0"/>
              <a:t>data </a:t>
            </a:r>
            <a:r>
              <a:rPr lang="en-US" dirty="0"/>
              <a:t>that will be </a:t>
            </a:r>
            <a:r>
              <a:rPr lang="en-US" dirty="0">
                <a:solidFill>
                  <a:srgbClr val="B23C00"/>
                </a:solidFill>
              </a:rPr>
              <a:t>persisted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(written to and read from a data repository</a:t>
            </a:r>
            <a:r>
              <a:rPr lang="en-US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the data model.</a:t>
            </a:r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For databases, objects are called </a:t>
            </a:r>
            <a:r>
              <a:rPr lang="en-US" dirty="0">
                <a:solidFill>
                  <a:srgbClr val="B23C00"/>
                </a:solidFill>
              </a:rPr>
              <a:t>entities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Model </a:t>
            </a:r>
            <a:r>
              <a:rPr lang="en-US" dirty="0">
                <a:solidFill>
                  <a:srgbClr val="B23C00"/>
                </a:solidFill>
              </a:rPr>
              <a:t>entities </a:t>
            </a:r>
            <a:r>
              <a:rPr lang="en-US" dirty="0"/>
              <a:t>and their </a:t>
            </a:r>
            <a:r>
              <a:rPr lang="en-US" dirty="0">
                <a:solidFill>
                  <a:srgbClr val="B23C00"/>
                </a:solidFill>
              </a:rPr>
              <a:t>relationships </a:t>
            </a:r>
            <a:r>
              <a:rPr lang="en-US" dirty="0"/>
              <a:t>to each other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Similar to Java classes and their relationships.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821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A526-D0A3-D945-B26D-862BA88042B7}" type="slidenum">
              <a:rPr lang="en-US"/>
              <a:pPr/>
              <a:t>6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Modeling,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Conceptual data </a:t>
            </a:r>
            <a:r>
              <a:rPr lang="en-US" dirty="0"/>
              <a:t>model</a:t>
            </a:r>
          </a:p>
          <a:p>
            <a:pPr lvl="6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A high-level user-oriented description of the data.</a:t>
            </a:r>
          </a:p>
          <a:p>
            <a:pPr lvl="2"/>
            <a:r>
              <a:rPr lang="en-US" dirty="0"/>
              <a:t>entities</a:t>
            </a:r>
          </a:p>
          <a:p>
            <a:pPr lvl="2"/>
            <a:r>
              <a:rPr lang="en-US" dirty="0"/>
              <a:t>relationships among the entities</a:t>
            </a:r>
          </a:p>
          <a:p>
            <a:pPr lvl="2"/>
            <a:r>
              <a:rPr lang="en-US" dirty="0"/>
              <a:t>who will use the data (access control)</a:t>
            </a:r>
          </a:p>
          <a:p>
            <a:pPr lvl="2"/>
            <a:r>
              <a:rPr lang="en-US" dirty="0"/>
              <a:t>how it will be </a:t>
            </a:r>
            <a:r>
              <a:rPr lang="en-US" dirty="0" smtClean="0"/>
              <a:t>used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Visualize the model </a:t>
            </a:r>
            <a:r>
              <a:rPr lang="en-US" dirty="0" smtClean="0"/>
              <a:t>with a diagram that shows names, attributes, keys, and relations.</a:t>
            </a:r>
            <a:endParaRPr lang="en-US" dirty="0"/>
          </a:p>
          <a:p>
            <a:pPr lvl="7"/>
            <a:endParaRPr lang="en-US" sz="1050" dirty="0"/>
          </a:p>
          <a:p>
            <a:r>
              <a:rPr lang="en-US" dirty="0"/>
              <a:t>Logical data </a:t>
            </a:r>
            <a:r>
              <a:rPr lang="en-US" dirty="0"/>
              <a:t>model</a:t>
            </a:r>
          </a:p>
          <a:p>
            <a:pPr lvl="6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Create the </a:t>
            </a:r>
            <a:r>
              <a:rPr lang="en-US" dirty="0" smtClean="0">
                <a:solidFill>
                  <a:srgbClr val="B23C00"/>
                </a:solidFill>
              </a:rPr>
              <a:t>relational data model </a:t>
            </a:r>
            <a:r>
              <a:rPr lang="en-US" dirty="0" smtClean="0"/>
              <a:t>(in our case)</a:t>
            </a:r>
            <a:r>
              <a:rPr lang="en-US" dirty="0" smtClean="0"/>
              <a:t>.</a:t>
            </a:r>
            <a:endParaRPr lang="en-US" dirty="0"/>
          </a:p>
          <a:p>
            <a:pPr lvl="6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859794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2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A526-D0A3-D945-B26D-862BA88042B7}" type="slidenum">
              <a:rPr lang="en-US"/>
              <a:pPr/>
              <a:t>7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Modeling, </a:t>
            </a:r>
            <a:r>
              <a:rPr lang="en-US" i="1" dirty="0"/>
              <a:t>cont’d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Physical </a:t>
            </a:r>
            <a:r>
              <a:rPr lang="en-US" dirty="0"/>
              <a:t>data </a:t>
            </a:r>
            <a:r>
              <a:rPr lang="en-US" dirty="0"/>
              <a:t>model</a:t>
            </a:r>
          </a:p>
          <a:p>
            <a:pPr lvl="7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The database itself.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8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E2D8-4688-B74F-B865-0340F652DD94}" type="slidenum">
              <a:rPr lang="en-US"/>
              <a:pPr/>
              <a:t>8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Requirements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Student, teacher, and class entities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their attributes.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Student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name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which teachers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Teacher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name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which classes </a:t>
            </a:r>
            <a:r>
              <a:rPr lang="en-US" dirty="0" smtClean="0"/>
              <a:t>taught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023366" y="2331732"/>
            <a:ext cx="3931877" cy="1371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Class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class code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subject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class room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79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C40D6-CE71-DD49-BEA1-DA6621D28061}" type="slidenum">
              <a:rPr lang="en-US"/>
              <a:pPr/>
              <a:t>9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Queries</a:t>
            </a:r>
            <a:endParaRPr lang="en-US" i="1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dirty="0"/>
              <a:t>teachers does this student have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What classes does this teacher teach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Who is the teacher of this class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Which students are in this class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Which students are in each of the classes </a:t>
            </a:r>
            <a:br>
              <a:rPr lang="en-US" dirty="0"/>
            </a:br>
            <a:r>
              <a:rPr lang="en-US" dirty="0"/>
              <a:t>taught by this teacher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9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30781</TotalTime>
  <Words>2980</Words>
  <Application>Microsoft Macintosh PowerPoint</Application>
  <PresentationFormat>On-screen Show (4:3)</PresentationFormat>
  <Paragraphs>1567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Quadrant</vt:lpstr>
      <vt:lpstr>CS 174: Web Programming September 21 Class Meeting</vt:lpstr>
      <vt:lpstr>Data Independence</vt:lpstr>
      <vt:lpstr>Back-End Data Repository Issues</vt:lpstr>
      <vt:lpstr>Back-End Data Repository Issues, cont’d</vt:lpstr>
      <vt:lpstr>Data Modeling</vt:lpstr>
      <vt:lpstr>Data Modeling, cont’d</vt:lpstr>
      <vt:lpstr>Data Modeling, cont’d</vt:lpstr>
      <vt:lpstr>Example Requirements</vt:lpstr>
      <vt:lpstr>Sample Queries</vt:lpstr>
      <vt:lpstr>The Relational Data Model</vt:lpstr>
      <vt:lpstr>The Relational Data Model, cont’d</vt:lpstr>
      <vt:lpstr>Logical Data Model</vt:lpstr>
      <vt:lpstr>Normalization</vt:lpstr>
      <vt:lpstr>First Normal Form (1NF)</vt:lpstr>
      <vt:lpstr>First Normal Form, cont’d</vt:lpstr>
      <vt:lpstr>Problem!</vt:lpstr>
      <vt:lpstr>Second Normal Form (2NF)</vt:lpstr>
      <vt:lpstr>Final Database Structure</vt:lpstr>
      <vt:lpstr>Final Database Structure, cont’d</vt:lpstr>
      <vt:lpstr>Final Database Structure, cont’d</vt:lpstr>
      <vt:lpstr>Entity-Relationship (ER) Diagrams</vt:lpstr>
      <vt:lpstr>One-to-Many Relationship</vt:lpstr>
      <vt:lpstr>Many-to-Many Relationship</vt:lpstr>
      <vt:lpstr>Complete Entity Diagram</vt:lpstr>
      <vt:lpstr>SQL</vt:lpstr>
      <vt:lpstr>SQL Query Examples</vt:lpstr>
      <vt:lpstr>SQL Query Examples, cont’d</vt:lpstr>
      <vt:lpstr>SQL Query Examples, cont’d</vt:lpstr>
      <vt:lpstr>SQL Query Examples, cont’d</vt:lpstr>
      <vt:lpstr>SQL Query Examples, cont’d</vt:lpstr>
      <vt:lpstr>SQL Query Examples, cont’d</vt:lpstr>
      <vt:lpstr>SQL to Create and Drop a Database</vt:lpstr>
      <vt:lpstr>SQL to Create a Table</vt:lpstr>
      <vt:lpstr>Database Record Insert, Update, and Delete</vt:lpstr>
      <vt:lpstr>SQL to Add Rows</vt:lpstr>
      <vt:lpstr>SQL Script create_school.sql</vt:lpstr>
      <vt:lpstr>SQL Script create_school.sql, cont’d</vt:lpstr>
      <vt:lpstr>SQL Script create_school.sql,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387</cp:revision>
  <dcterms:created xsi:type="dcterms:W3CDTF">2008-01-12T03:52:55Z</dcterms:created>
  <dcterms:modified xsi:type="dcterms:W3CDTF">2015-09-21T07:00:41Z</dcterms:modified>
  <cp:category/>
</cp:coreProperties>
</file>