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8" r:id="rId11"/>
    <p:sldId id="263" r:id="rId12"/>
    <p:sldId id="264" r:id="rId13"/>
    <p:sldId id="281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2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23C00"/>
    <a:srgbClr val="A12A03"/>
    <a:srgbClr val="E2EAFF"/>
    <a:srgbClr val="FFFDC7"/>
    <a:srgbClr val="66CCFF"/>
    <a:srgbClr val="A40000"/>
    <a:srgbClr val="0033CC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4" autoAdjust="0"/>
    <p:restoredTop sz="98450" autoAdjust="0"/>
  </p:normalViewPr>
  <p:slideViewPr>
    <p:cSldViewPr>
      <p:cViewPr varScale="1">
        <p:scale>
          <a:sx n="161" d="100"/>
          <a:sy n="161" d="100"/>
        </p:scale>
        <p:origin x="-216" y="-11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6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215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Fall 2015</a:t>
            </a:r>
            <a:r>
              <a:rPr lang="en-US" sz="1000" baseline="0" dirty="0" smtClean="0"/>
              <a:t>: </a:t>
            </a:r>
            <a:r>
              <a:rPr lang="en-US" sz="1000" baseline="0" dirty="0" smtClean="0"/>
              <a:t>September 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35811" y="6263609"/>
            <a:ext cx="175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174: Web Programming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css3-color/%23svg-color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174: Web Programming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September 9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Fall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smtClean="0"/>
              <a:t>Selectors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An element can have more than one class.</a:t>
            </a:r>
          </a:p>
          <a:p>
            <a:pPr lvl="1"/>
            <a:r>
              <a:rPr lang="en-US" dirty="0" smtClean="0"/>
              <a:t>Example:</a:t>
            </a:r>
          </a:p>
          <a:p>
            <a:pPr marL="471487" lvl="1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To style an element with both classes: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There is </a:t>
            </a:r>
            <a:r>
              <a:rPr lang="en-US" dirty="0" smtClean="0">
                <a:solidFill>
                  <a:srgbClr val="B23C00"/>
                </a:solidFill>
              </a:rPr>
              <a:t>no space </a:t>
            </a:r>
            <a:r>
              <a:rPr lang="en-US" dirty="0" smtClean="0"/>
              <a:t>between the two class names </a:t>
            </a:r>
            <a:br>
              <a:rPr lang="en-US" dirty="0" smtClean="0"/>
            </a:br>
            <a:r>
              <a:rPr lang="en-US" dirty="0" smtClean="0"/>
              <a:t>in the selector.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2328156"/>
            <a:ext cx="3929281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"/>
                <a:cs typeface="Courier"/>
              </a:rPr>
              <a:t>&lt;p class="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class-1 class-2</a:t>
            </a:r>
            <a:r>
              <a:rPr lang="en-US" sz="1800" b="1" dirty="0" smtClean="0">
                <a:latin typeface="Courier"/>
                <a:cs typeface="Courier"/>
              </a:rPr>
              <a:t>"&gt;</a:t>
            </a:r>
            <a:endParaRPr lang="en-US" sz="1800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645" y="3511499"/>
            <a:ext cx="267806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.class-1.class-2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753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An HTML element can have an ID.</a:t>
            </a:r>
          </a:p>
          <a:p>
            <a:pPr lvl="1"/>
            <a:r>
              <a:rPr lang="en-US" dirty="0" smtClean="0"/>
              <a:t>An ID must be </a:t>
            </a:r>
            <a:r>
              <a:rPr lang="en-US" dirty="0" smtClean="0">
                <a:solidFill>
                  <a:srgbClr val="B23C00"/>
                </a:solidFill>
              </a:rPr>
              <a:t>unique</a:t>
            </a:r>
            <a:r>
              <a:rPr lang="en-US" dirty="0" smtClean="0"/>
              <a:t> and cannot be shared.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537" y="2672457"/>
            <a:ext cx="3835267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id="alpha"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This is a paragraph.</a:t>
            </a:r>
          </a:p>
          <a:p>
            <a:r>
              <a:rPr lang="en-US" sz="1800" b="1" dirty="0">
                <a:latin typeface="Courier"/>
                <a:cs typeface="Courier"/>
              </a:rPr>
              <a:t>&lt;/p&gt;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nl-NL" sz="1800" b="1" dirty="0">
                <a:latin typeface="Courier"/>
                <a:cs typeface="Courier"/>
              </a:rPr>
              <a:t>&lt;h1&gt;</a:t>
            </a:r>
            <a:r>
              <a:rPr lang="nl-NL" sz="1800" b="1" dirty="0" err="1">
                <a:latin typeface="Courier"/>
                <a:cs typeface="Courier"/>
              </a:rPr>
              <a:t>Chapter</a:t>
            </a:r>
            <a:r>
              <a:rPr lang="nl-NL" sz="1800" b="1" dirty="0">
                <a:latin typeface="Courier"/>
                <a:cs typeface="Courier"/>
              </a:rPr>
              <a:t> 2&lt;/h1&gt;</a:t>
            </a:r>
          </a:p>
          <a:p>
            <a:endParaRPr lang="nl-NL" sz="1800" b="1" dirty="0">
              <a:latin typeface="Courier"/>
              <a:cs typeface="Courier"/>
            </a:endParaRPr>
          </a:p>
          <a:p>
            <a:r>
              <a:rPr lang="sv-SE" sz="1800" b="1" dirty="0">
                <a:latin typeface="Courier"/>
                <a:cs typeface="Courier"/>
              </a:rPr>
              <a:t>&lt;p </a:t>
            </a:r>
            <a:r>
              <a:rPr lang="sv-SE" sz="1800" b="1" dirty="0">
                <a:solidFill>
                  <a:srgbClr val="B23C00"/>
                </a:solidFill>
                <a:latin typeface="Courier"/>
                <a:cs typeface="Courier"/>
              </a:rPr>
              <a:t>id="beta"</a:t>
            </a:r>
            <a:r>
              <a:rPr lang="sv-SE" sz="1800" b="1" dirty="0">
                <a:latin typeface="Courier"/>
                <a:cs typeface="Courier"/>
              </a:rPr>
              <a:t>&gt;</a:t>
            </a:r>
          </a:p>
          <a:p>
            <a:r>
              <a:rPr lang="sv-SE" sz="1800" b="1" dirty="0">
                <a:latin typeface="Courier"/>
                <a:cs typeface="Courier"/>
              </a:rPr>
              <a:t>    </a:t>
            </a:r>
            <a:r>
              <a:rPr lang="sv-SE" sz="1800" b="1" dirty="0" err="1">
                <a:latin typeface="Courier"/>
                <a:cs typeface="Courier"/>
              </a:rPr>
              <a:t>Yet</a:t>
            </a:r>
            <a:r>
              <a:rPr lang="sv-SE" sz="1800" b="1" dirty="0">
                <a:latin typeface="Courier"/>
                <a:cs typeface="Courier"/>
              </a:rPr>
              <a:t> </a:t>
            </a:r>
            <a:r>
              <a:rPr lang="sv-SE" sz="1800" b="1" dirty="0" err="1">
                <a:latin typeface="Courier"/>
                <a:cs typeface="Courier"/>
              </a:rPr>
              <a:t>another</a:t>
            </a:r>
            <a:r>
              <a:rPr lang="sv-SE" sz="1800" b="1" dirty="0">
                <a:latin typeface="Courier"/>
                <a:cs typeface="Courier"/>
              </a:rPr>
              <a:t> </a:t>
            </a:r>
            <a:r>
              <a:rPr lang="sv-SE" sz="1800" b="1" dirty="0" err="1">
                <a:latin typeface="Courier"/>
                <a:cs typeface="Courier"/>
              </a:rPr>
              <a:t>paragraph</a:t>
            </a:r>
            <a:r>
              <a:rPr lang="sv-SE" sz="1800" b="1" dirty="0">
                <a:latin typeface="Courier"/>
                <a:cs typeface="Courier"/>
              </a:rPr>
              <a:t>.</a:t>
            </a:r>
          </a:p>
          <a:p>
            <a:r>
              <a:rPr lang="sv-SE" sz="1800" b="1" dirty="0">
                <a:latin typeface="Courier"/>
                <a:cs typeface="Courier"/>
              </a:rPr>
              <a:t>&lt;/p</a:t>
            </a:r>
            <a:r>
              <a:rPr lang="sv-SE" sz="1800" b="1" dirty="0" smtClean="0">
                <a:latin typeface="Courier"/>
                <a:cs typeface="Courier"/>
              </a:rPr>
              <a:t>&gt;</a:t>
            </a:r>
            <a:endParaRPr lang="sv-SE" sz="1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5759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 style sheet can </a:t>
            </a:r>
            <a:r>
              <a:rPr lang="en-US" dirty="0" smtClean="0"/>
              <a:t>apply styles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 smtClean="0"/>
              <a:t>HTML </a:t>
            </a:r>
            <a:r>
              <a:rPr lang="en-US" dirty="0"/>
              <a:t>elements </a:t>
            </a:r>
            <a:r>
              <a:rPr lang="en-US" dirty="0" smtClean="0"/>
              <a:t>with particular IDs.</a:t>
            </a:r>
            <a:endParaRPr lang="en-US" dirty="0"/>
          </a:p>
          <a:p>
            <a:pPr lvl="1"/>
            <a:r>
              <a:rPr lang="en-US" dirty="0" smtClean="0"/>
              <a:t>Examples: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use of element IDs is generally discouraged because styles cannot be reused.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7464" y="2788927"/>
            <a:ext cx="4250833" cy="203132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#alpha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font-variant: small-caps;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sv-SE" sz="1800" b="1" dirty="0">
                <a:solidFill>
                  <a:srgbClr val="B23C00"/>
                </a:solidFill>
                <a:latin typeface="Courier"/>
                <a:cs typeface="Courier"/>
              </a:rPr>
              <a:t>#beta </a:t>
            </a:r>
            <a:r>
              <a:rPr lang="sv-SE" sz="1800" b="1" dirty="0">
                <a:latin typeface="Courier"/>
                <a:cs typeface="Courier"/>
              </a:rPr>
              <a:t>{</a:t>
            </a:r>
          </a:p>
          <a:p>
            <a:r>
              <a:rPr lang="sv-SE" sz="1800" b="1" dirty="0">
                <a:latin typeface="Courier"/>
                <a:cs typeface="Courier"/>
              </a:rPr>
              <a:t>    font-</a:t>
            </a:r>
            <a:r>
              <a:rPr lang="sv-SE" sz="1800" b="1" dirty="0" err="1">
                <a:latin typeface="Courier"/>
                <a:cs typeface="Courier"/>
              </a:rPr>
              <a:t>size</a:t>
            </a:r>
            <a:r>
              <a:rPr lang="sv-SE" sz="1800" b="1" dirty="0">
                <a:latin typeface="Courier"/>
                <a:cs typeface="Courier"/>
              </a:rPr>
              <a:t>: x-</a:t>
            </a:r>
            <a:r>
              <a:rPr lang="sv-SE" sz="1800" b="1" dirty="0" err="1">
                <a:latin typeface="Courier"/>
                <a:cs typeface="Courier"/>
              </a:rPr>
              <a:t>large</a:t>
            </a:r>
            <a:r>
              <a:rPr lang="sv-SE" sz="1800" b="1" dirty="0">
                <a:latin typeface="Courier"/>
                <a:cs typeface="Courier"/>
              </a:rPr>
              <a:t>;</a:t>
            </a:r>
          </a:p>
          <a:p>
            <a:r>
              <a:rPr lang="sv-SE" sz="1800" b="1" dirty="0">
                <a:latin typeface="Courier"/>
                <a:cs typeface="Courier"/>
              </a:rPr>
              <a:t>}</a:t>
            </a:r>
            <a:endParaRPr lang="en-US" sz="1800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1"/>
          </a:xfrm>
        </p:spPr>
        <p:txBody>
          <a:bodyPr/>
          <a:lstStyle/>
          <a:p>
            <a:r>
              <a:rPr lang="en-US" dirty="0" smtClean="0"/>
              <a:t>To group selectors in order to share a declaration block, separate the selectors </a:t>
            </a:r>
            <a:br>
              <a:rPr lang="en-US" dirty="0" smtClean="0"/>
            </a:br>
            <a:r>
              <a:rPr lang="en-US" dirty="0" smtClean="0"/>
              <a:t>with commas.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7464" y="3246122"/>
            <a:ext cx="420180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h1, h3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background</a:t>
            </a:r>
            <a:r>
              <a:rPr lang="en-US" sz="1800" b="1" dirty="0">
                <a:latin typeface="Courier"/>
                <a:cs typeface="Courier"/>
              </a:rPr>
              <a:t>-color: yellow;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color</a:t>
            </a:r>
            <a:r>
              <a:rPr lang="en-US" sz="1800" b="1" dirty="0">
                <a:latin typeface="Courier"/>
                <a:cs typeface="Courier"/>
              </a:rPr>
              <a:t>: red;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65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 provides many ways to define selectors.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You’ve already seen:</a:t>
            </a:r>
          </a:p>
          <a:p>
            <a:pPr lvl="1"/>
            <a:r>
              <a:rPr lang="en-US" dirty="0" smtClean="0"/>
              <a:t>by element name: </a:t>
            </a:r>
            <a: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  <a:t>h1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h2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p</a:t>
            </a:r>
          </a:p>
          <a:p>
            <a:pPr lvl="1"/>
            <a:r>
              <a:rPr lang="en-US" dirty="0" smtClean="0"/>
              <a:t>by class name: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latin</a:t>
            </a:r>
            <a:endParaRPr lang="en-US" b="1" dirty="0">
              <a:solidFill>
                <a:srgbClr val="0033CC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by element ID: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#alpha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#beta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Elements by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elements based on their ancestors, parents, or siblings.</a:t>
            </a:r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paragraphs that are nested inside </a:t>
            </a:r>
            <a:br>
              <a:rPr lang="en-US" dirty="0" smtClean="0"/>
            </a:br>
            <a:r>
              <a:rPr lang="en-US" dirty="0" smtClean="0"/>
              <a:t>an element with class 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formula</a:t>
            </a:r>
            <a:r>
              <a:rPr lang="en-US" dirty="0">
                <a:cs typeface="Courier"/>
              </a:rPr>
              <a:t> </a:t>
            </a:r>
            <a:r>
              <a:rPr lang="en-US" dirty="0" smtClean="0"/>
              <a:t>(i.e</a:t>
            </a:r>
            <a:r>
              <a:rPr lang="en-US" dirty="0"/>
              <a:t>.</a:t>
            </a:r>
            <a:r>
              <a:rPr lang="en-US" dirty="0" smtClean="0"/>
              <a:t>, paragraphs that are </a:t>
            </a:r>
            <a:r>
              <a:rPr lang="en-US" dirty="0" smtClean="0">
                <a:solidFill>
                  <a:srgbClr val="B23C00"/>
                </a:solidFill>
              </a:rPr>
              <a:t>descendants</a:t>
            </a:r>
            <a:r>
              <a:rPr lang="en-US" dirty="0" smtClean="0"/>
              <a:t> of such an element).</a:t>
            </a:r>
          </a:p>
          <a:p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Select paragraphs that are </a:t>
            </a:r>
            <a:r>
              <a:rPr lang="en-US" dirty="0" smtClean="0">
                <a:solidFill>
                  <a:srgbClr val="B23C00"/>
                </a:solidFill>
              </a:rPr>
              <a:t>direct children </a:t>
            </a:r>
            <a:r>
              <a:rPr lang="en-US" dirty="0" smtClean="0"/>
              <a:t>of an element with class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formula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2322792"/>
            <a:ext cx="1846930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.formula p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781" y="4434829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.formula &gt; p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186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Elements by Context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Select only the paragraphs that directly follow a sibling paragraph.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08402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.formula </a:t>
            </a:r>
            <a:r>
              <a:rPr lang="en-US" sz="1800" b="1" dirty="0" err="1" smtClean="0">
                <a:solidFill>
                  <a:srgbClr val="B23C00"/>
                </a:solidFill>
                <a:latin typeface="Courier"/>
                <a:cs typeface="Courier"/>
              </a:rPr>
              <a:t>p+p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4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6" name="Picture 5" descr="Screen Shot 2015-02-04 at 9.4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1234464"/>
            <a:ext cx="3963899" cy="90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29" y="2240292"/>
            <a:ext cx="3091782" cy="3992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8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34" y="1262393"/>
            <a:ext cx="3624061" cy="79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47" y="2148854"/>
            <a:ext cx="3222769" cy="4136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6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by Context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5-02-04 at 9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4559300" cy="453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41" y="2331732"/>
            <a:ext cx="3713107" cy="3017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09" y="1325903"/>
            <a:ext cx="3751374" cy="822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and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semantics</a:t>
            </a:r>
          </a:p>
          <a:p>
            <a:pPr lvl="5"/>
            <a:endParaRPr lang="en-US" dirty="0"/>
          </a:p>
          <a:p>
            <a:r>
              <a:rPr lang="en-US" dirty="0" smtClean="0"/>
              <a:t>Cascading Style Sheet (CSS)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formatting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First or Last Child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pPr lvl="1"/>
            <a:r>
              <a:rPr lang="en-US" dirty="0" smtClean="0"/>
              <a:t>Select the first item of a list.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</a:t>
            </a:r>
          </a:p>
          <a:p>
            <a:endParaRPr lang="en-US" dirty="0"/>
          </a:p>
          <a:p>
            <a:pPr lvl="1"/>
            <a:r>
              <a:rPr lang="en-US" dirty="0" smtClean="0"/>
              <a:t>Select the last item of a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240101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"/>
                <a:cs typeface="Courier"/>
              </a:rPr>
              <a:t>li:</a:t>
            </a:r>
            <a:r>
              <a:rPr lang="en-US" sz="1800" b="1" dirty="0" err="1" smtClean="0">
                <a:solidFill>
                  <a:srgbClr val="B23C00"/>
                </a:solidFill>
                <a:latin typeface="Courier"/>
                <a:cs typeface="Courier"/>
              </a:rPr>
              <a:t>first-child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781" y="3328621"/>
            <a:ext cx="226249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"/>
                <a:cs typeface="Courier"/>
              </a:rPr>
              <a:t>li:</a:t>
            </a:r>
            <a:r>
              <a:rPr lang="en-US" sz="1800" b="1" dirty="0" err="1" smtClean="0">
                <a:solidFill>
                  <a:srgbClr val="B23C00"/>
                </a:solidFill>
                <a:latin typeface="Courier"/>
                <a:cs typeface="Courier"/>
              </a:rPr>
              <a:t>last-child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084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11163"/>
            <a:ext cx="8503872" cy="655637"/>
          </a:xfrm>
        </p:spPr>
        <p:txBody>
          <a:bodyPr/>
          <a:lstStyle/>
          <a:p>
            <a:r>
              <a:rPr lang="en-US" dirty="0" smtClean="0"/>
              <a:t>Select the </a:t>
            </a:r>
            <a:r>
              <a:rPr lang="en-US" dirty="0"/>
              <a:t>First or Last Child </a:t>
            </a:r>
            <a:r>
              <a:rPr lang="en-US" dirty="0" smtClean="0"/>
              <a:t>Elements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325903"/>
            <a:ext cx="4457700" cy="318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5" y="4709146"/>
            <a:ext cx="3751374" cy="822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3" y="4251951"/>
            <a:ext cx="4737100" cy="1841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3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First Letter or the First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pPr lvl="1"/>
            <a:r>
              <a:rPr lang="en-US" dirty="0" smtClean="0"/>
              <a:t>Select the first letter of every paragraph.</a:t>
            </a:r>
          </a:p>
          <a:p>
            <a:pPr lvl="1"/>
            <a:endParaRPr lang="en-US" dirty="0"/>
          </a:p>
          <a:p>
            <a:r>
              <a:rPr lang="en-US" dirty="0" smtClean="0"/>
              <a:t>Example: </a:t>
            </a:r>
          </a:p>
          <a:p>
            <a:endParaRPr lang="en-US" dirty="0"/>
          </a:p>
          <a:p>
            <a:pPr lvl="1"/>
            <a:r>
              <a:rPr lang="en-US" dirty="0" smtClean="0"/>
              <a:t>Select the first line of every paragraph.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2451976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"/>
                <a:cs typeface="Courier"/>
              </a:rPr>
              <a:t>p:</a:t>
            </a:r>
            <a:r>
              <a:rPr lang="en-US" sz="1800" b="1" dirty="0" err="1" smtClean="0">
                <a:solidFill>
                  <a:srgbClr val="B23C00"/>
                </a:solidFill>
                <a:latin typeface="Courier"/>
                <a:cs typeface="Courier"/>
              </a:rPr>
              <a:t>first-letter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1781" y="3246122"/>
            <a:ext cx="212397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latin typeface="Courier"/>
                <a:cs typeface="Courier"/>
              </a:rPr>
              <a:t>p:</a:t>
            </a:r>
            <a:r>
              <a:rPr lang="en-US" sz="1800" b="1" dirty="0" err="1" smtClean="0">
                <a:solidFill>
                  <a:srgbClr val="B23C00"/>
                </a:solidFill>
                <a:latin typeface="Courier"/>
                <a:cs typeface="Courier"/>
              </a:rPr>
              <a:t>first-line</a:t>
            </a:r>
            <a:r>
              <a:rPr lang="en-US" sz="1800" b="1" dirty="0" smtClean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110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Select the First Letter or the First </a:t>
            </a:r>
            <a:r>
              <a:rPr lang="en-US" dirty="0" smtClean="0"/>
              <a:t>Line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325903"/>
            <a:ext cx="4457700" cy="467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69" y="1325902"/>
            <a:ext cx="4041603" cy="155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2971805"/>
            <a:ext cx="3474682" cy="3043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0914" y="601291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Links Based on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states:</a:t>
            </a:r>
          </a:p>
          <a:p>
            <a:pPr lvl="1"/>
            <a:r>
              <a:rPr lang="en-US" dirty="0" smtClean="0"/>
              <a:t>not yet visited</a:t>
            </a:r>
          </a:p>
          <a:p>
            <a:pPr lvl="1"/>
            <a:r>
              <a:rPr lang="en-US" dirty="0" smtClean="0"/>
              <a:t>visited</a:t>
            </a:r>
          </a:p>
          <a:p>
            <a:pPr lvl="1"/>
            <a:r>
              <a:rPr lang="en-US" dirty="0" smtClean="0"/>
              <a:t>focused via the tab key</a:t>
            </a:r>
          </a:p>
          <a:p>
            <a:pPr lvl="1"/>
            <a:r>
              <a:rPr lang="en-US" dirty="0" smtClean="0"/>
              <a:t>hovered over by the mouse</a:t>
            </a:r>
          </a:p>
          <a:p>
            <a:pPr lvl="1"/>
            <a:r>
              <a:rPr lang="en-US" dirty="0" smtClean="0"/>
              <a:t>activated by the visitor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7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Links Based on </a:t>
            </a:r>
            <a:r>
              <a:rPr lang="en-US" dirty="0" smtClean="0"/>
              <a:t>State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234464"/>
            <a:ext cx="8149681" cy="49398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sz="1500" b="1" dirty="0">
                <a:latin typeface="Courier"/>
                <a:cs typeface="Courier"/>
              </a:rPr>
              <a:t>&lt;html </a:t>
            </a:r>
            <a:r>
              <a:rPr lang="en-US" sz="1500" b="1" dirty="0" err="1">
                <a:latin typeface="Courier"/>
                <a:cs typeface="Courier"/>
              </a:rPr>
              <a:t>lang</a:t>
            </a:r>
            <a:r>
              <a:rPr lang="en-US" sz="1500" b="1" dirty="0">
                <a:latin typeface="Courier"/>
                <a:cs typeface="Courier"/>
              </a:rPr>
              <a:t>="en-US"&gt;</a:t>
            </a:r>
          </a:p>
          <a:p>
            <a:r>
              <a:rPr lang="en-US" sz="1500" b="1" dirty="0">
                <a:latin typeface="Courier"/>
                <a:cs typeface="Courier"/>
              </a:rPr>
              <a:t>&lt;head&gt;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&lt;meta charset="UTF-8"&gt;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&lt;title&gt;Links&lt;/title&gt;</a:t>
            </a:r>
          </a:p>
          <a:p>
            <a:r>
              <a:rPr lang="en-US" sz="1500" b="1" dirty="0">
                <a:latin typeface="Courier"/>
                <a:cs typeface="Courier"/>
              </a:rPr>
              <a:t>    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&lt;link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rel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stylesheet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 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css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/</a:t>
            </a:r>
            <a:r>
              <a:rPr lang="en-US" sz="1500" b="1" dirty="0" err="1">
                <a:solidFill>
                  <a:srgbClr val="B23C00"/>
                </a:solidFill>
                <a:latin typeface="Courier"/>
                <a:cs typeface="Courier"/>
              </a:rPr>
              <a:t>linkstyles.css</a:t>
            </a:r>
            <a:r>
              <a:rPr lang="en-US" sz="1500" b="1" dirty="0">
                <a:solidFill>
                  <a:srgbClr val="B23C00"/>
                </a:solidFill>
                <a:latin typeface="Courier"/>
                <a:cs typeface="Courier"/>
              </a:rPr>
              <a:t>" /&gt;</a:t>
            </a:r>
          </a:p>
          <a:p>
            <a:r>
              <a:rPr lang="en-US" sz="1500" b="1" dirty="0">
                <a:latin typeface="Courier"/>
                <a:cs typeface="Courier"/>
              </a:rPr>
              <a:t>&lt;/head&gt;</a:t>
            </a:r>
          </a:p>
          <a:p>
            <a:endParaRPr lang="en-US" sz="1500" b="1" dirty="0">
              <a:latin typeface="Courier"/>
              <a:cs typeface="Courier"/>
            </a:endParaRPr>
          </a:p>
          <a:p>
            <a:r>
              <a:rPr lang="en-US" sz="1500" b="1" dirty="0">
                <a:latin typeface="Courier"/>
                <a:cs typeface="Courier"/>
              </a:rPr>
              <a:t>&lt;body&gt;</a:t>
            </a:r>
          </a:p>
          <a:p>
            <a:r>
              <a:rPr lang="en-US" sz="1500" b="1" dirty="0">
                <a:latin typeface="Courier"/>
                <a:cs typeface="Courier"/>
              </a:rPr>
              <a:t>    &lt;p&gt;</a:t>
            </a:r>
          </a:p>
          <a:p>
            <a:r>
              <a:rPr lang="en-US" sz="1500" b="1" dirty="0">
                <a:latin typeface="Courier"/>
                <a:cs typeface="Courier"/>
              </a:rPr>
              <a:t>        An absolute link to the</a:t>
            </a:r>
          </a:p>
          <a:p>
            <a:r>
              <a:rPr lang="en-US" sz="1500" b="1" dirty="0">
                <a:latin typeface="Courier"/>
                <a:cs typeface="Courier"/>
              </a:rPr>
              <a:t>        &lt;a </a:t>
            </a:r>
            <a:r>
              <a:rPr lang="en-US" sz="1500" b="1" dirty="0" err="1">
                <a:latin typeface="Courier"/>
                <a:cs typeface="Courier"/>
              </a:rPr>
              <a:t>href</a:t>
            </a:r>
            <a:r>
              <a:rPr lang="en-US" sz="1500" b="1" dirty="0">
                <a:latin typeface="Courier"/>
                <a:cs typeface="Courier"/>
              </a:rPr>
              <a:t>="http://</a:t>
            </a:r>
            <a:r>
              <a:rPr lang="en-US" sz="1500" b="1" dirty="0" err="1">
                <a:latin typeface="Courier"/>
                <a:cs typeface="Courier"/>
              </a:rPr>
              <a:t>localhost</a:t>
            </a:r>
            <a:r>
              <a:rPr lang="en-US" sz="1500" b="1" dirty="0">
                <a:latin typeface="Courier"/>
                <a:cs typeface="Courier"/>
              </a:rPr>
              <a:t>/basics/</a:t>
            </a:r>
            <a:r>
              <a:rPr lang="en-US" sz="1500" b="1" dirty="0" err="1">
                <a:latin typeface="Courier"/>
                <a:cs typeface="Courier"/>
              </a:rPr>
              <a:t>paragraphs.html</a:t>
            </a:r>
            <a:r>
              <a:rPr lang="en-US" sz="1500" b="1" dirty="0">
                <a:latin typeface="Courier"/>
                <a:cs typeface="Courier"/>
              </a:rPr>
              <a:t>"&gt;</a:t>
            </a:r>
          </a:p>
          <a:p>
            <a:r>
              <a:rPr lang="en-US" sz="1500" b="1" dirty="0">
                <a:latin typeface="Courier"/>
                <a:cs typeface="Courier"/>
              </a:rPr>
              <a:t>            Paragraphs and Headings</a:t>
            </a:r>
          </a:p>
          <a:p>
            <a:r>
              <a:rPr lang="en-US" sz="1500" b="1" dirty="0">
                <a:latin typeface="Courier"/>
                <a:cs typeface="Courier"/>
              </a:rPr>
              <a:t>        &lt;/a&gt; page.</a:t>
            </a:r>
          </a:p>
          <a:p>
            <a:r>
              <a:rPr lang="en-US" sz="1500" b="1" dirty="0">
                <a:latin typeface="Courier"/>
                <a:cs typeface="Courier"/>
              </a:rPr>
              <a:t>    &lt;/p&gt;</a:t>
            </a:r>
          </a:p>
          <a:p>
            <a:r>
              <a:rPr lang="en-US" sz="1500" b="1" dirty="0">
                <a:latin typeface="Courier"/>
                <a:cs typeface="Courier"/>
              </a:rPr>
              <a:t>    </a:t>
            </a:r>
          </a:p>
          <a:p>
            <a:r>
              <a:rPr lang="en-US" sz="1500" b="1" dirty="0">
                <a:latin typeface="Courier"/>
                <a:cs typeface="Courier"/>
              </a:rPr>
              <a:t>    &lt;p&gt;</a:t>
            </a:r>
          </a:p>
          <a:p>
            <a:r>
              <a:rPr lang="en-US" sz="1500" b="1" dirty="0">
                <a:latin typeface="Courier"/>
                <a:cs typeface="Courier"/>
              </a:rPr>
              <a:t>        A relative link to the &lt;a </a:t>
            </a:r>
            <a:r>
              <a:rPr lang="en-US" sz="1500" b="1" dirty="0" err="1">
                <a:latin typeface="Courier"/>
                <a:cs typeface="Courier"/>
              </a:rPr>
              <a:t>href</a:t>
            </a:r>
            <a:r>
              <a:rPr lang="en-US" sz="1500" b="1" dirty="0">
                <a:latin typeface="Courier"/>
                <a:cs typeface="Courier"/>
              </a:rPr>
              <a:t>="</a:t>
            </a:r>
            <a:r>
              <a:rPr lang="en-US" sz="1500" b="1" dirty="0" err="1">
                <a:latin typeface="Courier"/>
                <a:cs typeface="Courier"/>
              </a:rPr>
              <a:t>tables.html</a:t>
            </a:r>
            <a:r>
              <a:rPr lang="en-US" sz="1500" b="1" dirty="0">
                <a:latin typeface="Courier"/>
                <a:cs typeface="Courier"/>
              </a:rPr>
              <a:t>"&gt;Tables&lt;/a&gt; page.</a:t>
            </a:r>
          </a:p>
          <a:p>
            <a:r>
              <a:rPr lang="en-US" sz="1500" b="1" dirty="0">
                <a:latin typeface="Courier"/>
                <a:cs typeface="Courier"/>
              </a:rPr>
              <a:t>    &lt;/p&gt;</a:t>
            </a:r>
          </a:p>
          <a:p>
            <a:r>
              <a:rPr lang="en-US" sz="1500" b="1" dirty="0">
                <a:latin typeface="Courier"/>
                <a:cs typeface="Courier"/>
              </a:rPr>
              <a:t>&lt;/body&gt;</a:t>
            </a:r>
          </a:p>
          <a:p>
            <a:r>
              <a:rPr lang="en-US" sz="1500" b="1" dirty="0">
                <a:latin typeface="Courier"/>
                <a:cs typeface="Courier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52666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/>
              <a:t>Links Based on State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3293" y="1310194"/>
            <a:ext cx="2433704" cy="477053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a:link</a:t>
            </a:r>
            <a:r>
              <a:rPr lang="en-US" b="1" dirty="0">
                <a:latin typeface="Courier"/>
                <a:cs typeface="Courier"/>
              </a:rPr>
              <a:t> {</a:t>
            </a:r>
          </a:p>
          <a:p>
            <a:r>
              <a:rPr lang="ro-RO" b="1" dirty="0">
                <a:latin typeface="Courier"/>
                <a:cs typeface="Courier"/>
              </a:rPr>
              <a:t>    color: red;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a:visited {</a:t>
            </a:r>
          </a:p>
          <a:p>
            <a:r>
              <a:rPr lang="ro-RO" b="1" dirty="0">
                <a:latin typeface="Courier"/>
                <a:cs typeface="Courier"/>
              </a:rPr>
              <a:t>    color: orange;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a:focus {</a:t>
            </a:r>
          </a:p>
          <a:p>
            <a:r>
              <a:rPr lang="ro-RO" b="1" dirty="0">
                <a:latin typeface="Courier"/>
                <a:cs typeface="Courier"/>
              </a:rPr>
              <a:t>    color: purple;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a:hover {</a:t>
            </a:r>
          </a:p>
          <a:p>
            <a:r>
              <a:rPr lang="ro-RO" b="1" dirty="0">
                <a:latin typeface="Courier"/>
                <a:cs typeface="Courier"/>
              </a:rPr>
              <a:t>    color: green;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</a:p>
          <a:p>
            <a:endParaRPr lang="ro-RO" b="1" dirty="0">
              <a:latin typeface="Courier"/>
              <a:cs typeface="Courier"/>
            </a:endParaRPr>
          </a:p>
          <a:p>
            <a:r>
              <a:rPr lang="ro-RO" b="1" dirty="0">
                <a:latin typeface="Courier"/>
                <a:cs typeface="Courier"/>
              </a:rPr>
              <a:t>a:active {</a:t>
            </a:r>
          </a:p>
          <a:p>
            <a:r>
              <a:rPr lang="ro-RO" b="1" dirty="0">
                <a:latin typeface="Courier"/>
                <a:cs typeface="Courier"/>
              </a:rPr>
              <a:t>    color: blue;</a:t>
            </a:r>
          </a:p>
          <a:p>
            <a:r>
              <a:rPr lang="ro-RO" b="1" dirty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Elements Based on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pPr lvl="1"/>
            <a:r>
              <a:rPr lang="en-US" dirty="0" smtClean="0"/>
              <a:t>Select any paragraph that has a class attribute.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417342"/>
            <a:ext cx="1620844" cy="92333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"/>
                <a:cs typeface="Courier"/>
              </a:rPr>
              <a:t>p[class] {</a:t>
            </a:r>
          </a:p>
          <a:p>
            <a:r>
              <a:rPr lang="en-US" sz="1800" b="1" dirty="0" smtClean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4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Based on </a:t>
            </a:r>
            <a:r>
              <a:rPr lang="en-US" dirty="0" smtClean="0"/>
              <a:t>Attributes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2" y="1325901"/>
            <a:ext cx="3017488" cy="483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89" y="1325903"/>
            <a:ext cx="3360432" cy="7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2148854"/>
            <a:ext cx="3118223" cy="4001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061" y="5257780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Elements Based on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Attribute selector options: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" y="2090429"/>
            <a:ext cx="8686755" cy="2618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a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An HTML page can link to an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external style sheet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3340" y="2787522"/>
            <a:ext cx="7664854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sz="1800" b="1" dirty="0">
                <a:latin typeface="Courier"/>
                <a:cs typeface="Courier"/>
              </a:rPr>
              <a:t>&lt;html </a:t>
            </a:r>
            <a:r>
              <a:rPr lang="en-US" sz="1800" b="1" dirty="0" err="1">
                <a:latin typeface="Courier"/>
                <a:cs typeface="Courier"/>
              </a:rPr>
              <a:t>lang</a:t>
            </a:r>
            <a:r>
              <a:rPr lang="en-US" sz="1800" b="1" dirty="0">
                <a:latin typeface="Courier"/>
                <a:cs typeface="Courier"/>
              </a:rPr>
              <a:t>="en-US"&gt;</a:t>
            </a:r>
          </a:p>
          <a:p>
            <a:r>
              <a:rPr lang="en-US" sz="1800" b="1" dirty="0">
                <a:latin typeface="Courier"/>
                <a:cs typeface="Courier"/>
              </a:rPr>
              <a:t>&lt;head&gt;</a:t>
            </a:r>
          </a:p>
          <a:p>
            <a:r>
              <a:rPr lang="en-US" sz="1800" b="1" dirty="0">
                <a:latin typeface="Courier"/>
                <a:cs typeface="Courier"/>
              </a:rPr>
              <a:t>    &lt;meta charset="UTF-8"&gt;</a:t>
            </a:r>
          </a:p>
          <a:p>
            <a:r>
              <a:rPr lang="en-US" sz="1800" b="1" dirty="0">
                <a:latin typeface="Courier"/>
                <a:cs typeface="Courier"/>
              </a:rPr>
              <a:t>    &lt;title&gt;Paragraphs and Headings&lt;/title&gt;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&lt;link 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rel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stylesheet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 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href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css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/mystyles1.css" /&gt;</a:t>
            </a:r>
          </a:p>
          <a:p>
            <a:r>
              <a:rPr lang="en-US" sz="1800" b="1" dirty="0">
                <a:latin typeface="Courier"/>
                <a:cs typeface="Courier"/>
              </a:rPr>
              <a:t>&lt;/head&gt;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&lt;body&gt;</a:t>
            </a:r>
          </a:p>
          <a:p>
            <a:r>
              <a:rPr lang="nl-NL" sz="1800" b="1" dirty="0">
                <a:latin typeface="Courier"/>
                <a:cs typeface="Courier"/>
              </a:rPr>
              <a:t>    </a:t>
            </a:r>
            <a:r>
              <a:rPr lang="nl-NL" sz="1800" b="1" dirty="0" smtClean="0">
                <a:latin typeface="Courier"/>
                <a:cs typeface="Courier"/>
              </a:rPr>
              <a:t>...</a:t>
            </a:r>
            <a:endParaRPr lang="nl-NL" sz="1800" b="1" dirty="0">
              <a:latin typeface="Courier"/>
              <a:cs typeface="Courier"/>
            </a:endParaRPr>
          </a:p>
          <a:p>
            <a:r>
              <a:rPr lang="nl-NL" sz="1800" b="1" dirty="0" smtClean="0">
                <a:latin typeface="Courier"/>
                <a:cs typeface="Courier"/>
              </a:rPr>
              <a:t>&lt;/body&gt;</a:t>
            </a:r>
          </a:p>
          <a:p>
            <a:r>
              <a:rPr lang="nl-NL" sz="1800" b="1" dirty="0" smtClean="0">
                <a:latin typeface="Courier"/>
                <a:cs typeface="Courier"/>
              </a:rPr>
              <a:t>&lt;/html&gt;</a:t>
            </a:r>
            <a:endParaRPr lang="nl-NL" sz="1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1475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27771"/>
          </a:xfrm>
        </p:spPr>
        <p:txBody>
          <a:bodyPr/>
          <a:lstStyle/>
          <a:p>
            <a:r>
              <a:rPr lang="en-US" dirty="0" smtClean="0"/>
              <a:t>An HTML element inherits style properties </a:t>
            </a:r>
            <a:br>
              <a:rPr lang="en-US" dirty="0" smtClean="0"/>
            </a:br>
            <a:r>
              <a:rPr lang="en-US" dirty="0" smtClean="0"/>
              <a:t>from its ancestors.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430753"/>
            <a:ext cx="44577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75" y="5989292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Inherited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059648"/>
          </a:xfrm>
        </p:spPr>
        <p:txBody>
          <a:bodyPr numCol="2"/>
          <a:lstStyle/>
          <a:p>
            <a:pPr marL="228600" indent="-228600"/>
            <a:r>
              <a:rPr lang="en-US" sz="1600" dirty="0">
                <a:latin typeface="+mj-lt"/>
              </a:rPr>
              <a:t>Text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color </a:t>
            </a:r>
            <a:r>
              <a:rPr lang="en-US" sz="1600" dirty="0">
                <a:latin typeface="+mj-lt"/>
              </a:rPr>
              <a:t>(except by the a element)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direction</a:t>
            </a:r>
            <a:endParaRPr lang="en-US" sz="1600" dirty="0">
              <a:latin typeface="+mj-lt"/>
            </a:endParaRP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endParaRPr lang="en-US" sz="1600" dirty="0">
              <a:latin typeface="+mj-lt"/>
            </a:endParaRP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r>
              <a:rPr lang="en-US" sz="1600" dirty="0">
                <a:latin typeface="+mj-lt"/>
              </a:rPr>
              <a:t>-family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r>
              <a:rPr lang="en-US" sz="1600" dirty="0">
                <a:latin typeface="+mj-lt"/>
              </a:rPr>
              <a:t>-size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r>
              <a:rPr lang="en-US" sz="1600" dirty="0">
                <a:latin typeface="+mj-lt"/>
              </a:rPr>
              <a:t>-style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r>
              <a:rPr lang="en-US" sz="1600" dirty="0">
                <a:latin typeface="+mj-lt"/>
              </a:rPr>
              <a:t>-variant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font</a:t>
            </a:r>
            <a:r>
              <a:rPr lang="en-US" sz="1600" dirty="0">
                <a:latin typeface="+mj-lt"/>
              </a:rPr>
              <a:t>-weight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letter</a:t>
            </a:r>
            <a:r>
              <a:rPr lang="en-US" sz="1600" dirty="0">
                <a:latin typeface="+mj-lt"/>
              </a:rPr>
              <a:t>-spacing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line</a:t>
            </a:r>
            <a:r>
              <a:rPr lang="en-US" sz="1600" dirty="0">
                <a:latin typeface="+mj-lt"/>
              </a:rPr>
              <a:t>-height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text</a:t>
            </a:r>
            <a:r>
              <a:rPr lang="en-US" sz="1600" dirty="0">
                <a:latin typeface="+mj-lt"/>
              </a:rPr>
              <a:t>-align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text</a:t>
            </a:r>
            <a:r>
              <a:rPr lang="en-US" sz="1600" dirty="0">
                <a:latin typeface="+mj-lt"/>
              </a:rPr>
              <a:t>-indent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text</a:t>
            </a:r>
            <a:r>
              <a:rPr lang="en-US" sz="1600" dirty="0">
                <a:latin typeface="+mj-lt"/>
              </a:rPr>
              <a:t>-transform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visibility</a:t>
            </a:r>
            <a:endParaRPr lang="en-US" sz="1600" dirty="0">
              <a:latin typeface="+mj-lt"/>
            </a:endParaRPr>
          </a:p>
          <a:p>
            <a:pPr marL="455613" lvl="1" indent="-227013"/>
            <a:r>
              <a:rPr lang="en-US" sz="1600" dirty="0" smtClean="0">
                <a:latin typeface="+mj-lt"/>
              </a:rPr>
              <a:t>white</a:t>
            </a:r>
            <a:r>
              <a:rPr lang="en-US" sz="1600" dirty="0">
                <a:latin typeface="+mj-lt"/>
              </a:rPr>
              <a:t>-space</a:t>
            </a:r>
          </a:p>
          <a:p>
            <a:pPr marL="455613" lvl="1" indent="-227013"/>
            <a:r>
              <a:rPr lang="en-US" sz="1600" dirty="0" smtClean="0">
                <a:latin typeface="+mj-lt"/>
              </a:rPr>
              <a:t>word</a:t>
            </a:r>
            <a:r>
              <a:rPr lang="en-US" sz="1600" dirty="0">
                <a:latin typeface="+mj-lt"/>
              </a:rPr>
              <a:t>-spacing</a:t>
            </a:r>
          </a:p>
          <a:p>
            <a:pPr marL="228600" indent="-228600"/>
            <a:r>
              <a:rPr lang="en-US" sz="1600" dirty="0">
                <a:latin typeface="+mj-lt"/>
              </a:rPr>
              <a:t>Lists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list-style-image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list-style-position</a:t>
            </a:r>
          </a:p>
          <a:p>
            <a:pPr marL="455613" lvl="1" indent="-227013"/>
            <a:r>
              <a:rPr lang="en-US" sz="1600" dirty="0">
                <a:latin typeface="+mj-lt"/>
              </a:rPr>
              <a:t>list-style-type</a:t>
            </a:r>
          </a:p>
          <a:p>
            <a:pPr marL="228600" indent="-228600"/>
            <a:r>
              <a:rPr lang="en-US" sz="1600" dirty="0">
                <a:latin typeface="+mj-lt"/>
              </a:rPr>
              <a:t>Tables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border-collapse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border-spacing</a:t>
            </a:r>
          </a:p>
          <a:p>
            <a:pPr marL="455613" lvl="1" indent="-227013"/>
            <a:r>
              <a:rPr lang="en-US" sz="1600" dirty="0">
                <a:latin typeface="+mj-lt"/>
              </a:rPr>
              <a:t>caption-side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empty-cells</a:t>
            </a:r>
          </a:p>
          <a:p>
            <a:pPr marL="228600" indent="-228600"/>
            <a:r>
              <a:rPr lang="en-US" sz="1600" dirty="0">
                <a:latin typeface="+mj-lt"/>
              </a:rPr>
              <a:t>Paged Media (as in printing)</a:t>
            </a:r>
          </a:p>
          <a:p>
            <a:pPr marL="455613" lvl="1" indent="-227013"/>
            <a:r>
              <a:rPr lang="en-US" sz="1600" dirty="0">
                <a:latin typeface="+mj-lt"/>
              </a:rPr>
              <a:t>orphans</a:t>
            </a:r>
          </a:p>
          <a:p>
            <a:pPr marL="455613" lvl="1" indent="-227013"/>
            <a:r>
              <a:rPr lang="en-US" sz="1600" dirty="0">
                <a:latin typeface="+mj-lt"/>
              </a:rPr>
              <a:t>page-break-inside</a:t>
            </a:r>
          </a:p>
          <a:p>
            <a:pPr marL="455613" lvl="1" indent="-227013"/>
            <a:r>
              <a:rPr lang="en-US" sz="1600" dirty="0">
                <a:latin typeface="+mj-lt"/>
              </a:rPr>
              <a:t>widows</a:t>
            </a:r>
          </a:p>
          <a:p>
            <a:pPr marL="228600" indent="-228600"/>
            <a:r>
              <a:rPr lang="en-US" sz="1600" dirty="0">
                <a:latin typeface="+mj-lt"/>
              </a:rPr>
              <a:t>Other</a:t>
            </a:r>
          </a:p>
          <a:p>
            <a:pPr marL="455613" lvl="1" indent="-227013"/>
            <a:r>
              <a:rPr lang="en-US" sz="1600" dirty="0">
                <a:latin typeface="+mj-lt"/>
              </a:rPr>
              <a:t>cursor</a:t>
            </a:r>
          </a:p>
          <a:p>
            <a:pPr marL="455613" lvl="1" indent="-227013"/>
            <a:r>
              <a:rPr lang="en-US" sz="1600" dirty="0">
                <a:latin typeface="+mj-lt"/>
              </a:rPr>
              <a:t>quotes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8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25602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cascade principle </a:t>
            </a:r>
            <a:r>
              <a:rPr lang="en-US" dirty="0" smtClean="0"/>
              <a:t>resolves conflicting </a:t>
            </a:r>
            <a:br>
              <a:rPr lang="en-US" dirty="0" smtClean="0"/>
            </a:br>
            <a:r>
              <a:rPr lang="en-US" dirty="0" smtClean="0"/>
              <a:t>style properties for an HTML element.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Specificity</a:t>
            </a:r>
          </a:p>
          <a:p>
            <a:pPr lvl="1"/>
            <a:r>
              <a:rPr lang="en-US" dirty="0" smtClean="0"/>
              <a:t>The more specific the selector, the stronger the rule.</a:t>
            </a:r>
          </a:p>
          <a:p>
            <a:pPr lvl="1"/>
            <a:r>
              <a:rPr lang="en-US" dirty="0" smtClean="0"/>
              <a:t>Some selectors from least specific to most specific: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3794757"/>
            <a:ext cx="8595316" cy="241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48" y="2148854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Cascade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Rules that appear later take precedence </a:t>
            </a:r>
            <a:br>
              <a:rPr lang="en-US" dirty="0" smtClean="0"/>
            </a:br>
            <a:r>
              <a:rPr lang="en-US" dirty="0" smtClean="0"/>
              <a:t>over earlier rules.</a:t>
            </a:r>
          </a:p>
          <a:p>
            <a:pPr lvl="5"/>
            <a:endParaRPr lang="en-US" dirty="0"/>
          </a:p>
          <a:p>
            <a:r>
              <a:rPr lang="en-US" dirty="0" smtClean="0"/>
              <a:t>Importance</a:t>
            </a:r>
          </a:p>
          <a:p>
            <a:pPr lvl="1"/>
            <a:r>
              <a:rPr lang="en-US" dirty="0" smtClean="0"/>
              <a:t>A style marked as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  <a:t>!important </a:t>
            </a:r>
            <a:r>
              <a:rPr lang="en-US" dirty="0" smtClean="0"/>
              <a:t>overrides </a:t>
            </a:r>
            <a:br>
              <a:rPr lang="en-US" dirty="0" smtClean="0"/>
            </a:br>
            <a:r>
              <a:rPr lang="en-US" dirty="0" smtClean="0"/>
              <a:t>specificity and order.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4586" y="4709146"/>
            <a:ext cx="4648153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{ color: purple </a:t>
            </a:r>
            <a:r>
              <a:rPr lang="en-US" sz="2000" b="1" dirty="0" smtClean="0">
                <a:solidFill>
                  <a:srgbClr val="B23C00"/>
                </a:solidFill>
                <a:latin typeface="Courier"/>
                <a:cs typeface="Courier"/>
              </a:rPr>
              <a:t>!important</a:t>
            </a:r>
            <a:r>
              <a:rPr lang="en-US" sz="2000" b="1" dirty="0" smtClean="0">
                <a:latin typeface="Courier"/>
                <a:cs typeface="Courier"/>
              </a:rPr>
              <a:t>; }</a:t>
            </a:r>
            <a:endParaRPr lang="en-US" sz="20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8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Style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1708" y="1325903"/>
            <a:ext cx="4993675" cy="403187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&lt;!DOCTYPE html&gt;</a:t>
            </a:r>
          </a:p>
          <a:p>
            <a:r>
              <a:rPr lang="en-US" b="1" dirty="0">
                <a:latin typeface="Courier"/>
                <a:cs typeface="Courier"/>
              </a:rPr>
              <a:t>&lt;html </a:t>
            </a:r>
            <a:r>
              <a:rPr lang="en-US" b="1" dirty="0" err="1">
                <a:latin typeface="Courier"/>
                <a:cs typeface="Courier"/>
              </a:rPr>
              <a:t>lang</a:t>
            </a:r>
            <a:r>
              <a:rPr lang="en-US" b="1" dirty="0">
                <a:latin typeface="Courier"/>
                <a:cs typeface="Courier"/>
              </a:rPr>
              <a:t>="en"&gt;</a:t>
            </a:r>
          </a:p>
          <a:p>
            <a:r>
              <a:rPr lang="en-US" b="1" dirty="0">
                <a:latin typeface="Courier"/>
                <a:cs typeface="Courier"/>
              </a:rPr>
              <a:t>&lt;head&gt;</a:t>
            </a:r>
          </a:p>
          <a:p>
            <a:r>
              <a:rPr lang="it-IT" b="1" dirty="0">
                <a:latin typeface="Courier"/>
                <a:cs typeface="Courier"/>
              </a:rPr>
              <a:t>    &lt;meta </a:t>
            </a:r>
            <a:r>
              <a:rPr lang="it-IT" b="1" dirty="0" err="1">
                <a:latin typeface="Courier"/>
                <a:cs typeface="Courier"/>
              </a:rPr>
              <a:t>charset</a:t>
            </a:r>
            <a:r>
              <a:rPr lang="it-IT" b="1" dirty="0">
                <a:latin typeface="Courier"/>
                <a:cs typeface="Courier"/>
              </a:rPr>
              <a:t>="UTF-8" /&gt;</a:t>
            </a:r>
          </a:p>
          <a:p>
            <a:r>
              <a:rPr lang="it-IT" b="1" dirty="0">
                <a:latin typeface="Courier"/>
                <a:cs typeface="Courier"/>
              </a:rPr>
              <a:t>    &lt;</a:t>
            </a:r>
            <a:r>
              <a:rPr lang="it-IT" b="1" dirty="0" err="1">
                <a:latin typeface="Courier"/>
                <a:cs typeface="Courier"/>
              </a:rPr>
              <a:t>title</a:t>
            </a:r>
            <a:r>
              <a:rPr lang="it-IT" b="1" dirty="0" smtClean="0">
                <a:latin typeface="Courier"/>
                <a:cs typeface="Courier"/>
              </a:rPr>
              <a:t>&gt;Embedded Style </a:t>
            </a:r>
            <a:r>
              <a:rPr lang="it-IT" b="1" dirty="0" err="1" smtClean="0">
                <a:latin typeface="Courier"/>
                <a:cs typeface="Courier"/>
              </a:rPr>
              <a:t>Sheet</a:t>
            </a:r>
            <a:r>
              <a:rPr lang="it-IT" b="1" dirty="0" smtClean="0">
                <a:latin typeface="Courier"/>
                <a:cs typeface="Courier"/>
              </a:rPr>
              <a:t>&lt;</a:t>
            </a:r>
            <a:r>
              <a:rPr lang="it-IT" b="1" dirty="0">
                <a:latin typeface="Courier"/>
                <a:cs typeface="Courier"/>
              </a:rPr>
              <a:t>/</a:t>
            </a:r>
            <a:r>
              <a:rPr lang="it-IT" b="1" dirty="0" err="1">
                <a:latin typeface="Courier"/>
                <a:cs typeface="Courier"/>
              </a:rPr>
              <a:t>title</a:t>
            </a:r>
            <a:r>
              <a:rPr lang="it-IT" b="1" dirty="0" smtClean="0">
                <a:latin typeface="Courier"/>
                <a:cs typeface="Courier"/>
              </a:rPr>
              <a:t>&gt;</a:t>
            </a:r>
            <a:endParaRPr lang="it-IT" b="1" dirty="0">
              <a:latin typeface="Courier"/>
              <a:cs typeface="Courier"/>
            </a:endParaRPr>
          </a:p>
          <a:p>
            <a:r>
              <a:rPr lang="pl-PL" b="1" dirty="0">
                <a:latin typeface="Courier"/>
                <a:cs typeface="Courier"/>
              </a:rPr>
              <a:t>    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&lt;style&gt;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</a:t>
            </a:r>
            <a:r>
              <a:rPr lang="pl-PL" b="1" dirty="0" smtClean="0">
                <a:solidFill>
                  <a:srgbClr val="B23C00"/>
                </a:solidFill>
                <a:latin typeface="Courier"/>
                <a:cs typeface="Courier"/>
              </a:rPr>
              <a:t>   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</a:t>
            </a:r>
            <a:r>
              <a:rPr lang="pl-PL" b="1" dirty="0" err="1">
                <a:solidFill>
                  <a:srgbClr val="B23C00"/>
                </a:solidFill>
                <a:latin typeface="Courier"/>
                <a:cs typeface="Courier"/>
              </a:rPr>
              <a:t>img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 {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</a:t>
            </a:r>
            <a:r>
              <a:rPr lang="pl-PL" b="1" dirty="0" smtClean="0">
                <a:solidFill>
                  <a:srgbClr val="B23C00"/>
                </a:solidFill>
                <a:latin typeface="Courier"/>
                <a:cs typeface="Courier"/>
              </a:rPr>
              <a:t>    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  </a:t>
            </a:r>
            <a:r>
              <a:rPr lang="pl-PL" b="1" dirty="0" err="1">
                <a:solidFill>
                  <a:srgbClr val="B23C00"/>
                </a:solidFill>
                <a:latin typeface="Courier"/>
                <a:cs typeface="Courier"/>
              </a:rPr>
              <a:t>border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: 4px solid red;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</a:t>
            </a:r>
            <a:r>
              <a:rPr lang="pl-PL" b="1" dirty="0" smtClean="0">
                <a:solidFill>
                  <a:srgbClr val="B23C00"/>
                </a:solidFill>
                <a:latin typeface="Courier"/>
                <a:cs typeface="Courier"/>
              </a:rPr>
              <a:t>   </a:t>
            </a:r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}</a:t>
            </a:r>
          </a:p>
          <a:p>
            <a:r>
              <a:rPr lang="pl-PL" b="1" dirty="0">
                <a:solidFill>
                  <a:srgbClr val="B23C00"/>
                </a:solidFill>
                <a:latin typeface="Courier"/>
                <a:cs typeface="Courier"/>
              </a:rPr>
              <a:t>    &lt;/style&gt;</a:t>
            </a:r>
          </a:p>
          <a:p>
            <a:r>
              <a:rPr lang="en-US" b="1" dirty="0">
                <a:latin typeface="Courier"/>
                <a:cs typeface="Courier"/>
              </a:rPr>
              <a:t>&lt;/head</a:t>
            </a:r>
            <a:r>
              <a:rPr lang="en-US" b="1" dirty="0" smtClean="0">
                <a:latin typeface="Courier"/>
                <a:cs typeface="Courier"/>
              </a:rPr>
              <a:t>&gt;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&lt;body&gt;</a:t>
            </a:r>
          </a:p>
          <a:p>
            <a:r>
              <a:rPr lang="en-US" b="1" dirty="0" smtClean="0">
                <a:latin typeface="Courier"/>
                <a:cs typeface="Courier"/>
              </a:rPr>
              <a:t>    ...</a:t>
            </a:r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&lt;/body&gt;</a:t>
            </a:r>
          </a:p>
          <a:p>
            <a:r>
              <a:rPr lang="en-US" b="1" dirty="0">
                <a:latin typeface="Courier"/>
                <a:cs typeface="Courier"/>
              </a:rPr>
              <a:t>&lt;/html&gt;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532097"/>
            <a:ext cx="8229600" cy="598828"/>
          </a:xfrm>
        </p:spPr>
        <p:txBody>
          <a:bodyPr/>
          <a:lstStyle/>
          <a:p>
            <a:r>
              <a:rPr lang="en-US" dirty="0" smtClean="0"/>
              <a:t>Not as clean a separation of content and style.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Not recommended!</a:t>
            </a:r>
          </a:p>
          <a:p>
            <a:pPr lvl="1"/>
            <a:r>
              <a:rPr lang="en-US" dirty="0" smtClean="0"/>
              <a:t>Combines content and style.</a:t>
            </a:r>
          </a:p>
          <a:p>
            <a:pPr lvl="1"/>
            <a:r>
              <a:rPr lang="en-US" dirty="0" smtClean="0"/>
              <a:t>We want to separate content and style!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9932" y="1931622"/>
            <a:ext cx="757250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&lt;p style="</a:t>
            </a:r>
            <a:r>
              <a:rPr lang="en-US" sz="2000" b="1" dirty="0">
                <a:solidFill>
                  <a:srgbClr val="B23C00"/>
                </a:solidFill>
                <a:latin typeface="Courier"/>
                <a:cs typeface="Courier"/>
              </a:rPr>
              <a:t>color: green; background-color: gray</a:t>
            </a:r>
            <a:r>
              <a:rPr lang="en-US" sz="2000" b="1" dirty="0">
                <a:latin typeface="Courier"/>
                <a:cs typeface="Courier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326445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Style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Style sheet </a:t>
            </a:r>
            <a:r>
              <a:rPr lang="en-US" b="1" dirty="0" err="1" smtClean="0">
                <a:solidFill>
                  <a:srgbClr val="0033CC"/>
                </a:solidFill>
                <a:latin typeface="Courier"/>
                <a:cs typeface="Courier"/>
              </a:rPr>
              <a:t>css</a:t>
            </a:r>
            <a: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  <a:t>/mystyles1.css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  <a:t>h1</a:t>
            </a:r>
            <a:r>
              <a:rPr lang="en-US" dirty="0" smtClean="0"/>
              <a:t> headings should have red text </a:t>
            </a:r>
            <a:br>
              <a:rPr lang="en-US" dirty="0" smtClean="0"/>
            </a:br>
            <a:r>
              <a:rPr lang="en-US" dirty="0" smtClean="0"/>
              <a:t>on a yellow background.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h2</a:t>
            </a:r>
            <a:r>
              <a:rPr lang="en-US" dirty="0" smtClean="0"/>
              <a:t> headings should have a gray </a:t>
            </a: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930" y="1965976"/>
            <a:ext cx="4201804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h1 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background</a:t>
            </a:r>
            <a:r>
              <a:rPr lang="en-US" sz="1800" b="1" dirty="0">
                <a:latin typeface="Courier"/>
                <a:cs typeface="Courier"/>
              </a:rPr>
              <a:t>-color: yellow;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color</a:t>
            </a:r>
            <a:r>
              <a:rPr lang="en-US" sz="1800" b="1" dirty="0">
                <a:latin typeface="Courier"/>
                <a:cs typeface="Courier"/>
              </a:rPr>
              <a:t>: red;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h3 {</a:t>
            </a:r>
          </a:p>
          <a:p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smtClean="0">
                <a:latin typeface="Courier"/>
                <a:cs typeface="Courier"/>
              </a:rPr>
              <a:t>   color</a:t>
            </a:r>
            <a:r>
              <a:rPr lang="en-US" sz="1800" b="1" dirty="0">
                <a:latin typeface="Courier"/>
                <a:cs typeface="Courier"/>
              </a:rPr>
              <a:t>: gray;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2285975"/>
          </a:xfrm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rgbClr val="B23C00"/>
                </a:solidFill>
              </a:rPr>
              <a:t>style rule </a:t>
            </a:r>
            <a:r>
              <a:rPr lang="en-US" dirty="0" smtClean="0"/>
              <a:t>has a </a:t>
            </a:r>
            <a:r>
              <a:rPr lang="en-US" dirty="0" smtClean="0">
                <a:solidFill>
                  <a:srgbClr val="B23C00"/>
                </a:solidFill>
              </a:rPr>
              <a:t>selector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a declaration block.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declaration block </a:t>
            </a:r>
            <a:r>
              <a:rPr lang="en-US" dirty="0" smtClean="0"/>
              <a:t>consists of </a:t>
            </a:r>
            <a:br>
              <a:rPr lang="en-US" dirty="0" smtClean="0"/>
            </a:br>
            <a:r>
              <a:rPr lang="en-US" dirty="0" smtClean="0"/>
              <a:t>one or more declarations.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declaration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B23C00"/>
                </a:solidFill>
              </a:rPr>
              <a:t>property: value </a:t>
            </a:r>
            <a:r>
              <a:rPr lang="en-US" dirty="0" smtClean="0"/>
              <a:t>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3611878"/>
            <a:ext cx="4201804" cy="258532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h1 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Courier"/>
                <a:cs typeface="Courier"/>
              </a:rPr>
              <a:t>   background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-color: yellow;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Courier"/>
                <a:cs typeface="Courier"/>
              </a:rPr>
              <a:t>   color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: red;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}</a:t>
            </a:r>
          </a:p>
          <a:p>
            <a:endParaRPr lang="en-US" sz="1800" b="1" dirty="0" smtClean="0">
              <a:latin typeface="Courier"/>
              <a:cs typeface="Courier"/>
            </a:endParaRPr>
          </a:p>
          <a:p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h3 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Courier"/>
                <a:cs typeface="Courier"/>
              </a:rPr>
              <a:t>   color</a:t>
            </a:r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: gray;</a:t>
            </a:r>
          </a:p>
          <a:p>
            <a:r>
              <a:rPr lang="en-US" sz="1800" b="1" dirty="0">
                <a:solidFill>
                  <a:srgbClr val="0033CC"/>
                </a:solidFill>
                <a:latin typeface="Courier"/>
                <a:cs typeface="Courier"/>
              </a:rPr>
              <a:t>}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45952" y="3611878"/>
            <a:ext cx="1280145" cy="2103096"/>
            <a:chOff x="1645952" y="3611878"/>
            <a:chExt cx="1280145" cy="2103096"/>
          </a:xfrm>
        </p:grpSpPr>
        <p:sp>
          <p:nvSpPr>
            <p:cNvPr id="6" name="Oval 5"/>
            <p:cNvSpPr/>
            <p:nvPr/>
          </p:nvSpPr>
          <p:spPr bwMode="auto">
            <a:xfrm>
              <a:off x="2468902" y="3611878"/>
              <a:ext cx="457195" cy="457195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468902" y="5257779"/>
              <a:ext cx="457195" cy="457195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5952" y="3639080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selector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5952" y="5257779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selector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66536" y="3703318"/>
            <a:ext cx="2010690" cy="2377412"/>
            <a:chOff x="6766536" y="3703318"/>
            <a:chExt cx="2010690" cy="2377412"/>
          </a:xfrm>
        </p:grpSpPr>
        <p:sp>
          <p:nvSpPr>
            <p:cNvPr id="10" name="Right Brace 9"/>
            <p:cNvSpPr/>
            <p:nvPr/>
          </p:nvSpPr>
          <p:spPr bwMode="auto">
            <a:xfrm>
              <a:off x="6766536" y="3703318"/>
              <a:ext cx="274317" cy="1097268"/>
            </a:xfrm>
            <a:prstGeom prst="rightBrace">
              <a:avLst>
                <a:gd name="adj1" fmla="val 64003"/>
                <a:gd name="adj2" fmla="val 50000"/>
              </a:avLst>
            </a:pr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0853" y="4069073"/>
              <a:ext cx="173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declaration block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0853" y="5440657"/>
              <a:ext cx="1736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declaration block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 bwMode="auto">
            <a:xfrm>
              <a:off x="6766536" y="5257779"/>
              <a:ext cx="274317" cy="822951"/>
            </a:xfrm>
            <a:prstGeom prst="rightBrace">
              <a:avLst>
                <a:gd name="adj1" fmla="val 64003"/>
                <a:gd name="adj2" fmla="val 50000"/>
              </a:avLst>
            </a:prstGeom>
            <a:noFill/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7537" y="5623535"/>
            <a:ext cx="2925787" cy="338554"/>
            <a:chOff x="3017537" y="5623535"/>
            <a:chExt cx="2925787" cy="338554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17537" y="5623535"/>
              <a:ext cx="1737341" cy="274317"/>
            </a:xfrm>
            <a:prstGeom prst="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54878" y="5623535"/>
              <a:ext cx="11884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declaration</a:t>
              </a:r>
              <a:endParaRPr lang="en-US" dirty="0">
                <a:solidFill>
                  <a:srgbClr val="B23C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45" y="3520439"/>
            <a:ext cx="8320949" cy="2743170"/>
            <a:chOff x="457245" y="3520439"/>
            <a:chExt cx="8320949" cy="274317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63074" y="3520439"/>
              <a:ext cx="7315120" cy="137158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63074" y="5166341"/>
              <a:ext cx="7315120" cy="109726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45" y="3977634"/>
              <a:ext cx="100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style rule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45" y="5532097"/>
              <a:ext cx="100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style rule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445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54873" cy="1676405"/>
          </a:xfrm>
        </p:spPr>
        <p:txBody>
          <a:bodyPr/>
          <a:lstStyle/>
          <a:p>
            <a:r>
              <a:rPr lang="en-US" dirty="0" smtClean="0"/>
              <a:t>Specify colors for CSS </a:t>
            </a:r>
            <a:br>
              <a:rPr lang="en-US" dirty="0" smtClean="0"/>
            </a:br>
            <a:r>
              <a:rPr lang="en-US" dirty="0" smtClean="0"/>
              <a:t>properties with a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predefined color keyword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928" y="2880366"/>
            <a:ext cx="50979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See </a:t>
            </a:r>
            <a:r>
              <a:rPr lang="en-US" sz="1800" dirty="0">
                <a:hlinkClick r:id="rId2"/>
              </a:rPr>
              <a:t>http://www.w3.org/TR/css3-color/#svg-</a:t>
            </a:r>
            <a:r>
              <a:rPr lang="en-US" sz="1800" dirty="0" smtClean="0">
                <a:hlinkClick r:id="rId2"/>
              </a:rPr>
              <a:t>color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for the complete list of predefined colors.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52" y="1278820"/>
            <a:ext cx="3291804" cy="4986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45" y="5440658"/>
            <a:ext cx="133101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HTML and CSS, 8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Elizabeth Castro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and Bruce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Hyslop</a:t>
            </a: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Peachpit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Press, 2014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978-0-321-92883-2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</a:t>
            </a:r>
            <a:r>
              <a:rPr lang="en-US" dirty="0" smtClean="0"/>
              <a:t>Colors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You can specify colors by </a:t>
            </a:r>
            <a:r>
              <a:rPr lang="en-US" dirty="0" smtClean="0">
                <a:solidFill>
                  <a:srgbClr val="B23C00"/>
                </a:solidFill>
              </a:rPr>
              <a:t>RGB</a:t>
            </a:r>
            <a:r>
              <a:rPr lang="en-US" dirty="0" smtClean="0"/>
              <a:t> (red-green-blue).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err="1" smtClean="0">
                <a:solidFill>
                  <a:srgbClr val="0033CC"/>
                </a:solidFill>
                <a:latin typeface="Courier"/>
                <a:cs typeface="Courier"/>
              </a:rPr>
              <a:t>rgb</a:t>
            </a:r>
            <a: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  <a:t>(178, 60, 0)</a:t>
            </a:r>
            <a:br>
              <a:rPr lang="en-US" b="1" dirty="0" smtClean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 smtClean="0"/>
              <a:t>where each value can range from 0 through 255.</a:t>
            </a:r>
          </a:p>
          <a:p>
            <a:r>
              <a:rPr lang="en-US" dirty="0" smtClean="0"/>
              <a:t>You can include </a:t>
            </a:r>
            <a:r>
              <a:rPr lang="en-US" dirty="0" smtClean="0">
                <a:solidFill>
                  <a:srgbClr val="B23C00"/>
                </a:solidFill>
              </a:rPr>
              <a:t>alpha transparency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B23C00"/>
                </a:solidFill>
              </a:rPr>
              <a:t>RGBA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rgba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(178, 60, 0, 0.75)</a:t>
            </a:r>
            <a:b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 smtClean="0"/>
              <a:t>where the transparency value ranges from 0 to 1</a:t>
            </a:r>
          </a:p>
          <a:p>
            <a:pPr lvl="1"/>
            <a:r>
              <a:rPr lang="en-US" dirty="0" smtClean="0"/>
              <a:t>0 is completely transparent, 1 is completely opaque.</a:t>
            </a:r>
          </a:p>
          <a:p>
            <a:r>
              <a:rPr lang="en-US" dirty="0" smtClean="0"/>
              <a:t>Also available: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HSL</a:t>
            </a:r>
            <a:r>
              <a:rPr lang="en-US" dirty="0" smtClean="0"/>
              <a:t> (hue-saturation-lightness) and </a:t>
            </a:r>
            <a:r>
              <a:rPr lang="en-US" dirty="0" smtClean="0">
                <a:solidFill>
                  <a:srgbClr val="B23C00"/>
                </a:solidFill>
              </a:rPr>
              <a:t>HSLA</a:t>
            </a:r>
          </a:p>
          <a:p>
            <a:pPr lvl="1">
              <a:tabLst>
                <a:tab pos="2401888" algn="l"/>
              </a:tabLst>
            </a:pPr>
            <a:r>
              <a:rPr lang="en-US" dirty="0" smtClean="0"/>
              <a:t>Examples:	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hsl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(282, 90%, 25%)</a:t>
            </a:r>
            <a:b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</a:br>
            <a:r>
              <a:rPr lang="en-US" dirty="0" smtClean="0"/>
              <a:t>	</a:t>
            </a:r>
            <a:r>
              <a:rPr lang="en-US" b="1" dirty="0" err="1">
                <a:solidFill>
                  <a:srgbClr val="0033CC"/>
                </a:solidFill>
                <a:latin typeface="Courier"/>
                <a:cs typeface="Courier"/>
              </a:rPr>
              <a:t>hsla</a:t>
            </a:r>
            <a:r>
              <a:rPr lang="en-US" b="1" dirty="0">
                <a:solidFill>
                  <a:srgbClr val="0033CC"/>
                </a:solidFill>
                <a:latin typeface="Courier"/>
                <a:cs typeface="Courier"/>
              </a:rPr>
              <a:t>(282, 90%, 25%, 0.5)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An HTML element can have a </a:t>
            </a:r>
            <a:r>
              <a:rPr lang="en-US" dirty="0" smtClean="0">
                <a:solidFill>
                  <a:srgbClr val="B23C00"/>
                </a:solidFill>
              </a:rPr>
              <a:t>class name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Several elements can share the same class name.</a:t>
            </a:r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88927"/>
            <a:ext cx="8634508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class="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 err="1">
                <a:latin typeface="Courier"/>
                <a:cs typeface="Courier"/>
              </a:rPr>
              <a:t>Lorem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ipsum</a:t>
            </a:r>
            <a:r>
              <a:rPr lang="en-US" sz="1800" b="1" dirty="0">
                <a:latin typeface="Courier"/>
                <a:cs typeface="Courier"/>
              </a:rPr>
              <a:t> dolor sit </a:t>
            </a:r>
            <a:r>
              <a:rPr lang="en-US" sz="1800" b="1" dirty="0" err="1">
                <a:latin typeface="Courier"/>
                <a:cs typeface="Courier"/>
              </a:rPr>
              <a:t>amet</a:t>
            </a:r>
            <a:r>
              <a:rPr lang="en-US" sz="1800" b="1" dirty="0">
                <a:latin typeface="Courier"/>
                <a:cs typeface="Courier"/>
              </a:rPr>
              <a:t>, </a:t>
            </a:r>
            <a:r>
              <a:rPr lang="en-US" sz="1800" b="1" dirty="0" err="1">
                <a:latin typeface="Courier"/>
                <a:cs typeface="Courier"/>
              </a:rPr>
              <a:t>consectetur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adipiscing</a:t>
            </a:r>
            <a:r>
              <a:rPr lang="en-US" sz="1800" b="1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elit</a:t>
            </a:r>
            <a:r>
              <a:rPr lang="en-US" sz="1800" b="1" dirty="0">
                <a:latin typeface="Courier"/>
                <a:cs typeface="Courier"/>
              </a:rPr>
              <a:t>,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 smtClean="0">
                <a:latin typeface="Courier"/>
                <a:cs typeface="Courier"/>
              </a:rPr>
              <a:t>...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&lt;/p&gt;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</a:p>
          <a:p>
            <a:r>
              <a:rPr lang="en-US" sz="1800" b="1" dirty="0">
                <a:latin typeface="Courier"/>
                <a:cs typeface="Courier"/>
              </a:rPr>
              <a:t>&lt;p 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class="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"</a:t>
            </a:r>
            <a:r>
              <a:rPr lang="en-US" sz="1800" b="1" dirty="0">
                <a:latin typeface="Courier"/>
                <a:cs typeface="Courier"/>
              </a:rPr>
              <a:t>&gt;</a:t>
            </a:r>
          </a:p>
          <a:p>
            <a:r>
              <a:rPr lang="en-US" sz="1800" b="1" dirty="0">
                <a:latin typeface="Courier"/>
                <a:cs typeface="Courier"/>
              </a:rPr>
              <a:t>    </a:t>
            </a:r>
            <a:r>
              <a:rPr lang="en-US" sz="1800" b="1" dirty="0" err="1" smtClean="0">
                <a:latin typeface="Courier"/>
                <a:cs typeface="Courier"/>
              </a:rPr>
              <a:t>Duis</a:t>
            </a:r>
            <a:r>
              <a:rPr lang="en-US" sz="1800" b="1" dirty="0" smtClean="0">
                <a:latin typeface="Courier"/>
                <a:cs typeface="Courier"/>
              </a:rPr>
              <a:t> </a:t>
            </a:r>
            <a:r>
              <a:rPr lang="en-US" sz="1800" b="1" dirty="0" err="1" smtClean="0">
                <a:latin typeface="Courier"/>
                <a:cs typeface="Courier"/>
              </a:rPr>
              <a:t>aute</a:t>
            </a:r>
            <a:r>
              <a:rPr lang="en-US" sz="1800" b="1" dirty="0" smtClean="0">
                <a:latin typeface="Courier"/>
                <a:cs typeface="Courier"/>
              </a:rPr>
              <a:t> </a:t>
            </a:r>
            <a:r>
              <a:rPr lang="en-US" sz="1800" b="1" dirty="0" err="1" smtClean="0">
                <a:latin typeface="Courier"/>
                <a:cs typeface="Courier"/>
              </a:rPr>
              <a:t>irure</a:t>
            </a:r>
            <a:r>
              <a:rPr lang="en-US" sz="1800" b="1" dirty="0" smtClean="0">
                <a:latin typeface="Courier"/>
                <a:cs typeface="Courier"/>
              </a:rPr>
              <a:t> dolor in </a:t>
            </a:r>
            <a:r>
              <a:rPr lang="en-US" sz="1800" b="1" dirty="0" err="1" smtClean="0">
                <a:latin typeface="Courier"/>
                <a:cs typeface="Courier"/>
              </a:rPr>
              <a:t>reprehenderit</a:t>
            </a:r>
            <a:r>
              <a:rPr lang="en-US" sz="1800" b="1" dirty="0" smtClean="0">
                <a:latin typeface="Courier"/>
                <a:cs typeface="Courier"/>
              </a:rPr>
              <a:t> in </a:t>
            </a:r>
            <a:r>
              <a:rPr lang="en-US" sz="1800" b="1" dirty="0" err="1" smtClean="0">
                <a:latin typeface="Courier"/>
                <a:cs typeface="Courier"/>
              </a:rPr>
              <a:t>voluptate</a:t>
            </a:r>
            <a:r>
              <a:rPr lang="en-US" sz="1800" b="1" dirty="0" smtClean="0">
                <a:latin typeface="Courier"/>
                <a:cs typeface="Courier"/>
              </a:rPr>
              <a:t> </a:t>
            </a:r>
            <a:r>
              <a:rPr lang="en-US" sz="1800" b="1" dirty="0" err="1" smtClean="0">
                <a:latin typeface="Courier"/>
                <a:cs typeface="Courier"/>
              </a:rPr>
              <a:t>velit</a:t>
            </a:r>
            <a:endParaRPr lang="en-US" sz="1800" b="1" dirty="0" smtClean="0">
              <a:latin typeface="Courier"/>
              <a:cs typeface="Courier"/>
            </a:endParaRPr>
          </a:p>
          <a:p>
            <a:r>
              <a:rPr lang="en-US" sz="1800" b="1" dirty="0" smtClean="0">
                <a:latin typeface="Courier"/>
                <a:cs typeface="Courier"/>
              </a:rPr>
              <a:t>    ...</a:t>
            </a:r>
          </a:p>
          <a:p>
            <a:r>
              <a:rPr lang="en-US" sz="1800" b="1" dirty="0" smtClean="0">
                <a:latin typeface="Courier"/>
                <a:cs typeface="Courier"/>
              </a:rPr>
              <a:t>&lt;</a:t>
            </a:r>
            <a:r>
              <a:rPr lang="en-US" sz="1800" b="1" dirty="0">
                <a:latin typeface="Courier"/>
                <a:cs typeface="Courier"/>
              </a:rPr>
              <a:t>/p</a:t>
            </a:r>
            <a:r>
              <a:rPr lang="en-US" sz="1800" b="1" dirty="0" smtClean="0">
                <a:latin typeface="Courier"/>
                <a:cs typeface="Courier"/>
              </a:rPr>
              <a:t>&gt;</a:t>
            </a:r>
            <a:endParaRPr lang="en-US" sz="18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3381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 smtClean="0"/>
              <a:t>A style sheet can apply a style to </a:t>
            </a:r>
            <a:br>
              <a:rPr lang="en-US" dirty="0" smtClean="0"/>
            </a:br>
            <a:r>
              <a:rPr lang="en-US" dirty="0" smtClean="0"/>
              <a:t>all HTML elements of a particular class.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688548"/>
            <a:ext cx="3370672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.</a:t>
            </a:r>
            <a:r>
              <a:rPr lang="en-US" sz="1800" b="1" dirty="0" err="1">
                <a:solidFill>
                  <a:srgbClr val="B23C00"/>
                </a:solidFill>
                <a:latin typeface="Courier"/>
                <a:cs typeface="Courier"/>
              </a:rPr>
              <a:t>latin</a:t>
            </a:r>
            <a:r>
              <a:rPr lang="en-US" sz="1800" b="1" dirty="0">
                <a:solidFill>
                  <a:srgbClr val="B23C00"/>
                </a:solidFill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{</a:t>
            </a:r>
          </a:p>
          <a:p>
            <a:r>
              <a:rPr lang="en-US" sz="1800" b="1" dirty="0">
                <a:latin typeface="Courier"/>
                <a:cs typeface="Courier"/>
              </a:rPr>
              <a:t>    font-style: italic;</a:t>
            </a:r>
          </a:p>
          <a:p>
            <a:r>
              <a:rPr lang="en-US" sz="1800" b="1" dirty="0"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780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7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28958</TotalTime>
  <Words>1563</Words>
  <Application>Microsoft Macintosh PowerPoint</Application>
  <PresentationFormat>On-screen Show (4:3)</PresentationFormat>
  <Paragraphs>431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Quadrant</vt:lpstr>
      <vt:lpstr>CS 174: Web Programming September 9 Class Meeting</vt:lpstr>
      <vt:lpstr>HTML and CSS</vt:lpstr>
      <vt:lpstr>Link to a Style Sheet</vt:lpstr>
      <vt:lpstr>Example Style Sheet</vt:lpstr>
      <vt:lpstr>Style Rules</vt:lpstr>
      <vt:lpstr>Style Colors</vt:lpstr>
      <vt:lpstr>Style Colors, cont’d</vt:lpstr>
      <vt:lpstr>Element Classes</vt:lpstr>
      <vt:lpstr>Class Selectors</vt:lpstr>
      <vt:lpstr>Class Selectors, cont’d</vt:lpstr>
      <vt:lpstr>Element IDs</vt:lpstr>
      <vt:lpstr>ID Selectors</vt:lpstr>
      <vt:lpstr>Grouping Selectors</vt:lpstr>
      <vt:lpstr>Defining Selectors</vt:lpstr>
      <vt:lpstr>Select Elements by Context</vt:lpstr>
      <vt:lpstr>Select Elements by Context, cont’d</vt:lpstr>
      <vt:lpstr>Select Elements by Context, cont’d</vt:lpstr>
      <vt:lpstr>Select Elements by Context, cont’d</vt:lpstr>
      <vt:lpstr>Select Elements by Context, cont’d</vt:lpstr>
      <vt:lpstr>Select the First or Last Child Elements</vt:lpstr>
      <vt:lpstr>Select the First or Last Child Elements, cont’d</vt:lpstr>
      <vt:lpstr>Select the First Letter or the First Line</vt:lpstr>
      <vt:lpstr>Select the First Letter or the First Line, cont’d</vt:lpstr>
      <vt:lpstr>Select Links Based on State</vt:lpstr>
      <vt:lpstr>Select Links Based on State, cont’d</vt:lpstr>
      <vt:lpstr>Select Links Based on State, cont’d</vt:lpstr>
      <vt:lpstr>Select Elements Based on Attributes</vt:lpstr>
      <vt:lpstr>Select Elements Based on Attributes, cont’d</vt:lpstr>
      <vt:lpstr>Select Elements Based on Attributes, cont’d</vt:lpstr>
      <vt:lpstr>Inheritance</vt:lpstr>
      <vt:lpstr>What Can Be Inherited</vt:lpstr>
      <vt:lpstr>The Cascade</vt:lpstr>
      <vt:lpstr>The Cascade, cont’d</vt:lpstr>
      <vt:lpstr>Embedded Style Sheet</vt:lpstr>
      <vt:lpstr>Inline Styles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321</cp:revision>
  <dcterms:created xsi:type="dcterms:W3CDTF">2008-01-12T03:52:55Z</dcterms:created>
  <dcterms:modified xsi:type="dcterms:W3CDTF">2015-09-09T05:51:38Z</dcterms:modified>
  <cp:category/>
</cp:coreProperties>
</file>