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7" r:id="rId3"/>
    <p:sldId id="391" r:id="rId4"/>
    <p:sldId id="349" r:id="rId5"/>
    <p:sldId id="350" r:id="rId6"/>
    <p:sldId id="363" r:id="rId7"/>
    <p:sldId id="364" r:id="rId8"/>
    <p:sldId id="365" r:id="rId9"/>
    <p:sldId id="366" r:id="rId10"/>
    <p:sldId id="317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E2EAFF"/>
    <a:srgbClr val="FFFDC7"/>
    <a:srgbClr val="A12A03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7" autoAdjust="0"/>
    <p:restoredTop sz="98450" autoAdjust="0"/>
  </p:normalViewPr>
  <p:slideViewPr>
    <p:cSldViewPr>
      <p:cViewPr varScale="1">
        <p:scale>
          <a:sx n="158" d="100"/>
          <a:sy n="158" d="100"/>
        </p:scale>
        <p:origin x="-312" y="-120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Fall 2015</a:t>
            </a:r>
            <a:r>
              <a:rPr lang="en-US" sz="1000" baseline="0" dirty="0" smtClean="0"/>
              <a:t>: </a:t>
            </a:r>
            <a:r>
              <a:rPr lang="en-US" sz="1000" baseline="0" dirty="0" smtClean="0"/>
              <a:t>August 26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35811" y="6263609"/>
            <a:ext cx="175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174: Web Programming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pachefriends.org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localhost/xampp/lang.php?e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174: Web Programming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August 26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Fall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6204-457B-AD45-AD22-725B5CBB31F5}" type="slidenum">
              <a:rPr lang="en-US"/>
              <a:pPr/>
              <a:t>10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505200" y="2413000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folHlink"/>
                </a:solidFill>
              </a:rPr>
              <a:t>Take roll!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</a:t>
            </a:r>
            <a:r>
              <a:rPr lang="en-US" dirty="0"/>
              <a:t>Web Apps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45" y="1325903"/>
            <a:ext cx="3108926" cy="2926048"/>
            <a:chOff x="731562" y="1508781"/>
            <a:chExt cx="3108926" cy="292604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1562" y="1508781"/>
              <a:ext cx="3108926" cy="2926048"/>
            </a:xfrm>
            <a:prstGeom prst="roundRect">
              <a:avLst/>
            </a:prstGeom>
            <a:solidFill>
              <a:srgbClr val="FFFDC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5879" y="1691659"/>
              <a:ext cx="2518638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Client Side</a:t>
              </a:r>
            </a:p>
            <a:p>
              <a:r>
                <a:rPr lang="en-US" sz="2800" dirty="0" smtClean="0"/>
                <a:t>Web Browser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Chrome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Firefox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Safari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Microsoft IE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77829" y="1325903"/>
            <a:ext cx="3108926" cy="2926048"/>
            <a:chOff x="5486390" y="1508781"/>
            <a:chExt cx="3108926" cy="292604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86390" y="1508781"/>
              <a:ext cx="3108926" cy="2926048"/>
            </a:xfrm>
            <a:prstGeom prst="roundRect">
              <a:avLst/>
            </a:prstGeom>
            <a:solidFill>
              <a:srgbClr val="E2EA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9365" y="1783098"/>
              <a:ext cx="300595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Server Side</a:t>
              </a:r>
            </a:p>
            <a:p>
              <a:r>
                <a:rPr lang="en-US" sz="2800" dirty="0" smtClean="0"/>
                <a:t>Web Server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Apache + PHP</a:t>
              </a:r>
              <a:endParaRPr lang="en-US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52462" y="194681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3657611" y="1965976"/>
            <a:ext cx="1828780" cy="731512"/>
          </a:xfrm>
          <a:prstGeom prst="rightArrow">
            <a:avLst/>
          </a:prstGeom>
          <a:solidFill>
            <a:srgbClr val="FFFD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request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3657610" y="2880366"/>
            <a:ext cx="1828780" cy="731512"/>
          </a:xfrm>
          <a:prstGeom prst="leftArrow">
            <a:avLst/>
          </a:prstGeom>
          <a:solidFill>
            <a:srgbClr val="E2E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response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4343390"/>
            <a:ext cx="8229600" cy="1920219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HTTP request</a:t>
            </a:r>
          </a:p>
          <a:p>
            <a:pPr lvl="1"/>
            <a:r>
              <a:rPr lang="en-US" dirty="0" smtClean="0"/>
              <a:t>User’s form data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HTTP response</a:t>
            </a:r>
          </a:p>
          <a:p>
            <a:pPr lvl="1"/>
            <a:r>
              <a:rPr lang="en-US" dirty="0" smtClean="0"/>
              <a:t>Dynamically generated HTML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“Naked”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r>
              <a:rPr lang="en-US" dirty="0" smtClean="0"/>
              <a:t>HTML specifies a web page’s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Semantics</a:t>
            </a:r>
          </a:p>
          <a:p>
            <a:pPr lvl="5"/>
            <a:endParaRPr lang="en-US" dirty="0"/>
          </a:p>
          <a:p>
            <a:r>
              <a:rPr lang="en-US" dirty="0" smtClean="0"/>
              <a:t>HTML should no longer specify formatting.</a:t>
            </a:r>
          </a:p>
          <a:p>
            <a:pPr lvl="1"/>
            <a:r>
              <a:rPr lang="en-US" dirty="0" smtClean="0"/>
              <a:t>Separate content from formatting.</a:t>
            </a:r>
          </a:p>
          <a:p>
            <a:pPr lvl="1"/>
            <a:r>
              <a:rPr lang="en-US" dirty="0" smtClean="0"/>
              <a:t>Formatting tags and attributes are deprecated.</a:t>
            </a:r>
          </a:p>
          <a:p>
            <a:pPr lvl="2"/>
            <a:r>
              <a:rPr lang="en-US" dirty="0" smtClean="0"/>
              <a:t>Font, color, alignment, etc.</a:t>
            </a:r>
          </a:p>
          <a:p>
            <a:pPr lvl="6"/>
            <a:endParaRPr lang="en-US" dirty="0"/>
          </a:p>
          <a:p>
            <a:r>
              <a:rPr lang="en-US" dirty="0" smtClean="0"/>
              <a:t>Formatting should be specified by CSS.</a:t>
            </a:r>
          </a:p>
          <a:p>
            <a:pPr lvl="1"/>
            <a:r>
              <a:rPr lang="en-US" dirty="0" smtClean="0"/>
              <a:t>Cascading Style 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Page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1267" y="1325903"/>
            <a:ext cx="4999586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/>
                <a:cs typeface="Courier New"/>
              </a:rPr>
              <a:t>&lt;!DOCTYPE html&gt;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&lt;html </a:t>
            </a:r>
            <a:r>
              <a:rPr lang="en-US" sz="2400" b="1" dirty="0" err="1">
                <a:latin typeface="Courier New"/>
                <a:cs typeface="Courier New"/>
              </a:rPr>
              <a:t>lang</a:t>
            </a:r>
            <a:r>
              <a:rPr lang="en-US" sz="2400" b="1" dirty="0">
                <a:latin typeface="Courier New"/>
                <a:cs typeface="Courier New"/>
              </a:rPr>
              <a:t>="en-US"&gt;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&lt;head&gt;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    &lt;meta charset="UTF-8"&gt;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    &lt;title</a:t>
            </a:r>
            <a:r>
              <a:rPr lang="en-US" sz="2400" b="1" dirty="0" smtClean="0">
                <a:latin typeface="Courier New"/>
                <a:cs typeface="Courier New"/>
              </a:rPr>
              <a:t>&gt;</a:t>
            </a:r>
            <a:r>
              <a:rPr lang="en-US" sz="2400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page title</a:t>
            </a:r>
            <a:r>
              <a:rPr lang="en-US" sz="2400" b="1" dirty="0" smtClean="0">
                <a:latin typeface="Courier New"/>
                <a:cs typeface="Courier New"/>
              </a:rPr>
              <a:t>&lt;</a:t>
            </a:r>
            <a:r>
              <a:rPr lang="en-US" sz="2400" b="1" dirty="0">
                <a:latin typeface="Courier New"/>
                <a:cs typeface="Courier New"/>
              </a:rPr>
              <a:t>/title&gt;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&lt;/head&gt;</a:t>
            </a:r>
          </a:p>
          <a:p>
            <a:endParaRPr lang="en-US" sz="2400" b="1" dirty="0">
              <a:latin typeface="Courier New"/>
              <a:cs typeface="Courier New"/>
            </a:endParaRPr>
          </a:p>
          <a:p>
            <a:r>
              <a:rPr lang="en-US" sz="2400" b="1" dirty="0">
                <a:solidFill>
                  <a:srgbClr val="B23C00"/>
                </a:solidFill>
                <a:latin typeface="Courier New"/>
                <a:cs typeface="Courier New"/>
              </a:rPr>
              <a:t>&lt;body</a:t>
            </a:r>
            <a:r>
              <a:rPr lang="en-US" sz="2400" b="1" dirty="0" smtClean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endParaRPr lang="en-US" sz="24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24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en-US" sz="2400" i="1" dirty="0">
                <a:solidFill>
                  <a:srgbClr val="B23C00"/>
                </a:solidFill>
                <a:latin typeface="Times New Roman"/>
                <a:cs typeface="Times New Roman"/>
              </a:rPr>
              <a:t>body of page</a:t>
            </a:r>
          </a:p>
          <a:p>
            <a:endParaRPr lang="en-US" sz="24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2400" b="1" dirty="0" smtClean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2400" b="1" dirty="0">
                <a:solidFill>
                  <a:srgbClr val="B23C00"/>
                </a:solidFill>
                <a:latin typeface="Courier New"/>
                <a:cs typeface="Courier New"/>
              </a:rPr>
              <a:t>/body&gt;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91324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Paragraphs and Headings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234464"/>
            <a:ext cx="8434420" cy="5509201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nl-NL" b="1" dirty="0">
                <a:latin typeface="Courier New"/>
                <a:cs typeface="Courier New"/>
              </a:rPr>
              <a:t>    &lt;h1&gt;</a:t>
            </a:r>
            <a:r>
              <a:rPr lang="nl-NL" b="1" dirty="0" err="1">
                <a:latin typeface="Courier New"/>
                <a:cs typeface="Courier New"/>
              </a:rPr>
              <a:t>Chapter</a:t>
            </a:r>
            <a:r>
              <a:rPr lang="nl-NL" b="1" dirty="0">
                <a:latin typeface="Courier New"/>
                <a:cs typeface="Courier New"/>
              </a:rPr>
              <a:t> 1&lt;/h1&gt;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&lt;h2&gt;Subsection 1.1&lt;/h2&gt;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&lt;h2&gt;Subsection 1.2&lt;/h2&gt;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Lorem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ipsum</a:t>
            </a:r>
            <a:r>
              <a:rPr lang="en-US" b="1" dirty="0">
                <a:latin typeface="Courier New"/>
                <a:cs typeface="Courier New"/>
              </a:rPr>
              <a:t> dolor sit </a:t>
            </a:r>
            <a:r>
              <a:rPr lang="en-US" b="1" dirty="0" err="1">
                <a:latin typeface="Courier New"/>
                <a:cs typeface="Courier New"/>
              </a:rPr>
              <a:t>amet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consectetur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adipiscing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elit</a:t>
            </a:r>
            <a:r>
              <a:rPr lang="en-US" b="1" dirty="0">
                <a:latin typeface="Courier New"/>
                <a:cs typeface="Courier New"/>
              </a:rPr>
              <a:t>,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sed</a:t>
            </a:r>
            <a:r>
              <a:rPr lang="en-US" b="1" dirty="0">
                <a:latin typeface="Courier New"/>
                <a:cs typeface="Courier New"/>
              </a:rPr>
              <a:t> do </a:t>
            </a:r>
            <a:r>
              <a:rPr lang="en-US" b="1" dirty="0" err="1">
                <a:latin typeface="Courier New"/>
                <a:cs typeface="Courier New"/>
              </a:rPr>
              <a:t>eiusmod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tempor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incididunt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ut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labore</a:t>
            </a:r>
            <a:r>
              <a:rPr lang="en-US" b="1" dirty="0">
                <a:latin typeface="Courier New"/>
                <a:cs typeface="Courier New"/>
              </a:rPr>
              <a:t> et </a:t>
            </a:r>
            <a:r>
              <a:rPr lang="en-US" b="1" dirty="0" err="1">
                <a:latin typeface="Courier New"/>
                <a:cs typeface="Courier New"/>
              </a:rPr>
              <a:t>dolore</a:t>
            </a:r>
            <a:r>
              <a:rPr lang="en-US" b="1" dirty="0">
                <a:latin typeface="Courier New"/>
                <a:cs typeface="Courier New"/>
              </a:rPr>
              <a:t> magna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aliqua</a:t>
            </a:r>
            <a:r>
              <a:rPr lang="en-US" b="1" dirty="0">
                <a:latin typeface="Courier New"/>
                <a:cs typeface="Courier New"/>
              </a:rPr>
              <a:t>. </a:t>
            </a:r>
            <a:r>
              <a:rPr lang="en-US" b="1" dirty="0" err="1">
                <a:latin typeface="Courier New"/>
                <a:cs typeface="Courier New"/>
              </a:rPr>
              <a:t>Ut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enim</a:t>
            </a:r>
            <a:r>
              <a:rPr lang="en-US" b="1" dirty="0">
                <a:latin typeface="Courier New"/>
                <a:cs typeface="Courier New"/>
              </a:rPr>
              <a:t> ad minim </a:t>
            </a:r>
            <a:r>
              <a:rPr lang="en-US" b="1" dirty="0" err="1">
                <a:latin typeface="Courier New"/>
                <a:cs typeface="Courier New"/>
              </a:rPr>
              <a:t>veniam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quis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nostrud</a:t>
            </a:r>
            <a:r>
              <a:rPr lang="en-US" b="1" dirty="0">
                <a:latin typeface="Courier New"/>
                <a:cs typeface="Courier New"/>
              </a:rPr>
              <a:t> exercitation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ullamco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laboris</a:t>
            </a:r>
            <a:r>
              <a:rPr lang="en-US" b="1" dirty="0">
                <a:latin typeface="Courier New"/>
                <a:cs typeface="Courier New"/>
              </a:rPr>
              <a:t> nisi </a:t>
            </a:r>
            <a:r>
              <a:rPr lang="en-US" b="1" dirty="0" err="1">
                <a:latin typeface="Courier New"/>
                <a:cs typeface="Courier New"/>
              </a:rPr>
              <a:t>ut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aliquip</a:t>
            </a:r>
            <a:r>
              <a:rPr lang="en-US" b="1" dirty="0">
                <a:latin typeface="Courier New"/>
                <a:cs typeface="Courier New"/>
              </a:rPr>
              <a:t> ex </a:t>
            </a:r>
            <a:r>
              <a:rPr lang="en-US" b="1" dirty="0" err="1">
                <a:latin typeface="Courier New"/>
                <a:cs typeface="Courier New"/>
              </a:rPr>
              <a:t>ea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commodo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consequat</a:t>
            </a:r>
            <a:r>
              <a:rPr lang="en-US" b="1" dirty="0">
                <a:latin typeface="Courier New"/>
                <a:cs typeface="Courier New"/>
              </a:rPr>
              <a:t>.</a:t>
            </a:r>
          </a:p>
          <a:p>
            <a:r>
              <a:rPr lang="en-US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</a:p>
          <a:p>
            <a:r>
              <a:rPr lang="en-US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Duis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aute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irure</a:t>
            </a:r>
            <a:r>
              <a:rPr lang="en-US" b="1" dirty="0">
                <a:latin typeface="Courier New"/>
                <a:cs typeface="Courier New"/>
              </a:rPr>
              <a:t> dolor in </a:t>
            </a:r>
            <a:r>
              <a:rPr lang="en-US" b="1" dirty="0" err="1">
                <a:latin typeface="Courier New"/>
                <a:cs typeface="Courier New"/>
              </a:rPr>
              <a:t>reprehenderit</a:t>
            </a:r>
            <a:r>
              <a:rPr lang="en-US" b="1" dirty="0">
                <a:latin typeface="Courier New"/>
                <a:cs typeface="Courier New"/>
              </a:rPr>
              <a:t> in </a:t>
            </a:r>
            <a:r>
              <a:rPr lang="en-US" b="1" dirty="0" err="1">
                <a:latin typeface="Courier New"/>
                <a:cs typeface="Courier New"/>
              </a:rPr>
              <a:t>voluptate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velit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esse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cillum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dolore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eu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fugiat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nulla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pariatur</a:t>
            </a:r>
            <a:r>
              <a:rPr lang="en-US" b="1" dirty="0">
                <a:latin typeface="Courier New"/>
                <a:cs typeface="Courier New"/>
              </a:rPr>
              <a:t>. </a:t>
            </a:r>
            <a:r>
              <a:rPr lang="en-US" b="1" dirty="0" err="1">
                <a:latin typeface="Courier New"/>
                <a:cs typeface="Courier New"/>
              </a:rPr>
              <a:t>Excepteur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sint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occaecat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cupidatat</a:t>
            </a:r>
            <a:r>
              <a:rPr lang="en-US" b="1" dirty="0">
                <a:latin typeface="Courier New"/>
                <a:cs typeface="Courier New"/>
              </a:rPr>
              <a:t> non </a:t>
            </a:r>
            <a:r>
              <a:rPr lang="en-US" b="1" dirty="0" err="1">
                <a:latin typeface="Courier New"/>
                <a:cs typeface="Courier New"/>
              </a:rPr>
              <a:t>proident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sunt</a:t>
            </a:r>
            <a:r>
              <a:rPr lang="en-US" b="1" dirty="0">
                <a:latin typeface="Courier New"/>
                <a:cs typeface="Courier New"/>
              </a:rPr>
              <a:t> in culpa qui </a:t>
            </a:r>
            <a:r>
              <a:rPr lang="en-US" b="1" dirty="0" err="1">
                <a:latin typeface="Courier New"/>
                <a:cs typeface="Courier New"/>
              </a:rPr>
              <a:t>officia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deserunt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mollit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anim</a:t>
            </a:r>
            <a:r>
              <a:rPr lang="en-US" b="1" dirty="0">
                <a:latin typeface="Courier New"/>
                <a:cs typeface="Courier New"/>
              </a:rPr>
              <a:t> id </a:t>
            </a:r>
            <a:r>
              <a:rPr lang="en-US" b="1" dirty="0" err="1">
                <a:latin typeface="Courier New"/>
                <a:cs typeface="Courier New"/>
              </a:rPr>
              <a:t>est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laborum</a:t>
            </a:r>
            <a:r>
              <a:rPr lang="en-US" b="1" dirty="0">
                <a:latin typeface="Courier New"/>
                <a:cs typeface="Courier New"/>
              </a:rPr>
              <a:t>.</a:t>
            </a:r>
          </a:p>
          <a:p>
            <a:r>
              <a:rPr lang="en-US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nl-NL" b="1" dirty="0">
              <a:latin typeface="Courier New"/>
              <a:cs typeface="Courier New"/>
            </a:endParaRPr>
          </a:p>
          <a:p>
            <a:r>
              <a:rPr lang="nl-NL" b="1" dirty="0">
                <a:latin typeface="Courier New"/>
                <a:cs typeface="Courier New"/>
              </a:rPr>
              <a:t>&lt;/body&gt;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3712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Paragraphs and </a:t>
            </a:r>
            <a:r>
              <a:rPr lang="en-US" dirty="0" smtClean="0"/>
              <a:t>Headings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1645" y="1325903"/>
            <a:ext cx="3927550" cy="477053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  <a:r>
              <a:rPr lang="nl-NL" b="1" dirty="0" smtClean="0">
                <a:latin typeface="Courier New"/>
                <a:cs typeface="Courier New"/>
              </a:rPr>
              <a:t>...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&lt;h2&gt;Subsection 1.3&lt;/h2&gt;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&lt;h3&gt;Subsection 1.3.1&lt;/h3&gt;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&lt;h3&gt;Subsection 1.3.2&lt;/h3&gt;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&lt;h3&gt;Subsection 1.3.3&lt;/h3&gt;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This is a paragraph.</a:t>
            </a:r>
          </a:p>
          <a:p>
            <a:r>
              <a:rPr lang="en-US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nl-NL" b="1" dirty="0">
                <a:latin typeface="Courier New"/>
                <a:cs typeface="Courier New"/>
              </a:rPr>
              <a:t>    &lt;h1&gt;</a:t>
            </a:r>
            <a:r>
              <a:rPr lang="nl-NL" b="1" dirty="0" err="1">
                <a:latin typeface="Courier New"/>
                <a:cs typeface="Courier New"/>
              </a:rPr>
              <a:t>Chapter</a:t>
            </a:r>
            <a:r>
              <a:rPr lang="nl-NL" b="1" dirty="0">
                <a:latin typeface="Courier New"/>
                <a:cs typeface="Courier New"/>
              </a:rPr>
              <a:t> 2&lt;/h1&gt;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</a:p>
          <a:p>
            <a:r>
              <a:rPr lang="nl-NL" b="1" dirty="0">
                <a:latin typeface="Courier New"/>
                <a:cs typeface="Courier New"/>
              </a:rPr>
              <a:t>    &lt;p&gt;</a:t>
            </a:r>
          </a:p>
          <a:p>
            <a:r>
              <a:rPr lang="nl-NL" b="1" dirty="0">
                <a:latin typeface="Courier New"/>
                <a:cs typeface="Courier New"/>
              </a:rPr>
              <a:t>        </a:t>
            </a:r>
            <a:r>
              <a:rPr lang="nl-NL" b="1" dirty="0" err="1">
                <a:latin typeface="Courier New"/>
                <a:cs typeface="Courier New"/>
              </a:rPr>
              <a:t>Yet</a:t>
            </a:r>
            <a:r>
              <a:rPr lang="nl-NL" b="1" dirty="0">
                <a:latin typeface="Courier New"/>
                <a:cs typeface="Courier New"/>
              </a:rPr>
              <a:t> </a:t>
            </a:r>
            <a:r>
              <a:rPr lang="nl-NL" b="1" dirty="0" err="1">
                <a:latin typeface="Courier New"/>
                <a:cs typeface="Courier New"/>
              </a:rPr>
              <a:t>another</a:t>
            </a:r>
            <a:r>
              <a:rPr lang="nl-NL" b="1" dirty="0">
                <a:latin typeface="Courier New"/>
                <a:cs typeface="Courier New"/>
              </a:rPr>
              <a:t> </a:t>
            </a:r>
            <a:r>
              <a:rPr lang="nl-NL" b="1" dirty="0" err="1">
                <a:latin typeface="Courier New"/>
                <a:cs typeface="Courier New"/>
              </a:rPr>
              <a:t>paragraph</a:t>
            </a:r>
            <a:r>
              <a:rPr lang="nl-NL" b="1" dirty="0">
                <a:latin typeface="Courier New"/>
                <a:cs typeface="Courier New"/>
              </a:rPr>
              <a:t>.</a:t>
            </a:r>
          </a:p>
          <a:p>
            <a:r>
              <a:rPr lang="nl-NL" b="1" dirty="0">
                <a:latin typeface="Courier New"/>
                <a:cs typeface="Courier New"/>
              </a:rPr>
              <a:t>    &lt;/p&gt;</a:t>
            </a:r>
          </a:p>
          <a:p>
            <a:r>
              <a:rPr lang="nl-NL" b="1" dirty="0">
                <a:latin typeface="Courier New"/>
                <a:cs typeface="Courier New"/>
              </a:rPr>
              <a:t>&lt;/body&gt;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7624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Paragraphs and Headings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Screen Shot 2015-01-26 at 10.2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1264255"/>
            <a:ext cx="6239059" cy="50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and Unordered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8" y="1234464"/>
            <a:ext cx="3509194" cy="501675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&lt;h1&gt;Unordered list&lt;/h1&gt;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ul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&lt;li&gt;California&lt;/li&gt;</a:t>
            </a:r>
          </a:p>
          <a:p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       &lt;li&gt;New York&lt;/li&gt;</a:t>
            </a:r>
          </a:p>
          <a:p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       &lt;li&gt;Texas&lt;/li&gt;</a:t>
            </a:r>
          </a:p>
          <a:p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   &lt;/ul&gt;</a:t>
            </a:r>
          </a:p>
          <a:p>
            <a:r>
              <a:rPr lang="pl-PL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&lt;h1&gt;Ordered list&lt;/h1&gt;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&lt;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146&lt;/li&gt;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151&lt;/li&gt;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152&lt;/li&gt;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153&lt;/li&gt;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160&lt;/li&gt;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174&lt;/li&gt;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&lt;/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&lt;/body&gt;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8.5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82" y="1417342"/>
            <a:ext cx="28067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1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5" y="1226097"/>
            <a:ext cx="5212023" cy="558614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Courier New"/>
                <a:cs typeface="Courier New"/>
              </a:rPr>
              <a:t>&lt;body&gt; </a:t>
            </a:r>
          </a:p>
          <a:p>
            <a:r>
              <a:rPr lang="en-US" sz="1050" b="1" dirty="0" smtClean="0">
                <a:latin typeface="Courier New"/>
                <a:cs typeface="Courier New"/>
              </a:rPr>
              <a:t>    &lt;</a:t>
            </a:r>
            <a:r>
              <a:rPr lang="en-US" sz="1050" b="1" dirty="0">
                <a:latin typeface="Courier New"/>
                <a:cs typeface="Courier New"/>
              </a:rPr>
              <a:t>!-- Ignore the following anchor tag for now. --</a:t>
            </a:r>
            <a:r>
              <a:rPr lang="en-US" sz="1050" b="1" dirty="0" smtClean="0">
                <a:latin typeface="Courier New"/>
                <a:cs typeface="Courier New"/>
              </a:rPr>
              <a:t>&gt;          </a:t>
            </a:r>
            <a:endParaRPr lang="en-US" sz="1050" b="1" dirty="0">
              <a:latin typeface="Courier New"/>
              <a:cs typeface="Courier New"/>
            </a:endParaRPr>
          </a:p>
          <a:p>
            <a:r>
              <a:rPr lang="nl-NL" sz="1050" b="1" dirty="0">
                <a:latin typeface="Courier New"/>
                <a:cs typeface="Courier New"/>
              </a:rPr>
              <a:t>    &lt;a name="</a:t>
            </a:r>
            <a:r>
              <a:rPr lang="nl-NL" sz="1050" b="1" dirty="0" err="1">
                <a:latin typeface="Courier New"/>
                <a:cs typeface="Courier New"/>
              </a:rPr>
              <a:t>nested</a:t>
            </a:r>
            <a:r>
              <a:rPr lang="nl-NL" sz="1050" b="1" dirty="0">
                <a:latin typeface="Courier New"/>
                <a:cs typeface="Courier New"/>
              </a:rPr>
              <a:t>"&gt;&lt;/a&gt;</a:t>
            </a:r>
          </a:p>
          <a:p>
            <a:r>
              <a:rPr lang="nl-NL" sz="1050" b="1" dirty="0">
                <a:latin typeface="Courier New"/>
                <a:cs typeface="Courier New"/>
              </a:rPr>
              <a:t>   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&lt;h1&gt;Nested list&lt;/h1&gt;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</a:t>
            </a:r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&lt;</a:t>
            </a:r>
            <a:r>
              <a:rPr lang="en-US" sz="1050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</a:t>
            </a:r>
          </a:p>
          <a:p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&lt;h2&gt;California&lt;/h2&gt;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       </a:t>
            </a:r>
            <a:r>
              <a:rPr lang="en-US" sz="105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05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ul</a:t>
            </a:r>
            <a:r>
              <a:rPr lang="en-US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de-DE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&lt;li&gt;San Francisco&lt;/li&gt;</a:t>
            </a:r>
          </a:p>
          <a:p>
            <a:r>
              <a:rPr lang="de-DE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&lt;li&gt;San Jose&lt;/li&gt;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&lt;li&gt;Los </a:t>
            </a:r>
            <a:r>
              <a:rPr lang="es-ES_tradn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Angeles</a:t>
            </a:r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&lt;/</a:t>
            </a:r>
            <a:r>
              <a:rPr lang="es-ES_tradn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ul</a:t>
            </a:r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&gt;            </a:t>
            </a:r>
          </a:p>
          <a:p>
            <a:r>
              <a:rPr lang="es-ES_tradnl" sz="1050" b="1" dirty="0">
                <a:latin typeface="Courier New"/>
                <a:cs typeface="Courier New"/>
              </a:rPr>
              <a:t>       </a:t>
            </a:r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 &lt;/li&gt;</a:t>
            </a:r>
          </a:p>
          <a:p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&lt;h2&gt;New York&lt;/h2&gt;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    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pl-P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ol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&lt;li&gt;New York City&lt;/li&gt;</a:t>
            </a:r>
          </a:p>
          <a:p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&lt;li&gt;Albany&lt;/li&gt;</a:t>
            </a:r>
          </a:p>
          <a:p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&lt;/</a:t>
            </a:r>
            <a:r>
              <a:rPr lang="pl-P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ol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</a:t>
            </a:r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&lt;/li&gt;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&lt;h2&gt;Texas&lt;/h2&gt;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    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    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&lt;ul&gt;</a:t>
            </a:r>
          </a:p>
          <a:p>
            <a:r>
              <a:rPr lang="sv-SE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&lt;li&gt;Dallas&lt;/li&gt;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&lt;li&gt;El Paso&lt;/li&gt;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&lt;/</a:t>
            </a:r>
            <a:r>
              <a:rPr lang="es-ES_tradn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ul</a:t>
            </a:r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s-ES_tradnl" sz="1050" b="1" dirty="0">
                <a:latin typeface="Courier New"/>
                <a:cs typeface="Courier New"/>
              </a:rPr>
              <a:t>        </a:t>
            </a:r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&lt;/li&gt;        </a:t>
            </a:r>
          </a:p>
          <a:p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    &lt;/</a:t>
            </a:r>
            <a:r>
              <a:rPr lang="es-ES_tradnl" sz="1050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s-ES_tradnl" sz="1050" b="1" dirty="0">
                <a:latin typeface="Courier New"/>
                <a:cs typeface="Courier New"/>
              </a:rPr>
              <a:t>&lt;/</a:t>
            </a:r>
            <a:r>
              <a:rPr lang="es-ES_tradnl" sz="1050" b="1" dirty="0" err="1">
                <a:latin typeface="Courier New"/>
                <a:cs typeface="Courier New"/>
              </a:rPr>
              <a:t>body</a:t>
            </a:r>
            <a:r>
              <a:rPr lang="es-ES_tradnl" sz="1050" b="1" dirty="0">
                <a:latin typeface="Courier New"/>
                <a:cs typeface="Courier New"/>
              </a:rPr>
              <a:t>&gt;</a:t>
            </a:r>
            <a:endParaRPr lang="en-US" sz="105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9.0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38" y="1325903"/>
            <a:ext cx="254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663" y="1234464"/>
            <a:ext cx="3493264" cy="549381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&lt;h1&gt;Simple table&lt;/h1&gt;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&lt;table&gt;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&lt;caption&gt;States&lt;/caption&gt;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&gt;State&lt;/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&gt;Capital&lt;/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&gt;Population&lt;/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&lt;/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&lt;td&gt;California&lt;/td&gt;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&gt;Sacramento&lt;/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&gt;38,802,500&lt;/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&lt;/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&gt;New York&lt;/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&gt;Albany&lt;/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&gt;19,746,227&lt;/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&gt;Texas&lt;/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&gt;Austin&lt;/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&gt;26,956,958&lt;/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&lt;/</a:t>
            </a:r>
            <a:r>
              <a:rPr lang="pl-PL" sz="1300" b="1" dirty="0" err="1">
                <a:latin typeface="Courier New"/>
                <a:cs typeface="Courier New"/>
              </a:rPr>
              <a:t>table</a:t>
            </a:r>
            <a:r>
              <a:rPr lang="pl-PL" sz="13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 smtClean="0">
                <a:latin typeface="Courier New"/>
                <a:cs typeface="Courier New"/>
              </a:rPr>
              <a:t>&lt;/body&gt;</a:t>
            </a:r>
            <a:endParaRPr lang="pl-PL" sz="13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9.0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19" y="1356458"/>
            <a:ext cx="3187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2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Assignments will </a:t>
            </a:r>
            <a:r>
              <a:rPr lang="en-US" dirty="0"/>
              <a:t>be done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small project teams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Form your own teams of </a:t>
            </a:r>
            <a:r>
              <a:rPr lang="en-US" dirty="0" smtClean="0">
                <a:solidFill>
                  <a:srgbClr val="B23C00"/>
                </a:solidFill>
              </a:rPr>
              <a:t>4 members </a:t>
            </a:r>
            <a:r>
              <a:rPr lang="en-US" dirty="0" smtClean="0"/>
              <a:t>each.</a:t>
            </a:r>
          </a:p>
          <a:p>
            <a:pPr lvl="4"/>
            <a:endParaRPr lang="en-US" dirty="0"/>
          </a:p>
          <a:p>
            <a:r>
              <a:rPr lang="en-US" dirty="0"/>
              <a:t>Choose your team members wisely</a:t>
            </a:r>
            <a:r>
              <a:rPr lang="en-US" dirty="0" smtClean="0"/>
              <a:t>!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Be sure </a:t>
            </a:r>
            <a:r>
              <a:rPr lang="en-US" dirty="0" smtClean="0"/>
              <a:t>you’ll </a:t>
            </a:r>
            <a:r>
              <a:rPr lang="en-US" dirty="0"/>
              <a:t>be able to meet and communicate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each other and work together well.</a:t>
            </a:r>
          </a:p>
          <a:p>
            <a:pPr lvl="1"/>
            <a:r>
              <a:rPr lang="en-US" dirty="0"/>
              <a:t>No moving </a:t>
            </a:r>
            <a:r>
              <a:rPr lang="en-US" dirty="0" smtClean="0"/>
              <a:t>from team to team.</a:t>
            </a:r>
          </a:p>
          <a:p>
            <a:pPr lvl="4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with Borders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663" y="1234464"/>
            <a:ext cx="3493264" cy="549381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&lt;h1</a:t>
            </a:r>
            <a:r>
              <a:rPr lang="en-US" sz="1300" b="1" dirty="0" smtClean="0">
                <a:latin typeface="Courier New"/>
                <a:cs typeface="Courier New"/>
              </a:rPr>
              <a:t>&gt;Borders&lt;</a:t>
            </a:r>
            <a:r>
              <a:rPr lang="en-US" sz="1300" b="1" dirty="0">
                <a:latin typeface="Courier New"/>
                <a:cs typeface="Courier New"/>
              </a:rPr>
              <a:t>/h1&gt;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</a:t>
            </a:r>
            <a:r>
              <a:rPr lang="en-US" sz="1300" b="1" dirty="0" smtClean="0">
                <a:latin typeface="Courier New"/>
                <a:cs typeface="Courier New"/>
              </a:rPr>
              <a:t>table </a:t>
            </a:r>
            <a:r>
              <a:rPr lang="en-US" sz="1300" b="1" dirty="0" smtClean="0">
                <a:solidFill>
                  <a:srgbClr val="B23C00"/>
                </a:solidFill>
                <a:latin typeface="Courier New"/>
                <a:cs typeface="Courier New"/>
              </a:rPr>
              <a:t>border="1"</a:t>
            </a:r>
            <a:r>
              <a:rPr lang="en-US" sz="1300" b="1" dirty="0" smtClean="0">
                <a:latin typeface="Courier New"/>
                <a:cs typeface="Courier New"/>
              </a:rPr>
              <a:t>&gt;</a:t>
            </a:r>
            <a:endParaRPr lang="en-US" sz="1300" b="1" dirty="0">
              <a:latin typeface="Courier New"/>
              <a:cs typeface="Courier New"/>
            </a:endParaRPr>
          </a:p>
          <a:p>
            <a:r>
              <a:rPr lang="en-US" sz="1300" b="1" dirty="0">
                <a:latin typeface="Courier New"/>
                <a:cs typeface="Courier New"/>
              </a:rPr>
              <a:t>        &lt;caption&gt;States&lt;/caption&gt;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&gt;State&lt;/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&gt;Capital&lt;/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&gt;Population&lt;/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&lt;/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&lt;td&gt;California&lt;/td&gt;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&gt;Sacramento&lt;/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&gt;38,802,500&lt;/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&lt;/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&gt;New York&lt;/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&gt;Albany&lt;/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&gt;19,746,227&lt;/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&gt;Texas&lt;/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&gt;Austin&lt;/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&gt;26,956,958&lt;/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&lt;/</a:t>
            </a:r>
            <a:r>
              <a:rPr lang="pl-PL" sz="1300" b="1" dirty="0" err="1">
                <a:latin typeface="Courier New"/>
                <a:cs typeface="Courier New"/>
              </a:rPr>
              <a:t>table</a:t>
            </a:r>
            <a:r>
              <a:rPr lang="pl-PL" sz="13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 smtClean="0">
                <a:latin typeface="Courier New"/>
                <a:cs typeface="Courier New"/>
              </a:rPr>
              <a:t>&lt;/body&gt;</a:t>
            </a:r>
            <a:endParaRPr lang="pl-PL" sz="13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9.0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15" y="1619250"/>
            <a:ext cx="32512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with </a:t>
            </a:r>
            <a:r>
              <a:rPr lang="en-US" b="1" dirty="0" err="1" smtClean="0">
                <a:latin typeface="Courier New"/>
                <a:cs typeface="Courier New"/>
              </a:rPr>
              <a:t>colspan</a:t>
            </a:r>
            <a:r>
              <a:rPr lang="en-US" dirty="0" smtClean="0"/>
              <a:t> and </a:t>
            </a:r>
            <a:r>
              <a:rPr lang="en-US" b="1" dirty="0" err="1">
                <a:latin typeface="Courier New"/>
                <a:cs typeface="Courier New"/>
              </a:rPr>
              <a:t>rowspan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5281058" cy="547842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/>
                <a:cs typeface="Courier New"/>
              </a:rPr>
              <a:t>&lt;body&gt;    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&lt;</a:t>
            </a:r>
            <a:r>
              <a:rPr lang="en-US" sz="1400" b="1" dirty="0">
                <a:latin typeface="Courier New"/>
                <a:cs typeface="Courier New"/>
              </a:rPr>
              <a:t>h1&gt;Spanning rows and columns&lt;/h1&gt;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&lt;table border="1"&gt;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&lt;caption&gt;States&lt;/caption&gt;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&gt;State&lt;/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&gt;Capital&lt;/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&gt;Population&lt;/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&lt;/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&lt;td&gt;California&lt;/td&gt;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&lt;td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colspan</a:t>
            </a:r>
            <a:r>
              <a:rPr lang="en-US" sz="1400" b="1" dirty="0" smtClean="0">
                <a:solidFill>
                  <a:srgbClr val="B23C00"/>
                </a:solidFill>
                <a:latin typeface="Courier New"/>
                <a:cs typeface="Courier New"/>
              </a:rPr>
              <a:t>=2&gt;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The Golden State&lt;/td&gt;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&lt;/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400" b="1" dirty="0">
                <a:latin typeface="Courier New"/>
                <a:cs typeface="Courier New"/>
              </a:rPr>
              <a:t>            &lt;</a:t>
            </a:r>
            <a:r>
              <a:rPr lang="pl-PL" sz="1400" b="1" dirty="0" err="1">
                <a:latin typeface="Courier New"/>
                <a:cs typeface="Courier New"/>
              </a:rPr>
              <a:t>td</a:t>
            </a:r>
            <a:r>
              <a:rPr lang="pl-PL" sz="1400" b="1" dirty="0">
                <a:latin typeface="Courier New"/>
                <a:cs typeface="Courier New"/>
              </a:rPr>
              <a:t>&gt;New York&lt;/</a:t>
            </a:r>
            <a:r>
              <a:rPr lang="pl-PL" sz="1400" b="1" dirty="0" err="1">
                <a:latin typeface="Courier New"/>
                <a:cs typeface="Courier New"/>
              </a:rPr>
              <a:t>td</a:t>
            </a:r>
            <a:r>
              <a:rPr lang="pl-PL" sz="14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400" b="1" dirty="0">
                <a:latin typeface="Courier New"/>
                <a:cs typeface="Courier New"/>
              </a:rPr>
              <a:t>            &lt;</a:t>
            </a:r>
            <a:r>
              <a:rPr lang="pl-PL" sz="1400" b="1" dirty="0" err="1">
                <a:latin typeface="Courier New"/>
                <a:cs typeface="Courier New"/>
              </a:rPr>
              <a:t>td</a:t>
            </a:r>
            <a:r>
              <a:rPr lang="pl-PL" sz="1400" b="1" dirty="0">
                <a:latin typeface="Courier New"/>
                <a:cs typeface="Courier New"/>
              </a:rPr>
              <a:t>&gt;Albany&lt;/</a:t>
            </a:r>
            <a:r>
              <a:rPr lang="pl-PL" sz="1400" b="1" dirty="0" err="1">
                <a:latin typeface="Courier New"/>
                <a:cs typeface="Courier New"/>
              </a:rPr>
              <a:t>td</a:t>
            </a:r>
            <a:r>
              <a:rPr lang="pl-PL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&lt;td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rowspan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=2&gt;Too many!&lt;/td&gt;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&lt;/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&lt;td&gt;Texas&lt;/td&gt;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&lt;td&gt;Austin&lt;/td&gt;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&lt;/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&lt;/table&gt;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9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1783098"/>
            <a:ext cx="4500659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647" y="1417342"/>
            <a:ext cx="8495986" cy="447814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&lt;h1&gt;Links&lt;/h1&gt;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An absolute link to the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http://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localhost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/basics/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paragraphs.html</a:t>
            </a:r>
            <a:r>
              <a:rPr lang="en-US" sz="1500" b="1" dirty="0">
                <a:latin typeface="Courier New"/>
                <a:cs typeface="Courier New"/>
              </a:rPr>
              <a:t>"&gt;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Paragraphs and Headings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&lt;/a&gt; page has the complete URL: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&lt;strong&gt;http://</a:t>
            </a:r>
            <a:r>
              <a:rPr lang="en-US" sz="1500" b="1" dirty="0" err="1">
                <a:latin typeface="Courier New"/>
                <a:cs typeface="Courier New"/>
              </a:rPr>
              <a:t>localhost</a:t>
            </a:r>
            <a:r>
              <a:rPr lang="en-US" sz="1500" b="1" dirty="0">
                <a:latin typeface="Courier New"/>
                <a:cs typeface="Courier New"/>
              </a:rPr>
              <a:t>/examples/</a:t>
            </a:r>
            <a:r>
              <a:rPr lang="en-US" sz="1500" b="1" dirty="0" err="1">
                <a:latin typeface="Courier New"/>
                <a:cs typeface="Courier New"/>
              </a:rPr>
              <a:t>paragraphs.html</a:t>
            </a:r>
            <a:r>
              <a:rPr lang="en-US" sz="1500" b="1" dirty="0">
                <a:latin typeface="Courier New"/>
                <a:cs typeface="Courier New"/>
              </a:rPr>
              <a:t>&lt;/strong&gt;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 relative link to the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tables.html</a:t>
            </a:r>
            <a:r>
              <a:rPr lang="en-US" sz="1500" b="1" dirty="0">
                <a:latin typeface="Courier New"/>
                <a:cs typeface="Courier New"/>
              </a:rPr>
              <a:t>"&gt;Tables&lt;/a&gt; page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has a URL that is relative to the directory of the current page: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&lt;strong&gt;</a:t>
            </a:r>
            <a:r>
              <a:rPr lang="en-US" sz="1500" b="1" dirty="0" err="1">
                <a:latin typeface="Courier New"/>
                <a:cs typeface="Courier New"/>
              </a:rPr>
              <a:t>tables.html</a:t>
            </a:r>
            <a:r>
              <a:rPr lang="en-US" sz="1500" b="1" dirty="0">
                <a:latin typeface="Courier New"/>
                <a:cs typeface="Courier New"/>
              </a:rPr>
              <a:t>&lt;/strong&gt;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</a:t>
            </a:r>
            <a:r>
              <a:rPr lang="en-US" sz="1500" b="1" dirty="0" smtClean="0">
                <a:latin typeface="Courier New"/>
                <a:cs typeface="Courier New"/>
              </a:rPr>
              <a:t>&gt;</a:t>
            </a:r>
          </a:p>
          <a:p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 smtClean="0">
                <a:latin typeface="Courier New"/>
                <a:cs typeface="Courier New"/>
              </a:rPr>
              <a:t>    ...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&lt;/body&gt;</a:t>
            </a:r>
            <a:endParaRPr lang="en-US" sz="15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097" y="6172170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1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Anchor Tags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212" y="1319325"/>
            <a:ext cx="8611421" cy="540147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   ... 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    &lt;</a:t>
            </a:r>
            <a:r>
              <a:rPr lang="en-US" sz="1500" b="1" dirty="0">
                <a:latin typeface="Courier New"/>
                <a:cs typeface="Courier New"/>
              </a:rPr>
              <a:t>h1&gt;Links to Anchor Tags&lt;/h1&gt;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 link to the the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#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"&gt;</a:t>
            </a:r>
            <a:r>
              <a:rPr lang="en-US" sz="1500" b="1" dirty="0" err="1"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&lt;/a&gt; anchor tag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on this page uses the location &lt;strong&gt;#</a:t>
            </a:r>
            <a:r>
              <a:rPr lang="en-US" sz="1500" b="1" dirty="0" err="1"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&lt;/strong&gt;. Place the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anchor tag before the line you want to jump to.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You can also jump to the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lists.html#nested</a:t>
            </a:r>
            <a:r>
              <a:rPr lang="en-US" sz="1500" b="1" dirty="0">
                <a:latin typeface="Courier New"/>
                <a:cs typeface="Courier New"/>
              </a:rPr>
              <a:t>"&gt;nested&lt;/a&gt;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anchor tag on the Lists page using the location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&lt;strong&gt;</a:t>
            </a:r>
            <a:r>
              <a:rPr lang="en-US" sz="1500" b="1" dirty="0" err="1">
                <a:latin typeface="Courier New"/>
                <a:cs typeface="Courier New"/>
              </a:rPr>
              <a:t>lists.html#nested</a:t>
            </a:r>
            <a:r>
              <a:rPr lang="en-US" sz="1500" b="1" dirty="0">
                <a:latin typeface="Courier New"/>
                <a:cs typeface="Courier New"/>
              </a:rPr>
              <a:t>&lt;/strong&gt;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&lt;a </a:t>
            </a:r>
            <a:r>
              <a:rPr lang="en-US" sz="1500" b="1" u="sng" dirty="0">
                <a:solidFill>
                  <a:srgbClr val="B23C00"/>
                </a:solidFill>
                <a:latin typeface="Courier New"/>
                <a:cs typeface="Courier New"/>
              </a:rPr>
              <a:t>name="</a:t>
            </a:r>
            <a:r>
              <a:rPr lang="en-US" sz="1500" b="1" u="sng" dirty="0" err="1">
                <a:solidFill>
                  <a:srgbClr val="B23C00"/>
                </a:solidFill>
                <a:latin typeface="Courier New"/>
                <a:cs typeface="Courier New"/>
              </a:rPr>
              <a:t>lorem</a:t>
            </a:r>
            <a:r>
              <a:rPr lang="en-US" sz="1500" b="1" u="sng" dirty="0">
                <a:solidFill>
                  <a:srgbClr val="B23C00"/>
                </a:solidFill>
                <a:latin typeface="Courier New"/>
                <a:cs typeface="Courier New"/>
              </a:rPr>
              <a:t>"&gt;&lt;/a&gt;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&lt;h1&gt;</a:t>
            </a:r>
            <a:r>
              <a:rPr lang="pl-PL" sz="1500" b="1" dirty="0" err="1">
                <a:latin typeface="Courier New"/>
                <a:cs typeface="Courier New"/>
              </a:rPr>
              <a:t>Lorem</a:t>
            </a:r>
            <a:r>
              <a:rPr lang="pl-PL" sz="1500" b="1" dirty="0">
                <a:latin typeface="Courier New"/>
                <a:cs typeface="Courier New"/>
              </a:rPr>
              <a:t> </a:t>
            </a:r>
            <a:r>
              <a:rPr lang="pl-PL" sz="1500" b="1" dirty="0" err="1">
                <a:latin typeface="Courier New"/>
                <a:cs typeface="Courier New"/>
              </a:rPr>
              <a:t>ipsum</a:t>
            </a:r>
            <a:r>
              <a:rPr lang="pl-PL" sz="1500" b="1" dirty="0">
                <a:latin typeface="Courier New"/>
                <a:cs typeface="Courier New"/>
              </a:rPr>
              <a:t>&lt;/h1&gt;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    </a:t>
            </a:r>
            <a:r>
              <a:rPr lang="en-US" sz="1500" b="1" dirty="0" err="1"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>
                <a:latin typeface="Courier New"/>
                <a:cs typeface="Courier New"/>
              </a:rPr>
              <a:t>ipsum</a:t>
            </a:r>
            <a:r>
              <a:rPr lang="en-US" sz="1500" b="1" dirty="0">
                <a:latin typeface="Courier New"/>
                <a:cs typeface="Courier New"/>
              </a:rPr>
              <a:t> dolor sit </a:t>
            </a:r>
            <a:r>
              <a:rPr lang="en-US" sz="1500" b="1" dirty="0" err="1">
                <a:latin typeface="Courier New"/>
                <a:cs typeface="Courier New"/>
              </a:rPr>
              <a:t>amet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...</a:t>
            </a:r>
            <a:endParaRPr lang="pl-PL" sz="1500" b="1" dirty="0">
              <a:latin typeface="Courier New"/>
              <a:cs typeface="Courier New"/>
            </a:endParaRPr>
          </a:p>
          <a:p>
            <a:r>
              <a:rPr lang="pl-PL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&lt;/body&gt;</a:t>
            </a:r>
            <a:endParaRPr lang="en-US" sz="15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097" y="6172170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2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307" y="1415937"/>
            <a:ext cx="8819204" cy="349326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An &lt;</a:t>
            </a:r>
            <a:r>
              <a:rPr lang="en-US" sz="1700" b="1" dirty="0" err="1">
                <a:latin typeface="Courier New"/>
                <a:cs typeface="Courier New"/>
              </a:rPr>
              <a:t>em</a:t>
            </a:r>
            <a:r>
              <a:rPr lang="en-US" sz="1700" b="1" dirty="0">
                <a:latin typeface="Courier New"/>
                <a:cs typeface="Courier New"/>
              </a:rPr>
              <a:t>&gt;inline image&lt;/</a:t>
            </a:r>
            <a:r>
              <a:rPr lang="en-US" sz="1700" b="1" dirty="0" err="1">
                <a:latin typeface="Courier New"/>
                <a:cs typeface="Courier New"/>
              </a:rPr>
              <a:t>em</a:t>
            </a:r>
            <a:r>
              <a:rPr lang="en-US" sz="1700" b="1" dirty="0">
                <a:latin typeface="Courier New"/>
                <a:cs typeface="Courier New"/>
              </a:rPr>
              <a:t>&gt;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img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src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="images/RonCats2a.jpg"/</a:t>
            </a:r>
            <a:r>
              <a:rPr lang="en-US" sz="17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of my two cats.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An inline image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&lt;a </a:t>
            </a:r>
            <a:r>
              <a:rPr lang="en-US" sz="1700" b="1" dirty="0" err="1">
                <a:solidFill>
                  <a:srgbClr val="0033CC"/>
                </a:solidFill>
                <a:latin typeface="Courier New"/>
                <a:cs typeface="Courier New"/>
              </a:rPr>
              <a:t>href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="</a:t>
            </a:r>
            <a:r>
              <a:rPr lang="en-US" sz="1700" b="1" dirty="0" err="1">
                <a:solidFill>
                  <a:srgbClr val="0033CC"/>
                </a:solidFill>
                <a:latin typeface="Courier New"/>
                <a:cs typeface="Courier New"/>
              </a:rPr>
              <a:t>cats.html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"&gt;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img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src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="images/RonCats1a.jpg"/&gt;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&lt;/a&gt;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can serve as a link!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&lt;/body&gt;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21975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creen Shot 2015-01-26 at 9.2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143024"/>
            <a:ext cx="3291804" cy="5454161"/>
          </a:xfrm>
          <a:prstGeom prst="rect">
            <a:avLst/>
          </a:prstGeom>
        </p:spPr>
      </p:pic>
      <p:pic>
        <p:nvPicPr>
          <p:cNvPr id="6" name="Picture 5" descr="Screen Shot 2015-01-26 at 9.2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84" y="1171787"/>
            <a:ext cx="4606371" cy="53661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2560342" y="4526268"/>
            <a:ext cx="1645902" cy="365756"/>
          </a:xfrm>
          <a:prstGeom prst="rightArrow">
            <a:avLst/>
          </a:prstGeom>
          <a:solidFill>
            <a:srgbClr val="B23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097" y="6320694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5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user can input data into an </a:t>
            </a:r>
            <a:r>
              <a:rPr lang="en-US" dirty="0" smtClean="0">
                <a:solidFill>
                  <a:srgbClr val="B23C00"/>
                </a:solidFill>
              </a:rPr>
              <a:t>HTML form </a:t>
            </a:r>
            <a:r>
              <a:rPr lang="en-US" dirty="0" smtClean="0"/>
              <a:t>displayed on a client-side web browser.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When the user presses a </a:t>
            </a:r>
            <a:r>
              <a:rPr lang="en-US" dirty="0" smtClean="0">
                <a:solidFill>
                  <a:srgbClr val="B23C00"/>
                </a:solidFill>
              </a:rPr>
              <a:t>Submit button</a:t>
            </a:r>
            <a:r>
              <a:rPr lang="en-US" dirty="0" smtClean="0"/>
              <a:t>, the browser sends to form data to a specified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PHP program </a:t>
            </a:r>
            <a:r>
              <a:rPr lang="en-US" dirty="0" smtClean="0"/>
              <a:t>running on the web server.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PHP program can use the form data to</a:t>
            </a:r>
          </a:p>
          <a:p>
            <a:pPr lvl="1"/>
            <a:r>
              <a:rPr lang="en-US" dirty="0" smtClean="0"/>
              <a:t>Query the back-end database.</a:t>
            </a:r>
          </a:p>
          <a:p>
            <a:pPr lvl="1"/>
            <a:r>
              <a:rPr lang="en-US" dirty="0" smtClean="0"/>
              <a:t>Generate a new HTML page to send to the user’s client-side web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Input: HTML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155411"/>
            <a:ext cx="6833722" cy="5016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&lt;form action="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text.php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latin typeface="Courier New"/>
                <a:cs typeface="Courier New"/>
              </a:rPr>
              <a:t>          method="get"&gt;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&lt;legend&gt;User input&lt;/legend&gt;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&lt;label&gt;First name:&lt;/label&gt;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&lt;input name="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 type="text" /&gt;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&lt;label&gt;Last name:&lt;/label&gt;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&lt;</a:t>
            </a:r>
            <a:r>
              <a:rPr lang="de-DE" b="1" dirty="0" err="1">
                <a:solidFill>
                  <a:srgbClr val="008000"/>
                </a:solidFill>
                <a:latin typeface="Courier New"/>
                <a:cs typeface="Courier New"/>
              </a:rPr>
              <a:t>input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b="1" dirty="0" err="1">
                <a:solidFill>
                  <a:srgbClr val="008000"/>
                </a:solidFill>
                <a:latin typeface="Courier New"/>
                <a:cs typeface="Courier New"/>
              </a:rPr>
              <a:t>name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="</a:t>
            </a:r>
            <a:r>
              <a:rPr lang="de-DE" b="1" dirty="0" err="1">
                <a:solidFill>
                  <a:srgbClr val="B23C00"/>
                </a:solidFill>
                <a:latin typeface="Courier New"/>
                <a:cs typeface="Courier New"/>
              </a:rPr>
              <a:t>lastName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" type="</a:t>
            </a:r>
            <a:r>
              <a:rPr lang="de-DE" b="1" dirty="0" err="1">
                <a:solidFill>
                  <a:srgbClr val="008000"/>
                </a:solidFill>
                <a:latin typeface="Courier New"/>
                <a:cs typeface="Courier New"/>
              </a:rPr>
              <a:t>text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" /&gt;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    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&lt;input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type="submit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"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value="Submit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" /&gt;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&lt;/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&lt;/form&gt;</a:t>
            </a:r>
          </a:p>
          <a:p>
            <a:r>
              <a:rPr lang="en-US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9.3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2" y="5245060"/>
            <a:ext cx="4297633" cy="15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7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Input: </a:t>
            </a:r>
            <a:r>
              <a:rPr lang="en-US" dirty="0" smtClean="0"/>
              <a:t>PHP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1408785"/>
            <a:ext cx="8218942" cy="4524316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&lt;!DOCTYPE html&gt;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&lt;html </a:t>
            </a:r>
            <a:r>
              <a:rPr lang="en-US" sz="1800" b="1" dirty="0" err="1">
                <a:latin typeface="Courier New"/>
                <a:cs typeface="Courier New"/>
              </a:rPr>
              <a:t>lang</a:t>
            </a:r>
            <a:r>
              <a:rPr lang="en-US" sz="1800" b="1" dirty="0">
                <a:latin typeface="Courier New"/>
                <a:cs typeface="Courier New"/>
              </a:rPr>
              <a:t>="en-US"&gt;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&lt;head&gt;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&lt;meta charset="UTF-8"&gt;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&lt;title&gt;Text Greeting&lt;/title&gt;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&lt;/head&gt;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&lt;?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php</a:t>
            </a:r>
            <a:endParaRPr lang="en-US" sz="18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    $first =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filter_input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(INPUT_GET, "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");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    print "&lt;h1&gt;Hello, $first!&lt;/h1&gt;";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?&gt;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&lt;/html&gt;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097" y="6172170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6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Checkbox Input</a:t>
            </a:r>
            <a:r>
              <a:rPr lang="en-US" dirty="0"/>
              <a:t>: HTML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155411"/>
            <a:ext cx="6218069" cy="501675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b="1" dirty="0">
                <a:latin typeface="Courier New"/>
                <a:cs typeface="Courier New"/>
              </a:rPr>
              <a:t>    &lt;form action="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checkbox.php</a:t>
            </a:r>
            <a:r>
              <a:rPr lang="en-US" b="1" dirty="0"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latin typeface="Courier New"/>
                <a:cs typeface="Courier New"/>
              </a:rPr>
              <a:t>          method="post"&gt;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de-DE" b="1" dirty="0">
              <a:latin typeface="Courier New"/>
              <a:cs typeface="Courier New"/>
            </a:endParaRPr>
          </a:p>
          <a:p>
            <a:r>
              <a:rPr lang="de-DE" b="1" dirty="0">
                <a:latin typeface="Courier New"/>
                <a:cs typeface="Courier New"/>
              </a:rPr>
              <a:t>            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&lt;label&gt;Any formatting?&lt;/label&gt;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&lt;input type="checkbox"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name="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strong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value="strong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" /&gt;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Strong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!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&lt;input type="checkbox"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name="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em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value="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em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 /&gt;  Emphasized!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fi-FI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&lt;/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10.4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2" y="4800585"/>
            <a:ext cx="4389072" cy="20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5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Each team member will receive the same score </a:t>
            </a:r>
            <a:r>
              <a:rPr lang="en-US" dirty="0" smtClean="0"/>
              <a:t>on each team assignment and team project.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Each team email to </a:t>
            </a:r>
            <a:r>
              <a:rPr lang="en-US" dirty="0" smtClean="0">
                <a:hlinkClick r:id="rId2"/>
              </a:rPr>
              <a:t>ron.mak@sjsu.edu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smtClean="0">
                <a:solidFill>
                  <a:srgbClr val="B23C00"/>
                </a:solidFill>
              </a:rPr>
              <a:t>Friday, August 28</a:t>
            </a:r>
            <a:r>
              <a:rPr lang="en-US" dirty="0" smtClean="0"/>
              <a:t>:</a:t>
            </a:r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 smtClean="0">
                <a:solidFill>
                  <a:srgbClr val="B23C00"/>
                </a:solidFill>
              </a:rPr>
              <a:t>team name</a:t>
            </a:r>
          </a:p>
          <a:p>
            <a:pPr lvl="1"/>
            <a:r>
              <a:rPr lang="en-US" dirty="0" smtClean="0"/>
              <a:t>A list of </a:t>
            </a:r>
            <a:r>
              <a:rPr lang="en-US" dirty="0" smtClean="0">
                <a:solidFill>
                  <a:srgbClr val="B23C00"/>
                </a:solidFill>
              </a:rPr>
              <a:t>team members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B23C00"/>
                </a:solidFill>
              </a:rPr>
              <a:t>email addresses</a:t>
            </a:r>
          </a:p>
          <a:p>
            <a:pPr lvl="6"/>
            <a:endParaRPr lang="en-US" dirty="0">
              <a:solidFill>
                <a:schemeClr val="folHlink"/>
              </a:solidFill>
            </a:endParaRPr>
          </a:p>
          <a:p>
            <a:r>
              <a:rPr lang="en-US" dirty="0" smtClean="0">
                <a:solidFill>
                  <a:srgbClr val="B23C00"/>
                </a:solidFill>
              </a:rPr>
              <a:t>Subject: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CS 174-</a:t>
            </a:r>
            <a:r>
              <a:rPr lang="en-US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section</a:t>
            </a:r>
            <a:r>
              <a:rPr lang="en-US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Team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Team Name</a:t>
            </a:r>
            <a:endParaRPr lang="en-US" i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lvl="1"/>
            <a:r>
              <a:rPr lang="en-US" dirty="0" smtClean="0"/>
              <a:t>Example: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CS 174-02 Team Super Coders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Checkbox Input: </a:t>
            </a:r>
            <a:r>
              <a:rPr lang="en-US" dirty="0" smtClean="0"/>
              <a:t>PHP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25903"/>
            <a:ext cx="8495986" cy="4770538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&lt;?</a:t>
            </a:r>
            <a:r>
              <a:rPr lang="en-US" sz="1800" b="1" dirty="0" err="1">
                <a:latin typeface="Courier New"/>
                <a:cs typeface="Courier New"/>
              </a:rPr>
              <a:t>php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    $first  = </a:t>
            </a:r>
            <a:r>
              <a:rPr lang="en-US" sz="1800" b="1" dirty="0" err="1">
                <a:latin typeface="Courier New"/>
                <a:cs typeface="Courier New"/>
              </a:rPr>
              <a:t>filter_input</a:t>
            </a:r>
            <a:r>
              <a:rPr lang="en-US" sz="1800" b="1" dirty="0">
                <a:latin typeface="Courier New"/>
                <a:cs typeface="Courier New"/>
              </a:rPr>
              <a:t>(INPUT_POST, "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sz="1800" b="1" dirty="0">
                <a:latin typeface="Courier New"/>
                <a:cs typeface="Courier New"/>
              </a:rPr>
              <a:t>");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$output = "Hello, $first!";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if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filter_has_var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(INPUT_POST, "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strong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")</a:t>
            </a:r>
            <a:r>
              <a:rPr lang="en-US" sz="1800" b="1" dirty="0">
                <a:latin typeface="Courier New"/>
                <a:cs typeface="Courier New"/>
              </a:rPr>
              <a:t>) {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    $output = "&lt;strong&gt;$output&lt;/strong&gt;";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if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filter_has_var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(INPUT_POST, "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em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")</a:t>
            </a:r>
            <a:r>
              <a:rPr lang="en-US" sz="1800" b="1" dirty="0">
                <a:latin typeface="Courier New"/>
                <a:cs typeface="Courier New"/>
              </a:rPr>
              <a:t>) {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    $output = "&lt;em&gt;$output&lt;/em&gt;";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}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print $output;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?&gt;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097" y="6172170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9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Button Input: HTML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227" y="1226099"/>
            <a:ext cx="5827236" cy="55861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&lt;form action="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radio.php</a:t>
            </a:r>
            <a:r>
              <a:rPr lang="en-US" sz="1700" b="1" dirty="0">
                <a:latin typeface="Courier New"/>
                <a:cs typeface="Courier New"/>
              </a:rPr>
              <a:t>"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method="post"&gt;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&lt;</a:t>
            </a:r>
            <a:r>
              <a:rPr lang="en-US" sz="1700" b="1" dirty="0" err="1">
                <a:latin typeface="Courier New"/>
                <a:cs typeface="Courier New"/>
              </a:rPr>
              <a:t>fieldset</a:t>
            </a:r>
            <a:r>
              <a:rPr lang="en-US" sz="17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</a:t>
            </a:r>
            <a:r>
              <a:rPr lang="en-US" sz="1700" b="1" dirty="0" smtClean="0">
                <a:latin typeface="Courier New"/>
                <a:cs typeface="Courier New"/>
              </a:rPr>
              <a:t>...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	&lt;label&gt;Direction&gt;&lt;/label&gt;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	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&lt;input type="radio"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name="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</a:t>
            </a:r>
            <a:r>
              <a:rPr lang="fi-FI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value="coming</a:t>
            </a:r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" 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checked /&gt; Coming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&lt;input type="radio"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name="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</a:t>
            </a:r>
            <a:r>
              <a:rPr lang="fi-FI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value="going</a:t>
            </a:r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" /&gt; </a:t>
            </a:r>
            <a:r>
              <a:rPr lang="fi-FI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Going</a:t>
            </a:r>
            <a:endParaRPr lang="fi-FI" sz="17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r>
              <a:rPr lang="fi-FI" sz="1700" b="1" dirty="0">
                <a:latin typeface="Courier New"/>
                <a:cs typeface="Courier New"/>
              </a:rPr>
              <a:t>           	&lt;/p&gt;</a:t>
            </a:r>
          </a:p>
          <a:p>
            <a:r>
              <a:rPr lang="fi-FI" sz="1700" b="1" dirty="0">
                <a:latin typeface="Courier New"/>
                <a:cs typeface="Courier New"/>
              </a:rPr>
              <a:t>           	</a:t>
            </a:r>
          </a:p>
          <a:p>
            <a:r>
              <a:rPr lang="fi-FI" sz="1700" b="1" dirty="0">
                <a:latin typeface="Courier New"/>
                <a:cs typeface="Courier New"/>
              </a:rPr>
              <a:t>            </a:t>
            </a:r>
            <a:r>
              <a:rPr lang="fi-FI" sz="1700" b="1" dirty="0" smtClean="0">
                <a:latin typeface="Courier New"/>
                <a:cs typeface="Courier New"/>
              </a:rPr>
              <a:t>...</a:t>
            </a:r>
            <a:endParaRPr lang="fi-FI" sz="1700" b="1" u="sng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&lt;/</a:t>
            </a:r>
            <a:r>
              <a:rPr lang="en-US" sz="1700" b="1" dirty="0" err="1">
                <a:latin typeface="Courier New"/>
                <a:cs typeface="Courier New"/>
              </a:rPr>
              <a:t>fieldset</a:t>
            </a:r>
            <a:r>
              <a:rPr lang="en-US" sz="17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&lt;/body</a:t>
            </a:r>
            <a:r>
              <a:rPr lang="en-US" sz="1700" b="1" dirty="0" smtClean="0">
                <a:latin typeface="Courier New"/>
                <a:cs typeface="Courier New"/>
              </a:rPr>
              <a:t>&gt;</a:t>
            </a:r>
            <a:endParaRPr lang="en-US" sz="17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9341" y="3337561"/>
            <a:ext cx="2382283" cy="1631216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Every radio button</a:t>
            </a:r>
          </a:p>
          <a:p>
            <a:r>
              <a:rPr lang="en-US" sz="2000" dirty="0" smtClean="0"/>
              <a:t>in the same group</a:t>
            </a:r>
          </a:p>
          <a:p>
            <a:r>
              <a:rPr lang="en-US" sz="2000" dirty="0" smtClean="0"/>
              <a:t>must have the</a:t>
            </a:r>
          </a:p>
          <a:p>
            <a:r>
              <a:rPr lang="en-US" sz="2000" dirty="0" smtClean="0"/>
              <a:t>same name</a:t>
            </a:r>
          </a:p>
          <a:p>
            <a:r>
              <a:rPr lang="en-US" sz="2000" dirty="0" smtClean="0"/>
              <a:t>(e.g., 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7" name="Picture 6" descr="Screen Shot 2015-01-26 at 10.4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0" y="1225600"/>
            <a:ext cx="3566122" cy="18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Button Input: </a:t>
            </a:r>
            <a:r>
              <a:rPr lang="en-US" dirty="0" smtClean="0"/>
              <a:t>PHP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179932"/>
            <a:ext cx="7457071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&lt;?</a:t>
            </a:r>
            <a:r>
              <a:rPr lang="en-US" sz="1500" b="1" dirty="0" err="1">
                <a:latin typeface="Courier New"/>
                <a:cs typeface="Courier New"/>
              </a:rPr>
              <a:t>php</a:t>
            </a:r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           $first    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(INPUT_POST, "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$direction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(INPUT_POST, "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if ($direction == "coming") {</a:t>
            </a:r>
          </a:p>
          <a:p>
            <a:r>
              <a:rPr lang="hr-HR" sz="1500" b="1" dirty="0">
                <a:latin typeface="Courier New"/>
                <a:cs typeface="Courier New"/>
              </a:rPr>
              <a:t>                $output = "Hello";</a:t>
            </a:r>
          </a:p>
          <a:p>
            <a:r>
              <a:rPr lang="hr-HR" sz="150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else if ($direction == "going") {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            $output = "Good-</a:t>
            </a:r>
            <a:r>
              <a:rPr lang="da-DK" sz="1500" b="1" dirty="0" err="1">
                <a:latin typeface="Courier New"/>
                <a:cs typeface="Courier New"/>
              </a:rPr>
              <a:t>bye</a:t>
            </a:r>
            <a:r>
              <a:rPr lang="da-DK" sz="1500" b="1" dirty="0">
                <a:latin typeface="Courier New"/>
                <a:cs typeface="Courier New"/>
              </a:rPr>
              <a:t>";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        }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        </a:t>
            </a:r>
            <a:r>
              <a:rPr lang="da-DK" sz="1500" b="1" dirty="0" err="1">
                <a:latin typeface="Courier New"/>
                <a:cs typeface="Courier New"/>
              </a:rPr>
              <a:t>else</a:t>
            </a:r>
            <a:r>
              <a:rPr lang="da-DK" sz="1500" b="1" dirty="0">
                <a:latin typeface="Courier New"/>
                <a:cs typeface="Courier New"/>
              </a:rPr>
              <a:t> 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    $output = "You are SO confused";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$output = $output.", $first!";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  <a:r>
              <a:rPr lang="en-US" sz="1500" b="1" dirty="0" smtClean="0">
                <a:latin typeface="Courier New"/>
                <a:cs typeface="Courier New"/>
              </a:rPr>
              <a:t>...</a:t>
            </a:r>
            <a:endParaRPr lang="hr-HR" sz="1500" b="1" dirty="0">
              <a:latin typeface="Courier New"/>
              <a:cs typeface="Courier New"/>
            </a:endParaRPr>
          </a:p>
          <a:p>
            <a:r>
              <a:rPr lang="hr-HR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print $output;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?&gt;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097" y="6172170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4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List Input: HTML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647" y="1234464"/>
            <a:ext cx="8495986" cy="493981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&lt;form action="</a:t>
            </a:r>
            <a:r>
              <a:rPr lang="en-US" sz="1500" b="1" dirty="0" err="1">
                <a:latin typeface="Courier New"/>
                <a:cs typeface="Courier New"/>
              </a:rPr>
              <a:t>select.php</a:t>
            </a:r>
            <a:r>
              <a:rPr lang="en-US" sz="1500" b="1" dirty="0">
                <a:latin typeface="Courier New"/>
                <a:cs typeface="Courier New"/>
              </a:rPr>
              <a:t>"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method="post"&gt;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</a:t>
            </a:r>
            <a:r>
              <a:rPr lang="en-US" sz="1500" b="1" dirty="0" err="1">
                <a:latin typeface="Courier New"/>
                <a:cs typeface="Courier New"/>
              </a:rPr>
              <a:t>fieldset</a:t>
            </a:r>
            <a:r>
              <a:rPr lang="en-US" sz="15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  <a:r>
              <a:rPr lang="en-US" sz="1500" b="1" dirty="0" smtClean="0">
                <a:latin typeface="Courier New"/>
                <a:cs typeface="Courier New"/>
              </a:rPr>
              <a:t>...</a:t>
            </a:r>
            <a:endParaRPr lang="fi-FI" sz="1500" b="1" dirty="0" smtClean="0">
              <a:latin typeface="Courier New"/>
              <a:cs typeface="Courier New"/>
            </a:endParaRPr>
          </a:p>
          <a:p>
            <a:r>
              <a:rPr lang="fi-FI" sz="1500" b="1" dirty="0" smtClean="0">
                <a:latin typeface="Courier New"/>
                <a:cs typeface="Courier New"/>
              </a:rPr>
              <a:t>               </a:t>
            </a:r>
          </a:p>
          <a:p>
            <a:r>
              <a:rPr lang="fi-FI" sz="1500" b="1" dirty="0" smtClean="0">
                <a:latin typeface="Courier New"/>
                <a:cs typeface="Courier New"/>
              </a:rPr>
              <a:t>               &lt;p&gt;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                   &lt;label&gt;Language?&lt;/label&gt;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                   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&lt;select name="</a:t>
            </a:r>
            <a:r>
              <a:rPr lang="en-US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language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"&gt;</a:t>
            </a:r>
          </a:p>
          <a:p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     &lt;option value="</a:t>
            </a:r>
            <a:r>
              <a:rPr lang="en-US" sz="15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english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 selected&gt;</a:t>
            </a:r>
            <a:r>
              <a:rPr lang="en-US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English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&lt;/option&gt;</a:t>
            </a:r>
          </a:p>
          <a:p>
            <a:r>
              <a:rPr lang="fr-FR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     &lt;option value="</a:t>
            </a:r>
            <a:r>
              <a:rPr lang="fr-FR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french</a:t>
            </a:r>
            <a:r>
              <a:rPr lang="fr-FR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"&gt;</a:t>
            </a:r>
            <a:r>
              <a:rPr lang="fr-FR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Français</a:t>
            </a:r>
            <a:r>
              <a:rPr lang="fr-FR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&lt;/option&gt;</a:t>
            </a:r>
          </a:p>
          <a:p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     &lt;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option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value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="</a:t>
            </a:r>
            <a:r>
              <a:rPr lang="de-DE" sz="15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german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"&gt;</a:t>
            </a:r>
            <a:r>
              <a:rPr lang="de-DE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Deutsch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option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de-DE" sz="15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&lt;/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selct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de-DE" sz="1500" b="1" dirty="0" smtClean="0">
                <a:latin typeface="Courier New"/>
                <a:cs typeface="Courier New"/>
              </a:rPr>
              <a:t>               &lt;/p&gt;</a:t>
            </a:r>
          </a:p>
          <a:p>
            <a:r>
              <a:rPr lang="de-DE" sz="1500" b="1" dirty="0" smtClean="0">
                <a:latin typeface="Courier New"/>
                <a:cs typeface="Courier New"/>
              </a:rPr>
              <a:t>               </a:t>
            </a:r>
            <a:endParaRPr lang="de-DE" sz="1500" b="1" dirty="0">
              <a:latin typeface="Courier New"/>
              <a:cs typeface="Courier New"/>
            </a:endParaRPr>
          </a:p>
          <a:p>
            <a:r>
              <a:rPr lang="de-DE" sz="1500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fi-FI" sz="1500" b="1" dirty="0">
                <a:latin typeface="Courier New"/>
                <a:cs typeface="Courier New"/>
              </a:rPr>
              <a:t>                &lt;input </a:t>
            </a:r>
            <a:r>
              <a:rPr lang="fi-FI" sz="1500" b="1" dirty="0" err="1">
                <a:latin typeface="Courier New"/>
                <a:cs typeface="Courier New"/>
              </a:rPr>
              <a:t>type="submit</a:t>
            </a:r>
            <a:r>
              <a:rPr lang="fi-FI" sz="1500" b="1" dirty="0">
                <a:latin typeface="Courier New"/>
                <a:cs typeface="Courier New"/>
              </a:rPr>
              <a:t>" </a:t>
            </a:r>
            <a:r>
              <a:rPr lang="fi-FI" sz="1500" b="1" dirty="0" err="1">
                <a:latin typeface="Courier New"/>
                <a:cs typeface="Courier New"/>
              </a:rPr>
              <a:t>value="Submit</a:t>
            </a:r>
            <a:r>
              <a:rPr lang="fi-FI" sz="1500" b="1" dirty="0">
                <a:latin typeface="Courier New"/>
                <a:cs typeface="Courier New"/>
              </a:rPr>
              <a:t>" /&gt;</a:t>
            </a:r>
          </a:p>
          <a:p>
            <a:r>
              <a:rPr lang="fi-FI" sz="1500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&lt;/</a:t>
            </a:r>
            <a:r>
              <a:rPr lang="en-US" sz="1500" b="1" dirty="0" err="1">
                <a:latin typeface="Courier New"/>
                <a:cs typeface="Courier New"/>
              </a:rPr>
              <a:t>fieldset</a:t>
            </a:r>
            <a:r>
              <a:rPr lang="en-US" sz="15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10.4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67" y="1234464"/>
            <a:ext cx="3383244" cy="20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472" y="411163"/>
            <a:ext cx="8229600" cy="655637"/>
          </a:xfrm>
        </p:spPr>
        <p:txBody>
          <a:bodyPr/>
          <a:lstStyle/>
          <a:p>
            <a:pPr algn="r"/>
            <a:r>
              <a:rPr lang="en-US" sz="2400" dirty="0"/>
              <a:t>Select List Input: </a:t>
            </a:r>
            <a:r>
              <a:rPr lang="en-US" sz="2400" dirty="0" smtClean="0"/>
              <a:t>PHP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89" y="137196"/>
            <a:ext cx="4790523" cy="667105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95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&lt;?</a:t>
            </a:r>
            <a:r>
              <a:rPr lang="en-US" sz="950" b="1" dirty="0" err="1">
                <a:latin typeface="Courier New"/>
                <a:cs typeface="Courier New"/>
              </a:rPr>
              <a:t>php</a:t>
            </a:r>
            <a:endParaRPr lang="en-US" sz="950" b="1" dirty="0">
              <a:latin typeface="Courier New"/>
              <a:cs typeface="Courier New"/>
            </a:endParaRPr>
          </a:p>
          <a:p>
            <a:r>
              <a:rPr lang="da-DK" sz="950" b="1" dirty="0" smtClean="0">
                <a:latin typeface="Courier New"/>
                <a:cs typeface="Courier New"/>
              </a:rPr>
              <a:t>            $</a:t>
            </a:r>
            <a:r>
              <a:rPr lang="da-DK" sz="950" b="1" dirty="0" err="1">
                <a:latin typeface="Courier New"/>
                <a:cs typeface="Courier New"/>
              </a:rPr>
              <a:t>first</a:t>
            </a:r>
            <a:r>
              <a:rPr lang="da-DK" sz="950" b="1" dirty="0">
                <a:latin typeface="Courier New"/>
                <a:cs typeface="Courier New"/>
              </a:rPr>
              <a:t>     = </a:t>
            </a:r>
            <a:r>
              <a:rPr lang="da-DK" sz="950" b="1" dirty="0" err="1">
                <a:latin typeface="Courier New"/>
                <a:cs typeface="Courier New"/>
              </a:rPr>
              <a:t>filter_input</a:t>
            </a:r>
            <a:r>
              <a:rPr lang="da-DK" sz="950" b="1" dirty="0">
                <a:latin typeface="Courier New"/>
                <a:cs typeface="Courier New"/>
              </a:rPr>
              <a:t>(INPUT_POST, "</a:t>
            </a:r>
            <a:r>
              <a:rPr lang="da-DK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da-DK" sz="950" b="1" dirty="0">
                <a:latin typeface="Courier New"/>
                <a:cs typeface="Courier New"/>
              </a:rPr>
              <a:t>");</a:t>
            </a:r>
          </a:p>
          <a:p>
            <a:r>
              <a:rPr lang="da-DK" sz="950" b="1" dirty="0">
                <a:latin typeface="Courier New"/>
                <a:cs typeface="Courier New"/>
              </a:rPr>
              <a:t>            $</a:t>
            </a:r>
            <a:r>
              <a:rPr lang="da-DK" sz="950" b="1" dirty="0" err="1">
                <a:latin typeface="Courier New"/>
                <a:cs typeface="Courier New"/>
              </a:rPr>
              <a:t>direction</a:t>
            </a:r>
            <a:r>
              <a:rPr lang="da-DK" sz="950" b="1" dirty="0">
                <a:latin typeface="Courier New"/>
                <a:cs typeface="Courier New"/>
              </a:rPr>
              <a:t> = </a:t>
            </a:r>
            <a:r>
              <a:rPr lang="da-DK" sz="950" b="1" dirty="0" err="1">
                <a:latin typeface="Courier New"/>
                <a:cs typeface="Courier New"/>
              </a:rPr>
              <a:t>filter_input</a:t>
            </a:r>
            <a:r>
              <a:rPr lang="da-DK" sz="950" b="1" dirty="0">
                <a:latin typeface="Courier New"/>
                <a:cs typeface="Courier New"/>
              </a:rPr>
              <a:t>(INPUT_POST, "</a:t>
            </a:r>
            <a:r>
              <a:rPr lang="da-DK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da-DK" sz="950" b="1" dirty="0">
                <a:latin typeface="Courier New"/>
                <a:cs typeface="Courier New"/>
              </a:rPr>
              <a:t>");</a:t>
            </a:r>
          </a:p>
          <a:p>
            <a:r>
              <a:rPr lang="da-DK" sz="950" b="1" dirty="0">
                <a:latin typeface="Courier New"/>
                <a:cs typeface="Courier New"/>
              </a:rPr>
              <a:t>            $</a:t>
            </a:r>
            <a:r>
              <a:rPr lang="da-DK" sz="950" b="1" dirty="0" err="1">
                <a:latin typeface="Courier New"/>
                <a:cs typeface="Courier New"/>
              </a:rPr>
              <a:t>language</a:t>
            </a:r>
            <a:r>
              <a:rPr lang="da-DK" sz="950" b="1" dirty="0">
                <a:latin typeface="Courier New"/>
                <a:cs typeface="Courier New"/>
              </a:rPr>
              <a:t>  = </a:t>
            </a:r>
            <a:r>
              <a:rPr lang="da-DK" sz="950" b="1" dirty="0" err="1">
                <a:latin typeface="Courier New"/>
                <a:cs typeface="Courier New"/>
              </a:rPr>
              <a:t>filter_input</a:t>
            </a:r>
            <a:r>
              <a:rPr lang="da-DK" sz="950" b="1" dirty="0">
                <a:latin typeface="Courier New"/>
                <a:cs typeface="Courier New"/>
              </a:rPr>
              <a:t>(INPUT_POST, "</a:t>
            </a:r>
            <a:r>
              <a:rPr lang="da-DK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language</a:t>
            </a:r>
            <a:r>
              <a:rPr lang="da-DK" sz="950" b="1" dirty="0">
                <a:latin typeface="Courier New"/>
                <a:cs typeface="Courier New"/>
              </a:rPr>
              <a:t>");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$error     = "You are SO confused";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950" b="1" dirty="0" smtClean="0">
                <a:latin typeface="Courier New"/>
                <a:cs typeface="Courier New"/>
              </a:rPr>
              <a:t>            if </a:t>
            </a:r>
            <a:r>
              <a:rPr lang="en-US" sz="950" b="1" dirty="0">
                <a:latin typeface="Courier New"/>
                <a:cs typeface="Courier New"/>
              </a:rPr>
              <a:t>($direction == "coming") {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    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switch ($language) {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english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"Hello";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french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"Bonjour";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ro-RO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ro-RO" sz="950" b="1" dirty="0">
                <a:solidFill>
                  <a:srgbClr val="B23C00"/>
                </a:solidFill>
                <a:latin typeface="Courier New"/>
                <a:cs typeface="Courier New"/>
              </a:rPr>
              <a:t>german</a:t>
            </a:r>
            <a:r>
              <a:rPr lang="ro-RO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</a:t>
            </a:r>
            <a:r>
              <a:rPr lang="da-DK" sz="950" b="1" dirty="0" err="1">
                <a:solidFill>
                  <a:srgbClr val="008000"/>
                </a:solidFill>
                <a:latin typeface="Courier New"/>
                <a:cs typeface="Courier New"/>
              </a:rPr>
              <a:t>Guten</a:t>
            </a:r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tag";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default: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$error;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}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else if ($direction == "going") {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    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switch ($language) {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english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"Good-</a:t>
            </a:r>
            <a:r>
              <a:rPr lang="da-DK" sz="950" b="1" dirty="0" err="1">
                <a:solidFill>
                  <a:srgbClr val="008000"/>
                </a:solidFill>
                <a:latin typeface="Courier New"/>
                <a:cs typeface="Courier New"/>
              </a:rPr>
              <a:t>bye</a:t>
            </a:r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";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008000"/>
                </a:solidFill>
                <a:latin typeface="Courier New"/>
                <a:cs typeface="Courier New"/>
              </a:rPr>
              <a:t>french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</a:t>
            </a:r>
            <a:r>
              <a:rPr lang="fr-FR" sz="950" b="1" dirty="0">
                <a:solidFill>
                  <a:srgbClr val="B23C00"/>
                </a:solidFill>
                <a:latin typeface="Courier New"/>
                <a:cs typeface="Courier New"/>
              </a:rPr>
              <a:t>output</a:t>
            </a:r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= "Au revoir";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ro-RO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"german":</a:t>
            </a:r>
          </a:p>
          <a:p>
            <a:r>
              <a:rPr lang="de-DE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</a:t>
            </a:r>
            <a:r>
              <a:rPr lang="de-DE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output</a:t>
            </a:r>
            <a:r>
              <a:rPr lang="de-DE" sz="950" b="1" dirty="0">
                <a:solidFill>
                  <a:srgbClr val="008000"/>
                </a:solidFill>
                <a:latin typeface="Courier New"/>
                <a:cs typeface="Courier New"/>
              </a:rPr>
              <a:t> = "Auf wiedersehen";</a:t>
            </a:r>
          </a:p>
          <a:p>
            <a:r>
              <a:rPr lang="de-DE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default: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$error;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}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}</a:t>
            </a:r>
          </a:p>
          <a:p>
            <a:r>
              <a:rPr lang="da-DK" sz="950" b="1" dirty="0">
                <a:latin typeface="Courier New"/>
                <a:cs typeface="Courier New"/>
              </a:rPr>
              <a:t>            </a:t>
            </a:r>
            <a:r>
              <a:rPr lang="da-DK" sz="950" b="1" dirty="0" err="1">
                <a:latin typeface="Courier New"/>
                <a:cs typeface="Courier New"/>
              </a:rPr>
              <a:t>else</a:t>
            </a:r>
            <a:r>
              <a:rPr lang="da-DK" sz="950" b="1" dirty="0">
                <a:latin typeface="Courier New"/>
                <a:cs typeface="Courier New"/>
              </a:rPr>
              <a:t> {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    $output = $error;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</a:t>
            </a:r>
            <a:r>
              <a:rPr lang="hr-HR" sz="950" b="1" dirty="0" smtClean="0">
                <a:latin typeface="Courier New"/>
                <a:cs typeface="Courier New"/>
              </a:rPr>
              <a:t>}</a:t>
            </a:r>
          </a:p>
          <a:p>
            <a:r>
              <a:rPr lang="hr-HR" sz="950" b="1" dirty="0">
                <a:latin typeface="Courier New"/>
                <a:cs typeface="Courier New"/>
              </a:rPr>
              <a:t> </a:t>
            </a:r>
            <a:r>
              <a:rPr lang="hr-HR" sz="950" b="1" dirty="0" smtClean="0">
                <a:latin typeface="Courier New"/>
                <a:cs typeface="Courier New"/>
              </a:rPr>
              <a:t>           ...</a:t>
            </a:r>
            <a:endParaRPr lang="hr-HR" sz="950" b="1" dirty="0">
              <a:latin typeface="Courier New"/>
              <a:cs typeface="Courier New"/>
            </a:endParaRPr>
          </a:p>
          <a:p>
            <a:r>
              <a:rPr lang="en-US" sz="950" b="1" dirty="0" smtClean="0">
                <a:latin typeface="Courier New"/>
                <a:cs typeface="Courier New"/>
              </a:rPr>
              <a:t>        ?</a:t>
            </a:r>
            <a:r>
              <a:rPr lang="en-US" sz="950" b="1" dirty="0">
                <a:latin typeface="Courier New"/>
                <a:cs typeface="Courier New"/>
              </a:rPr>
              <a:t>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097" y="6172170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4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picks a </a:t>
            </a:r>
            <a:r>
              <a:rPr lang="en-US" dirty="0" smtClean="0">
                <a:solidFill>
                  <a:srgbClr val="B23C00"/>
                </a:solidFill>
              </a:rPr>
              <a:t>web application </a:t>
            </a:r>
            <a:r>
              <a:rPr lang="en-US" dirty="0" smtClean="0"/>
              <a:t>to develop during the semester.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We’ll start with a very simple application: </a:t>
            </a:r>
          </a:p>
          <a:p>
            <a:pPr lvl="5"/>
            <a:r>
              <a:rPr lang="en-US" dirty="0"/>
              <a:t>`</a:t>
            </a:r>
            <a:endParaRPr lang="en-US" dirty="0" smtClean="0"/>
          </a:p>
          <a:p>
            <a:pPr lvl="1"/>
            <a:r>
              <a:rPr lang="en-US" dirty="0" smtClean="0"/>
              <a:t>Prompt the user for some input in the first page displayed at the web browser.</a:t>
            </a:r>
          </a:p>
          <a:p>
            <a:pPr lvl="1"/>
            <a:r>
              <a:rPr lang="en-US" dirty="0" smtClean="0"/>
              <a:t>The user data is sent to the web server.</a:t>
            </a:r>
          </a:p>
          <a:p>
            <a:pPr lvl="1"/>
            <a:r>
              <a:rPr lang="en-US" dirty="0" smtClean="0"/>
              <a:t>A simple server program uses the user data to query a database table and fetch some information.</a:t>
            </a:r>
          </a:p>
          <a:p>
            <a:pPr lvl="1"/>
            <a:r>
              <a:rPr lang="en-US" dirty="0" smtClean="0"/>
              <a:t>Display the information to the user in a second web page at the web browser.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9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smtClean="0"/>
              <a:t>Project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learn more web software technologies, subsequent assignments will ask each team to add more capabilities to the simple application.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Always add new capabilities to an application </a:t>
            </a:r>
            <a:br>
              <a:rPr lang="en-US" dirty="0" smtClean="0"/>
            </a:br>
            <a:r>
              <a:rPr lang="en-US" dirty="0" smtClean="0"/>
              <a:t>that’s already working.</a:t>
            </a:r>
          </a:p>
          <a:p>
            <a:pPr lvl="1"/>
            <a:r>
              <a:rPr lang="en-US" dirty="0" smtClean="0"/>
              <a:t>Spiral approach.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By the end of the semester, each team </a:t>
            </a:r>
            <a:br>
              <a:rPr lang="en-US" dirty="0" smtClean="0"/>
            </a:br>
            <a:r>
              <a:rPr lang="en-US" dirty="0" smtClean="0"/>
              <a:t>will have successfully developed </a:t>
            </a:r>
            <a:br>
              <a:rPr lang="en-US" dirty="0" smtClean="0"/>
            </a:br>
            <a:r>
              <a:rPr lang="en-US" dirty="0" smtClean="0"/>
              <a:t>a significant web application!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XAMPP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install XAMPP</a:t>
            </a:r>
          </a:p>
          <a:p>
            <a:pPr lvl="1"/>
            <a:r>
              <a:rPr lang="en-US" dirty="0" smtClean="0"/>
              <a:t>Installs and configures Apache (with PHP) </a:t>
            </a:r>
            <a:br>
              <a:rPr lang="en-US" dirty="0" smtClean="0"/>
            </a:br>
            <a:r>
              <a:rPr lang="en-US" dirty="0" smtClean="0"/>
              <a:t>and MySQL in one package.</a:t>
            </a:r>
          </a:p>
          <a:p>
            <a:pPr lvl="1"/>
            <a:r>
              <a:rPr lang="en-US" dirty="0" smtClean="0"/>
              <a:t>Both Windows and Mac.</a:t>
            </a:r>
          </a:p>
          <a:p>
            <a:pPr lvl="1"/>
            <a:endParaRPr lang="en-US" dirty="0"/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https://www.apachefriends.org/</a:t>
            </a:r>
            <a:r>
              <a:rPr lang="en-US" dirty="0" smtClean="0">
                <a:hlinkClick r:id="rId2"/>
              </a:rPr>
              <a:t>index.html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 Control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rgbClr val="B23C00"/>
                </a:solidFill>
              </a:rPr>
              <a:t>XAMPP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B23C00"/>
                </a:solidFill>
              </a:rPr>
              <a:t>control panel </a:t>
            </a:r>
            <a:r>
              <a:rPr lang="en-US" dirty="0" smtClean="0"/>
              <a:t>to start or stop:</a:t>
            </a:r>
          </a:p>
          <a:p>
            <a:pPr lvl="1"/>
            <a:r>
              <a:rPr lang="en-US" dirty="0" smtClean="0"/>
              <a:t>Apache Web Server</a:t>
            </a:r>
          </a:p>
          <a:p>
            <a:pPr lvl="1"/>
            <a:r>
              <a:rPr lang="en-US" dirty="0" smtClean="0"/>
              <a:t>MySQL Database Server</a:t>
            </a:r>
          </a:p>
          <a:p>
            <a:pPr lvl="1"/>
            <a:r>
              <a:rPr lang="en-US" dirty="0" smtClean="0"/>
              <a:t>FTP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creen Shot 2015-01-26 at 8.0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7" y="2423171"/>
            <a:ext cx="5905851" cy="44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localhost</a:t>
            </a:r>
            <a:r>
              <a:rPr lang="en-US" dirty="0" smtClean="0"/>
              <a:t>” Home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5-01-26 at 8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" y="1234464"/>
            <a:ext cx="5624913" cy="5029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390" y="2971805"/>
            <a:ext cx="336722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First, you may have to visit</a:t>
            </a:r>
          </a:p>
          <a:p>
            <a:r>
              <a:rPr lang="en-US" u="sng" dirty="0">
                <a:hlinkClick r:id="rId3"/>
              </a:rPr>
              <a:t>http://localhost/xampp/lang.php?</a:t>
            </a:r>
            <a:r>
              <a:rPr lang="en-US" u="sng" dirty="0" smtClean="0">
                <a:hlinkClick r:id="rId3"/>
              </a:rPr>
              <a:t>en</a:t>
            </a:r>
            <a:endParaRPr lang="en-US" u="sng" dirty="0" smtClean="0"/>
          </a:p>
          <a:p>
            <a:r>
              <a:rPr lang="en-US" dirty="0" smtClean="0"/>
              <a:t>which automatically initializes </a:t>
            </a:r>
          </a:p>
          <a:p>
            <a:r>
              <a:rPr lang="en-US" dirty="0" smtClean="0"/>
              <a:t>some pages.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 Directory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5-01-26 at 8.1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3" y="1005829"/>
            <a:ext cx="7887474" cy="58064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651781" y="2057415"/>
            <a:ext cx="1828780" cy="457195"/>
          </a:xfrm>
          <a:prstGeom prst="ellipse">
            <a:avLst/>
          </a:prstGeom>
          <a:noFill/>
          <a:ln w="38100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8976" y="4069073"/>
            <a:ext cx="2520041" cy="830997"/>
          </a:xfrm>
          <a:prstGeom prst="rect">
            <a:avLst/>
          </a:prstGeom>
          <a:solidFill>
            <a:srgbClr val="A12A03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Folder </a:t>
            </a:r>
            <a:r>
              <a:rPr lang="en-US" b="1" dirty="0" err="1" smtClean="0">
                <a:solidFill>
                  <a:srgbClr val="FFFF00"/>
                </a:solidFill>
                <a:latin typeface="Courier New"/>
                <a:cs typeface="Courier New"/>
              </a:rPr>
              <a:t>htdocs</a:t>
            </a:r>
            <a:r>
              <a:rPr lang="en-US" dirty="0" smtClean="0">
                <a:solidFill>
                  <a:srgbClr val="FFFF00"/>
                </a:solidFill>
              </a:rPr>
              <a:t> is the root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of all the web pages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 your web server.</a:t>
            </a:r>
          </a:p>
        </p:txBody>
      </p:sp>
    </p:spTree>
    <p:extLst>
      <p:ext uri="{BB962C8B-B14F-4D97-AF65-F5344CB8AC3E}">
        <p14:creationId xmlns:p14="http://schemas.microsoft.com/office/powerpoint/2010/main" val="400235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26380</TotalTime>
  <Words>3171</Words>
  <Application>Microsoft Macintosh PowerPoint</Application>
  <PresentationFormat>On-screen Show (4:3)</PresentationFormat>
  <Paragraphs>588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Quadrant</vt:lpstr>
      <vt:lpstr>CS 174: Web Programming August 26 Class Meeting</vt:lpstr>
      <vt:lpstr>Project Teams</vt:lpstr>
      <vt:lpstr>Project Teams, cont’d</vt:lpstr>
      <vt:lpstr>Team Project</vt:lpstr>
      <vt:lpstr>Team Project, cont’d</vt:lpstr>
      <vt:lpstr>Install XAMPP</vt:lpstr>
      <vt:lpstr>XAMPP Control Panel</vt:lpstr>
      <vt:lpstr>“localhost” Home Page</vt:lpstr>
      <vt:lpstr>XAMPP Directory Structure</vt:lpstr>
      <vt:lpstr>PowerPoint Presentation</vt:lpstr>
      <vt:lpstr>Client-Server Web Apps </vt:lpstr>
      <vt:lpstr>Basic “Naked” HTML</vt:lpstr>
      <vt:lpstr>HTML Page Template</vt:lpstr>
      <vt:lpstr>Paragraphs and Headings</vt:lpstr>
      <vt:lpstr>Paragraphs and Headings, cont’d</vt:lpstr>
      <vt:lpstr>Paragraphs and Headings, cont’d</vt:lpstr>
      <vt:lpstr>Ordered and Unordered Lists</vt:lpstr>
      <vt:lpstr>Nested Lists</vt:lpstr>
      <vt:lpstr>Simple Table</vt:lpstr>
      <vt:lpstr>Table with Borders</vt:lpstr>
      <vt:lpstr>Table with colspan and rowspan</vt:lpstr>
      <vt:lpstr>Links to Pages</vt:lpstr>
      <vt:lpstr>Links to Anchor Tags</vt:lpstr>
      <vt:lpstr>Images</vt:lpstr>
      <vt:lpstr>Images, cont’d</vt:lpstr>
      <vt:lpstr>Form Data</vt:lpstr>
      <vt:lpstr>Text Input: HTML Page</vt:lpstr>
      <vt:lpstr>Text Input: PHP Code</vt:lpstr>
      <vt:lpstr>Checkbox Input: HTML Page</vt:lpstr>
      <vt:lpstr>Checkbox Input: PHP Code</vt:lpstr>
      <vt:lpstr>Radio Button Input: HTML Page</vt:lpstr>
      <vt:lpstr>Radio Button Input: PHP Code</vt:lpstr>
      <vt:lpstr>Select List Input: HTML Page</vt:lpstr>
      <vt:lpstr>Select List Input: PHP Code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224</cp:revision>
  <dcterms:created xsi:type="dcterms:W3CDTF">2008-01-12T03:52:55Z</dcterms:created>
  <dcterms:modified xsi:type="dcterms:W3CDTF">2015-08-26T07:36:26Z</dcterms:modified>
  <cp:category/>
</cp:coreProperties>
</file>