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31"/>
  </p:notesMasterIdLst>
  <p:handoutMasterIdLst>
    <p:handoutMasterId r:id="rId32"/>
  </p:handoutMasterIdLst>
  <p:sldIdLst>
    <p:sldId id="256" r:id="rId2"/>
    <p:sldId id="344" r:id="rId3"/>
    <p:sldId id="313" r:id="rId4"/>
    <p:sldId id="345" r:id="rId5"/>
    <p:sldId id="346" r:id="rId6"/>
    <p:sldId id="347" r:id="rId7"/>
    <p:sldId id="348" r:id="rId8"/>
    <p:sldId id="307" r:id="rId9"/>
    <p:sldId id="333" r:id="rId10"/>
    <p:sldId id="319" r:id="rId11"/>
    <p:sldId id="320" r:id="rId12"/>
    <p:sldId id="321" r:id="rId13"/>
    <p:sldId id="361" r:id="rId14"/>
    <p:sldId id="317" r:id="rId15"/>
    <p:sldId id="349" r:id="rId16"/>
    <p:sldId id="350" r:id="rId17"/>
    <p:sldId id="351" r:id="rId18"/>
    <p:sldId id="352" r:id="rId19"/>
    <p:sldId id="353" r:id="rId20"/>
    <p:sldId id="354" r:id="rId21"/>
    <p:sldId id="355" r:id="rId22"/>
    <p:sldId id="356" r:id="rId23"/>
    <p:sldId id="357" r:id="rId24"/>
    <p:sldId id="359" r:id="rId25"/>
    <p:sldId id="358" r:id="rId26"/>
    <p:sldId id="360" r:id="rId27"/>
    <p:sldId id="362" r:id="rId28"/>
    <p:sldId id="363" r:id="rId29"/>
    <p:sldId id="340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2A03"/>
    <a:srgbClr val="B23C00"/>
    <a:srgbClr val="66CCFF"/>
    <a:srgbClr val="A40000"/>
    <a:srgbClr val="0033CC"/>
    <a:srgbClr val="CC99FF"/>
    <a:srgbClr val="99FF66"/>
    <a:srgbClr val="6699FF"/>
    <a:srgbClr val="00800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745" autoAdjust="0"/>
    <p:restoredTop sz="98450" autoAdjust="0"/>
  </p:normalViewPr>
  <p:slideViewPr>
    <p:cSldViewPr>
      <p:cViewPr varScale="1">
        <p:scale>
          <a:sx n="162" d="100"/>
          <a:sy n="162" d="100"/>
        </p:scale>
        <p:origin x="-152" y="-112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handoutMaster" Target="handoutMasters/handout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8/23/15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581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Fall 2015</a:t>
            </a:r>
            <a:r>
              <a:rPr lang="en-US" sz="1000" baseline="0" dirty="0" smtClean="0"/>
              <a:t>: </a:t>
            </a:r>
            <a:r>
              <a:rPr lang="en-US" sz="1000" baseline="0" dirty="0" smtClean="0"/>
              <a:t>August 24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835811" y="6263609"/>
            <a:ext cx="17503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174: Web Programming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sjsu.edu/~mak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apachefriends.org/index.html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ron.mak@sjsu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174: Web Programming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August 24 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Fall 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42CD-3E8A-7144-B073-22D37694D12E}" type="slidenum">
              <a:rPr lang="en-US"/>
              <a:pPr/>
              <a:t>10</a:t>
            </a:fld>
            <a:endParaRPr lang="en-US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Individual Responsibilities</a:t>
            </a:r>
          </a:p>
        </p:txBody>
      </p:sp>
      <p:sp>
        <p:nvSpPr>
          <p:cNvPr id="100355" name="Text Box 3"/>
          <p:cNvSpPr txBox="1">
            <a:spLocks noChangeArrowheads="1"/>
          </p:cNvSpPr>
          <p:nvPr/>
        </p:nvSpPr>
        <p:spPr bwMode="auto">
          <a:xfrm>
            <a:off x="822325" y="2151063"/>
            <a:ext cx="7589838" cy="1590675"/>
          </a:xfrm>
          <a:prstGeom prst="rect">
            <a:avLst/>
          </a:prstGeom>
          <a:solidFill>
            <a:srgbClr val="FFFF66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114300" indent="158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1" algn="ctr"/>
            <a:r>
              <a:rPr lang="en-US" sz="2400" dirty="0">
                <a:solidFill>
                  <a:schemeClr val="folHlink"/>
                </a:solidFill>
              </a:rPr>
              <a:t>You are personally responsible for participating </a:t>
            </a:r>
            <a:br>
              <a:rPr lang="en-US" sz="2400" dirty="0">
                <a:solidFill>
                  <a:schemeClr val="folHlink"/>
                </a:solidFill>
              </a:rPr>
            </a:br>
            <a:r>
              <a:rPr lang="en-US" sz="2400" dirty="0">
                <a:solidFill>
                  <a:schemeClr val="folHlink"/>
                </a:solidFill>
              </a:rPr>
              <a:t>and contributing to your </a:t>
            </a:r>
            <a:r>
              <a:rPr lang="en-US" sz="2400" dirty="0" smtClean="0">
                <a:solidFill>
                  <a:schemeClr val="folHlink"/>
                </a:solidFill>
              </a:rPr>
              <a:t>team</a:t>
            </a:r>
            <a:r>
              <a:rPr lang="en-US" sz="2400" dirty="0" smtClean="0">
                <a:solidFill>
                  <a:schemeClr val="folHlink"/>
                </a:solidFill>
                <a:latin typeface="Arial"/>
              </a:rPr>
              <a:t>’</a:t>
            </a:r>
            <a:r>
              <a:rPr lang="en-US" sz="2400" dirty="0" smtClean="0">
                <a:solidFill>
                  <a:schemeClr val="folHlink"/>
                </a:solidFill>
              </a:rPr>
              <a:t>s </a:t>
            </a:r>
            <a:r>
              <a:rPr lang="en-US" sz="2400" dirty="0">
                <a:solidFill>
                  <a:schemeClr val="folHlink"/>
                </a:solidFill>
              </a:rPr>
              <a:t>work, and for </a:t>
            </a:r>
            <a:br>
              <a:rPr lang="en-US" sz="2400" dirty="0">
                <a:solidFill>
                  <a:schemeClr val="folHlink"/>
                </a:solidFill>
              </a:rPr>
            </a:br>
            <a:r>
              <a:rPr lang="en-US" sz="2400" dirty="0">
                <a:solidFill>
                  <a:schemeClr val="folHlink"/>
                </a:solidFill>
              </a:rPr>
              <a:t>understanding each part of the work for every </a:t>
            </a:r>
            <a:br>
              <a:rPr lang="en-US" sz="2400" dirty="0">
                <a:solidFill>
                  <a:schemeClr val="folHlink"/>
                </a:solidFill>
              </a:rPr>
            </a:br>
            <a:r>
              <a:rPr lang="en-US" sz="2400" dirty="0">
                <a:solidFill>
                  <a:schemeClr val="folHlink"/>
                </a:solidFill>
              </a:rPr>
              <a:t>assignment whether or not you worked on that part.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E3680-C591-9948-9B2D-ABC4362CDBAA}" type="slidenum">
              <a:rPr lang="en-US"/>
              <a:pPr/>
              <a:t>11</a:t>
            </a:fld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Postmortem Assessment Report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At the end of the semester, each student will </a:t>
            </a:r>
            <a:r>
              <a:rPr lang="en-US" dirty="0">
                <a:solidFill>
                  <a:srgbClr val="B23C00"/>
                </a:solidFill>
              </a:rPr>
              <a:t>individually</a:t>
            </a:r>
            <a:r>
              <a:rPr lang="en-US" dirty="0">
                <a:solidFill>
                  <a:srgbClr val="A40000"/>
                </a:solidFill>
              </a:rPr>
              <a:t> </a:t>
            </a:r>
            <a:r>
              <a:rPr lang="en-US" dirty="0"/>
              <a:t>turn in a short </a:t>
            </a:r>
            <a:r>
              <a:rPr lang="en-US" dirty="0" smtClean="0"/>
              <a:t>(one page) </a:t>
            </a:r>
            <a:r>
              <a:rPr lang="en-US" dirty="0"/>
              <a:t>report: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 brief description of </a:t>
            </a:r>
            <a:r>
              <a:rPr lang="en-US" dirty="0">
                <a:solidFill>
                  <a:srgbClr val="B23C00"/>
                </a:solidFill>
              </a:rPr>
              <a:t>what you learned </a:t>
            </a:r>
            <a:r>
              <a:rPr lang="en-US" dirty="0"/>
              <a:t>in the course.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An assessment of </a:t>
            </a:r>
            <a:r>
              <a:rPr lang="en-US" dirty="0">
                <a:solidFill>
                  <a:srgbClr val="B23C00"/>
                </a:solidFill>
              </a:rPr>
              <a:t>your personal accomplishments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for your project team. </a:t>
            </a:r>
          </a:p>
          <a:p>
            <a:pPr lvl="4"/>
            <a:endParaRPr lang="en-US" dirty="0"/>
          </a:p>
          <a:p>
            <a:pPr lvl="1"/>
            <a:r>
              <a:rPr lang="en-US" dirty="0" smtClean="0"/>
              <a:t>An assessment of each of </a:t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your project team members</a:t>
            </a:r>
            <a:r>
              <a:rPr lang="en-US" dirty="0" smtClean="0"/>
              <a:t>. </a:t>
            </a:r>
          </a:p>
          <a:p>
            <a:pPr lvl="5"/>
            <a:endParaRPr lang="en-US" dirty="0"/>
          </a:p>
          <a:p>
            <a:r>
              <a:rPr lang="en-US" dirty="0"/>
              <a:t>This report will be seen only by the instructor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1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1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9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81472-C459-A34F-84AF-B644A09DA17F}" type="slidenum">
              <a:rPr lang="en-US"/>
              <a:pPr/>
              <a:t>12</a:t>
            </a:fld>
            <a:endParaRPr lang="en-US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Individual Overall </a:t>
            </a:r>
            <a:r>
              <a:rPr lang="en-US" dirty="0"/>
              <a:t>Class Grade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30% </a:t>
            </a:r>
            <a:r>
              <a:rPr lang="en-US" dirty="0" smtClean="0">
                <a:solidFill>
                  <a:srgbClr val="A12A03"/>
                </a:solidFill>
              </a:rPr>
              <a:t>assignments </a:t>
            </a:r>
            <a:r>
              <a:rPr lang="en-US" dirty="0" smtClean="0"/>
              <a:t>(</a:t>
            </a:r>
            <a:r>
              <a:rPr lang="en-US" sz="3200" dirty="0"/>
              <a:t>team scores</a:t>
            </a:r>
            <a:r>
              <a:rPr lang="en-US" sz="3200" dirty="0" smtClean="0"/>
              <a:t>)</a:t>
            </a:r>
            <a:endParaRPr lang="en-US" sz="1400" dirty="0"/>
          </a:p>
          <a:p>
            <a:pPr>
              <a:lnSpc>
                <a:spcPct val="90000"/>
              </a:lnSpc>
            </a:pPr>
            <a:r>
              <a:rPr lang="en-US" dirty="0" smtClean="0"/>
              <a:t>35% </a:t>
            </a:r>
            <a:r>
              <a:rPr lang="en-US" dirty="0" smtClean="0">
                <a:solidFill>
                  <a:srgbClr val="B23C00"/>
                </a:solidFill>
              </a:rPr>
              <a:t>final project </a:t>
            </a:r>
            <a:r>
              <a:rPr lang="en-US" dirty="0" smtClean="0"/>
              <a:t>(team score)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15% </a:t>
            </a:r>
            <a:r>
              <a:rPr lang="en-US" dirty="0" smtClean="0">
                <a:solidFill>
                  <a:srgbClr val="B23C00"/>
                </a:solidFill>
              </a:rPr>
              <a:t>midterm</a:t>
            </a:r>
            <a:r>
              <a:rPr lang="en-US" dirty="0" smtClean="0"/>
              <a:t> (</a:t>
            </a:r>
            <a:r>
              <a:rPr lang="en-US" dirty="0"/>
              <a:t>individual score</a:t>
            </a:r>
            <a:r>
              <a:rPr lang="en-US" dirty="0" smtClean="0"/>
              <a:t>)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20% </a:t>
            </a:r>
            <a:r>
              <a:rPr lang="en-US" dirty="0" smtClean="0">
                <a:solidFill>
                  <a:srgbClr val="B23C00"/>
                </a:solidFill>
              </a:rPr>
              <a:t>final exam </a:t>
            </a:r>
            <a:r>
              <a:rPr lang="en-US" dirty="0" smtClean="0"/>
              <a:t>(</a:t>
            </a:r>
            <a:r>
              <a:rPr lang="en-US" dirty="0"/>
              <a:t>individual score</a:t>
            </a:r>
            <a:r>
              <a:rPr lang="en-US" dirty="0" smtClean="0"/>
              <a:t>)</a:t>
            </a:r>
          </a:p>
          <a:p>
            <a:pPr lvl="5">
              <a:lnSpc>
                <a:spcPct val="90000"/>
              </a:lnSpc>
            </a:pPr>
            <a:endParaRPr lang="en-US" dirty="0" smtClean="0"/>
          </a:p>
          <a:p>
            <a:r>
              <a:rPr lang="en-US" dirty="0">
                <a:solidFill>
                  <a:srgbClr val="B23C00"/>
                </a:solidFill>
              </a:rPr>
              <a:t>Final letter grade based on the class curve.</a:t>
            </a:r>
          </a:p>
          <a:p>
            <a:pPr lvl="4"/>
            <a:endParaRPr lang="en-US" sz="105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81472-C459-A34F-84AF-B644A09DA17F}" type="slidenum">
              <a:rPr lang="en-US"/>
              <a:pPr/>
              <a:t>13</a:t>
            </a:fld>
            <a:endParaRPr lang="en-US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Participation is Important</a:t>
            </a:r>
            <a:endParaRPr lang="en-US" i="1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 </a:t>
            </a:r>
            <a:r>
              <a:rPr lang="en-US" dirty="0"/>
              <a:t>move your final grade up or down, </a:t>
            </a:r>
            <a:br>
              <a:rPr lang="en-US" dirty="0"/>
            </a:br>
            <a:r>
              <a:rPr lang="en-US" dirty="0"/>
              <a:t>especially in borderline cases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Participation in class.</a:t>
            </a:r>
          </a:p>
          <a:p>
            <a:r>
              <a:rPr lang="en-US" dirty="0"/>
              <a:t>Participation in your team.</a:t>
            </a:r>
          </a:p>
          <a:p>
            <a:pPr lvl="1"/>
            <a:r>
              <a:rPr lang="en-US" dirty="0"/>
              <a:t>As reported by the postmortem assessment reports.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557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16204-457B-AD45-AD22-725B5CBB31F5}" type="slidenum">
              <a:rPr lang="en-US"/>
              <a:pPr/>
              <a:t>14</a:t>
            </a:fld>
            <a:endParaRPr lang="en-US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8308" name="Text Box 4"/>
          <p:cNvSpPr txBox="1">
            <a:spLocks noChangeArrowheads="1"/>
          </p:cNvSpPr>
          <p:nvPr/>
        </p:nvSpPr>
        <p:spPr bwMode="auto">
          <a:xfrm>
            <a:off x="3505200" y="2413000"/>
            <a:ext cx="2073275" cy="65087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olidFill>
                  <a:schemeClr val="folHlink"/>
                </a:solidFill>
              </a:rPr>
              <a:t>Take roll!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team picks a </a:t>
            </a:r>
            <a:r>
              <a:rPr lang="en-US" dirty="0" smtClean="0">
                <a:solidFill>
                  <a:srgbClr val="B23C00"/>
                </a:solidFill>
              </a:rPr>
              <a:t>web application </a:t>
            </a:r>
            <a:r>
              <a:rPr lang="en-US" dirty="0" smtClean="0"/>
              <a:t>to develop during the semester.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We’ll start with a very simple application: 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Prompt the user for some input in the first page displayed at the web browser.</a:t>
            </a:r>
          </a:p>
          <a:p>
            <a:pPr lvl="1"/>
            <a:r>
              <a:rPr lang="en-US" dirty="0" smtClean="0"/>
              <a:t>The user data is sent to the web server.</a:t>
            </a:r>
          </a:p>
          <a:p>
            <a:pPr lvl="1"/>
            <a:r>
              <a:rPr lang="en-US" dirty="0" smtClean="0"/>
              <a:t>A simple server program uses the user data to query a database table and fetch some information.</a:t>
            </a:r>
          </a:p>
          <a:p>
            <a:pPr lvl="1"/>
            <a:r>
              <a:rPr lang="en-US" dirty="0" smtClean="0"/>
              <a:t>Display the information to the user in a second web page at the web browser.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999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</a:t>
            </a:r>
            <a:r>
              <a:rPr lang="en-US" dirty="0" smtClean="0"/>
              <a:t>Project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you learn more web software technologies, subsequent assignments will ask each team to add more capabilities to the simple application.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Always add new capabilities to an application </a:t>
            </a:r>
            <a:br>
              <a:rPr lang="en-US" dirty="0" smtClean="0"/>
            </a:br>
            <a:r>
              <a:rPr lang="en-US" dirty="0" smtClean="0"/>
              <a:t>that’s already working.</a:t>
            </a:r>
          </a:p>
          <a:p>
            <a:pPr lvl="1"/>
            <a:r>
              <a:rPr lang="en-US" dirty="0" smtClean="0"/>
              <a:t>Spiral approach.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By the end of the semester, each team </a:t>
            </a:r>
            <a:br>
              <a:rPr lang="en-US" dirty="0" smtClean="0"/>
            </a:br>
            <a:r>
              <a:rPr lang="en-US" dirty="0" smtClean="0"/>
              <a:t>will have successfully developed </a:t>
            </a:r>
            <a:br>
              <a:rPr lang="en-US" dirty="0" smtClean="0"/>
            </a:br>
            <a:r>
              <a:rPr lang="en-US" dirty="0" smtClean="0"/>
              <a:t>a significant web application!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353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Client-Side Software Technologies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HTML5</a:t>
            </a:r>
          </a:p>
          <a:p>
            <a:pPr lvl="1"/>
            <a:r>
              <a:rPr lang="en-US" dirty="0" smtClean="0"/>
              <a:t>Hypertext markup language, version 5</a:t>
            </a:r>
          </a:p>
          <a:p>
            <a:pPr lvl="1"/>
            <a:r>
              <a:rPr lang="en-US" dirty="0" smtClean="0"/>
              <a:t>Provides content for a web page</a:t>
            </a:r>
          </a:p>
          <a:p>
            <a:pPr lvl="1"/>
            <a:r>
              <a:rPr lang="en-US" dirty="0" smtClean="0"/>
              <a:t>Organizes the content</a:t>
            </a:r>
          </a:p>
          <a:p>
            <a:pPr lvl="2"/>
            <a:r>
              <a:rPr lang="en-US" dirty="0" smtClean="0"/>
              <a:t>Paragraphs, lists, tables, forms, etc.</a:t>
            </a:r>
          </a:p>
          <a:p>
            <a:pPr lvl="1"/>
            <a:r>
              <a:rPr lang="en-US" dirty="0" smtClean="0"/>
              <a:t>Provides semantics</a:t>
            </a:r>
          </a:p>
          <a:p>
            <a:pPr lvl="2"/>
            <a:r>
              <a:rPr lang="en-US" dirty="0" smtClean="0"/>
              <a:t>This text is a level-1 header, that text is a link, etc.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CSS3</a:t>
            </a:r>
          </a:p>
          <a:p>
            <a:pPr lvl="1"/>
            <a:r>
              <a:rPr lang="en-US" dirty="0" smtClean="0"/>
              <a:t>Cascading style sheet, version 3</a:t>
            </a:r>
          </a:p>
          <a:p>
            <a:pPr lvl="1"/>
            <a:r>
              <a:rPr lang="en-US" dirty="0" smtClean="0"/>
              <a:t>Layout and formatting of the content in a web page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460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Client-Side Software </a:t>
            </a:r>
            <a:r>
              <a:rPr lang="en-US" dirty="0" smtClean="0"/>
              <a:t>Technologies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key goal of HTML and CSS is to </a:t>
            </a:r>
            <a:r>
              <a:rPr lang="en-US" dirty="0" smtClean="0">
                <a:solidFill>
                  <a:srgbClr val="B23C00"/>
                </a:solidFill>
              </a:rPr>
              <a:t>separate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Content structure and semantics.</a:t>
            </a:r>
          </a:p>
          <a:p>
            <a:pPr lvl="1"/>
            <a:r>
              <a:rPr lang="en-US" dirty="0" smtClean="0"/>
              <a:t>How to lay out and format that content </a:t>
            </a:r>
            <a:br>
              <a:rPr lang="en-US" dirty="0" smtClean="0"/>
            </a:br>
            <a:r>
              <a:rPr lang="en-US" dirty="0" smtClean="0"/>
              <a:t>on a web page.</a:t>
            </a:r>
          </a:p>
          <a:p>
            <a:pPr lvl="4"/>
            <a:endParaRPr lang="en-US" dirty="0"/>
          </a:p>
          <a:p>
            <a:r>
              <a:rPr lang="en-US" dirty="0" smtClean="0"/>
              <a:t>Before CSS, HTML scripts had </a:t>
            </a:r>
            <a:br>
              <a:rPr lang="en-US" dirty="0" smtClean="0"/>
            </a:br>
            <a:r>
              <a:rPr lang="en-US" dirty="0" smtClean="0"/>
              <a:t>layout and formatting instructions </a:t>
            </a:r>
            <a:br>
              <a:rPr lang="en-US" dirty="0" smtClean="0"/>
            </a:br>
            <a:r>
              <a:rPr lang="en-US" dirty="0" smtClean="0"/>
              <a:t>intermixed with content structure and semantics.</a:t>
            </a:r>
          </a:p>
          <a:p>
            <a:pPr lvl="1"/>
            <a:r>
              <a:rPr lang="en-US" dirty="0" smtClean="0"/>
              <a:t>It was a mess!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598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Client-Side Software Technologies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HTML5</a:t>
            </a:r>
          </a:p>
          <a:p>
            <a:r>
              <a:rPr lang="en-US" dirty="0" smtClean="0"/>
              <a:t>CSS3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JavaScript</a:t>
            </a:r>
          </a:p>
          <a:p>
            <a:pPr lvl="1"/>
            <a:r>
              <a:rPr lang="en-US" dirty="0" smtClean="0"/>
              <a:t>An imperative, object-oriented scripting language used with HTML.</a:t>
            </a:r>
          </a:p>
          <a:p>
            <a:pPr lvl="1"/>
            <a:r>
              <a:rPr lang="en-US" dirty="0" smtClean="0"/>
              <a:t>Makes web pages more dynamic and interactive.</a:t>
            </a:r>
          </a:p>
          <a:p>
            <a:pPr lvl="5"/>
            <a:endParaRPr lang="en-US" dirty="0" smtClean="0"/>
          </a:p>
          <a:p>
            <a:r>
              <a:rPr lang="en-US" dirty="0" err="1" smtClean="0"/>
              <a:t>jQuery</a:t>
            </a:r>
            <a:endParaRPr lang="en-US" dirty="0" smtClean="0"/>
          </a:p>
          <a:p>
            <a:pPr lvl="1"/>
            <a:r>
              <a:rPr lang="en-US" dirty="0" smtClean="0"/>
              <a:t>A JavaScript library that can </a:t>
            </a:r>
            <a:br>
              <a:rPr lang="en-US" dirty="0" smtClean="0"/>
            </a:br>
            <a:r>
              <a:rPr lang="en-US" dirty="0" smtClean="0"/>
              <a:t>simplify client-side programming.</a:t>
            </a:r>
          </a:p>
          <a:p>
            <a:pPr lvl="1"/>
            <a:r>
              <a:rPr lang="en-US" dirty="0" smtClean="0"/>
              <a:t>Greatly enhances the capabilities of JavaScript.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34659" y="2423171"/>
            <a:ext cx="5252835" cy="646331"/>
          </a:xfrm>
          <a:prstGeom prst="rect">
            <a:avLst/>
          </a:prstGeom>
          <a:solidFill>
            <a:srgbClr val="FFFF00"/>
          </a:solidFill>
          <a:ln>
            <a:solidFill>
              <a:srgbClr val="8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800000"/>
                </a:solidFill>
              </a:rPr>
              <a:t>The name </a:t>
            </a:r>
            <a:r>
              <a:rPr lang="en-US" sz="1800" b="1" dirty="0" smtClean="0">
                <a:solidFill>
                  <a:srgbClr val="800000"/>
                </a:solidFill>
              </a:rPr>
              <a:t>JavaScript</a:t>
            </a:r>
            <a:r>
              <a:rPr lang="en-US" sz="1800" dirty="0" smtClean="0">
                <a:solidFill>
                  <a:srgbClr val="800000"/>
                </a:solidFill>
              </a:rPr>
              <a:t> was a marketing invention.</a:t>
            </a:r>
          </a:p>
          <a:p>
            <a:r>
              <a:rPr lang="en-US" sz="1800" dirty="0" smtClean="0">
                <a:solidFill>
                  <a:srgbClr val="800000"/>
                </a:solidFill>
              </a:rPr>
              <a:t>The language has nothing to do with Java.</a:t>
            </a:r>
            <a:endParaRPr lang="en-US" sz="18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386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Office hours</a:t>
            </a:r>
          </a:p>
          <a:p>
            <a:pPr lvl="1"/>
            <a:r>
              <a:rPr lang="en-US" dirty="0" smtClean="0"/>
              <a:t>MW 3:00 – 4:00 PM</a:t>
            </a:r>
            <a:endParaRPr lang="en-US" dirty="0" smtClean="0"/>
          </a:p>
          <a:p>
            <a:pPr lvl="1"/>
            <a:r>
              <a:rPr lang="en-US" dirty="0" smtClean="0"/>
              <a:t>MH 413</a:t>
            </a:r>
          </a:p>
          <a:p>
            <a:pPr lvl="1"/>
            <a:endParaRPr lang="en-US" dirty="0"/>
          </a:p>
          <a:p>
            <a:r>
              <a:rPr lang="en-US" dirty="0" smtClean="0"/>
              <a:t>Class website</a:t>
            </a:r>
          </a:p>
          <a:p>
            <a:pPr lvl="1"/>
            <a:r>
              <a:rPr lang="en-US" dirty="0">
                <a:hlinkClick r:id="rId2"/>
              </a:rPr>
              <a:t>http://www.cs.sjsu.edu/~mak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/>
            <a:r>
              <a:rPr lang="en-US" dirty="0" smtClean="0"/>
              <a:t>Green sheet</a:t>
            </a:r>
          </a:p>
          <a:p>
            <a:pPr lvl="1"/>
            <a:r>
              <a:rPr lang="en-US" dirty="0" smtClean="0"/>
              <a:t>Assignments</a:t>
            </a:r>
          </a:p>
          <a:p>
            <a:pPr lvl="1"/>
            <a:r>
              <a:rPr lang="en-US" dirty="0" smtClean="0"/>
              <a:t>Lecture notes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133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Client-Side Software Technologies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HTML5</a:t>
            </a:r>
            <a:endParaRPr lang="en-US" dirty="0"/>
          </a:p>
          <a:p>
            <a:r>
              <a:rPr lang="en-US" dirty="0" smtClean="0"/>
              <a:t>CSS3</a:t>
            </a:r>
            <a:endParaRPr lang="en-US" dirty="0"/>
          </a:p>
          <a:p>
            <a:r>
              <a:rPr lang="en-US" dirty="0" smtClean="0"/>
              <a:t>JavaScript</a:t>
            </a:r>
          </a:p>
          <a:p>
            <a:r>
              <a:rPr lang="en-US" dirty="0" err="1" smtClean="0"/>
              <a:t>jQuery</a:t>
            </a:r>
            <a:endParaRPr lang="en-US" dirty="0" smtClean="0"/>
          </a:p>
          <a:p>
            <a:pPr lvl="4"/>
            <a:endParaRPr lang="en-US" dirty="0"/>
          </a:p>
          <a:p>
            <a:r>
              <a:rPr lang="en-US" dirty="0" smtClean="0"/>
              <a:t>AJAX</a:t>
            </a:r>
          </a:p>
          <a:p>
            <a:pPr lvl="1"/>
            <a:r>
              <a:rPr lang="en-US" dirty="0" smtClean="0"/>
              <a:t>“Asynchronous JavaScript and XML”</a:t>
            </a:r>
          </a:p>
          <a:p>
            <a:pPr lvl="1"/>
            <a:r>
              <a:rPr lang="en-US" dirty="0" smtClean="0"/>
              <a:t>A JavaScript library for communicating with the web server in a way that minimizes page refreshes.</a:t>
            </a:r>
          </a:p>
          <a:p>
            <a:pPr lvl="1"/>
            <a:r>
              <a:rPr lang="en-US" dirty="0" smtClean="0"/>
              <a:t>Develop web applications that are just as dynamic and interactive as traditional desktop applications!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134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Server-</a:t>
            </a:r>
            <a:r>
              <a:rPr lang="en-US" dirty="0"/>
              <a:t>Side Software Technologies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PHP</a:t>
            </a:r>
          </a:p>
          <a:p>
            <a:pPr lvl="6"/>
            <a:endParaRPr lang="en-US" dirty="0" smtClean="0"/>
          </a:p>
          <a:p>
            <a:pPr lvl="1"/>
            <a:r>
              <a:rPr lang="en-US" dirty="0" smtClean="0"/>
              <a:t>An </a:t>
            </a:r>
            <a:r>
              <a:rPr lang="en-US" dirty="0" smtClean="0"/>
              <a:t>imperative object-oriented scripting language for programming the server side of a web application</a:t>
            </a:r>
            <a:r>
              <a:rPr lang="en-US" dirty="0" smtClean="0"/>
              <a:t>.</a:t>
            </a:r>
          </a:p>
          <a:p>
            <a:pPr lvl="6"/>
            <a:endParaRPr lang="en-US" dirty="0" smtClean="0"/>
          </a:p>
          <a:p>
            <a:pPr lvl="1"/>
            <a:r>
              <a:rPr lang="en-US" dirty="0" smtClean="0"/>
              <a:t>Receive </a:t>
            </a:r>
            <a:r>
              <a:rPr lang="en-US" dirty="0" smtClean="0"/>
              <a:t>user data from a web page </a:t>
            </a:r>
            <a:br>
              <a:rPr lang="en-US" dirty="0" smtClean="0"/>
            </a:br>
            <a:r>
              <a:rPr lang="en-US" dirty="0" smtClean="0"/>
              <a:t>running in the user’s client-side web browser</a:t>
            </a:r>
            <a:r>
              <a:rPr lang="en-US" dirty="0" smtClean="0"/>
              <a:t>.</a:t>
            </a:r>
          </a:p>
          <a:p>
            <a:pPr lvl="6"/>
            <a:endParaRPr lang="en-US" dirty="0" smtClean="0"/>
          </a:p>
          <a:p>
            <a:pPr lvl="1"/>
            <a:r>
              <a:rPr lang="en-US" dirty="0" smtClean="0"/>
              <a:t>Interact with back-end data sources such as databases, XML data, web services, etc</a:t>
            </a:r>
            <a:r>
              <a:rPr lang="en-US" dirty="0" smtClean="0"/>
              <a:t>.</a:t>
            </a:r>
          </a:p>
          <a:p>
            <a:pPr lvl="6"/>
            <a:endParaRPr lang="en-US" dirty="0" smtClean="0"/>
          </a:p>
          <a:p>
            <a:pPr lvl="1"/>
            <a:r>
              <a:rPr lang="en-US" dirty="0" smtClean="0"/>
              <a:t>Dynamically generate new web pages to send back </a:t>
            </a:r>
            <a:br>
              <a:rPr lang="en-US" dirty="0" smtClean="0"/>
            </a:br>
            <a:r>
              <a:rPr lang="en-US" dirty="0" smtClean="0"/>
              <a:t>to the user’s web browser.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20269" y="1417342"/>
            <a:ext cx="4307752" cy="369332"/>
          </a:xfrm>
          <a:prstGeom prst="rect">
            <a:avLst/>
          </a:prstGeom>
          <a:solidFill>
            <a:srgbClr val="FFFF00"/>
          </a:solidFill>
          <a:ln>
            <a:solidFill>
              <a:srgbClr val="8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800000"/>
                </a:solidFill>
              </a:rPr>
              <a:t>It’s a different language from JavaScript.</a:t>
            </a:r>
            <a:endParaRPr lang="en-US" sz="18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6319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Server-Side Software </a:t>
            </a:r>
            <a:r>
              <a:rPr lang="en-US" dirty="0" smtClean="0"/>
              <a:t>Technologies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PHP</a:t>
            </a:r>
            <a:endParaRPr lang="en-US" dirty="0" smtClean="0"/>
          </a:p>
          <a:p>
            <a:r>
              <a:rPr lang="en-US" dirty="0" smtClean="0"/>
              <a:t>Object-relational mapping (ORM</a:t>
            </a:r>
            <a:r>
              <a:rPr lang="en-US" dirty="0" smtClean="0"/>
              <a:t>)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Relational databases store data in tables </a:t>
            </a:r>
            <a:br>
              <a:rPr lang="en-US" dirty="0" smtClean="0"/>
            </a:br>
            <a:r>
              <a:rPr lang="en-US" dirty="0" smtClean="0"/>
              <a:t>containing rows and columns of data</a:t>
            </a:r>
            <a:r>
              <a:rPr lang="en-US" dirty="0" smtClean="0"/>
              <a:t>.</a:t>
            </a:r>
          </a:p>
          <a:p>
            <a:pPr lvl="6"/>
            <a:endParaRPr lang="en-US" dirty="0" smtClean="0"/>
          </a:p>
          <a:p>
            <a:pPr lvl="1"/>
            <a:r>
              <a:rPr lang="en-US" dirty="0" smtClean="0"/>
              <a:t>PHP programs can interact with a database </a:t>
            </a:r>
            <a:br>
              <a:rPr lang="en-US" dirty="0" smtClean="0"/>
            </a:br>
            <a:r>
              <a:rPr lang="en-US" dirty="0" smtClean="0"/>
              <a:t>to fetch rows of data.</a:t>
            </a:r>
          </a:p>
          <a:p>
            <a:pPr lvl="2"/>
            <a:r>
              <a:rPr lang="en-US" dirty="0" smtClean="0"/>
              <a:t>PHP likes to work with objects</a:t>
            </a:r>
            <a:r>
              <a:rPr lang="en-US" dirty="0" smtClean="0"/>
              <a:t>.</a:t>
            </a:r>
          </a:p>
          <a:p>
            <a:pPr lvl="7"/>
            <a:endParaRPr lang="en-US" dirty="0" smtClean="0"/>
          </a:p>
          <a:p>
            <a:pPr lvl="1"/>
            <a:r>
              <a:rPr lang="en-US" dirty="0" smtClean="0"/>
              <a:t>ORM is a mechanism for creating objects </a:t>
            </a:r>
            <a:br>
              <a:rPr lang="en-US" dirty="0" smtClean="0"/>
            </a:br>
            <a:r>
              <a:rPr lang="en-US" dirty="0" smtClean="0"/>
              <a:t>from rows of data fetched from a database.</a:t>
            </a:r>
          </a:p>
          <a:p>
            <a:pPr lvl="2"/>
            <a:r>
              <a:rPr lang="en-US" dirty="0" smtClean="0"/>
              <a:t>PHP has libraries to do ORM.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9813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Server-Side Software Technologies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PHP</a:t>
            </a:r>
          </a:p>
          <a:p>
            <a:r>
              <a:rPr lang="en-US" dirty="0" smtClean="0"/>
              <a:t>Object-relational mapping (ORM)</a:t>
            </a:r>
          </a:p>
          <a:p>
            <a:pPr lvl="5"/>
            <a:endParaRPr lang="en-US" dirty="0" smtClean="0"/>
          </a:p>
          <a:p>
            <a:r>
              <a:rPr lang="en-US" dirty="0" err="1" smtClean="0"/>
              <a:t>Laravel</a:t>
            </a:r>
            <a:endParaRPr lang="en-US" dirty="0" smtClean="0"/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An application framework for PHP</a:t>
            </a:r>
            <a:r>
              <a:rPr lang="en-US" dirty="0" smtClean="0"/>
              <a:t>.</a:t>
            </a:r>
          </a:p>
          <a:p>
            <a:pPr lvl="6"/>
            <a:endParaRPr lang="en-US" dirty="0" smtClean="0"/>
          </a:p>
          <a:p>
            <a:pPr lvl="1"/>
            <a:r>
              <a:rPr lang="en-US" dirty="0" smtClean="0"/>
              <a:t>Simplifies programming many server-side tasks</a:t>
            </a:r>
            <a:r>
              <a:rPr lang="en-US" dirty="0" smtClean="0"/>
              <a:t>.</a:t>
            </a:r>
          </a:p>
          <a:p>
            <a:pPr lvl="6"/>
            <a:endParaRPr lang="en-US" dirty="0" smtClean="0"/>
          </a:p>
          <a:p>
            <a:pPr lvl="1"/>
            <a:r>
              <a:rPr lang="en-US" dirty="0" smtClean="0"/>
              <a:t>Supports </a:t>
            </a:r>
            <a:r>
              <a:rPr lang="en-US" dirty="0" smtClean="0"/>
              <a:t>the model-view-controller (MVC) application architecture.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20269" y="5532097"/>
            <a:ext cx="5034514" cy="369332"/>
          </a:xfrm>
          <a:prstGeom prst="rect">
            <a:avLst/>
          </a:prstGeom>
          <a:solidFill>
            <a:srgbClr val="FFFF00"/>
          </a:solidFill>
          <a:ln>
            <a:solidFill>
              <a:srgbClr val="8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800000"/>
                </a:solidFill>
              </a:rPr>
              <a:t>Compare: </a:t>
            </a:r>
            <a:r>
              <a:rPr lang="en-US" sz="1800" dirty="0" err="1" smtClean="0">
                <a:solidFill>
                  <a:srgbClr val="800000"/>
                </a:solidFill>
              </a:rPr>
              <a:t>PHP+Laravel</a:t>
            </a:r>
            <a:r>
              <a:rPr lang="en-US" sz="1800" dirty="0" smtClean="0">
                <a:solidFill>
                  <a:srgbClr val="800000"/>
                </a:solidFill>
              </a:rPr>
              <a:t> and </a:t>
            </a:r>
            <a:r>
              <a:rPr lang="en-US" sz="1800" dirty="0" err="1" smtClean="0">
                <a:solidFill>
                  <a:srgbClr val="800000"/>
                </a:solidFill>
              </a:rPr>
              <a:t>JavaScript+jQuery</a:t>
            </a:r>
            <a:endParaRPr lang="en-US" sz="18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918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Back-End Software Technologies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MySQL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A relational database management system (RDBMS</a:t>
            </a:r>
            <a:r>
              <a:rPr lang="en-US" dirty="0" smtClean="0"/>
              <a:t>)</a:t>
            </a:r>
          </a:p>
          <a:p>
            <a:pPr lvl="6"/>
            <a:endParaRPr lang="en-US" dirty="0" smtClean="0"/>
          </a:p>
          <a:p>
            <a:pPr lvl="1"/>
            <a:r>
              <a:rPr lang="en-US" dirty="0" smtClean="0"/>
              <a:t>Used by many, many commercial websites </a:t>
            </a:r>
            <a:br>
              <a:rPr lang="en-US" dirty="0" smtClean="0"/>
            </a:br>
            <a:r>
              <a:rPr lang="en-US" dirty="0" smtClean="0"/>
              <a:t>to store their data</a:t>
            </a:r>
            <a:r>
              <a:rPr lang="en-US" dirty="0" smtClean="0"/>
              <a:t>.</a:t>
            </a:r>
          </a:p>
          <a:p>
            <a:pPr lvl="6"/>
            <a:endParaRPr lang="en-US" dirty="0" smtClean="0"/>
          </a:p>
          <a:p>
            <a:pPr lvl="1"/>
            <a:r>
              <a:rPr lang="en-US" dirty="0" smtClean="0"/>
              <a:t>Free, but now owned by Oracle.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48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Back-End Software Technologies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MySQL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XML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An industry-standard format to represent data</a:t>
            </a:r>
            <a:r>
              <a:rPr lang="en-US" dirty="0" smtClean="0"/>
              <a:t>.</a:t>
            </a:r>
          </a:p>
          <a:p>
            <a:pPr lvl="6"/>
            <a:endParaRPr lang="en-US" dirty="0" smtClean="0"/>
          </a:p>
          <a:p>
            <a:pPr lvl="1"/>
            <a:r>
              <a:rPr lang="en-US" dirty="0" smtClean="0"/>
              <a:t>Often used to transport data from one application</a:t>
            </a:r>
            <a:br>
              <a:rPr lang="en-US" dirty="0" smtClean="0"/>
            </a:br>
            <a:r>
              <a:rPr lang="en-US" dirty="0" smtClean="0"/>
              <a:t>to another.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60342" y="4337132"/>
            <a:ext cx="3750959" cy="646331"/>
          </a:xfrm>
          <a:prstGeom prst="rect">
            <a:avLst/>
          </a:prstGeom>
          <a:solidFill>
            <a:srgbClr val="FFFF00"/>
          </a:solidFill>
          <a:ln>
            <a:solidFill>
              <a:srgbClr val="8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800000"/>
                </a:solidFill>
              </a:rPr>
              <a:t>JSON (JavaScript Object Notation)</a:t>
            </a:r>
          </a:p>
          <a:p>
            <a:r>
              <a:rPr lang="en-US" sz="1800" dirty="0" smtClean="0">
                <a:solidFill>
                  <a:srgbClr val="800000"/>
                </a:solidFill>
              </a:rPr>
              <a:t>is a popular alternative to XML.</a:t>
            </a:r>
            <a:endParaRPr lang="en-US" sz="18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91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Back-End Software Technologies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MySQL</a:t>
            </a:r>
          </a:p>
          <a:p>
            <a:r>
              <a:rPr lang="en-US" dirty="0" smtClean="0"/>
              <a:t>XML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Web </a:t>
            </a:r>
            <a:r>
              <a:rPr lang="en-US" dirty="0" smtClean="0"/>
              <a:t>services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An industry-standard way for applications to communicate with one another across the network.</a:t>
            </a:r>
          </a:p>
          <a:p>
            <a:pPr lvl="2"/>
            <a:r>
              <a:rPr lang="en-US" dirty="0" smtClean="0"/>
              <a:t>Standard APIs</a:t>
            </a:r>
          </a:p>
          <a:p>
            <a:pPr lvl="2"/>
            <a:r>
              <a:rPr lang="en-US" dirty="0" smtClean="0"/>
              <a:t>Standard data </a:t>
            </a:r>
            <a:r>
              <a:rPr lang="en-US" dirty="0" smtClean="0"/>
              <a:t>formats</a:t>
            </a:r>
          </a:p>
          <a:p>
            <a:pPr lvl="7"/>
            <a:endParaRPr lang="en-US" dirty="0" smtClean="0"/>
          </a:p>
          <a:p>
            <a:pPr lvl="1"/>
            <a:r>
              <a:rPr lang="en-US" dirty="0" smtClean="0"/>
              <a:t>The back end of your web application can connect </a:t>
            </a:r>
            <a:br>
              <a:rPr lang="en-US" dirty="0" smtClean="0"/>
            </a:br>
            <a:r>
              <a:rPr lang="en-US" dirty="0" smtClean="0"/>
              <a:t>to commercial web services in order to obtain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770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to Install Locally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Client-side software</a:t>
            </a:r>
          </a:p>
          <a:p>
            <a:pPr lvl="1"/>
            <a:r>
              <a:rPr lang="en-US" dirty="0" smtClean="0"/>
              <a:t>Chrome, Firefox, Safari browser</a:t>
            </a:r>
          </a:p>
          <a:p>
            <a:pPr lvl="1"/>
            <a:r>
              <a:rPr lang="en-US" dirty="0" smtClean="0"/>
              <a:t>Comes with HTML, CSS, JavaScript</a:t>
            </a:r>
          </a:p>
          <a:p>
            <a:pPr lvl="1"/>
            <a:endParaRPr lang="en-US" dirty="0"/>
          </a:p>
          <a:p>
            <a:r>
              <a:rPr lang="en-US" dirty="0" smtClean="0"/>
              <a:t>Server-side software</a:t>
            </a:r>
          </a:p>
          <a:p>
            <a:pPr lvl="1"/>
            <a:r>
              <a:rPr lang="en-US" dirty="0" smtClean="0"/>
              <a:t>Apache web server</a:t>
            </a:r>
          </a:p>
          <a:p>
            <a:pPr lvl="1"/>
            <a:r>
              <a:rPr lang="en-US" dirty="0" smtClean="0"/>
              <a:t>Need to enable PHP</a:t>
            </a:r>
          </a:p>
          <a:p>
            <a:pPr lvl="1"/>
            <a:endParaRPr lang="en-US" dirty="0"/>
          </a:p>
          <a:p>
            <a:r>
              <a:rPr lang="en-US" dirty="0" smtClean="0"/>
              <a:t>Back end software</a:t>
            </a:r>
          </a:p>
          <a:p>
            <a:pPr lvl="1"/>
            <a:r>
              <a:rPr lang="en-US" dirty="0" smtClean="0"/>
              <a:t>MySQL database server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5413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to Install </a:t>
            </a:r>
            <a:r>
              <a:rPr lang="en-US" dirty="0" smtClean="0"/>
              <a:t>Locally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Download and install XAMPP</a:t>
            </a:r>
          </a:p>
          <a:p>
            <a:pPr lvl="1"/>
            <a:r>
              <a:rPr lang="en-US" dirty="0" smtClean="0"/>
              <a:t>Installs and configures Apache (with PHP) </a:t>
            </a:r>
            <a:br>
              <a:rPr lang="en-US" dirty="0" smtClean="0"/>
            </a:br>
            <a:r>
              <a:rPr lang="en-US" dirty="0" smtClean="0"/>
              <a:t>and MySQL in one package.</a:t>
            </a:r>
          </a:p>
          <a:p>
            <a:pPr lvl="1"/>
            <a:r>
              <a:rPr lang="en-US" dirty="0" smtClean="0"/>
              <a:t>Both Windows and Mac.</a:t>
            </a:r>
          </a:p>
          <a:p>
            <a:pPr lvl="1"/>
            <a:endParaRPr lang="en-US" dirty="0"/>
          </a:p>
          <a:p>
            <a:r>
              <a:rPr lang="en-US" dirty="0"/>
              <a:t>See: </a:t>
            </a:r>
            <a:r>
              <a:rPr lang="en-US" dirty="0">
                <a:hlinkClick r:id="rId2"/>
              </a:rPr>
              <a:t>https://www.apachefriends.org/</a:t>
            </a:r>
            <a:r>
              <a:rPr lang="en-US" dirty="0" smtClean="0">
                <a:hlinkClick r:id="rId2"/>
              </a:rPr>
              <a:t>index.html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730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Reminders: By </a:t>
            </a:r>
            <a:r>
              <a:rPr lang="en-US" dirty="0" smtClean="0"/>
              <a:t>Friday, August 28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 teams.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Email me your team information.</a:t>
            </a:r>
          </a:p>
          <a:p>
            <a:pPr lvl="1"/>
            <a:r>
              <a:rPr lang="en-US" dirty="0" smtClean="0"/>
              <a:t>team name</a:t>
            </a:r>
          </a:p>
          <a:p>
            <a:pPr lvl="1"/>
            <a:r>
              <a:rPr lang="en-US" dirty="0" smtClean="0"/>
              <a:t>team members and email addresses</a:t>
            </a:r>
            <a:endParaRPr lang="en-US" dirty="0"/>
          </a:p>
          <a:p>
            <a:pPr lvl="5"/>
            <a:endParaRPr lang="en-US" dirty="0" smtClean="0"/>
          </a:p>
          <a:p>
            <a:r>
              <a:rPr lang="en-US" dirty="0" smtClean="0">
                <a:solidFill>
                  <a:srgbClr val="B23C00"/>
                </a:solidFill>
              </a:rPr>
              <a:t>Start brainstorming about what web application you want to develop this semester.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909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6EE0-7194-E344-9CC6-A924FA57E717}" type="slidenum">
              <a:rPr lang="en-US"/>
              <a:pPr/>
              <a:t>3</a:t>
            </a:fld>
            <a:endParaRPr lang="en-US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Goals of the Course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successful </a:t>
            </a:r>
            <a:r>
              <a:rPr lang="en-US" dirty="0">
                <a:solidFill>
                  <a:srgbClr val="B23C00"/>
                </a:solidFill>
              </a:rPr>
              <a:t>multi-tier web application</a:t>
            </a:r>
            <a:r>
              <a:rPr lang="en-US" dirty="0"/>
              <a:t> </a:t>
            </a:r>
            <a:r>
              <a:rPr lang="en-US" dirty="0" smtClean="0"/>
              <a:t>requires: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client</a:t>
            </a:r>
            <a:r>
              <a:rPr lang="en-US" dirty="0"/>
              <a:t>-side </a:t>
            </a:r>
            <a:r>
              <a:rPr lang="en-US" dirty="0" smtClean="0"/>
              <a:t>programming</a:t>
            </a:r>
            <a:endParaRPr lang="en-US" dirty="0"/>
          </a:p>
          <a:p>
            <a:pPr lvl="1"/>
            <a:r>
              <a:rPr lang="en-US" dirty="0" smtClean="0"/>
              <a:t>server</a:t>
            </a:r>
            <a:r>
              <a:rPr lang="en-US" dirty="0"/>
              <a:t>-side </a:t>
            </a:r>
            <a:r>
              <a:rPr lang="en-US" dirty="0" smtClean="0"/>
              <a:t>programming</a:t>
            </a:r>
            <a:endParaRPr lang="en-US" dirty="0"/>
          </a:p>
          <a:p>
            <a:pPr lvl="1"/>
            <a:r>
              <a:rPr lang="en-US" dirty="0" smtClean="0"/>
              <a:t>back</a:t>
            </a:r>
            <a:r>
              <a:rPr lang="en-US" dirty="0"/>
              <a:t>-end programming. </a:t>
            </a:r>
            <a:endParaRPr lang="en-US" dirty="0" smtClean="0"/>
          </a:p>
          <a:p>
            <a:pPr lvl="2"/>
            <a:endParaRPr lang="en-US" dirty="0" smtClean="0"/>
          </a:p>
          <a:p>
            <a:r>
              <a:rPr lang="en-US" dirty="0" smtClean="0"/>
              <a:t>This class will introduce </a:t>
            </a:r>
            <a:r>
              <a:rPr lang="en-US" dirty="0"/>
              <a:t>various software technologies commonly used in each </a:t>
            </a:r>
            <a:r>
              <a:rPr lang="en-US" dirty="0" smtClean="0"/>
              <a:t>tier.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Side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HTML5</a:t>
            </a:r>
          </a:p>
          <a:p>
            <a:r>
              <a:rPr lang="en-US" dirty="0" smtClean="0"/>
              <a:t>CSS3</a:t>
            </a:r>
          </a:p>
          <a:p>
            <a:r>
              <a:rPr lang="en-US" dirty="0" smtClean="0"/>
              <a:t>JavaScript</a:t>
            </a:r>
          </a:p>
          <a:p>
            <a:r>
              <a:rPr lang="en-US" dirty="0" err="1" smtClean="0"/>
              <a:t>jQuery</a:t>
            </a:r>
            <a:endParaRPr lang="en-US" dirty="0" smtClean="0"/>
          </a:p>
          <a:p>
            <a:r>
              <a:rPr lang="en-US" dirty="0" smtClean="0"/>
              <a:t>AJAX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89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Side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PHP</a:t>
            </a:r>
          </a:p>
          <a:p>
            <a:r>
              <a:rPr lang="en-US" dirty="0" smtClean="0"/>
              <a:t>Object-relational mapping (ORM)</a:t>
            </a:r>
          </a:p>
          <a:p>
            <a:r>
              <a:rPr lang="en-US" dirty="0" err="1" smtClean="0"/>
              <a:t>Laravel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7534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MySQL database</a:t>
            </a:r>
          </a:p>
          <a:p>
            <a:r>
              <a:rPr lang="en-US" dirty="0" smtClean="0"/>
              <a:t>XML</a:t>
            </a:r>
          </a:p>
          <a:p>
            <a:r>
              <a:rPr lang="en-US" dirty="0" smtClean="0"/>
              <a:t>Web services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142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More!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Security</a:t>
            </a:r>
          </a:p>
          <a:p>
            <a:r>
              <a:rPr lang="en-US" dirty="0" smtClean="0"/>
              <a:t>Localization (L10N)</a:t>
            </a:r>
          </a:p>
          <a:p>
            <a:r>
              <a:rPr lang="en-US" dirty="0" smtClean="0"/>
              <a:t>Internationalization (I18N)</a:t>
            </a:r>
          </a:p>
          <a:p>
            <a:r>
              <a:rPr lang="en-US" dirty="0" smtClean="0"/>
              <a:t>Search engine optimization (SEO)</a:t>
            </a:r>
          </a:p>
          <a:p>
            <a:pPr lvl="4"/>
            <a:endParaRPr lang="en-US" dirty="0"/>
          </a:p>
          <a:p>
            <a:r>
              <a:rPr lang="en-US" dirty="0" smtClean="0"/>
              <a:t>With so many software technologies, this class can provide only introductions and guidance.</a:t>
            </a:r>
          </a:p>
          <a:p>
            <a:pPr lvl="1"/>
            <a:r>
              <a:rPr lang="en-US" dirty="0" smtClean="0"/>
              <a:t>You will need to explore each technology further </a:t>
            </a:r>
            <a:br>
              <a:rPr lang="en-US" dirty="0" smtClean="0"/>
            </a:br>
            <a:r>
              <a:rPr lang="en-US" dirty="0" smtClean="0"/>
              <a:t>on your own.</a:t>
            </a:r>
          </a:p>
          <a:p>
            <a:pPr lvl="1"/>
            <a:r>
              <a:rPr lang="en-US" dirty="0" smtClean="0"/>
              <a:t>See the list of recommended books.</a:t>
            </a:r>
          </a:p>
          <a:p>
            <a:pPr lvl="1"/>
            <a:r>
              <a:rPr lang="en-US" dirty="0" smtClean="0"/>
              <a:t>Many resources on the web.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8086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FF9D-4AD1-E847-9BE7-B46EB8CAFD8F}" type="slidenum">
              <a:rPr lang="en-US"/>
              <a:pPr/>
              <a:t>8</a:t>
            </a:fld>
            <a:endParaRPr lang="en-US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Teams</a:t>
            </a:r>
            <a:endParaRPr lang="en-US" dirty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Assignments will </a:t>
            </a:r>
            <a:r>
              <a:rPr lang="en-US" dirty="0"/>
              <a:t>be done by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small project teams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Form your own teams of </a:t>
            </a:r>
            <a:r>
              <a:rPr lang="en-US" dirty="0" smtClean="0">
                <a:solidFill>
                  <a:srgbClr val="B23C00"/>
                </a:solidFill>
              </a:rPr>
              <a:t>4 members </a:t>
            </a:r>
            <a:r>
              <a:rPr lang="en-US" dirty="0" smtClean="0"/>
              <a:t>each.</a:t>
            </a:r>
          </a:p>
          <a:p>
            <a:pPr lvl="4"/>
            <a:endParaRPr lang="en-US" dirty="0"/>
          </a:p>
          <a:p>
            <a:r>
              <a:rPr lang="en-US" dirty="0"/>
              <a:t>Choose your team members wisely</a:t>
            </a:r>
            <a:r>
              <a:rPr lang="en-US" dirty="0" smtClean="0"/>
              <a:t>!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Be sure </a:t>
            </a:r>
            <a:r>
              <a:rPr lang="en-US" dirty="0" smtClean="0"/>
              <a:t>you’ll </a:t>
            </a:r>
            <a:r>
              <a:rPr lang="en-US" dirty="0"/>
              <a:t>be able to meet and communicate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with </a:t>
            </a:r>
            <a:r>
              <a:rPr lang="en-US" dirty="0"/>
              <a:t>each other and work together well.</a:t>
            </a:r>
          </a:p>
          <a:p>
            <a:pPr lvl="1"/>
            <a:r>
              <a:rPr lang="en-US" dirty="0"/>
              <a:t>No moving </a:t>
            </a:r>
            <a:r>
              <a:rPr lang="en-US" dirty="0" smtClean="0"/>
              <a:t>from team to team.</a:t>
            </a:r>
          </a:p>
          <a:p>
            <a:pPr lvl="4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Teams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23C00"/>
                </a:solidFill>
              </a:rPr>
              <a:t>Each team member will receive the same score </a:t>
            </a:r>
            <a:r>
              <a:rPr lang="en-US" dirty="0" smtClean="0"/>
              <a:t>on each team assignment and team project.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Each team email to </a:t>
            </a:r>
            <a:r>
              <a:rPr lang="en-US" dirty="0" smtClean="0">
                <a:hlinkClick r:id="rId2"/>
              </a:rPr>
              <a:t>ron.mak@sjsu.edu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by </a:t>
            </a:r>
            <a:r>
              <a:rPr lang="en-US" dirty="0" smtClean="0">
                <a:solidFill>
                  <a:srgbClr val="B23C00"/>
                </a:solidFill>
              </a:rPr>
              <a:t>Friday, August 28</a:t>
            </a:r>
            <a:r>
              <a:rPr lang="en-US" dirty="0" smtClean="0"/>
              <a:t>:</a:t>
            </a:r>
            <a:endParaRPr lang="en-US" dirty="0" smtClean="0"/>
          </a:p>
          <a:p>
            <a:pPr lvl="7"/>
            <a:endParaRPr lang="en-US" dirty="0" smtClean="0"/>
          </a:p>
          <a:p>
            <a:pPr lvl="1"/>
            <a:r>
              <a:rPr lang="en-US" dirty="0" smtClean="0"/>
              <a:t>Your </a:t>
            </a:r>
            <a:r>
              <a:rPr lang="en-US" dirty="0" smtClean="0">
                <a:solidFill>
                  <a:srgbClr val="B23C00"/>
                </a:solidFill>
              </a:rPr>
              <a:t>team name</a:t>
            </a:r>
          </a:p>
          <a:p>
            <a:pPr lvl="1"/>
            <a:r>
              <a:rPr lang="en-US" dirty="0" smtClean="0"/>
              <a:t>A list of </a:t>
            </a:r>
            <a:r>
              <a:rPr lang="en-US" dirty="0" smtClean="0">
                <a:solidFill>
                  <a:srgbClr val="B23C00"/>
                </a:solidFill>
              </a:rPr>
              <a:t>team members </a:t>
            </a:r>
            <a:r>
              <a:rPr lang="en-US" dirty="0"/>
              <a:t>and </a:t>
            </a:r>
            <a:r>
              <a:rPr lang="en-US" dirty="0" smtClean="0">
                <a:solidFill>
                  <a:srgbClr val="B23C00"/>
                </a:solidFill>
              </a:rPr>
              <a:t>email addresses</a:t>
            </a:r>
          </a:p>
          <a:p>
            <a:pPr lvl="6"/>
            <a:endParaRPr lang="en-US" dirty="0">
              <a:solidFill>
                <a:schemeClr val="folHlink"/>
              </a:solidFill>
            </a:endParaRPr>
          </a:p>
          <a:p>
            <a:r>
              <a:rPr lang="en-US" dirty="0" smtClean="0">
                <a:solidFill>
                  <a:srgbClr val="B23C00"/>
                </a:solidFill>
              </a:rPr>
              <a:t>Subject: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CS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174-</a:t>
            </a:r>
            <a:r>
              <a:rPr lang="en-US" i="1" dirty="0" smtClean="0">
                <a:solidFill>
                  <a:srgbClr val="0033CC"/>
                </a:solidFill>
                <a:latin typeface="Times New Roman"/>
                <a:cs typeface="Times New Roman"/>
              </a:rPr>
              <a:t>section</a:t>
            </a:r>
            <a:r>
              <a:rPr lang="en-US" dirty="0" smtClean="0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Team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i="1" dirty="0" smtClean="0">
                <a:solidFill>
                  <a:srgbClr val="0033CC"/>
                </a:solidFill>
                <a:latin typeface="Times New Roman"/>
                <a:cs typeface="Times New Roman"/>
              </a:rPr>
              <a:t>Team Name</a:t>
            </a:r>
            <a:endParaRPr lang="en-US" i="1" dirty="0">
              <a:solidFill>
                <a:srgbClr val="0033CC"/>
              </a:solidFill>
              <a:latin typeface="Times New Roman"/>
              <a:cs typeface="Times New Roman"/>
            </a:endParaRPr>
          </a:p>
          <a:p>
            <a:pPr lvl="1"/>
            <a:r>
              <a:rPr lang="en-US" dirty="0" smtClean="0"/>
              <a:t>Example: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CS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174-02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Team Super Coders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917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25327</TotalTime>
  <Words>931</Words>
  <Application>Microsoft Macintosh PowerPoint</Application>
  <PresentationFormat>On-screen Show (4:3)</PresentationFormat>
  <Paragraphs>264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Quadrant</vt:lpstr>
      <vt:lpstr>CS 174: Web Programming August 24 Class Meeting</vt:lpstr>
      <vt:lpstr>Basic Info</vt:lpstr>
      <vt:lpstr>Goals of the Course</vt:lpstr>
      <vt:lpstr>Client Side</vt:lpstr>
      <vt:lpstr>Server Side</vt:lpstr>
      <vt:lpstr>Back End</vt:lpstr>
      <vt:lpstr>And More!</vt:lpstr>
      <vt:lpstr>Project Teams</vt:lpstr>
      <vt:lpstr>Project Teams, cont’d</vt:lpstr>
      <vt:lpstr>Individual Responsibilities</vt:lpstr>
      <vt:lpstr>Postmortem Assessment Report</vt:lpstr>
      <vt:lpstr>Your Individual Overall Class Grade</vt:lpstr>
      <vt:lpstr>Participation is Important</vt:lpstr>
      <vt:lpstr>PowerPoint Presentation</vt:lpstr>
      <vt:lpstr>Team Project</vt:lpstr>
      <vt:lpstr>Team Project, cont’d</vt:lpstr>
      <vt:lpstr>Client-Side Software Technologies</vt:lpstr>
      <vt:lpstr>Client-Side Software Technologies, cont’d</vt:lpstr>
      <vt:lpstr>Client-Side Software Technologies, cont’d</vt:lpstr>
      <vt:lpstr>Client-Side Software Technologies, cont’d</vt:lpstr>
      <vt:lpstr>Server-Side Software Technologies</vt:lpstr>
      <vt:lpstr>Server-Side Software Technologies, cont’d</vt:lpstr>
      <vt:lpstr>Server-Side Software Technologies, cont’d</vt:lpstr>
      <vt:lpstr>Back-End Software Technologies</vt:lpstr>
      <vt:lpstr>Back-End Software Technologies</vt:lpstr>
      <vt:lpstr>Back-End Software Technologies</vt:lpstr>
      <vt:lpstr>Software to Install Locally</vt:lpstr>
      <vt:lpstr>Software to Install Locally, cont’d</vt:lpstr>
      <vt:lpstr>Reminders: By Friday, August 28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235: User Interface Design</dc:title>
  <dc:subject/>
  <dc:creator>Ronald Mak</dc:creator>
  <cp:keywords/>
  <dc:description/>
  <cp:lastModifiedBy>Ronald Mak</cp:lastModifiedBy>
  <cp:revision>197</cp:revision>
  <dcterms:created xsi:type="dcterms:W3CDTF">2008-01-12T03:52:55Z</dcterms:created>
  <dcterms:modified xsi:type="dcterms:W3CDTF">2015-08-24T06:14:35Z</dcterms:modified>
  <cp:category/>
</cp:coreProperties>
</file>