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7" r:id="rId3"/>
    <p:sldId id="266" r:id="rId4"/>
    <p:sldId id="257" r:id="rId5"/>
    <p:sldId id="258" r:id="rId6"/>
    <p:sldId id="263" r:id="rId7"/>
    <p:sldId id="259" r:id="rId8"/>
    <p:sldId id="260" r:id="rId9"/>
    <p:sldId id="261" r:id="rId10"/>
    <p:sldId id="262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F7D"/>
    <a:srgbClr val="FFFF66"/>
    <a:srgbClr val="B23C00"/>
    <a:srgbClr val="66CCFF"/>
    <a:srgbClr val="993300"/>
    <a:srgbClr val="0080FF"/>
    <a:srgbClr val="0033CC"/>
    <a:srgbClr val="CC99FF"/>
    <a:srgbClr val="99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03" autoAdjust="0"/>
    <p:restoredTop sz="94660"/>
  </p:normalViewPr>
  <p:slideViewPr>
    <p:cSldViewPr>
      <p:cViewPr varScale="1">
        <p:scale>
          <a:sx n="122" d="100"/>
          <a:sy n="122" d="100"/>
        </p:scale>
        <p:origin x="-104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5/12/16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5879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065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May </a:t>
            </a:r>
            <a:r>
              <a:rPr lang="en-US" sz="1000" baseline="0" dirty="0" smtClean="0"/>
              <a:t>12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200066" y="6263609"/>
            <a:ext cx="3021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160 and 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mputerhistory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3001" y="1417342"/>
            <a:ext cx="7696200" cy="2057400"/>
          </a:xfrm>
        </p:spPr>
        <p:txBody>
          <a:bodyPr/>
          <a:lstStyle/>
          <a:p>
            <a:r>
              <a:rPr lang="en-US" sz="3600" dirty="0"/>
              <a:t>CS </a:t>
            </a:r>
            <a:r>
              <a:rPr lang="en-US" sz="3600" dirty="0" smtClean="0"/>
              <a:t>160 and 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May </a:t>
            </a:r>
            <a:r>
              <a:rPr lang="en-US" sz="2400" dirty="0" smtClean="0"/>
              <a:t>12 </a:t>
            </a:r>
            <a:r>
              <a:rPr lang="en-US" sz="2400" dirty="0" smtClean="0"/>
              <a:t>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</a:t>
            </a:r>
            <a:r>
              <a:rPr lang="en-US" dirty="0" smtClean="0"/>
              <a:t>Science</a:t>
            </a:r>
            <a:br>
              <a:rPr lang="en-US" dirty="0" smtClean="0"/>
            </a:b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001" y="4618989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6049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D620-8A4F-3045-B808-811E5FEA7D8D}" type="slidenum">
              <a:rPr lang="en-US"/>
              <a:pPr/>
              <a:t>10</a:t>
            </a:fld>
            <a:endParaRPr lang="en-US"/>
          </a:p>
        </p:txBody>
      </p:sp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</a:t>
            </a:r>
            <a:r>
              <a:rPr lang="en-US" dirty="0" smtClean="0"/>
              <a:t>Themes</a:t>
            </a:r>
            <a:r>
              <a:rPr lang="en-US" i="1" dirty="0" smtClean="0"/>
              <a:t>, cont'd</a:t>
            </a:r>
            <a:endParaRPr lang="en-US" i="1" dirty="0"/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Project management and methodologies</a:t>
            </a:r>
          </a:p>
          <a:p>
            <a:pPr lvl="1"/>
            <a:r>
              <a:rPr lang="en-US" dirty="0"/>
              <a:t>Agile project management</a:t>
            </a:r>
          </a:p>
          <a:p>
            <a:pPr lvl="1"/>
            <a:r>
              <a:rPr lang="en-US" dirty="0"/>
              <a:t>Extreme Programming</a:t>
            </a:r>
          </a:p>
          <a:p>
            <a:pPr lvl="1"/>
            <a:r>
              <a:rPr lang="en-US" dirty="0"/>
              <a:t>The Rational Unified Process</a:t>
            </a:r>
          </a:p>
          <a:p>
            <a:pPr lvl="1"/>
            <a:endParaRPr lang="en-US" dirty="0"/>
          </a:p>
          <a:p>
            <a:r>
              <a:rPr lang="en-US" dirty="0"/>
              <a:t>Ethics</a:t>
            </a:r>
          </a:p>
          <a:p>
            <a:pPr lvl="1"/>
            <a:r>
              <a:rPr lang="en-US" dirty="0"/>
              <a:t>Morality and ethics</a:t>
            </a:r>
          </a:p>
          <a:p>
            <a:pPr lvl="1"/>
            <a:r>
              <a:rPr lang="en-US" dirty="0"/>
              <a:t>Professional responsibilities</a:t>
            </a:r>
          </a:p>
          <a:p>
            <a:pPr lvl="1"/>
            <a:r>
              <a:rPr lang="en-US" dirty="0"/>
              <a:t>Software engineering codes</a:t>
            </a:r>
          </a:p>
          <a:p>
            <a:pPr lvl="1"/>
            <a:r>
              <a:rPr lang="en-US" dirty="0"/>
              <a:t>Speaking out and whistle blowing</a:t>
            </a:r>
          </a:p>
        </p:txBody>
      </p:sp>
    </p:spTree>
    <p:extLst>
      <p:ext uri="{BB962C8B-B14F-4D97-AF65-F5344CB8AC3E}">
        <p14:creationId xmlns:p14="http://schemas.microsoft.com/office/powerpoint/2010/main" val="803233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6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6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86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86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86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CE5C-FA8F-6946-B7EE-6FAA9F459673}" type="slidenum">
              <a:rPr lang="en-US"/>
              <a:pPr/>
              <a:t>11</a:t>
            </a:fld>
            <a:endParaRPr lang="en-US"/>
          </a:p>
        </p:txBody>
      </p:sp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Final </a:t>
            </a:r>
            <a:r>
              <a:rPr lang="en-US" dirty="0"/>
              <a:t>Exam </a:t>
            </a:r>
            <a:r>
              <a:rPr lang="en-US" dirty="0" smtClean="0"/>
              <a:t>Question #1</a:t>
            </a:r>
            <a:endParaRPr lang="en-US" dirty="0"/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the start of a project, you need to gather the requirements for a proposed software product </a:t>
            </a:r>
            <a:br>
              <a:rPr lang="en-US" dirty="0"/>
            </a:br>
            <a:r>
              <a:rPr lang="en-US" dirty="0"/>
              <a:t>from the </a:t>
            </a:r>
            <a:r>
              <a:rPr lang="en-US" dirty="0" smtClean="0"/>
              <a:t>product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clients and future users.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Discuss the effectiveness of soliciting </a:t>
            </a:r>
            <a:br>
              <a:rPr lang="en-US" dirty="0"/>
            </a:br>
            <a:r>
              <a:rPr lang="en-US" dirty="0"/>
              <a:t>the requirements by creating and handing out </a:t>
            </a:r>
            <a:br>
              <a:rPr lang="en-US" dirty="0"/>
            </a:br>
            <a:r>
              <a:rPr lang="en-US" dirty="0"/>
              <a:t>a multiple-choice questionnaire.</a:t>
            </a:r>
          </a:p>
        </p:txBody>
      </p:sp>
    </p:spTree>
    <p:extLst>
      <p:ext uri="{BB962C8B-B14F-4D97-AF65-F5344CB8AC3E}">
        <p14:creationId xmlns:p14="http://schemas.microsoft.com/office/powerpoint/2010/main" val="3535043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2626-FC15-0C4C-95C7-45FF36792CAC}" type="slidenum">
              <a:rPr lang="en-US"/>
              <a:pPr/>
              <a:t>12</a:t>
            </a:fld>
            <a:endParaRPr lang="en-US"/>
          </a:p>
        </p:txBody>
      </p:sp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Final Exam </a:t>
            </a:r>
            <a:r>
              <a:rPr lang="en-US" dirty="0" smtClean="0"/>
              <a:t>Question #2</a:t>
            </a:r>
            <a:endParaRPr lang="en-US" dirty="0"/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the Extreme Programming point of view, explain the statement </a:t>
            </a:r>
            <a:r>
              <a:rPr lang="en-US" altLang="ja-JP" dirty="0" smtClean="0"/>
              <a:t>“</a:t>
            </a:r>
            <a:r>
              <a:rPr lang="en-US" dirty="0" smtClean="0"/>
              <a:t>The code’s </a:t>
            </a:r>
            <a:r>
              <a:rPr lang="en-US" dirty="0"/>
              <a:t>not done until the tests run</a:t>
            </a:r>
            <a:r>
              <a:rPr lang="en-US" dirty="0" smtClean="0"/>
              <a:t>.</a:t>
            </a:r>
            <a:r>
              <a:rPr lang="en-US" altLang="ja-JP" dirty="0" smtClean="0"/>
              <a:t>”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851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5AB9-9FAF-744D-8B1B-8631609A80AA}" type="slidenum">
              <a:rPr lang="en-US"/>
              <a:pPr/>
              <a:t>2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Unofficial Field Trip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96820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Computer History Museum in Mt. </a:t>
            </a:r>
            <a:r>
              <a:rPr lang="en-US" b="1" dirty="0" smtClean="0">
                <a:solidFill>
                  <a:srgbClr val="B23C00"/>
                </a:solidFill>
              </a:rPr>
              <a:t>View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hlinkClick r:id="rId2"/>
              </a:rPr>
              <a:t>http://www.computerhistory.org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Provide your own transportation to the museum.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Saturday, </a:t>
            </a:r>
            <a:r>
              <a:rPr lang="en-US" b="1" dirty="0" smtClean="0">
                <a:solidFill>
                  <a:srgbClr val="B23C00"/>
                </a:solidFill>
              </a:rPr>
              <a:t>May 14, </a:t>
            </a:r>
            <a:r>
              <a:rPr lang="en-US" b="1" dirty="0">
                <a:solidFill>
                  <a:srgbClr val="B23C00"/>
                </a:solidFill>
              </a:rPr>
              <a:t>11:30 – closing </a:t>
            </a:r>
            <a:r>
              <a:rPr lang="en-US" b="1" dirty="0" smtClean="0">
                <a:solidFill>
                  <a:srgbClr val="B23C00"/>
                </a:solidFill>
              </a:rPr>
              <a:t>time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smtClean="0"/>
              <a:t>Special </a:t>
            </a:r>
            <a:r>
              <a:rPr lang="en-US" dirty="0"/>
              <a:t>free </a:t>
            </a:r>
            <a:r>
              <a:rPr lang="en-US" dirty="0" smtClean="0"/>
              <a:t>admission</a:t>
            </a:r>
            <a:r>
              <a:rPr lang="en-US" dirty="0"/>
              <a:t> </a:t>
            </a:r>
            <a:r>
              <a:rPr lang="en-US" dirty="0" smtClean="0"/>
              <a:t>(for my students only).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Experience a fully restored </a:t>
            </a:r>
            <a:r>
              <a:rPr lang="en-US" dirty="0">
                <a:solidFill>
                  <a:schemeClr val="folHlink"/>
                </a:solidFill>
              </a:rPr>
              <a:t>IBM 1401</a:t>
            </a:r>
            <a:r>
              <a:rPr lang="en-US" dirty="0"/>
              <a:t> mainframe computer from the early 1960s in operation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Do </a:t>
            </a:r>
            <a:r>
              <a:rPr lang="en-US" dirty="0"/>
              <a:t>a self-guided tour of the </a:t>
            </a:r>
            <a:r>
              <a:rPr lang="en-US" dirty="0" smtClean="0">
                <a:solidFill>
                  <a:schemeClr val="folHlink"/>
                </a:solidFill>
              </a:rPr>
              <a:t>Revolution</a:t>
            </a:r>
            <a:r>
              <a:rPr lang="en-US" dirty="0" smtClean="0"/>
              <a:t> </a:t>
            </a:r>
            <a:r>
              <a:rPr lang="en-US" dirty="0"/>
              <a:t>exhibit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23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7AF56-D15E-4E44-AF8C-59915CFB9B3F}" type="slidenum">
              <a:rPr lang="en-US"/>
              <a:pPr/>
              <a:t>3</a:t>
            </a:fld>
            <a:endParaRPr lang="en-US"/>
          </a:p>
        </p:txBody>
      </p:sp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Individual Postmortem Report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sz="2400" dirty="0"/>
              <a:t>Each student </a:t>
            </a:r>
            <a:r>
              <a:rPr lang="en-US" sz="2400" dirty="0" smtClean="0"/>
              <a:t>submits a 1-page </a:t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folHlink"/>
                </a:solidFill>
              </a:rPr>
              <a:t>private</a:t>
            </a:r>
            <a:r>
              <a:rPr lang="en-US" sz="2400" dirty="0" smtClean="0"/>
              <a:t> assessment.</a:t>
            </a:r>
          </a:p>
          <a:p>
            <a:pPr lvl="4"/>
            <a:endParaRPr lang="en-US" sz="1000" dirty="0" smtClean="0"/>
          </a:p>
          <a:p>
            <a:pPr marL="928688" lvl="1" indent="-457200">
              <a:buFont typeface="Wingdings" charset="0"/>
              <a:buAutoNum type="arabicPeriod"/>
            </a:pPr>
            <a:r>
              <a:rPr lang="en-US" sz="2000" dirty="0" smtClean="0"/>
              <a:t>What did you learn from doing your team project.</a:t>
            </a:r>
          </a:p>
          <a:p>
            <a:pPr marL="928688" lvl="1" indent="-457200">
              <a:buFont typeface="Wingdings" charset="0"/>
              <a:buAutoNum type="arabicPeriod"/>
            </a:pPr>
            <a:r>
              <a:rPr lang="en-US" sz="2000" dirty="0" smtClean="0"/>
              <a:t>What did you do for the project and how well did you do.</a:t>
            </a:r>
          </a:p>
          <a:p>
            <a:pPr marL="928688" lvl="1" indent="-457200">
              <a:buFont typeface="Wingdings" charset="0"/>
              <a:buAutoNum type="arabicPeriod"/>
            </a:pPr>
            <a:r>
              <a:rPr lang="en-US" sz="2000" dirty="0" smtClean="0"/>
              <a:t>Your assessment of each of your fellow team members.</a:t>
            </a:r>
          </a:p>
          <a:p>
            <a:pPr marL="2317751" lvl="4" indent="-457200">
              <a:buFont typeface="Wingdings" charset="0"/>
              <a:buAutoNum type="arabicPeriod"/>
            </a:pPr>
            <a:endParaRPr lang="en-US" sz="800" dirty="0" smtClean="0"/>
          </a:p>
          <a:p>
            <a:pPr marL="490538" indent="-457200"/>
            <a:r>
              <a:rPr lang="en-US" dirty="0" smtClean="0"/>
              <a:t>Canvas: </a:t>
            </a:r>
            <a:r>
              <a:rPr lang="en-US" b="1" dirty="0" smtClean="0"/>
              <a:t>Post mortem report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21355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2E8F-9C60-8D44-B619-82DDB7214BB6}" type="slidenum">
              <a:rPr lang="en-US"/>
              <a:pPr/>
              <a:t>4</a:t>
            </a:fld>
            <a:endParaRPr lang="en-US"/>
          </a:p>
        </p:txBody>
      </p:sp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Major Themes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software engineering?</a:t>
            </a:r>
          </a:p>
          <a:p>
            <a:pPr lvl="1"/>
            <a:r>
              <a:rPr lang="en-US" dirty="0"/>
              <a:t>Complexity + Change</a:t>
            </a:r>
            <a:br>
              <a:rPr lang="en-US" dirty="0"/>
            </a:br>
            <a:r>
              <a:rPr lang="en-US" dirty="0"/>
              <a:t>Collaboration, Communication, Coordination</a:t>
            </a:r>
          </a:p>
          <a:p>
            <a:pPr lvl="1"/>
            <a:r>
              <a:rPr lang="en-US" dirty="0"/>
              <a:t>Project structure and communication</a:t>
            </a:r>
          </a:p>
          <a:p>
            <a:pPr lvl="1"/>
            <a:r>
              <a:rPr lang="en-US" dirty="0"/>
              <a:t>Team member roles</a:t>
            </a:r>
          </a:p>
          <a:p>
            <a:pPr lvl="5"/>
            <a:endParaRPr lang="en-US" dirty="0"/>
          </a:p>
          <a:p>
            <a:r>
              <a:rPr lang="en-US" dirty="0"/>
              <a:t>Project organization</a:t>
            </a:r>
          </a:p>
          <a:p>
            <a:pPr lvl="1"/>
            <a:r>
              <a:rPr lang="en-US" dirty="0"/>
              <a:t>Waterfall model vs. Agile development</a:t>
            </a:r>
          </a:p>
          <a:p>
            <a:pPr lvl="1"/>
            <a:r>
              <a:rPr lang="en-US" dirty="0"/>
              <a:t>The Agile Manifesto</a:t>
            </a:r>
          </a:p>
          <a:p>
            <a:pPr lvl="1"/>
            <a:r>
              <a:rPr lang="en-US" dirty="0"/>
              <a:t>Project risk</a:t>
            </a:r>
          </a:p>
        </p:txBody>
      </p:sp>
    </p:spTree>
    <p:extLst>
      <p:ext uri="{BB962C8B-B14F-4D97-AF65-F5344CB8AC3E}">
        <p14:creationId xmlns:p14="http://schemas.microsoft.com/office/powerpoint/2010/main" val="894434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6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6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76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76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072A-F207-2543-B5D3-5EEA8834319C}" type="slidenum">
              <a:rPr lang="en-US"/>
              <a:pPr/>
              <a:t>5</a:t>
            </a:fld>
            <a:endParaRPr lang="en-US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</a:t>
            </a:r>
            <a:r>
              <a:rPr lang="en-US" dirty="0" smtClean="0"/>
              <a:t>Themes</a:t>
            </a:r>
            <a:r>
              <a:rPr lang="en-US" i="1" dirty="0" smtClean="0"/>
              <a:t>, cont'd</a:t>
            </a:r>
            <a:endParaRPr lang="en-US" i="1" dirty="0"/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Project phases, activities, and </a:t>
            </a:r>
            <a:r>
              <a:rPr lang="en-US" dirty="0" smtClean="0"/>
              <a:t>artifacts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Use cases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Requirements elicitation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Functional specification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Requirements analysis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Conceptual design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Prototyping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System architecture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Object design and </a:t>
            </a:r>
            <a:r>
              <a:rPr lang="en-US" dirty="0" smtClean="0"/>
              <a:t>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50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072A-F207-2543-B5D3-5EEA8834319C}" type="slidenum">
              <a:rPr lang="en-US"/>
              <a:pPr/>
              <a:t>6</a:t>
            </a:fld>
            <a:endParaRPr lang="en-US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</a:t>
            </a:r>
            <a:r>
              <a:rPr lang="en-US" dirty="0" smtClean="0"/>
              <a:t>Themes</a:t>
            </a:r>
            <a:r>
              <a:rPr lang="en-US" i="1" dirty="0" smtClean="0"/>
              <a:t>, cont'd</a:t>
            </a:r>
            <a:endParaRPr lang="en-US" i="1" dirty="0"/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Project phases, activities, and artifacts</a:t>
            </a:r>
            <a:r>
              <a:rPr lang="en-US" i="1" dirty="0"/>
              <a:t>, </a:t>
            </a:r>
            <a:r>
              <a:rPr lang="en-US" i="1" dirty="0" smtClean="0"/>
              <a:t>cont’d</a:t>
            </a:r>
          </a:p>
          <a:p>
            <a:pPr lvl="4">
              <a:lnSpc>
                <a:spcPct val="90000"/>
              </a:lnSpc>
            </a:pPr>
            <a:endParaRPr lang="en-US" i="1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ER diagram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Relational schema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Work </a:t>
            </a:r>
            <a:r>
              <a:rPr lang="en-US" dirty="0"/>
              <a:t>breakdown structure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Estimating, scheduling, Gantt charts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Test plan and testing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Code reviews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Product demos</a:t>
            </a:r>
          </a:p>
        </p:txBody>
      </p:sp>
    </p:spTree>
    <p:extLst>
      <p:ext uri="{BB962C8B-B14F-4D97-AF65-F5344CB8AC3E}">
        <p14:creationId xmlns:p14="http://schemas.microsoft.com/office/powerpoint/2010/main" val="4135031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626AC-EA79-B843-AFA6-F75A43805722}" type="slidenum">
              <a:rPr lang="en-US"/>
              <a:pPr/>
              <a:t>7</a:t>
            </a:fld>
            <a:endParaRPr lang="en-US"/>
          </a:p>
        </p:txBody>
      </p:sp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</a:t>
            </a:r>
            <a:r>
              <a:rPr lang="en-US" dirty="0" smtClean="0"/>
              <a:t>Themes</a:t>
            </a:r>
            <a:r>
              <a:rPr lang="en-US" i="1" dirty="0" smtClean="0"/>
              <a:t>, cont'd</a:t>
            </a:r>
            <a:endParaRPr lang="en-US" i="1" dirty="0"/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Architecture and </a:t>
            </a:r>
            <a:r>
              <a:rPr lang="en-US" dirty="0" smtClean="0"/>
              <a:t>design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Partitioning, coupling, cohesion, layering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Architectural styles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Relational </a:t>
            </a:r>
            <a:r>
              <a:rPr lang="en-US" dirty="0"/>
              <a:t>data model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Object</a:t>
            </a:r>
            <a:r>
              <a:rPr lang="en-US" dirty="0"/>
              <a:t>-relational </a:t>
            </a:r>
            <a:r>
              <a:rPr lang="en-US" dirty="0" smtClean="0"/>
              <a:t>mapping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UI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178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FF195-8415-C745-973F-51E08826F05B}" type="slidenum">
              <a:rPr lang="en-US"/>
              <a:pPr/>
              <a:t>8</a:t>
            </a:fld>
            <a:endParaRPr lang="en-US"/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</a:t>
            </a:r>
            <a:r>
              <a:rPr lang="en-US" dirty="0" smtClean="0"/>
              <a:t>Themes</a:t>
            </a:r>
            <a:r>
              <a:rPr lang="en-US" i="1" dirty="0" smtClean="0"/>
              <a:t>, cont'd</a:t>
            </a:r>
            <a:endParaRPr lang="en-US" i="1" dirty="0"/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Software </a:t>
            </a:r>
            <a:r>
              <a:rPr lang="en-US" dirty="0" smtClean="0"/>
              <a:t>reliability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Testing</a:t>
            </a:r>
          </a:p>
          <a:p>
            <a:pPr lvl="2"/>
            <a:r>
              <a:rPr lang="en-US" dirty="0"/>
              <a:t>User, unit, integration, system, regression, stress</a:t>
            </a:r>
          </a:p>
          <a:p>
            <a:pPr lvl="2"/>
            <a:r>
              <a:rPr lang="en-US" dirty="0"/>
              <a:t>Black box and white box</a:t>
            </a:r>
          </a:p>
          <a:p>
            <a:pPr lvl="2"/>
            <a:r>
              <a:rPr lang="en-US" dirty="0"/>
              <a:t>Alpha and beta</a:t>
            </a:r>
          </a:p>
          <a:p>
            <a:pPr lvl="1"/>
            <a:r>
              <a:rPr lang="en-US" dirty="0"/>
              <a:t>Test cases</a:t>
            </a:r>
          </a:p>
          <a:p>
            <a:pPr lvl="1"/>
            <a:r>
              <a:rPr lang="en-US" dirty="0"/>
              <a:t>Logging and monitoring</a:t>
            </a:r>
          </a:p>
          <a:p>
            <a:pPr lvl="1"/>
            <a:r>
              <a:rPr lang="en-US" dirty="0"/>
              <a:t>Fault tolerance</a:t>
            </a:r>
          </a:p>
          <a:p>
            <a:pPr lvl="1"/>
            <a:r>
              <a:rPr lang="en-US" dirty="0"/>
              <a:t>Failure analysis</a:t>
            </a:r>
          </a:p>
          <a:p>
            <a:pPr lvl="1"/>
            <a:r>
              <a:rPr lang="en-US" dirty="0"/>
              <a:t>Test-driven development</a:t>
            </a:r>
          </a:p>
        </p:txBody>
      </p:sp>
    </p:spTree>
    <p:extLst>
      <p:ext uri="{BB962C8B-B14F-4D97-AF65-F5344CB8AC3E}">
        <p14:creationId xmlns:p14="http://schemas.microsoft.com/office/powerpoint/2010/main" val="2465671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B9A-672F-0046-955D-6E5BD479B861}" type="slidenum">
              <a:rPr lang="en-US"/>
              <a:pPr/>
              <a:t>9</a:t>
            </a:fld>
            <a:endParaRPr lang="en-US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</a:t>
            </a:r>
            <a:r>
              <a:rPr lang="en-US" dirty="0" smtClean="0"/>
              <a:t>Themes</a:t>
            </a:r>
            <a:r>
              <a:rPr lang="en-US" i="1" dirty="0" smtClean="0"/>
              <a:t>, cont'd</a:t>
            </a:r>
            <a:endParaRPr lang="en-US" i="1" dirty="0"/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Failed projects</a:t>
            </a:r>
          </a:p>
          <a:p>
            <a:pPr lvl="1"/>
            <a:r>
              <a:rPr lang="en-US" dirty="0"/>
              <a:t>Denver International Airport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baggage </a:t>
            </a:r>
            <a:r>
              <a:rPr lang="en-US" dirty="0"/>
              <a:t>handling system</a:t>
            </a:r>
          </a:p>
          <a:p>
            <a:pPr lvl="1"/>
            <a:r>
              <a:rPr lang="en-US" dirty="0" smtClean="0"/>
              <a:t>Project do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and </a:t>
            </a: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574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45873</TotalTime>
  <Words>331</Words>
  <Application>Microsoft Macintosh PowerPoint</Application>
  <PresentationFormat>On-screen Show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Quadrant</vt:lpstr>
      <vt:lpstr>CS 160 and CMPE/SE 131 Software Engineering May 12 Class Meeting</vt:lpstr>
      <vt:lpstr>Unofficial Field Trip</vt:lpstr>
      <vt:lpstr>Individual Postmortem Report</vt:lpstr>
      <vt:lpstr>Major Themes</vt:lpstr>
      <vt:lpstr>Major Themes, cont'd</vt:lpstr>
      <vt:lpstr>Major Themes, cont'd</vt:lpstr>
      <vt:lpstr>Major Themes, cont'd</vt:lpstr>
      <vt:lpstr>Major Themes, cont'd</vt:lpstr>
      <vt:lpstr>Major Themes, cont'd</vt:lpstr>
      <vt:lpstr>Major Themes, cont'd</vt:lpstr>
      <vt:lpstr>Example Final Exam Question #1</vt:lpstr>
      <vt:lpstr>Example Final Exam Question #2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603</cp:revision>
  <dcterms:created xsi:type="dcterms:W3CDTF">2008-01-12T03:52:55Z</dcterms:created>
  <dcterms:modified xsi:type="dcterms:W3CDTF">2016-05-12T18:34:43Z</dcterms:modified>
  <cp:category/>
</cp:coreProperties>
</file>