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6"/>
  </p:notesMasterIdLst>
  <p:handoutMasterIdLst>
    <p:handoutMasterId r:id="rId47"/>
  </p:handoutMasterIdLst>
  <p:sldIdLst>
    <p:sldId id="256" r:id="rId2"/>
    <p:sldId id="310" r:id="rId3"/>
    <p:sldId id="313" r:id="rId4"/>
    <p:sldId id="314" r:id="rId5"/>
    <p:sldId id="311" r:id="rId6"/>
    <p:sldId id="315" r:id="rId7"/>
    <p:sldId id="316" r:id="rId8"/>
    <p:sldId id="335" r:id="rId9"/>
    <p:sldId id="337" r:id="rId10"/>
    <p:sldId id="340" r:id="rId11"/>
    <p:sldId id="336" r:id="rId12"/>
    <p:sldId id="322" r:id="rId13"/>
    <p:sldId id="317" r:id="rId14"/>
    <p:sldId id="338" r:id="rId15"/>
    <p:sldId id="339" r:id="rId16"/>
    <p:sldId id="318" r:id="rId17"/>
    <p:sldId id="320" r:id="rId18"/>
    <p:sldId id="341" r:id="rId19"/>
    <p:sldId id="319" r:id="rId20"/>
    <p:sldId id="342" r:id="rId21"/>
    <p:sldId id="343" r:id="rId22"/>
    <p:sldId id="344" r:id="rId23"/>
    <p:sldId id="353" r:id="rId24"/>
    <p:sldId id="345" r:id="rId25"/>
    <p:sldId id="323" r:id="rId26"/>
    <p:sldId id="346" r:id="rId27"/>
    <p:sldId id="347" r:id="rId28"/>
    <p:sldId id="348" r:id="rId29"/>
    <p:sldId id="324" r:id="rId30"/>
    <p:sldId id="349" r:id="rId31"/>
    <p:sldId id="327" r:id="rId32"/>
    <p:sldId id="328" r:id="rId33"/>
    <p:sldId id="352" r:id="rId34"/>
    <p:sldId id="329" r:id="rId35"/>
    <p:sldId id="330" r:id="rId36"/>
    <p:sldId id="354" r:id="rId37"/>
    <p:sldId id="350" r:id="rId38"/>
    <p:sldId id="351" r:id="rId39"/>
    <p:sldId id="331" r:id="rId40"/>
    <p:sldId id="355" r:id="rId41"/>
    <p:sldId id="332" r:id="rId42"/>
    <p:sldId id="333" r:id="rId43"/>
    <p:sldId id="334" r:id="rId44"/>
    <p:sldId id="356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7D"/>
    <a:srgbClr val="FFFF66"/>
    <a:srgbClr val="B23C00"/>
    <a:srgbClr val="66CCFF"/>
    <a:srgbClr val="993300"/>
    <a:srgbClr val="0080FF"/>
    <a:srgbClr val="0033CC"/>
    <a:srgbClr val="CC99FF"/>
    <a:srgbClr val="99FF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441" autoAdjust="0"/>
    <p:restoredTop sz="94660"/>
  </p:normalViewPr>
  <p:slideViewPr>
    <p:cSldViewPr>
      <p:cViewPr varScale="1">
        <p:scale>
          <a:sx n="126" d="100"/>
          <a:sy n="126" d="100"/>
        </p:scale>
        <p:origin x="-128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5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notesMaster" Target="notesMasters/notesMaster1.xml"/><Relationship Id="rId47" Type="http://schemas.openxmlformats.org/officeDocument/2006/relationships/handoutMaster" Target="handoutMasters/handout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4/18/16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April </a:t>
            </a:r>
            <a:r>
              <a:rPr lang="en-US" sz="1000" baseline="0" dirty="0" smtClean="0"/>
              <a:t>19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puterhistory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1401/" TargetMode="External"/><Relationship Id="rId4" Type="http://schemas.openxmlformats.org/officeDocument/2006/relationships/hyperlink" Target="http://ed-thelen.org/1401Project/1401RestorationPage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IBM_1401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19 </a:t>
            </a:r>
            <a:r>
              <a:rPr lang="en-US" sz="2400" dirty="0" smtClean="0"/>
              <a:t>Class Meeting</a:t>
            </a:r>
            <a:endParaRPr 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Code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1853" y="6248400"/>
            <a:ext cx="1905000" cy="457200"/>
          </a:xfrm>
        </p:spPr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063" y="1234464"/>
            <a:ext cx="4172937" cy="923330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Planning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Verify materials meet review criteria.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Schedule introductory meeting.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4711" y="2410457"/>
            <a:ext cx="4121641" cy="1200329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Introductory meeting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Developer presents materials.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Moderator explains goals and rules.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Schedule inspection meeting.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4848" y="3813809"/>
            <a:ext cx="3121367" cy="1200329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Inspection meeting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Group reviews materials.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Log bugs.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Recorder collects metrics.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6" idx="0"/>
          </p:cNvCxnSpPr>
          <p:nvPr/>
        </p:nvCxnSpPr>
        <p:spPr bwMode="auto">
          <a:xfrm>
            <a:off x="2485532" y="2157794"/>
            <a:ext cx="0" cy="2526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 bwMode="auto">
          <a:xfrm>
            <a:off x="2485532" y="3610786"/>
            <a:ext cx="0" cy="203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1" name="Group 50"/>
          <p:cNvGrpSpPr/>
          <p:nvPr/>
        </p:nvGrpSpPr>
        <p:grpSpPr>
          <a:xfrm>
            <a:off x="1936897" y="5014138"/>
            <a:ext cx="1097268" cy="965624"/>
            <a:chOff x="1936897" y="5014138"/>
            <a:chExt cx="1097268" cy="965624"/>
          </a:xfrm>
        </p:grpSpPr>
        <p:grpSp>
          <p:nvGrpSpPr>
            <p:cNvPr id="20" name="Group 19"/>
            <p:cNvGrpSpPr/>
            <p:nvPr/>
          </p:nvGrpSpPr>
          <p:grpSpPr>
            <a:xfrm>
              <a:off x="1936897" y="5248250"/>
              <a:ext cx="1097268" cy="731512"/>
              <a:chOff x="2096242" y="5440658"/>
              <a:chExt cx="1097268" cy="731512"/>
            </a:xfrm>
          </p:grpSpPr>
          <p:sp>
            <p:nvSpPr>
              <p:cNvPr id="11" name="Diamond 10"/>
              <p:cNvSpPr/>
              <p:nvPr/>
            </p:nvSpPr>
            <p:spPr bwMode="auto">
              <a:xfrm>
                <a:off x="2096242" y="5440658"/>
                <a:ext cx="1097268" cy="731512"/>
              </a:xfrm>
              <a:prstGeom prst="diamond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07960" y="5532097"/>
                <a:ext cx="6738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Any</a:t>
                </a:r>
              </a:p>
              <a:p>
                <a:pPr algn="ctr"/>
                <a:r>
                  <a:rPr lang="en-US" sz="1400" dirty="0" smtClean="0"/>
                  <a:t>bugs?</a:t>
                </a:r>
                <a:endParaRPr lang="en-US" sz="1400" dirty="0"/>
              </a:p>
            </p:txBody>
          </p:sp>
        </p:grpSp>
        <p:cxnSp>
          <p:nvCxnSpPr>
            <p:cNvPr id="19" name="Straight Arrow Connector 18"/>
            <p:cNvCxnSpPr>
              <a:stCxn id="7" idx="2"/>
              <a:endCxn id="11" idx="0"/>
            </p:cNvCxnSpPr>
            <p:nvPr/>
          </p:nvCxnSpPr>
          <p:spPr bwMode="auto">
            <a:xfrm flipH="1">
              <a:off x="2485531" y="5014138"/>
              <a:ext cx="1" cy="2341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3" name="Group 52"/>
          <p:cNvGrpSpPr/>
          <p:nvPr/>
        </p:nvGrpSpPr>
        <p:grpSpPr>
          <a:xfrm>
            <a:off x="3017537" y="2057415"/>
            <a:ext cx="5739096" cy="3566121"/>
            <a:chOff x="3017537" y="2057415"/>
            <a:chExt cx="5739096" cy="3566121"/>
          </a:xfrm>
        </p:grpSpPr>
        <p:sp>
          <p:nvSpPr>
            <p:cNvPr id="8" name="TextBox 7"/>
            <p:cNvSpPr txBox="1"/>
            <p:nvPr/>
          </p:nvSpPr>
          <p:spPr>
            <a:xfrm>
              <a:off x="5212073" y="2057415"/>
              <a:ext cx="3544560" cy="923330"/>
            </a:xfrm>
            <a:prstGeom prst="rect">
              <a:avLst/>
            </a:prstGeom>
            <a:solidFill>
              <a:srgbClr val="FFFFC2"/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Rework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Developer fixes bugs alone.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Schedule verification meeting.</a:t>
              </a:r>
              <a:endParaRPr lang="en-US" dirty="0"/>
            </a:p>
          </p:txBody>
        </p:sp>
        <p:cxnSp>
          <p:nvCxnSpPr>
            <p:cNvPr id="25" name="Elbow Connector 24"/>
            <p:cNvCxnSpPr>
              <a:stCxn id="11" idx="3"/>
              <a:endCxn id="8" idx="1"/>
            </p:cNvCxnSpPr>
            <p:nvPr/>
          </p:nvCxnSpPr>
          <p:spPr bwMode="auto">
            <a:xfrm flipV="1">
              <a:off x="3034165" y="2519080"/>
              <a:ext cx="2177908" cy="3094926"/>
            </a:xfrm>
            <a:prstGeom prst="bentConnector3">
              <a:avLst>
                <a:gd name="adj1" fmla="val 83837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7" name="TextBox 46"/>
            <p:cNvSpPr txBox="1"/>
            <p:nvPr/>
          </p:nvSpPr>
          <p:spPr>
            <a:xfrm>
              <a:off x="3017537" y="5315759"/>
              <a:ext cx="477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Yes</a:t>
              </a:r>
              <a:endParaRPr lang="en-US" sz="14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846317" y="2980745"/>
            <a:ext cx="2686670" cy="996889"/>
            <a:chOff x="4846317" y="2980745"/>
            <a:chExt cx="2686670" cy="996889"/>
          </a:xfrm>
        </p:grpSpPr>
        <p:grpSp>
          <p:nvGrpSpPr>
            <p:cNvPr id="31" name="Group 30"/>
            <p:cNvGrpSpPr/>
            <p:nvPr/>
          </p:nvGrpSpPr>
          <p:grpSpPr>
            <a:xfrm>
              <a:off x="6435719" y="3246122"/>
              <a:ext cx="1097268" cy="731512"/>
              <a:chOff x="2096242" y="5440658"/>
              <a:chExt cx="1097268" cy="731512"/>
            </a:xfrm>
          </p:grpSpPr>
          <p:sp>
            <p:nvSpPr>
              <p:cNvPr id="32" name="Diamond 31"/>
              <p:cNvSpPr/>
              <p:nvPr/>
            </p:nvSpPr>
            <p:spPr bwMode="auto">
              <a:xfrm>
                <a:off x="2096242" y="5440658"/>
                <a:ext cx="1097268" cy="731512"/>
              </a:xfrm>
              <a:prstGeom prst="diamond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307960" y="5532097"/>
                <a:ext cx="6738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More</a:t>
                </a:r>
              </a:p>
              <a:p>
                <a:pPr algn="ctr"/>
                <a:r>
                  <a:rPr lang="en-US" sz="1400" dirty="0" smtClean="0"/>
                  <a:t>bugs?</a:t>
                </a:r>
                <a:endParaRPr lang="en-US" sz="1400" dirty="0"/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 bwMode="auto">
            <a:xfrm>
              <a:off x="6984353" y="2980745"/>
              <a:ext cx="0" cy="26537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/>
            <p:cNvCxnSpPr>
              <a:stCxn id="32" idx="1"/>
            </p:cNvCxnSpPr>
            <p:nvPr/>
          </p:nvCxnSpPr>
          <p:spPr bwMode="auto">
            <a:xfrm flipH="1">
              <a:off x="4846317" y="3611878"/>
              <a:ext cx="1589402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6014667" y="3337561"/>
              <a:ext cx="477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Yes</a:t>
              </a:r>
              <a:endParaRPr lang="en-US" sz="1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103147" y="5897853"/>
            <a:ext cx="5300514" cy="457195"/>
            <a:chOff x="2103147" y="5897853"/>
            <a:chExt cx="5300514" cy="457195"/>
          </a:xfrm>
        </p:grpSpPr>
        <p:sp>
          <p:nvSpPr>
            <p:cNvPr id="10" name="TextBox 9"/>
            <p:cNvSpPr txBox="1"/>
            <p:nvPr/>
          </p:nvSpPr>
          <p:spPr>
            <a:xfrm>
              <a:off x="6565045" y="5985716"/>
              <a:ext cx="838616" cy="369332"/>
            </a:xfrm>
            <a:prstGeom prst="rect">
              <a:avLst/>
            </a:prstGeom>
            <a:solidFill>
              <a:srgbClr val="0033CC"/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Done!</a:t>
              </a:r>
            </a:p>
          </p:txBody>
        </p:sp>
        <p:cxnSp>
          <p:nvCxnSpPr>
            <p:cNvPr id="29" name="Elbow Connector 28"/>
            <p:cNvCxnSpPr>
              <a:stCxn id="11" idx="2"/>
              <a:endCxn id="10" idx="1"/>
            </p:cNvCxnSpPr>
            <p:nvPr/>
          </p:nvCxnSpPr>
          <p:spPr bwMode="auto">
            <a:xfrm rot="16200000" flipH="1">
              <a:off x="4429978" y="4035315"/>
              <a:ext cx="190620" cy="4079514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9" name="TextBox 48"/>
            <p:cNvSpPr txBox="1"/>
            <p:nvPr/>
          </p:nvSpPr>
          <p:spPr>
            <a:xfrm>
              <a:off x="2103147" y="5897853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</a:t>
              </a:r>
              <a:endParaRPr lang="en-US" sz="1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72374" y="3944174"/>
            <a:ext cx="3223959" cy="2041542"/>
            <a:chOff x="5372374" y="3944174"/>
            <a:chExt cx="3223959" cy="2041542"/>
          </a:xfrm>
        </p:grpSpPr>
        <p:sp>
          <p:nvSpPr>
            <p:cNvPr id="9" name="TextBox 8"/>
            <p:cNvSpPr txBox="1"/>
            <p:nvPr/>
          </p:nvSpPr>
          <p:spPr>
            <a:xfrm>
              <a:off x="5372374" y="4251951"/>
              <a:ext cx="3223959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Verification meeting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Reviewers verify bug fixes.</a:t>
              </a:r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6984353" y="3977634"/>
              <a:ext cx="1" cy="27431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>
              <a:off x="6984353" y="4898282"/>
              <a:ext cx="1" cy="10874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0" name="TextBox 49"/>
            <p:cNvSpPr txBox="1"/>
            <p:nvPr/>
          </p:nvSpPr>
          <p:spPr>
            <a:xfrm>
              <a:off x="6992438" y="3944174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14136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source code, of course.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also: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design documentation</a:t>
            </a:r>
          </a:p>
          <a:p>
            <a:pPr lvl="1"/>
            <a:r>
              <a:rPr lang="en-US" dirty="0" smtClean="0"/>
              <a:t>project plans and schedules</a:t>
            </a:r>
          </a:p>
          <a:p>
            <a:pPr lvl="1"/>
            <a:r>
              <a:rPr lang="en-US" dirty="0" smtClean="0"/>
              <a:t>test plans</a:t>
            </a:r>
          </a:p>
          <a:p>
            <a:pPr lvl="1"/>
            <a:r>
              <a:rPr lang="en-US" dirty="0" smtClean="0"/>
              <a:t>deployment plans</a:t>
            </a:r>
          </a:p>
          <a:p>
            <a:pPr lvl="1"/>
            <a:r>
              <a:rPr lang="en-US" dirty="0" smtClean="0"/>
              <a:t>maintenance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53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Ask During a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goals of the review?</a:t>
            </a:r>
          </a:p>
          <a:p>
            <a:pPr lvl="1"/>
            <a:r>
              <a:rPr lang="en-US" dirty="0" smtClean="0"/>
              <a:t>Reduce the number of bugs.</a:t>
            </a:r>
          </a:p>
          <a:p>
            <a:pPr lvl="1"/>
            <a:r>
              <a:rPr lang="en-US" dirty="0" smtClean="0"/>
              <a:t>Reduce support costs.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How will you collect metrics?</a:t>
            </a:r>
          </a:p>
          <a:p>
            <a:pPr lvl="1"/>
            <a:r>
              <a:rPr lang="en-US" dirty="0" smtClean="0"/>
              <a:t>Without a quantifiable measure of success, </a:t>
            </a:r>
            <a:br>
              <a:rPr lang="en-US" dirty="0" smtClean="0"/>
            </a:br>
            <a:r>
              <a:rPr lang="en-US" dirty="0" smtClean="0"/>
              <a:t>how do you know the review process is helping?</a:t>
            </a:r>
          </a:p>
          <a:p>
            <a:pPr lvl="1"/>
            <a:r>
              <a:rPr lang="en-US" dirty="0" smtClean="0"/>
              <a:t>Can you assign a dollar value to each measurable goal?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27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8" y="1476030"/>
            <a:ext cx="5029200" cy="451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Code Reviews?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Recall this diagram: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sooner you find and fix bugs,</a:t>
            </a:r>
            <a:br>
              <a:rPr lang="en-US" dirty="0" smtClean="0"/>
            </a:br>
            <a:r>
              <a:rPr lang="en-US" dirty="0" smtClean="0"/>
              <a:t>the less expensive it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12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Code Reviews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4968208"/>
          </a:xfrm>
        </p:spPr>
        <p:txBody>
          <a:bodyPr/>
          <a:lstStyle/>
          <a:p>
            <a:r>
              <a:rPr lang="en-US" dirty="0" smtClean="0"/>
              <a:t>Code reviews add </a:t>
            </a:r>
            <a:r>
              <a:rPr lang="en-US" dirty="0" smtClean="0">
                <a:solidFill>
                  <a:srgbClr val="B23C00"/>
                </a:solidFill>
              </a:rPr>
              <a:t>collaboration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communication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B23C00"/>
                </a:solidFill>
              </a:rPr>
              <a:t>coordination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software development.</a:t>
            </a:r>
          </a:p>
          <a:p>
            <a:pPr lvl="1"/>
            <a:r>
              <a:rPr lang="en-US" dirty="0" smtClean="0"/>
              <a:t>Programmers want to work alone.</a:t>
            </a:r>
          </a:p>
          <a:p>
            <a:pPr lvl="1"/>
            <a:r>
              <a:rPr lang="en-US" dirty="0" smtClean="0"/>
              <a:t>Programmers unit test their own code, </a:t>
            </a:r>
            <a:br>
              <a:rPr lang="en-US" dirty="0" smtClean="0"/>
            </a:br>
            <a:r>
              <a:rPr lang="en-US" dirty="0" smtClean="0"/>
              <a:t>but another pair of eyes will catch more bugs.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 undetected defect can be extremely costly.</a:t>
            </a:r>
          </a:p>
          <a:p>
            <a:pPr lvl="1"/>
            <a:r>
              <a:rPr lang="en-US" dirty="0" smtClean="0"/>
              <a:t>One bug can result in the loss of market share.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successfully implemented code review process can be a </a:t>
            </a:r>
            <a:r>
              <a:rPr lang="en-US" dirty="0" smtClean="0">
                <a:solidFill>
                  <a:srgbClr val="B23C00"/>
                </a:solidFill>
              </a:rPr>
              <a:t>competitive advantage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7243" y="1234464"/>
            <a:ext cx="217239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Recall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change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complexity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collaboration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communication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coordination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85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benefits</a:t>
            </a:r>
          </a:p>
          <a:p>
            <a:pPr lvl="1"/>
            <a:r>
              <a:rPr lang="en-US" dirty="0" smtClean="0"/>
              <a:t>improved code quality</a:t>
            </a:r>
          </a:p>
          <a:p>
            <a:pPr lvl="1"/>
            <a:r>
              <a:rPr lang="en-US" dirty="0" smtClean="0"/>
              <a:t>fewer bugs</a:t>
            </a:r>
          </a:p>
          <a:p>
            <a:pPr lvl="1"/>
            <a:r>
              <a:rPr lang="en-US" dirty="0" smtClean="0"/>
              <a:t>improved communication about the code</a:t>
            </a:r>
          </a:p>
          <a:p>
            <a:pPr lvl="1"/>
            <a:r>
              <a:rPr lang="en-US" dirty="0" smtClean="0"/>
              <a:t>education of junior or newly hired programmers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Indirect benefits</a:t>
            </a:r>
          </a:p>
          <a:p>
            <a:pPr lvl="1"/>
            <a:r>
              <a:rPr lang="en-US" dirty="0" smtClean="0"/>
              <a:t>shorter development and test iterations</a:t>
            </a:r>
          </a:p>
          <a:p>
            <a:pPr lvl="1"/>
            <a:r>
              <a:rPr lang="en-US" dirty="0" smtClean="0"/>
              <a:t>reduced impact on technical support</a:t>
            </a:r>
          </a:p>
          <a:p>
            <a:pPr lvl="1"/>
            <a:r>
              <a:rPr lang="en-US" dirty="0" smtClean="0"/>
              <a:t>more customer satisfaction</a:t>
            </a:r>
          </a:p>
          <a:p>
            <a:pPr lvl="1"/>
            <a:r>
              <a:rPr lang="en-US" dirty="0" smtClean="0"/>
              <a:t>more maintainable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 to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 egos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Two classes of programmers:</a:t>
            </a:r>
            <a:br>
              <a:rPr lang="en-US" dirty="0" smtClean="0"/>
            </a:br>
            <a:r>
              <a:rPr lang="en-US" dirty="0" smtClean="0"/>
              <a:t>collaborators and isolationists</a:t>
            </a:r>
          </a:p>
          <a:p>
            <a:pPr lvl="1"/>
            <a:r>
              <a:rPr lang="en-US" dirty="0" smtClean="0"/>
              <a:t>Isolationists will thrash unproductively </a:t>
            </a:r>
            <a:br>
              <a:rPr lang="en-US" dirty="0" smtClean="0"/>
            </a:br>
            <a:r>
              <a:rPr lang="en-US" dirty="0" smtClean="0"/>
              <a:t>rather than admit to peers that they need help.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Perceived cost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Too much trouble to prepare the materials.</a:t>
            </a:r>
          </a:p>
          <a:p>
            <a:pPr lvl="1"/>
            <a:r>
              <a:rPr lang="en-US" dirty="0" smtClean="0"/>
              <a:t>The entire procedure is too disruptive.</a:t>
            </a:r>
          </a:p>
          <a:p>
            <a:pPr lvl="1"/>
            <a:r>
              <a:rPr lang="en-US" dirty="0" smtClean="0"/>
              <a:t>Not worth the effort even if the code is improved.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45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Synergy</a:t>
            </a:r>
          </a:p>
          <a:p>
            <a:pPr lvl="1"/>
            <a:r>
              <a:rPr lang="en-US" dirty="0" smtClean="0"/>
              <a:t>Pro: Teams find bugs that no individual would.</a:t>
            </a:r>
          </a:p>
          <a:p>
            <a:pPr lvl="1"/>
            <a:r>
              <a:rPr lang="en-US" dirty="0" smtClean="0"/>
              <a:t>Con: Find false-positives rather than real bugs.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Pro: Less experienced developers learn from pros.</a:t>
            </a:r>
          </a:p>
          <a:p>
            <a:pPr lvl="1"/>
            <a:r>
              <a:rPr lang="en-US" dirty="0" smtClean="0"/>
              <a:t>Con: Education by observation is less effective.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Deadline</a:t>
            </a:r>
          </a:p>
          <a:p>
            <a:pPr lvl="1"/>
            <a:r>
              <a:rPr lang="en-US" dirty="0" smtClean="0"/>
              <a:t>Pro: Reviews create schedules for the developers.</a:t>
            </a:r>
          </a:p>
          <a:p>
            <a:pPr lvl="1"/>
            <a:r>
              <a:rPr lang="en-US" dirty="0" smtClean="0"/>
              <a:t>Con: Too many meetings.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96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Code </a:t>
            </a:r>
            <a:r>
              <a:rPr lang="en-US" dirty="0" smtClean="0"/>
              <a:t>Reviews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5029145"/>
          </a:xfrm>
        </p:spPr>
        <p:txBody>
          <a:bodyPr/>
          <a:lstStyle/>
          <a:p>
            <a:r>
              <a:rPr lang="en-US" dirty="0" smtClean="0"/>
              <a:t>Competition</a:t>
            </a:r>
          </a:p>
          <a:p>
            <a:pPr lvl="1"/>
            <a:r>
              <a:rPr lang="en-US" dirty="0" smtClean="0"/>
              <a:t>Pro: Egos lead to personal incentives to do well.</a:t>
            </a:r>
          </a:p>
          <a:p>
            <a:pPr lvl="1"/>
            <a:r>
              <a:rPr lang="en-US" dirty="0" smtClean="0"/>
              <a:t>Con: Competition destroys teamwork.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Pro: Inspections require meetings.</a:t>
            </a:r>
          </a:p>
          <a:p>
            <a:pPr lvl="1"/>
            <a:r>
              <a:rPr lang="en-US" dirty="0" smtClean="0"/>
              <a:t>Con: Facts, not tradition, should determine process.</a:t>
            </a:r>
          </a:p>
          <a:p>
            <a:pPr lvl="5"/>
            <a:endParaRPr lang="en-US" dirty="0" smtClean="0"/>
          </a:p>
          <a:p>
            <a:r>
              <a:rPr lang="en-US" dirty="0"/>
              <a:t>Studies have shown that more actual bugs are found while </a:t>
            </a:r>
            <a:r>
              <a:rPr lang="en-US" u="sng" dirty="0"/>
              <a:t>preparing</a:t>
            </a:r>
            <a:r>
              <a:rPr lang="en-US" dirty="0"/>
              <a:t> for a code review than during the inspection meeting itself.</a:t>
            </a:r>
          </a:p>
          <a:p>
            <a:pPr lvl="1"/>
            <a:r>
              <a:rPr lang="en-US" dirty="0"/>
              <a:t>Would it be better to improve the testing procedures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7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Extreme Programming methodology advocates </a:t>
            </a:r>
            <a:r>
              <a:rPr lang="en-US" dirty="0" smtClean="0">
                <a:solidFill>
                  <a:srgbClr val="B23C00"/>
                </a:solidFill>
              </a:rPr>
              <a:t>pair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Two developers at a single workstation.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One developer codes while the other watches.</a:t>
            </a:r>
          </a:p>
          <a:p>
            <a:pPr lvl="1"/>
            <a:r>
              <a:rPr lang="en-US" dirty="0" smtClean="0"/>
              <a:t>They can take turns.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Continuous free-form discussion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and code review.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then both developers may be too close to the code to see it with a fresh perspective.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75AB9-9FAF-744D-8B1B-8631609A80AA}" type="slidenum">
              <a:rPr lang="en-US"/>
              <a:pPr/>
              <a:t>2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Unofficial Field Trip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496820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Computer History Museum in Mt. </a:t>
            </a:r>
            <a:r>
              <a:rPr lang="en-US" b="1" dirty="0" smtClean="0">
                <a:solidFill>
                  <a:srgbClr val="B23C00"/>
                </a:solidFill>
              </a:rPr>
              <a:t>View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hlinkClick r:id="rId2"/>
              </a:rPr>
              <a:t>http://www.computerhistory.org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Provide your own transportation to the museum.</a:t>
            </a:r>
            <a:endParaRPr lang="en-US" dirty="0"/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B23C00"/>
                </a:solidFill>
              </a:rPr>
              <a:t>Saturday, </a:t>
            </a:r>
            <a:r>
              <a:rPr lang="en-US" b="1" dirty="0" smtClean="0">
                <a:solidFill>
                  <a:srgbClr val="B23C00"/>
                </a:solidFill>
              </a:rPr>
              <a:t>May 14, </a:t>
            </a:r>
            <a:r>
              <a:rPr lang="en-US" b="1" dirty="0">
                <a:solidFill>
                  <a:srgbClr val="B23C00"/>
                </a:solidFill>
              </a:rPr>
              <a:t>11:30 – closing </a:t>
            </a:r>
            <a:r>
              <a:rPr lang="en-US" b="1" dirty="0" smtClean="0">
                <a:solidFill>
                  <a:srgbClr val="B23C00"/>
                </a:solidFill>
              </a:rPr>
              <a:t>time</a:t>
            </a:r>
          </a:p>
          <a:p>
            <a:pPr lvl="4">
              <a:lnSpc>
                <a:spcPct val="90000"/>
              </a:lnSpc>
            </a:pPr>
            <a:endParaRPr lang="en-US" b="1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 smtClean="0"/>
              <a:t>Special </a:t>
            </a:r>
            <a:r>
              <a:rPr lang="en-US" dirty="0"/>
              <a:t>free </a:t>
            </a:r>
            <a:r>
              <a:rPr lang="en-US" dirty="0" smtClean="0"/>
              <a:t>admission</a:t>
            </a:r>
            <a:r>
              <a:rPr lang="en-US" dirty="0"/>
              <a:t> </a:t>
            </a:r>
            <a:r>
              <a:rPr lang="en-US" dirty="0" smtClean="0"/>
              <a:t>(for my students only).</a:t>
            </a:r>
            <a:endParaRPr lang="en-US" dirty="0" smtClean="0"/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Experience a fully restored </a:t>
            </a:r>
            <a:r>
              <a:rPr lang="en-US" dirty="0">
                <a:solidFill>
                  <a:schemeClr val="folHlink"/>
                </a:solidFill>
              </a:rPr>
              <a:t>IBM 1401</a:t>
            </a:r>
            <a:r>
              <a:rPr lang="en-US" dirty="0"/>
              <a:t> mainframe computer from the early 1960s in operation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Do </a:t>
            </a:r>
            <a:r>
              <a:rPr lang="en-US" dirty="0"/>
              <a:t>a self-guided tour of the </a:t>
            </a:r>
            <a:r>
              <a:rPr lang="en-US" dirty="0" smtClean="0">
                <a:solidFill>
                  <a:schemeClr val="folHlink"/>
                </a:solidFill>
              </a:rPr>
              <a:t>Revolution</a:t>
            </a:r>
            <a:r>
              <a:rPr lang="en-US" dirty="0" smtClean="0"/>
              <a:t> </a:t>
            </a:r>
            <a:r>
              <a:rPr lang="en-US" dirty="0"/>
              <a:t>exhibit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02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Productive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code can be difficult to review.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In order to understand one class, you may need </a:t>
            </a:r>
            <a:br>
              <a:rPr lang="en-US" dirty="0" smtClean="0"/>
            </a:br>
            <a:r>
              <a:rPr lang="en-US" dirty="0" smtClean="0"/>
              <a:t>to look at other classes.</a:t>
            </a:r>
          </a:p>
          <a:p>
            <a:pPr lvl="1"/>
            <a:r>
              <a:rPr lang="en-US" dirty="0" smtClean="0"/>
              <a:t>Reviewers may end up wandering aimlessly </a:t>
            </a:r>
            <a:br>
              <a:rPr lang="en-US" dirty="0" smtClean="0"/>
            </a:br>
            <a:r>
              <a:rPr lang="en-US" dirty="0" smtClean="0"/>
              <a:t>and end up reading code that is off-topic.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Developers should prepare a “</a:t>
            </a:r>
            <a:r>
              <a:rPr lang="en-US" dirty="0" smtClean="0">
                <a:solidFill>
                  <a:srgbClr val="B23C00"/>
                </a:solidFill>
              </a:rPr>
              <a:t>reading plan</a:t>
            </a:r>
            <a:r>
              <a:rPr lang="en-US" dirty="0" smtClean="0"/>
              <a:t>”.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checklist</a:t>
            </a:r>
            <a:r>
              <a:rPr lang="en-US" dirty="0" smtClean="0"/>
              <a:t> of what to look for in the code.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Use cases </a:t>
            </a:r>
            <a:r>
              <a:rPr lang="en-US" dirty="0" smtClean="0"/>
              <a:t>that the code should implement correctly.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5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 in a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corner cases</a:t>
            </a:r>
          </a:p>
          <a:p>
            <a:pPr lvl="1"/>
            <a:r>
              <a:rPr lang="en-US" dirty="0" smtClean="0"/>
              <a:t>complex algorithms</a:t>
            </a:r>
          </a:p>
          <a:p>
            <a:pPr lvl="1"/>
            <a:r>
              <a:rPr lang="en-US" dirty="0" smtClean="0"/>
              <a:t>non-obvious or unusual behavior</a:t>
            </a:r>
          </a:p>
          <a:p>
            <a:pPr lvl="1"/>
            <a:r>
              <a:rPr lang="en-US" dirty="0" smtClean="0"/>
              <a:t>incomplete TODO items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unit tests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033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in a Code Review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handing</a:t>
            </a:r>
          </a:p>
          <a:p>
            <a:pPr lvl="1"/>
            <a:r>
              <a:rPr lang="en-US" dirty="0"/>
              <a:t>defensive programming </a:t>
            </a:r>
            <a:r>
              <a:rPr lang="en-US" dirty="0" smtClean="0"/>
              <a:t>throughout</a:t>
            </a:r>
          </a:p>
          <a:p>
            <a:pPr lvl="5"/>
            <a:endParaRPr lang="en-US" dirty="0"/>
          </a:p>
          <a:p>
            <a:r>
              <a:rPr lang="en-US" dirty="0" smtClean="0"/>
              <a:t>Thread safety</a:t>
            </a:r>
          </a:p>
          <a:p>
            <a:pPr lvl="1"/>
            <a:r>
              <a:rPr lang="en-US" dirty="0" smtClean="0"/>
              <a:t>handle multiple processes and threads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good CPU and memory utilization</a:t>
            </a:r>
          </a:p>
          <a:p>
            <a:pPr lvl="1"/>
            <a:r>
              <a:rPr lang="en-US" dirty="0" smtClean="0"/>
              <a:t>no unnecessary optimizations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41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Code Review War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 smtClean="0"/>
              <a:t>What I found during an actual code review.</a:t>
            </a:r>
          </a:p>
          <a:p>
            <a:pPr lvl="1"/>
            <a:r>
              <a:rPr lang="en-US" dirty="0" smtClean="0"/>
              <a:t>When I was a Research Staff Member at an </a:t>
            </a:r>
            <a:br>
              <a:rPr lang="en-US" dirty="0" smtClean="0"/>
            </a:br>
            <a:r>
              <a:rPr lang="en-US" dirty="0" smtClean="0"/>
              <a:t>unnamed 100+ year old computer company </a:t>
            </a:r>
            <a:br>
              <a:rPr lang="en-US" dirty="0" smtClean="0"/>
            </a:br>
            <a:r>
              <a:rPr lang="en-US" dirty="0" smtClean="0"/>
              <a:t>commonly known by its three initials.</a:t>
            </a:r>
          </a:p>
          <a:p>
            <a:pPr lvl="5"/>
            <a:endParaRPr lang="en-US" dirty="0" smtClean="0"/>
          </a:p>
          <a:p>
            <a:r>
              <a:rPr lang="en-US" dirty="0" err="1" smtClean="0"/>
              <a:t>Cfront</a:t>
            </a:r>
            <a:r>
              <a:rPr lang="en-US" dirty="0" smtClean="0"/>
              <a:t>: The original C++ compiler in 1983 </a:t>
            </a:r>
            <a:br>
              <a:rPr lang="en-US" dirty="0" smtClean="0"/>
            </a:br>
            <a:r>
              <a:rPr lang="en-US" dirty="0" smtClean="0"/>
              <a:t>which translated C++ source code into C.</a:t>
            </a:r>
          </a:p>
          <a:p>
            <a:pPr lvl="1"/>
            <a:r>
              <a:rPr lang="en-US" dirty="0" smtClean="0"/>
              <a:t>Did not support exceptions.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“We’ve always done it this way.”</a:t>
            </a:r>
          </a:p>
          <a:p>
            <a:pPr lvl="1"/>
            <a:r>
              <a:rPr lang="en-US" dirty="0" smtClean="0"/>
              <a:t>“If we change now, the new code </a:t>
            </a:r>
            <a:br>
              <a:rPr lang="en-US" dirty="0" smtClean="0"/>
            </a:br>
            <a:r>
              <a:rPr lang="en-US" dirty="0" smtClean="0"/>
              <a:t>will be different from the old code.”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(Semi) Formal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project team will lead a code review.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Preparation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Each team provides some </a:t>
            </a:r>
            <a:r>
              <a:rPr lang="en-US" dirty="0" smtClean="0">
                <a:solidFill>
                  <a:srgbClr val="B23C00"/>
                </a:solidFill>
              </a:rPr>
              <a:t>source code </a:t>
            </a:r>
            <a:r>
              <a:rPr lang="en-US" dirty="0" smtClean="0"/>
              <a:t>for an important algorithm or use case.</a:t>
            </a:r>
            <a:endParaRPr lang="en-US" dirty="0"/>
          </a:p>
          <a:p>
            <a:pPr lvl="2"/>
            <a:r>
              <a:rPr lang="en-US" dirty="0" smtClean="0"/>
              <a:t>Other </a:t>
            </a:r>
            <a:r>
              <a:rPr lang="en-US" dirty="0"/>
              <a:t>than logging in or logging out.</a:t>
            </a:r>
          </a:p>
          <a:p>
            <a:pPr lvl="2"/>
            <a:r>
              <a:rPr lang="en-US" dirty="0" smtClean="0"/>
              <a:t>Should take at most 20 minutes to read the code.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Reading plan</a:t>
            </a:r>
          </a:p>
          <a:p>
            <a:pPr lvl="2"/>
            <a:r>
              <a:rPr lang="en-US" dirty="0" smtClean="0"/>
              <a:t>Checklist (what to look for)</a:t>
            </a:r>
          </a:p>
          <a:p>
            <a:pPr lvl="2"/>
            <a:r>
              <a:rPr lang="en-US" dirty="0" smtClean="0"/>
              <a:t>High-level description of the algorithm or use case.</a:t>
            </a:r>
          </a:p>
          <a:p>
            <a:pPr lvl="1"/>
            <a:r>
              <a:rPr lang="en-US" dirty="0"/>
              <a:t>Submit into Canvas: </a:t>
            </a:r>
            <a:r>
              <a:rPr lang="en-US" b="1" dirty="0" smtClean="0"/>
              <a:t>Code review material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01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Code Reviews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 meetings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CS 160 sections:      15 minutes each</a:t>
            </a:r>
          </a:p>
          <a:p>
            <a:pPr lvl="1"/>
            <a:r>
              <a:rPr lang="en-US" dirty="0" err="1" smtClean="0"/>
              <a:t>CmpE</a:t>
            </a:r>
            <a:r>
              <a:rPr lang="en-US" dirty="0" smtClean="0"/>
              <a:t> 131 sections: 12 minutes each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35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03872" cy="655637"/>
          </a:xfrm>
        </p:spPr>
        <p:txBody>
          <a:bodyPr/>
          <a:lstStyle/>
          <a:p>
            <a:r>
              <a:rPr lang="en-US" dirty="0" smtClean="0"/>
              <a:t>Code Review Inspection Meetings: CS 160-01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B23C00"/>
                </a:solidFill>
              </a:rPr>
              <a:t>Tuesday, </a:t>
            </a:r>
            <a:r>
              <a:rPr lang="en-US" sz="2400" dirty="0" smtClean="0">
                <a:solidFill>
                  <a:srgbClr val="B23C00"/>
                </a:solidFill>
              </a:rPr>
              <a:t>April 26</a:t>
            </a:r>
          </a:p>
          <a:p>
            <a:pPr lvl="1"/>
            <a:r>
              <a:rPr lang="en-US" sz="2000" dirty="0" smtClean="0"/>
              <a:t>Big </a:t>
            </a:r>
            <a:r>
              <a:rPr lang="en-US" sz="2000" dirty="0"/>
              <a:t>Trains</a:t>
            </a:r>
          </a:p>
          <a:p>
            <a:pPr lvl="1"/>
            <a:r>
              <a:rPr lang="en-US" sz="2000" dirty="0"/>
              <a:t>Code-Ninjas</a:t>
            </a:r>
          </a:p>
          <a:p>
            <a:pPr lvl="1"/>
            <a:r>
              <a:rPr lang="en-US" sz="2000" dirty="0" smtClean="0"/>
              <a:t>Mak Survival Group</a:t>
            </a:r>
            <a:endParaRPr lang="en-US" sz="2000" dirty="0"/>
          </a:p>
          <a:p>
            <a:pPr lvl="1"/>
            <a:r>
              <a:rPr lang="en-US" sz="2000" dirty="0"/>
              <a:t>Revy</a:t>
            </a:r>
          </a:p>
          <a:p>
            <a:pPr lvl="4"/>
            <a:endParaRPr lang="en-US" sz="1100" dirty="0"/>
          </a:p>
          <a:p>
            <a:r>
              <a:rPr lang="en-US" sz="2400" dirty="0">
                <a:solidFill>
                  <a:srgbClr val="B23C00"/>
                </a:solidFill>
              </a:rPr>
              <a:t>Thursday, </a:t>
            </a:r>
            <a:r>
              <a:rPr lang="en-US" sz="2400" dirty="0" smtClean="0">
                <a:solidFill>
                  <a:srgbClr val="B23C00"/>
                </a:solidFill>
              </a:rPr>
              <a:t>April 28</a:t>
            </a:r>
          </a:p>
          <a:p>
            <a:pPr lvl="1"/>
            <a:r>
              <a:rPr lang="en-US" sz="2000" dirty="0" smtClean="0"/>
              <a:t>Ruby Baby</a:t>
            </a:r>
          </a:p>
          <a:p>
            <a:pPr lvl="1"/>
            <a:r>
              <a:rPr lang="en-US" sz="2000" dirty="0" err="1" smtClean="0"/>
              <a:t>Softneers</a:t>
            </a:r>
            <a:endParaRPr lang="en-US" sz="2000" dirty="0"/>
          </a:p>
          <a:p>
            <a:pPr lvl="1"/>
            <a:r>
              <a:rPr lang="en-US" sz="2000" dirty="0"/>
              <a:t>TBA</a:t>
            </a:r>
          </a:p>
          <a:p>
            <a:pPr lvl="1"/>
            <a:r>
              <a:rPr lang="en-US" sz="2000" dirty="0"/>
              <a:t>Underground </a:t>
            </a:r>
            <a:r>
              <a:rPr lang="en-US" sz="2000" dirty="0" err="1" smtClean="0"/>
              <a:t>Railsroad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1868279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Friday, April 22.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15" y="4069073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Sunday, April 24.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16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503872" cy="655637"/>
          </a:xfrm>
        </p:spPr>
        <p:txBody>
          <a:bodyPr/>
          <a:lstStyle/>
          <a:p>
            <a:r>
              <a:rPr lang="en-US" dirty="0" smtClean="0"/>
              <a:t>Code Review Inspection Meetings: CS 160-02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B23C00"/>
                </a:solidFill>
              </a:rPr>
              <a:t>Tuesday, </a:t>
            </a:r>
            <a:r>
              <a:rPr lang="en-US" sz="2400" dirty="0" smtClean="0">
                <a:solidFill>
                  <a:srgbClr val="B23C00"/>
                </a:solidFill>
              </a:rPr>
              <a:t>April 26</a:t>
            </a:r>
          </a:p>
          <a:p>
            <a:pPr lvl="1"/>
            <a:r>
              <a:rPr lang="en-US" sz="2000" dirty="0"/>
              <a:t>Face</a:t>
            </a:r>
          </a:p>
          <a:p>
            <a:pPr lvl="1"/>
            <a:r>
              <a:rPr lang="en-US" sz="2000" dirty="0"/>
              <a:t>Green</a:t>
            </a:r>
          </a:p>
          <a:p>
            <a:pPr lvl="1"/>
            <a:r>
              <a:rPr lang="en-US" sz="2000" dirty="0"/>
              <a:t>Hacking Bad</a:t>
            </a:r>
          </a:p>
          <a:p>
            <a:pPr lvl="1"/>
            <a:r>
              <a:rPr lang="en-US" sz="2000" dirty="0"/>
              <a:t>Mak &amp; Cheese</a:t>
            </a:r>
          </a:p>
          <a:p>
            <a:pPr lvl="4"/>
            <a:endParaRPr lang="en-US" sz="1100" dirty="0"/>
          </a:p>
          <a:p>
            <a:r>
              <a:rPr lang="en-US" sz="2400" dirty="0">
                <a:solidFill>
                  <a:srgbClr val="B23C00"/>
                </a:solidFill>
              </a:rPr>
              <a:t>Thursday, </a:t>
            </a:r>
            <a:r>
              <a:rPr lang="en-US" sz="2400" dirty="0" smtClean="0">
                <a:solidFill>
                  <a:srgbClr val="B23C00"/>
                </a:solidFill>
              </a:rPr>
              <a:t>April 28</a:t>
            </a:r>
          </a:p>
          <a:p>
            <a:pPr lvl="1"/>
            <a:r>
              <a:rPr lang="en-US" sz="2000" dirty="0"/>
              <a:t>Spartans on Rails</a:t>
            </a:r>
          </a:p>
          <a:p>
            <a:pPr lvl="1"/>
            <a:r>
              <a:rPr lang="en-US" sz="2000" dirty="0" err="1"/>
              <a:t>SpartanSE</a:t>
            </a:r>
            <a:endParaRPr lang="en-US" sz="2000" dirty="0"/>
          </a:p>
          <a:p>
            <a:pPr lvl="1"/>
            <a:r>
              <a:rPr lang="en-US" sz="2000" dirty="0"/>
              <a:t>The A Team</a:t>
            </a:r>
          </a:p>
          <a:p>
            <a:pPr lvl="1"/>
            <a:r>
              <a:rPr lang="en-US" sz="2000" dirty="0"/>
              <a:t>The Directors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00415" y="2057415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Friday, April 22.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00415" y="4251951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Sunday, April 24.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847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163"/>
            <a:ext cx="9143999" cy="655637"/>
          </a:xfrm>
        </p:spPr>
        <p:txBody>
          <a:bodyPr/>
          <a:lstStyle/>
          <a:p>
            <a:r>
              <a:rPr lang="en-US" dirty="0" smtClean="0"/>
              <a:t>Code Review Inspection Meetings: </a:t>
            </a:r>
            <a:r>
              <a:rPr lang="en-US" dirty="0" err="1" smtClean="0"/>
              <a:t>CmpE</a:t>
            </a:r>
            <a:r>
              <a:rPr lang="en-US" dirty="0" smtClean="0"/>
              <a:t> 131-01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4154254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Friday, April 22.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195" y="4154254"/>
            <a:ext cx="2584624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Code and reading plan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due Sunday, April 24.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45" y="1325904"/>
            <a:ext cx="8229600" cy="2743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400" dirty="0" smtClean="0">
                <a:solidFill>
                  <a:srgbClr val="B23C00"/>
                </a:solidFill>
              </a:rPr>
              <a:t>Tuesday, </a:t>
            </a:r>
            <a:r>
              <a:rPr lang="en-US" sz="2400" dirty="0">
                <a:solidFill>
                  <a:srgbClr val="B23C00"/>
                </a:solidFill>
              </a:rPr>
              <a:t>April 26</a:t>
            </a:r>
            <a:endParaRPr lang="en-US" sz="2400" dirty="0" smtClean="0">
              <a:solidFill>
                <a:srgbClr val="B23C00"/>
              </a:solidFill>
            </a:endParaRPr>
          </a:p>
          <a:p>
            <a:pPr lvl="1"/>
            <a:r>
              <a:rPr lang="en-US" sz="2000" dirty="0" smtClean="0"/>
              <a:t>ARMY</a:t>
            </a:r>
          </a:p>
          <a:p>
            <a:pPr lvl="1"/>
            <a:r>
              <a:rPr lang="en-US" sz="2000" dirty="0" err="1" smtClean="0"/>
              <a:t>Codiggers</a:t>
            </a:r>
            <a:endParaRPr lang="en-US" sz="2000" dirty="0" smtClean="0"/>
          </a:p>
          <a:p>
            <a:pPr lvl="1"/>
            <a:r>
              <a:rPr lang="en-US" sz="2000" dirty="0" smtClean="0"/>
              <a:t>Cupid’s Minions</a:t>
            </a:r>
          </a:p>
          <a:p>
            <a:pPr lvl="1"/>
            <a:r>
              <a:rPr lang="en-US" sz="2000" dirty="0" smtClean="0"/>
              <a:t>Fabulous</a:t>
            </a:r>
          </a:p>
          <a:p>
            <a:pPr lvl="1"/>
            <a:r>
              <a:rPr lang="en-US" sz="2000" dirty="0" smtClean="0"/>
              <a:t>Gains</a:t>
            </a:r>
          </a:p>
          <a:p>
            <a:pPr lvl="1"/>
            <a:r>
              <a:rPr lang="en-US" sz="2000" dirty="0" smtClean="0"/>
              <a:t>JAMH</a:t>
            </a:r>
          </a:p>
          <a:p>
            <a:r>
              <a:rPr lang="en-US" sz="2400" dirty="0" smtClean="0">
                <a:solidFill>
                  <a:srgbClr val="B23C00"/>
                </a:solidFill>
              </a:rPr>
              <a:t>Thursday</a:t>
            </a:r>
            <a:r>
              <a:rPr lang="en-US" sz="2400" dirty="0" smtClean="0">
                <a:solidFill>
                  <a:srgbClr val="B23C00"/>
                </a:solidFill>
              </a:rPr>
              <a:t>, </a:t>
            </a:r>
            <a:r>
              <a:rPr lang="en-US" sz="2400" dirty="0">
                <a:solidFill>
                  <a:srgbClr val="B23C00"/>
                </a:solidFill>
              </a:rPr>
              <a:t>April 28</a:t>
            </a:r>
            <a:endParaRPr lang="en-US" sz="2400" dirty="0" smtClean="0">
              <a:solidFill>
                <a:srgbClr val="B23C00"/>
              </a:solidFill>
            </a:endParaRPr>
          </a:p>
          <a:p>
            <a:pPr lvl="1"/>
            <a:r>
              <a:rPr lang="en-US" sz="2000" dirty="0" smtClean="0"/>
              <a:t>NoName4</a:t>
            </a:r>
          </a:p>
          <a:p>
            <a:pPr lvl="1"/>
            <a:r>
              <a:rPr lang="en-US" sz="2000" dirty="0" err="1" smtClean="0"/>
              <a:t>Piramides</a:t>
            </a:r>
            <a:endParaRPr lang="en-US" sz="2000" dirty="0" smtClean="0"/>
          </a:p>
          <a:p>
            <a:pPr lvl="1"/>
            <a:r>
              <a:rPr lang="en-US" sz="2000" dirty="0" smtClean="0"/>
              <a:t>Rubber Ducks</a:t>
            </a:r>
          </a:p>
          <a:p>
            <a:pPr lvl="1"/>
            <a:r>
              <a:rPr lang="en-US" sz="2000" dirty="0" err="1" smtClean="0"/>
              <a:t>RubyLand</a:t>
            </a:r>
            <a:endParaRPr lang="en-US" sz="2000" dirty="0" smtClean="0"/>
          </a:p>
          <a:p>
            <a:pPr lvl="1"/>
            <a:r>
              <a:rPr lang="en-US" sz="2000" dirty="0" smtClean="0"/>
              <a:t>Sour Patch Kids</a:t>
            </a:r>
          </a:p>
          <a:p>
            <a:pPr lvl="1"/>
            <a:r>
              <a:rPr lang="en-US" sz="2000" dirty="0" err="1" smtClean="0"/>
              <a:t>Unispace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28917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Quantitative measurements </a:t>
            </a:r>
            <a:r>
              <a:rPr lang="en-US" dirty="0" smtClean="0"/>
              <a:t>of a software project.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attribute</a:t>
            </a:r>
            <a:endParaRPr lang="en-US" dirty="0"/>
          </a:p>
          <a:p>
            <a:pPr lvl="1"/>
            <a:r>
              <a:rPr lang="en-US" dirty="0" smtClean="0"/>
              <a:t>something you can measure</a:t>
            </a:r>
          </a:p>
          <a:p>
            <a:pPr lvl="1"/>
            <a:r>
              <a:rPr lang="en-US" dirty="0" smtClean="0"/>
              <a:t>number of lines of code</a:t>
            </a:r>
          </a:p>
          <a:p>
            <a:pPr lvl="1"/>
            <a:r>
              <a:rPr lang="en-US" dirty="0" smtClean="0"/>
              <a:t>number of bugs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metric</a:t>
            </a:r>
          </a:p>
          <a:p>
            <a:pPr lvl="1"/>
            <a:r>
              <a:rPr lang="en-US" dirty="0" smtClean="0"/>
              <a:t>can be the same as an attribute</a:t>
            </a:r>
          </a:p>
          <a:p>
            <a:pPr lvl="1"/>
            <a:r>
              <a:rPr lang="en-US" dirty="0" smtClean="0"/>
              <a:t>can also be a calculated value</a:t>
            </a:r>
          </a:p>
          <a:p>
            <a:pPr lvl="1"/>
            <a:r>
              <a:rPr lang="en-US" dirty="0" smtClean="0"/>
              <a:t>number of bugs per thousand lines of code (KLOC)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2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0641E-849C-5E4C-9426-22969953EBEB}" type="slidenum">
              <a:rPr lang="en-US"/>
              <a:pPr/>
              <a:t>3</a:t>
            </a:fld>
            <a:endParaRPr lang="en-US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0791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23C00"/>
                </a:solidFill>
              </a:rPr>
              <a:t>IBM 1401 computer</a:t>
            </a:r>
            <a:r>
              <a:rPr lang="en-US" sz="2400" dirty="0"/>
              <a:t>, fully restored and </a:t>
            </a:r>
            <a:r>
              <a:rPr lang="en-US" sz="2400" dirty="0" smtClean="0"/>
              <a:t>operational.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A small transistor-based mainframe computer.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Extremely popular with small businesses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in </a:t>
            </a:r>
            <a:r>
              <a:rPr lang="en-US" sz="2000" dirty="0"/>
              <a:t>the late 1950s </a:t>
            </a:r>
            <a:r>
              <a:rPr lang="en-US" sz="2000" dirty="0" smtClean="0"/>
              <a:t>through </a:t>
            </a:r>
            <a:r>
              <a:rPr lang="en-US" sz="2000" dirty="0"/>
              <a:t>the mid 1960s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Maximum of 16K bytes of memory.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800 card/minute card reader (wire brushes).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600 line/minute line printer (impact).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6 magnetic tape drives, no disk drives.</a:t>
            </a:r>
          </a:p>
          <a:p>
            <a:pPr lvl="2">
              <a:lnSpc>
                <a:spcPct val="80000"/>
              </a:lnSpc>
            </a:pPr>
            <a:endParaRPr lang="en-US" sz="1600" dirty="0"/>
          </a:p>
        </p:txBody>
      </p:sp>
      <p:pic>
        <p:nvPicPr>
          <p:cNvPr id="637956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525" y="3604546"/>
            <a:ext cx="6584950" cy="265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429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7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7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7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Good Attributes and 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The easier an attribute to understand, the better.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Measurable</a:t>
            </a:r>
          </a:p>
          <a:p>
            <a:pPr lvl="1"/>
            <a:r>
              <a:rPr lang="en-US" dirty="0" smtClean="0"/>
              <a:t>It’s not useful if you can’t measure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Relevant</a:t>
            </a:r>
          </a:p>
          <a:p>
            <a:pPr lvl="1"/>
            <a:r>
              <a:rPr lang="en-US" dirty="0" smtClean="0"/>
              <a:t>If it’s not a useful indicator, don’t bother measuring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8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 smtClean="0"/>
              <a:t>What are Good Attributes and Metrics?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Objectivity</a:t>
            </a:r>
          </a:p>
          <a:p>
            <a:pPr lvl="1"/>
            <a:r>
              <a:rPr lang="en-US" dirty="0" smtClean="0"/>
              <a:t>Easier to get meaning results from objective data.</a:t>
            </a:r>
          </a:p>
          <a:p>
            <a:pPr lvl="1"/>
            <a:r>
              <a:rPr lang="en-US" dirty="0" smtClean="0"/>
              <a:t>Objective: The number of bugs.</a:t>
            </a:r>
          </a:p>
          <a:p>
            <a:pPr lvl="1"/>
            <a:r>
              <a:rPr lang="en-US" dirty="0" smtClean="0"/>
              <a:t>Subjective: Ease of use of the GUI.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Easily obtainable</a:t>
            </a:r>
          </a:p>
          <a:p>
            <a:pPr lvl="1"/>
            <a:r>
              <a:rPr lang="en-US" dirty="0" smtClean="0"/>
              <a:t>Gathering attribute data should not be a huge burden.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83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Minimize a schedule.</a:t>
            </a:r>
          </a:p>
          <a:p>
            <a:r>
              <a:rPr lang="en-US" dirty="0" smtClean="0"/>
              <a:t>Stay on schedule.</a:t>
            </a:r>
          </a:p>
          <a:p>
            <a:r>
              <a:rPr lang="en-US" dirty="0" smtClean="0"/>
              <a:t>Reduce the number of bugs.</a:t>
            </a:r>
          </a:p>
          <a:p>
            <a:r>
              <a:rPr lang="en-US" dirty="0" smtClean="0"/>
              <a:t>Predict the number of bugs that will arise.</a:t>
            </a:r>
          </a:p>
          <a:p>
            <a:r>
              <a:rPr lang="en-US" dirty="0" smtClean="0"/>
              <a:t>Make bug fixing easier.</a:t>
            </a:r>
          </a:p>
          <a:p>
            <a:r>
              <a:rPr lang="en-US" dirty="0" smtClean="0"/>
              <a:t>Assess ongoing quality.</a:t>
            </a:r>
          </a:p>
          <a:p>
            <a:r>
              <a:rPr lang="en-US" dirty="0" smtClean="0"/>
              <a:t>Improve finished results.</a:t>
            </a:r>
          </a:p>
          <a:p>
            <a:r>
              <a:rPr lang="en-US" dirty="0" smtClean="0"/>
              <a:t>Improve maintenance.</a:t>
            </a:r>
          </a:p>
          <a:p>
            <a:r>
              <a:rPr lang="en-US" dirty="0" smtClean="0"/>
              <a:t>Detect risks such as schedule slips and adjust staffing and work effort to address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0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</a:t>
            </a:r>
            <a:r>
              <a:rPr lang="en-US" dirty="0" smtClean="0"/>
              <a:t>Metrics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6" cy="4835525"/>
          </a:xfrm>
        </p:spPr>
        <p:txBody>
          <a:bodyPr/>
          <a:lstStyle/>
          <a:p>
            <a:r>
              <a:rPr lang="en-US" dirty="0" smtClean="0"/>
              <a:t>Provide </a:t>
            </a:r>
            <a:r>
              <a:rPr lang="en-US" dirty="0" smtClean="0">
                <a:solidFill>
                  <a:srgbClr val="B23C00"/>
                </a:solidFill>
              </a:rPr>
              <a:t>regular feedback to </a:t>
            </a:r>
            <a:r>
              <a:rPr lang="en-US" dirty="0" smtClean="0"/>
              <a:t>the project team.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Signposts</a:t>
            </a:r>
            <a:r>
              <a:rPr lang="en-US" dirty="0" smtClean="0"/>
              <a:t> that point in the right direction.</a:t>
            </a:r>
          </a:p>
          <a:p>
            <a:pPr lvl="1"/>
            <a:r>
              <a:rPr lang="en-US" dirty="0" smtClean="0"/>
              <a:t>Not always harbingers of doom.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Not to appraise individuals </a:t>
            </a:r>
            <a:br>
              <a:rPr lang="en-US" dirty="0" smtClean="0"/>
            </a:br>
            <a:r>
              <a:rPr lang="en-US" dirty="0" smtClean="0"/>
              <a:t>or the team as a whole.</a:t>
            </a:r>
          </a:p>
          <a:p>
            <a:pPr lvl="1"/>
            <a:r>
              <a:rPr lang="en-US" dirty="0" smtClean="0"/>
              <a:t>Do not use to chastise, or you will no longer get accurate metric data.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Do not obsess over a particular metric.</a:t>
            </a:r>
          </a:p>
          <a:p>
            <a:pPr lvl="1"/>
            <a:r>
              <a:rPr lang="en-US" dirty="0" smtClean="0"/>
              <a:t>Don’t create a problem where none exists.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22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Measure the </a:t>
            </a:r>
            <a:r>
              <a:rPr lang="en-US" dirty="0" smtClean="0">
                <a:solidFill>
                  <a:srgbClr val="B23C00"/>
                </a:solidFill>
              </a:rPr>
              <a:t>development process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Collect over a long period of time </a:t>
            </a:r>
            <a:br>
              <a:rPr lang="en-US" dirty="0" smtClean="0"/>
            </a:br>
            <a:r>
              <a:rPr lang="en-US" dirty="0" smtClean="0"/>
              <a:t>over many projects.</a:t>
            </a:r>
          </a:p>
          <a:p>
            <a:r>
              <a:rPr lang="en-US" dirty="0" smtClean="0"/>
              <a:t>Use to improve your development process.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Spend 1.5 to 2 hours</a:t>
            </a:r>
            <a:br>
              <a:rPr lang="en-US" dirty="0" smtClean="0"/>
            </a:br>
            <a:r>
              <a:rPr lang="en-US" dirty="0" smtClean="0"/>
              <a:t>per KLOC in future</a:t>
            </a:r>
            <a:br>
              <a:rPr lang="en-US" dirty="0" smtClean="0"/>
            </a:br>
            <a:r>
              <a:rPr lang="en-US" dirty="0" smtClean="0"/>
              <a:t>projects.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KLOC: </a:t>
            </a:r>
            <a:r>
              <a:rPr lang="en-US" dirty="0" smtClean="0"/>
              <a:t>thousand</a:t>
            </a:r>
            <a:br>
              <a:rPr lang="en-US" dirty="0" smtClean="0"/>
            </a:br>
            <a:r>
              <a:rPr lang="en-US" dirty="0" smtClean="0"/>
              <a:t>lines of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337561"/>
            <a:ext cx="4114755" cy="26848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81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a </a:t>
            </a:r>
            <a:r>
              <a:rPr lang="en-US" dirty="0" smtClean="0">
                <a:solidFill>
                  <a:srgbClr val="B23C00"/>
                </a:solidFill>
              </a:rPr>
              <a:t>specific project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to set project goals.</a:t>
            </a:r>
          </a:p>
          <a:p>
            <a:pPr lvl="1"/>
            <a:r>
              <a:rPr lang="en-US" dirty="0" smtClean="0"/>
              <a:t>Example: Write ten use cases per 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78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Project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and effort</a:t>
            </a:r>
          </a:p>
          <a:p>
            <a:pPr lvl="1"/>
            <a:r>
              <a:rPr lang="en-US" dirty="0" smtClean="0"/>
              <a:t>$$$</a:t>
            </a:r>
          </a:p>
          <a:p>
            <a:pPr lvl="1"/>
            <a:r>
              <a:rPr lang="en-US" dirty="0" smtClean="0"/>
              <a:t>person-hours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Defect rates</a:t>
            </a:r>
          </a:p>
          <a:p>
            <a:pPr lvl="1"/>
            <a:r>
              <a:rPr lang="en-US" dirty="0" smtClean="0"/>
              <a:t>number of bugs discovered over time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Lines of code</a:t>
            </a:r>
          </a:p>
          <a:p>
            <a:pPr lvl="1"/>
            <a:r>
              <a:rPr lang="en-US" dirty="0" smtClean="0"/>
              <a:t>average LOC per day, or per developer per day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Pages of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4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 Project Metrics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Sufficiency</a:t>
            </a:r>
          </a:p>
          <a:p>
            <a:pPr lvl="1"/>
            <a:r>
              <a:rPr lang="en-US" dirty="0" smtClean="0"/>
              <a:t>Satisfies all requirements.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Recovers from all anomalous events.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Easily adaptable to changes.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Reusability</a:t>
            </a:r>
          </a:p>
          <a:p>
            <a:pPr lvl="1"/>
            <a:r>
              <a:rPr lang="en-US" dirty="0" smtClean="0"/>
              <a:t>Can be reused in related applications.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7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Meets speed and resource requirements.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Achieves the required mean time between failures.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Is the basis for a version with greater scope.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Resists security breaches.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Subjective </a:t>
            </a:r>
            <a:r>
              <a:rPr lang="en-US" dirty="0" smtClean="0"/>
              <a:t>Project </a:t>
            </a:r>
            <a:r>
              <a:rPr lang="en-US" dirty="0"/>
              <a:t>Metrics</a:t>
            </a:r>
            <a:r>
              <a:rPr lang="en-US" i="1" dirty="0"/>
              <a:t>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13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In which project were the developers </a:t>
            </a:r>
            <a:br>
              <a:rPr lang="en-US" dirty="0" smtClean="0"/>
            </a:br>
            <a:r>
              <a:rPr lang="en-US" dirty="0" smtClean="0"/>
              <a:t>more productive?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5" name="Picture 4" descr="Screen Shot 2016-04-18 at 6.07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76" y="2331732"/>
            <a:ext cx="8423818" cy="30174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95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on the IBM 1401:</a:t>
            </a:r>
          </a:p>
          <a:p>
            <a:pPr lvl="4"/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sz="2200" dirty="0"/>
              <a:t>General info: </a:t>
            </a:r>
            <a:r>
              <a:rPr lang="en-US" sz="2200" dirty="0">
                <a:hlinkClick r:id="rId2"/>
              </a:rPr>
              <a:t>http://en.wikipedia.org/wiki/IBM_1401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My summer seminar: </a:t>
            </a:r>
            <a:r>
              <a:rPr lang="en-US" sz="2200" dirty="0">
                <a:hlinkClick r:id="rId3"/>
              </a:rPr>
              <a:t>http://www.cs.sjsu.edu/~mak/1401/</a:t>
            </a:r>
            <a:endParaRPr lang="en-US" sz="22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Restoration: </a:t>
            </a:r>
            <a:r>
              <a:rPr lang="en-US" sz="2200" dirty="0">
                <a:hlinkClick r:id="rId4"/>
              </a:rPr>
              <a:t>http://ed-thelen.org/1401Project/</a:t>
            </a:r>
            <a:r>
              <a:rPr lang="en-US" sz="2200" dirty="0" smtClean="0">
                <a:hlinkClick r:id="rId4"/>
              </a:rPr>
              <a:t>1401RestorationPage.html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74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</a:t>
            </a:r>
            <a:r>
              <a:rPr lang="en-US" dirty="0" smtClean="0"/>
              <a:t>-Oriented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Divide each attribute value by the project size.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Project Fracas was more productive in terms of lines of code.</a:t>
            </a:r>
          </a:p>
          <a:p>
            <a:r>
              <a:rPr lang="en-US" dirty="0" smtClean="0"/>
              <a:t>Project Ruction had less buggy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 descr="Screen Shot 2016-04-18 at 6.10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2030340"/>
            <a:ext cx="8595316" cy="1581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3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120584"/>
          </a:xfrm>
        </p:spPr>
        <p:txBody>
          <a:bodyPr/>
          <a:lstStyle/>
          <a:p>
            <a:r>
              <a:rPr lang="en-US" dirty="0" smtClean="0"/>
              <a:t>Calculate an </a:t>
            </a:r>
            <a:r>
              <a:rPr lang="en-US" dirty="0" smtClean="0">
                <a:solidFill>
                  <a:srgbClr val="B23C00"/>
                </a:solidFill>
              </a:rPr>
              <a:t>FP number </a:t>
            </a:r>
            <a:r>
              <a:rPr lang="en-US" dirty="0" smtClean="0"/>
              <a:t>to measure </a:t>
            </a:r>
            <a:br>
              <a:rPr lang="en-US" dirty="0" smtClean="0"/>
            </a:br>
            <a:r>
              <a:rPr lang="en-US" dirty="0" smtClean="0"/>
              <a:t>the application’s complexity.</a:t>
            </a:r>
          </a:p>
          <a:p>
            <a:pPr lvl="1"/>
            <a:r>
              <a:rPr lang="en-US" dirty="0" smtClean="0"/>
              <a:t>Measure a project from the user’s point of view.</a:t>
            </a:r>
          </a:p>
          <a:p>
            <a:pPr lvl="1"/>
            <a:r>
              <a:rPr lang="en-US" dirty="0" smtClean="0"/>
              <a:t>Count what an application does, not how it does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Function points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inputs: </a:t>
            </a:r>
            <a:r>
              <a:rPr lang="en-US" dirty="0" smtClean="0"/>
              <a:t>how many times internal data is updated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output: </a:t>
            </a:r>
            <a:r>
              <a:rPr lang="en-US" dirty="0" smtClean="0"/>
              <a:t>how many times output occurs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inquiries: </a:t>
            </a:r>
            <a:r>
              <a:rPr lang="en-US" dirty="0" smtClean="0"/>
              <a:t>how many query/response actions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internal files: </a:t>
            </a:r>
            <a:r>
              <a:rPr lang="en-US" dirty="0" smtClean="0"/>
              <a:t>number of logical files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external files: </a:t>
            </a:r>
            <a:r>
              <a:rPr lang="en-US" dirty="0" smtClean="0"/>
              <a:t>number of files used that are managed by external programs (such as databases)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8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4-18 at 6.30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74" y="2702071"/>
            <a:ext cx="5943535" cy="3378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Point Normalization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Multiply each FP metric by a </a:t>
            </a:r>
            <a:r>
              <a:rPr lang="en-US" dirty="0" smtClean="0">
                <a:solidFill>
                  <a:srgbClr val="B23C00"/>
                </a:solidFill>
              </a:rPr>
              <a:t>complexity factor </a:t>
            </a:r>
            <a:r>
              <a:rPr lang="en-US" dirty="0" smtClean="0"/>
              <a:t>and sum up the products to get a total (raw) FP.</a:t>
            </a:r>
          </a:p>
          <a:p>
            <a:pPr lvl="1"/>
            <a:r>
              <a:rPr lang="en-US" dirty="0" smtClean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09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1"/>
            <a:ext cx="8503826" cy="1036332"/>
          </a:xfrm>
        </p:spPr>
        <p:txBody>
          <a:bodyPr/>
          <a:lstStyle/>
          <a:p>
            <a:r>
              <a:rPr lang="en-US" dirty="0" smtClean="0"/>
              <a:t>Calculate the </a:t>
            </a:r>
            <a:r>
              <a:rPr lang="en-US" dirty="0" smtClean="0">
                <a:solidFill>
                  <a:srgbClr val="B23C00"/>
                </a:solidFill>
              </a:rPr>
              <a:t>complexity </a:t>
            </a:r>
            <a:r>
              <a:rPr lang="en-US" dirty="0">
                <a:solidFill>
                  <a:srgbClr val="B23C00"/>
                </a:solidFill>
              </a:rPr>
              <a:t>adjustment value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CAV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6" name="Picture 5" descr="Screen Shot 2016-04-18 at 6.32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039" y="1874537"/>
            <a:ext cx="5032643" cy="481232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87722"/>
              </p:ext>
            </p:extLst>
          </p:nvPr>
        </p:nvGraphicFramePr>
        <p:xfrm>
          <a:off x="767713" y="2484108"/>
          <a:ext cx="1884068" cy="213359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148080"/>
                <a:gridCol w="735988"/>
              </a:tblGrid>
              <a:tr h="248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Importance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Rating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Irrelevant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Minor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Moderate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Significant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Essential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806" y="5623536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0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final FP: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Example: FP = 267 x (0.65 + 0.01 x 42) = 285.69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5880" y="1965976"/>
            <a:ext cx="516785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FP = (raw FP) x (0.65 + </a:t>
            </a:r>
            <a:r>
              <a:rPr lang="en-US" sz="2400" smtClean="0"/>
              <a:t>0.01 x </a:t>
            </a:r>
            <a:r>
              <a:rPr lang="en-US" sz="2400" dirty="0" smtClean="0"/>
              <a:t>CAV)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5086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5C319-8D3C-2B4A-A32F-5D47B5E98049}" type="slidenum">
              <a:rPr lang="en-US"/>
              <a:pPr/>
              <a:t>5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</a:t>
            </a:r>
            <a:r>
              <a:rPr lang="en-US" dirty="0" smtClean="0"/>
              <a:t>Trip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the extensive </a:t>
            </a:r>
            <a:r>
              <a:rPr lang="en-US" dirty="0" smtClean="0">
                <a:solidFill>
                  <a:srgbClr val="B23C00"/>
                </a:solidFill>
              </a:rPr>
              <a:t>Revolution </a:t>
            </a:r>
            <a:r>
              <a:rPr lang="en-US" dirty="0" smtClean="0"/>
              <a:t>exhibit!</a:t>
            </a:r>
            <a:endParaRPr lang="en-US" dirty="0"/>
          </a:p>
          <a:p>
            <a:pPr lvl="1"/>
            <a:r>
              <a:rPr lang="en-US" sz="2000" dirty="0"/>
              <a:t>Walk through a timeline of the </a:t>
            </a:r>
            <a:br>
              <a:rPr lang="en-US" sz="2000" dirty="0"/>
            </a:br>
            <a:r>
              <a:rPr lang="en-US" sz="2000" dirty="0"/>
              <a:t>First 2000 Years of Computing History.</a:t>
            </a:r>
          </a:p>
          <a:p>
            <a:pPr lvl="1"/>
            <a:r>
              <a:rPr lang="en-US" sz="2000" dirty="0"/>
              <a:t>Historic computer systems, data processing equipment, </a:t>
            </a:r>
            <a:br>
              <a:rPr lang="en-US" sz="2000" dirty="0"/>
            </a:br>
            <a:r>
              <a:rPr lang="en-US" sz="2000" dirty="0"/>
              <a:t>and other artifacts.</a:t>
            </a:r>
          </a:p>
          <a:p>
            <a:pPr lvl="1"/>
            <a:r>
              <a:rPr lang="en-US" sz="2000" dirty="0"/>
              <a:t>Small theater presentations.</a:t>
            </a:r>
          </a:p>
        </p:txBody>
      </p:sp>
      <p:pic>
        <p:nvPicPr>
          <p:cNvPr id="63590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838" y="3154363"/>
            <a:ext cx="39465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590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49650"/>
            <a:ext cx="353536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7589838" y="5500688"/>
            <a:ext cx="1096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000"/>
              <a:t>Atanasoff-Berry </a:t>
            </a:r>
          </a:p>
          <a:p>
            <a:r>
              <a:rPr lang="en-US" sz="1000"/>
              <a:t>Computer </a:t>
            </a:r>
          </a:p>
        </p:txBody>
      </p:sp>
      <p:sp>
        <p:nvSpPr>
          <p:cNvPr id="635911" name="Text Box 7"/>
          <p:cNvSpPr txBox="1">
            <a:spLocks noChangeArrowheads="1"/>
          </p:cNvSpPr>
          <p:nvPr/>
        </p:nvSpPr>
        <p:spPr bwMode="auto">
          <a:xfrm>
            <a:off x="731838" y="5349875"/>
            <a:ext cx="6619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000"/>
              <a:t>Hollerith</a:t>
            </a:r>
          </a:p>
          <a:p>
            <a:pPr algn="r"/>
            <a:r>
              <a:rPr lang="en-US" sz="1000"/>
              <a:t>Census</a:t>
            </a:r>
          </a:p>
          <a:p>
            <a:pPr algn="r"/>
            <a:r>
              <a:rPr lang="en-US" sz="1000"/>
              <a:t>Machine</a:t>
            </a:r>
          </a:p>
        </p:txBody>
      </p:sp>
    </p:spTree>
    <p:extLst>
      <p:ext uri="{BB962C8B-B14F-4D97-AF65-F5344CB8AC3E}">
        <p14:creationId xmlns:p14="http://schemas.microsoft.com/office/powerpoint/2010/main" val="19659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F1881-2140-4C49-952B-B1133EEF241B}" type="slidenum">
              <a:rPr lang="en-US"/>
              <a:pPr/>
              <a:t>6</a:t>
            </a:fld>
            <a:endParaRPr lang="en-US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Unofficial Field Trip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</a:t>
            </a:r>
            <a:r>
              <a:rPr lang="en-US" u="sng" dirty="0" smtClean="0"/>
              <a:t>may</a:t>
            </a:r>
            <a:r>
              <a:rPr lang="en-US" dirty="0" smtClean="0"/>
              <a:t> be </a:t>
            </a:r>
            <a:r>
              <a:rPr lang="en-US" dirty="0">
                <a:solidFill>
                  <a:srgbClr val="B23C00"/>
                </a:solidFill>
              </a:rPr>
              <a:t>extra credit </a:t>
            </a:r>
            <a:r>
              <a:rPr lang="en-US" dirty="0"/>
              <a:t>if you participate in the visit </a:t>
            </a:r>
            <a:r>
              <a:rPr lang="en-US" dirty="0" smtClean="0"/>
              <a:t>to </a:t>
            </a:r>
            <a:r>
              <a:rPr lang="en-US" dirty="0"/>
              <a:t>the Computer History Museum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pPr lvl="1"/>
            <a:r>
              <a:rPr lang="en-US" u="sng" dirty="0" smtClean="0"/>
              <a:t>If</a:t>
            </a:r>
            <a:r>
              <a:rPr lang="en-US" dirty="0" smtClean="0"/>
              <a:t> I find the time to put together a </a:t>
            </a:r>
            <a:r>
              <a:rPr lang="en-US" dirty="0" smtClean="0">
                <a:solidFill>
                  <a:srgbClr val="B23C00"/>
                </a:solidFill>
              </a:rPr>
              <a:t>Canvas </a:t>
            </a:r>
            <a:r>
              <a:rPr lang="en-US" dirty="0" smtClean="0"/>
              <a:t>quiz.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Correct answers will be </a:t>
            </a:r>
            <a:r>
              <a:rPr lang="en-US" dirty="0"/>
              <a:t>found among the museum exhibits and presentations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You will have to read the exhibit labels, </a:t>
            </a:r>
            <a:br>
              <a:rPr lang="en-US" dirty="0" smtClean="0"/>
            </a:br>
            <a:r>
              <a:rPr lang="en-US" dirty="0" smtClean="0"/>
              <a:t>listen to the audio, and watch the videos.</a:t>
            </a:r>
            <a:endParaRPr lang="en-US" dirty="0" smtClean="0"/>
          </a:p>
          <a:p>
            <a:pPr lvl="5"/>
            <a:endParaRPr lang="en-US" dirty="0"/>
          </a:p>
          <a:p>
            <a:r>
              <a:rPr lang="en-US" dirty="0" smtClean="0"/>
              <a:t>Each correct answer adds one point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your midterm score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03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8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8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</a:t>
            </a:r>
            <a:r>
              <a:rPr lang="en-US" dirty="0" smtClean="0">
                <a:solidFill>
                  <a:srgbClr val="B23C00"/>
                </a:solidFill>
              </a:rPr>
              <a:t>code inspection</a:t>
            </a:r>
          </a:p>
          <a:p>
            <a:r>
              <a:rPr lang="en-US" dirty="0" smtClean="0"/>
              <a:t>Different levels: personal, walkthrough, formal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Personal review</a:t>
            </a:r>
          </a:p>
          <a:p>
            <a:pPr lvl="1"/>
            <a:r>
              <a:rPr lang="en-US" dirty="0" smtClean="0"/>
              <a:t>You carefully examine your own code </a:t>
            </a:r>
            <a:br>
              <a:rPr lang="en-US" dirty="0" smtClean="0"/>
            </a:br>
            <a:r>
              <a:rPr lang="en-US" dirty="0" smtClean="0"/>
              <a:t>to find and fix as many bugs as possible.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Code walkthrough</a:t>
            </a:r>
          </a:p>
          <a:p>
            <a:pPr lvl="1"/>
            <a:r>
              <a:rPr lang="en-US" dirty="0" smtClean="0"/>
              <a:t>An informal process where you walk through your code’s behavior in front of your project colleagues.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Formal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41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phases:</a:t>
            </a:r>
          </a:p>
          <a:p>
            <a:pPr lvl="4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Preparation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Inspection meeting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Repair and report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Preparation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Kick-off meeting to ensure everyone understands what is being reviewed.</a:t>
            </a:r>
          </a:p>
          <a:p>
            <a:pPr lvl="1"/>
            <a:r>
              <a:rPr lang="en-US" dirty="0" smtClean="0"/>
              <a:t>Decide on participants’ roles.</a:t>
            </a:r>
          </a:p>
          <a:p>
            <a:pPr lvl="1"/>
            <a:r>
              <a:rPr lang="en-US" dirty="0" smtClean="0"/>
              <a:t>Reviewers study the material being inspected.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2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Code </a:t>
            </a:r>
            <a:r>
              <a:rPr lang="en-US" dirty="0" smtClean="0"/>
              <a:t>Review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 meeting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Reviewers discuss inspection findings </a:t>
            </a:r>
            <a:br>
              <a:rPr lang="en-US" dirty="0"/>
            </a:br>
            <a:r>
              <a:rPr lang="en-US" dirty="0"/>
              <a:t>with the developers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Assign resolution responsibilities.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Repair and report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Developers fix bugs.</a:t>
            </a:r>
          </a:p>
          <a:p>
            <a:pPr lvl="1"/>
            <a:r>
              <a:rPr lang="en-US" dirty="0" smtClean="0"/>
              <a:t>Write and submit an inspection report.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28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42152</TotalTime>
  <Words>1655</Words>
  <Application>Microsoft Macintosh PowerPoint</Application>
  <PresentationFormat>On-screen Show (4:3)</PresentationFormat>
  <Paragraphs>510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Quadrant</vt:lpstr>
      <vt:lpstr>CS 160 and CMPE/SE 131 Software Engineering April 19 Class Meeting</vt:lpstr>
      <vt:lpstr>Unofficial Field Trip</vt:lpstr>
      <vt:lpstr>Unofficial Field Trip, cont’d</vt:lpstr>
      <vt:lpstr>Unofficial Field Trip, cont’d</vt:lpstr>
      <vt:lpstr>Unofficial Field Trip, cont’d</vt:lpstr>
      <vt:lpstr>Unofficial Field Trip, cont’d</vt:lpstr>
      <vt:lpstr>Code Reviews</vt:lpstr>
      <vt:lpstr>Formal Code Review</vt:lpstr>
      <vt:lpstr>Formal Code Review, cont’d</vt:lpstr>
      <vt:lpstr>Formal Code Review, cont’d</vt:lpstr>
      <vt:lpstr>What to Review</vt:lpstr>
      <vt:lpstr>What to Ask During a Code Review</vt:lpstr>
      <vt:lpstr>Why do Code Reviews?</vt:lpstr>
      <vt:lpstr>Why do Code Reviews? cont’d</vt:lpstr>
      <vt:lpstr>Benefits of Code Reviews</vt:lpstr>
      <vt:lpstr>Resistance to Code Reviews</vt:lpstr>
      <vt:lpstr>Pros and Cons of Code Reviews</vt:lpstr>
      <vt:lpstr>Pros and Cons of Code Reviews, cont’d</vt:lpstr>
      <vt:lpstr>Continuous Code Review</vt:lpstr>
      <vt:lpstr>Productive Code Reviews</vt:lpstr>
      <vt:lpstr>What to Look For in a Code Review</vt:lpstr>
      <vt:lpstr>What to Look For in a Code Review, cont’d</vt:lpstr>
      <vt:lpstr>A Code Review War Story</vt:lpstr>
      <vt:lpstr>Next Week: (Semi) Formal Code Reviews</vt:lpstr>
      <vt:lpstr>Next Week: Code Reviews, cont’d</vt:lpstr>
      <vt:lpstr>Code Review Inspection Meetings: CS 160-01</vt:lpstr>
      <vt:lpstr>Code Review Inspection Meetings: CS 160-02</vt:lpstr>
      <vt:lpstr>Code Review Inspection Meetings: CmpE 131-01</vt:lpstr>
      <vt:lpstr>Software Metrics</vt:lpstr>
      <vt:lpstr>What are Good Attributes and Metrics?</vt:lpstr>
      <vt:lpstr>What are Good Attributes and Metrics? cont’d</vt:lpstr>
      <vt:lpstr>How to Use Metrics</vt:lpstr>
      <vt:lpstr>How to Use Metrics, cont’d</vt:lpstr>
      <vt:lpstr>Process Metrics</vt:lpstr>
      <vt:lpstr>Project Metrics</vt:lpstr>
      <vt:lpstr>Objective Project Metrics</vt:lpstr>
      <vt:lpstr>Subjective Project Metrics</vt:lpstr>
      <vt:lpstr>Subjective Project Metrics, cont’d</vt:lpstr>
      <vt:lpstr>Metric Normalization</vt:lpstr>
      <vt:lpstr>Size-Oriented Normalization</vt:lpstr>
      <vt:lpstr>Function Point Normalization</vt:lpstr>
      <vt:lpstr>Function Point Normalization, cont’d</vt:lpstr>
      <vt:lpstr>Function Point Normalization, cont’d</vt:lpstr>
      <vt:lpstr>Function Point Normalization,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555</cp:revision>
  <dcterms:created xsi:type="dcterms:W3CDTF">2008-01-12T03:52:55Z</dcterms:created>
  <dcterms:modified xsi:type="dcterms:W3CDTF">2016-04-19T18:29:54Z</dcterms:modified>
  <cp:category/>
</cp:coreProperties>
</file>