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F7D"/>
    <a:srgbClr val="FFFF66"/>
    <a:srgbClr val="B23C00"/>
    <a:srgbClr val="66CCFF"/>
    <a:srgbClr val="993300"/>
    <a:srgbClr val="0080FF"/>
    <a:srgbClr val="0033CC"/>
    <a:srgbClr val="CC99FF"/>
    <a:srgbClr val="99FF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046" autoAdjust="0"/>
    <p:restoredTop sz="94660"/>
  </p:normalViewPr>
  <p:slideViewPr>
    <p:cSldViewPr>
      <p:cViewPr varScale="1">
        <p:scale>
          <a:sx n="134" d="100"/>
          <a:sy n="134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39C8-0658-6B43-8ED6-364E941EC8DA}" type="datetimeFigureOut">
              <a:rPr lang="en-US" smtClean="0"/>
              <a:t>3/21/16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D711-37F3-CA42-BDC4-00969F2C2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9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AB4227-A9F2-9344-A810-0E6C10F39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4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26E3E-A15E-8945-8438-BECDE139A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1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5879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065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C029B-C926-AA41-8938-73813A1A3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3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46BBD0-446B-C240-9E99-482CC83225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0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0FF702-6DC9-7145-B864-29D84DF36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6AFACF-6C35-2A42-B663-53D1B1DF9E1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13" name="Picture 13" descr="SJSU-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629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March 22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200066" y="6263609"/>
            <a:ext cx="3021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160 and CMPE/SE 131: Software Engineering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61" r:id="rId4"/>
    <p:sldLayoutId id="2147483662" r:id="rId5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ugzilla.org/about/" TargetMode="External"/><Relationship Id="rId3" Type="http://schemas.openxmlformats.org/officeDocument/2006/relationships/hyperlink" Target="http://www.bugheaven.com/index.php/Free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hyperlink" Target="http://bugzilla.readthedocs.org/en/latest/_images/bzLifecycle.pn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3001" y="1417342"/>
            <a:ext cx="7696200" cy="2057400"/>
          </a:xfrm>
        </p:spPr>
        <p:txBody>
          <a:bodyPr/>
          <a:lstStyle/>
          <a:p>
            <a:r>
              <a:rPr lang="en-US" sz="3600" dirty="0"/>
              <a:t>CS </a:t>
            </a:r>
            <a:r>
              <a:rPr lang="en-US" sz="3600" dirty="0" smtClean="0"/>
              <a:t>160 and CMPE/SE 131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Software </a:t>
            </a:r>
            <a:r>
              <a:rPr lang="en-US" sz="3600" dirty="0"/>
              <a:t>Engineering</a:t>
            </a:r>
            <a:br>
              <a:rPr lang="en-US" sz="3600" dirty="0"/>
            </a:br>
            <a:r>
              <a:rPr lang="en-US" sz="2400" dirty="0" smtClean="0"/>
              <a:t>March 22 Class Meeting</a:t>
            </a:r>
            <a:endParaRPr lang="en-US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03317"/>
            <a:ext cx="7696200" cy="2377414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</a:t>
            </a:r>
            <a:r>
              <a:rPr lang="en-US" dirty="0" smtClean="0"/>
              <a:t>Science</a:t>
            </a:r>
            <a:br>
              <a:rPr lang="en-US" dirty="0" smtClean="0"/>
            </a:br>
            <a:r>
              <a:rPr lang="en-US" dirty="0" smtClean="0"/>
              <a:t>Department of Computer Engineering</a:t>
            </a:r>
            <a:br>
              <a:rPr lang="en-US" dirty="0" smtClean="0"/>
            </a:br>
            <a:r>
              <a:rPr lang="en-US" sz="2000" dirty="0" smtClean="0"/>
              <a:t>San José </a:t>
            </a:r>
            <a:r>
              <a:rPr lang="en-US" sz="2000" dirty="0"/>
              <a:t>State University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Instructor</a:t>
            </a:r>
            <a:r>
              <a:rPr lang="en-US" dirty="0"/>
              <a:t>: Ron Mak</a:t>
            </a:r>
          </a:p>
          <a:p>
            <a:pPr algn="ctr">
              <a:lnSpc>
                <a:spcPct val="90000"/>
              </a:lnSpc>
            </a:pPr>
            <a:r>
              <a:rPr lang="en-US" sz="2000" dirty="0">
                <a:hlinkClick r:id="rId2"/>
              </a:rPr>
              <a:t>www.cs.sjsu.edu/~</a:t>
            </a:r>
            <a:r>
              <a:rPr lang="en-US" sz="2000" dirty="0" smtClean="0">
                <a:hlinkClick r:id="rId2"/>
              </a:rPr>
              <a:t>mak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3001" y="4618989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6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7975" y="4526268"/>
            <a:ext cx="1371625" cy="129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6049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66536" y="6263609"/>
            <a:ext cx="1905000" cy="457200"/>
          </a:xfrm>
        </p:spPr>
        <p:txBody>
          <a:bodyPr/>
          <a:lstStyle/>
          <a:p>
            <a:fld id="{E833FAF0-B733-5242-A3F0-07402FC67716}" type="slidenum">
              <a:rPr lang="en-US"/>
              <a:pPr/>
              <a:t>10</a:t>
            </a:fld>
            <a:endParaRPr lang="en-US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/>
              </a:rPr>
              <a:t>“</a:t>
            </a:r>
            <a:r>
              <a:rPr lang="en-US" dirty="0" smtClean="0"/>
              <a:t>Good</a:t>
            </a:r>
            <a:r>
              <a:rPr lang="en-US" altLang="ja-JP" dirty="0" smtClean="0">
                <a:latin typeface="Arial"/>
              </a:rPr>
              <a:t>”</a:t>
            </a:r>
            <a:r>
              <a:rPr lang="en-US" dirty="0" smtClean="0"/>
              <a:t> </a:t>
            </a:r>
            <a:r>
              <a:rPr lang="en-US" dirty="0"/>
              <a:t>Estimates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 smtClean="0"/>
              <a:t>Estimates 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need to be perfectly accurate as much as they need to be </a:t>
            </a:r>
            <a:r>
              <a:rPr lang="en-US" dirty="0">
                <a:solidFill>
                  <a:srgbClr val="B23C00"/>
                </a:solidFill>
              </a:rPr>
              <a:t>useful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047943" y="2423171"/>
            <a:ext cx="6907300" cy="2308324"/>
          </a:xfrm>
          <a:prstGeom prst="rect">
            <a:avLst/>
          </a:prstGeom>
          <a:solidFill>
            <a:srgbClr val="FFFFC2"/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altLang="ja-JP" sz="2400" dirty="0" smtClean="0"/>
              <a:t>“</a:t>
            </a:r>
            <a:r>
              <a:rPr lang="en-US" sz="2400" dirty="0" smtClean="0"/>
              <a:t>A </a:t>
            </a:r>
            <a:r>
              <a:rPr lang="en-US" sz="2400" dirty="0"/>
              <a:t>good estimate is an estimate that provides a </a:t>
            </a:r>
            <a:br>
              <a:rPr lang="en-US" sz="2400" dirty="0"/>
            </a:br>
            <a:r>
              <a:rPr lang="en-US" sz="2400" dirty="0">
                <a:solidFill>
                  <a:srgbClr val="B23C00"/>
                </a:solidFill>
              </a:rPr>
              <a:t>clear enough view of the project reality </a:t>
            </a:r>
            <a:r>
              <a:rPr lang="en-US" sz="2400" dirty="0"/>
              <a:t>to allow </a:t>
            </a:r>
            <a:r>
              <a:rPr lang="en-US" sz="2400" dirty="0">
                <a:solidFill>
                  <a:srgbClr val="0000FF"/>
                </a:solidFill>
              </a:rPr>
              <a:t/>
            </a:r>
            <a:br>
              <a:rPr lang="en-US" sz="2400" dirty="0">
                <a:solidFill>
                  <a:srgbClr val="0000FF"/>
                </a:solidFill>
              </a:rPr>
            </a:br>
            <a:r>
              <a:rPr lang="en-US" sz="2400" dirty="0"/>
              <a:t>the project leadership to make good decisions </a:t>
            </a:r>
            <a:r>
              <a:rPr lang="en-US" sz="2400" dirty="0">
                <a:solidFill>
                  <a:srgbClr val="0000FF"/>
                </a:solidFill>
              </a:rPr>
              <a:t/>
            </a:r>
            <a:br>
              <a:rPr lang="en-US" sz="2400" dirty="0">
                <a:solidFill>
                  <a:srgbClr val="0000FF"/>
                </a:solidFill>
              </a:rPr>
            </a:br>
            <a:r>
              <a:rPr lang="en-US" sz="2400" dirty="0"/>
              <a:t>about </a:t>
            </a:r>
            <a:r>
              <a:rPr lang="en-US" sz="2400" dirty="0">
                <a:solidFill>
                  <a:srgbClr val="B23C00"/>
                </a:solidFill>
              </a:rPr>
              <a:t>how to control the project </a:t>
            </a:r>
            <a:r>
              <a:rPr lang="en-US" sz="2400" dirty="0"/>
              <a:t>to hit its targets</a:t>
            </a:r>
            <a:r>
              <a:rPr lang="en-US" sz="2400" dirty="0" smtClean="0"/>
              <a:t>.</a:t>
            </a:r>
            <a:r>
              <a:rPr lang="en-US" altLang="ja-JP" sz="2400" dirty="0" smtClean="0"/>
              <a:t>”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  <a:p>
            <a:pPr marL="0" lvl="1" algn="r"/>
            <a:r>
              <a:rPr lang="en-US" sz="2000" i="1" dirty="0" smtClean="0"/>
              <a:t>Steve </a:t>
            </a:r>
            <a:r>
              <a:rPr lang="en-US" sz="2000" i="1" dirty="0"/>
              <a:t>McConnell, </a:t>
            </a:r>
            <a:r>
              <a:rPr lang="en-US" sz="2000" i="1" u="sng" dirty="0"/>
              <a:t>Software </a:t>
            </a:r>
            <a:r>
              <a:rPr lang="en-US" sz="2000" i="1" u="sng" dirty="0" smtClean="0"/>
              <a:t>Estimation</a:t>
            </a:r>
            <a:endParaRPr lang="en-US" sz="2000" i="1" u="sng" dirty="0"/>
          </a:p>
        </p:txBody>
      </p:sp>
    </p:spTree>
    <p:extLst>
      <p:ext uri="{BB962C8B-B14F-4D97-AF65-F5344CB8AC3E}">
        <p14:creationId xmlns:p14="http://schemas.microsoft.com/office/powerpoint/2010/main" val="1827411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9934-E632-7D43-BDE1-0EC867066F06}" type="slidenum">
              <a:rPr lang="en-US"/>
              <a:pPr/>
              <a:t>11</a:t>
            </a:fld>
            <a:endParaRPr 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Unit Inflation of Estimates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Time unit inflation: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hours </a:t>
            </a:r>
            <a:r>
              <a:rPr lang="en-US" dirty="0">
                <a:cs typeface="Arial" charset="0"/>
              </a:rPr>
              <a:t>→ days → weeks → months → years</a:t>
            </a:r>
          </a:p>
          <a:p>
            <a:pPr lvl="3"/>
            <a:endParaRPr lang="en-US" dirty="0">
              <a:cs typeface="Arial" charset="0"/>
            </a:endParaRPr>
          </a:p>
          <a:p>
            <a:pPr lvl="1"/>
            <a:r>
              <a:rPr lang="en-US" altLang="ja-JP" dirty="0" smtClean="0">
                <a:latin typeface="Arial"/>
                <a:cs typeface="Arial" charset="0"/>
              </a:rPr>
              <a:t>“</a:t>
            </a:r>
            <a:r>
              <a:rPr lang="en-US" dirty="0" smtClean="0">
                <a:cs typeface="Arial" charset="0"/>
              </a:rPr>
              <a:t>It </a:t>
            </a:r>
            <a:r>
              <a:rPr lang="en-US" dirty="0">
                <a:cs typeface="Arial" charset="0"/>
              </a:rPr>
              <a:t>should take me </a:t>
            </a:r>
            <a:r>
              <a:rPr lang="en-US" dirty="0">
                <a:solidFill>
                  <a:srgbClr val="B23C00"/>
                </a:solidFill>
                <a:cs typeface="Arial" charset="0"/>
              </a:rPr>
              <a:t>two hours </a:t>
            </a:r>
            <a:r>
              <a:rPr lang="en-US" dirty="0">
                <a:cs typeface="Arial" charset="0"/>
              </a:rPr>
              <a:t>to do </a:t>
            </a:r>
            <a:r>
              <a:rPr lang="en-US" dirty="0" smtClean="0">
                <a:cs typeface="Arial" charset="0"/>
              </a:rPr>
              <a:t>this</a:t>
            </a:r>
            <a:r>
              <a:rPr lang="en-US" dirty="0" smtClean="0">
                <a:cs typeface="Arial" charset="0"/>
              </a:rPr>
              <a:t>.</a:t>
            </a:r>
            <a:r>
              <a:rPr lang="en-US" altLang="ja-JP" dirty="0" smtClean="0">
                <a:latin typeface="Arial"/>
                <a:cs typeface="Arial" charset="0"/>
              </a:rPr>
              <a:t>”</a:t>
            </a:r>
            <a:endParaRPr lang="en-US" dirty="0">
              <a:cs typeface="Arial" charset="0"/>
            </a:endParaRPr>
          </a:p>
          <a:p>
            <a:pPr lvl="1"/>
            <a:r>
              <a:rPr lang="en-US" dirty="0">
                <a:cs typeface="Arial" charset="0"/>
              </a:rPr>
              <a:t>Reality: It will take </a:t>
            </a:r>
            <a:r>
              <a:rPr lang="en-US" dirty="0">
                <a:solidFill>
                  <a:srgbClr val="B23C00"/>
                </a:solidFill>
                <a:cs typeface="Arial" charset="0"/>
              </a:rPr>
              <a:t>two days</a:t>
            </a:r>
            <a:r>
              <a:rPr lang="en-US" dirty="0" smtClean="0">
                <a:cs typeface="Arial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054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9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58FB-C52D-1044-9CC3-5D0ECBADAC38}" type="slidenum">
              <a:rPr lang="en-US"/>
              <a:pPr/>
              <a:t>12</a:t>
            </a:fld>
            <a:endParaRPr lang="en-US"/>
          </a:p>
        </p:txBody>
      </p:sp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Estimation Techniques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Complex mathematical </a:t>
            </a:r>
            <a:r>
              <a:rPr lang="en-US" dirty="0" smtClean="0">
                <a:solidFill>
                  <a:srgbClr val="B23C00"/>
                </a:solidFill>
              </a:rPr>
              <a:t>formulas</a:t>
            </a:r>
          </a:p>
          <a:p>
            <a:pPr lvl="6"/>
            <a:endParaRPr lang="en-US" dirty="0">
              <a:solidFill>
                <a:schemeClr val="folHlink"/>
              </a:solidFill>
            </a:endParaRPr>
          </a:p>
          <a:p>
            <a:pPr lvl="1"/>
            <a:r>
              <a:rPr lang="en-US" dirty="0"/>
              <a:t>Best for the very largest projects.</a:t>
            </a:r>
          </a:p>
          <a:p>
            <a:pPr lvl="1"/>
            <a:r>
              <a:rPr lang="en-US" dirty="0"/>
              <a:t>Done by professional estimators.</a:t>
            </a:r>
          </a:p>
          <a:p>
            <a:pPr lvl="3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History and </a:t>
            </a:r>
            <a:r>
              <a:rPr lang="en-US" dirty="0" smtClean="0">
                <a:solidFill>
                  <a:srgbClr val="B23C00"/>
                </a:solidFill>
              </a:rPr>
              <a:t>analogy</a:t>
            </a:r>
          </a:p>
          <a:p>
            <a:pPr lvl="7"/>
            <a:endParaRPr lang="en-US" dirty="0">
              <a:solidFill>
                <a:schemeClr val="folHlink"/>
              </a:solidFill>
            </a:endParaRPr>
          </a:p>
          <a:p>
            <a:pPr lvl="1"/>
            <a:r>
              <a:rPr lang="en-US" dirty="0"/>
              <a:t>How long did similar tasks take in the past?</a:t>
            </a:r>
          </a:p>
          <a:p>
            <a:pPr lvl="3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Expert </a:t>
            </a:r>
            <a:r>
              <a:rPr lang="en-US" dirty="0" smtClean="0">
                <a:solidFill>
                  <a:srgbClr val="B23C00"/>
                </a:solidFill>
              </a:rPr>
              <a:t>opinions</a:t>
            </a:r>
          </a:p>
          <a:p>
            <a:pPr lvl="7"/>
            <a:endParaRPr lang="en-US" dirty="0">
              <a:solidFill>
                <a:schemeClr val="folHlink"/>
              </a:solidFill>
            </a:endParaRPr>
          </a:p>
          <a:p>
            <a:pPr lvl="1"/>
            <a:r>
              <a:rPr lang="en-US" dirty="0"/>
              <a:t>But do you have similar skills as the experts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751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3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93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58FB-C52D-1044-9CC3-5D0ECBADAC38}" type="slidenum">
              <a:rPr lang="en-US"/>
              <a:pPr/>
              <a:t>13</a:t>
            </a:fld>
            <a:endParaRPr lang="en-US"/>
          </a:p>
        </p:txBody>
      </p:sp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Estimation </a:t>
            </a:r>
            <a:r>
              <a:rPr lang="en-US" dirty="0" smtClean="0"/>
              <a:t>Techniques</a:t>
            </a:r>
            <a:r>
              <a:rPr lang="en-US" i="1" dirty="0" smtClean="0"/>
              <a:t>, cont’d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Off</a:t>
            </a:r>
            <a:r>
              <a:rPr lang="en-US" dirty="0">
                <a:solidFill>
                  <a:srgbClr val="B23C00"/>
                </a:solidFill>
              </a:rPr>
              <a:t>-the-cuff </a:t>
            </a:r>
            <a:r>
              <a:rPr lang="en-US" altLang="ja-JP" dirty="0" smtClean="0">
                <a:solidFill>
                  <a:srgbClr val="B23C00"/>
                </a:solidFill>
                <a:latin typeface="Arial"/>
              </a:rPr>
              <a:t>“</a:t>
            </a:r>
            <a:r>
              <a:rPr lang="en-US" dirty="0" smtClean="0">
                <a:solidFill>
                  <a:srgbClr val="B23C00"/>
                </a:solidFill>
              </a:rPr>
              <a:t>guesstimates</a:t>
            </a:r>
            <a:r>
              <a:rPr lang="en-US" altLang="ja-JP" dirty="0" smtClean="0">
                <a:solidFill>
                  <a:srgbClr val="B23C00"/>
                </a:solidFill>
                <a:latin typeface="Arial"/>
              </a:rPr>
              <a:t>”</a:t>
            </a:r>
            <a:endParaRPr lang="en-US" altLang="ja-JP" dirty="0" smtClean="0">
              <a:solidFill>
                <a:srgbClr val="B23C00"/>
              </a:solidFill>
              <a:latin typeface="Arial"/>
            </a:endParaRPr>
          </a:p>
          <a:p>
            <a:pPr lvl="6"/>
            <a:endParaRPr lang="en-US" dirty="0">
              <a:solidFill>
                <a:schemeClr val="folHlink"/>
              </a:solidFill>
            </a:endParaRPr>
          </a:p>
          <a:p>
            <a:pPr lvl="1"/>
            <a:r>
              <a:rPr lang="en-US" dirty="0"/>
              <a:t>Based on personal experience.</a:t>
            </a:r>
          </a:p>
          <a:p>
            <a:pPr lvl="1"/>
            <a:r>
              <a:rPr lang="en-US" dirty="0"/>
              <a:t>The smaller the task,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more accurate the estimate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840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45F5-13D1-2A4C-A339-924E1BD662E7}" type="slidenum">
              <a:rPr lang="en-US"/>
              <a:pPr/>
              <a:t>14</a:t>
            </a:fld>
            <a:endParaRPr lang="en-US"/>
          </a:p>
        </p:txBody>
      </p:sp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</a:t>
            </a:r>
            <a:r>
              <a:rPr lang="en-US" dirty="0"/>
              <a:t>Schedules</a:t>
            </a:r>
            <a:endParaRPr lang="en-US" dirty="0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Once estimates are put into a </a:t>
            </a:r>
            <a:r>
              <a:rPr lang="en-US" dirty="0">
                <a:solidFill>
                  <a:srgbClr val="B23C00"/>
                </a:solidFill>
              </a:rPr>
              <a:t>schedule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they become </a:t>
            </a:r>
            <a:r>
              <a:rPr lang="en-US" dirty="0">
                <a:solidFill>
                  <a:srgbClr val="B23C00"/>
                </a:solidFill>
              </a:rPr>
              <a:t>commitments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However, schedules can change (i.e., </a:t>
            </a:r>
            <a:r>
              <a:rPr lang="en-US" dirty="0">
                <a:solidFill>
                  <a:srgbClr val="B23C00"/>
                </a:solidFill>
              </a:rPr>
              <a:t>slip</a:t>
            </a:r>
            <a:r>
              <a:rPr lang="en-US" dirty="0"/>
              <a:t>) ...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up </a:t>
            </a:r>
            <a:r>
              <a:rPr lang="en-US" dirty="0"/>
              <a:t>to a point!</a:t>
            </a:r>
          </a:p>
        </p:txBody>
      </p:sp>
    </p:spTree>
    <p:extLst>
      <p:ext uri="{BB962C8B-B14F-4D97-AF65-F5344CB8AC3E}">
        <p14:creationId xmlns:p14="http://schemas.microsoft.com/office/powerpoint/2010/main" val="1120401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Project Schedule: Gantt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 descr="Screen Shot 2016-03-21 at 9.58.5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7342"/>
            <a:ext cx="9144000" cy="444573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754878" y="4248375"/>
            <a:ext cx="1403412" cy="369332"/>
          </a:xfrm>
          <a:prstGeom prst="rect">
            <a:avLst/>
          </a:prstGeom>
          <a:solidFill>
            <a:srgbClr val="001F7D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66"/>
                </a:solidFill>
              </a:rPr>
              <a:t>Critical path</a:t>
            </a:r>
            <a:endParaRPr lang="en-US" dirty="0">
              <a:solidFill>
                <a:srgbClr val="FF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211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Project Schedule: </a:t>
            </a:r>
            <a:r>
              <a:rPr lang="en-US" dirty="0" smtClean="0"/>
              <a:t>PERT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4" descr="Screen Shot 2016-03-21 at 10.01.4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54987"/>
            <a:ext cx="9144000" cy="463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76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Project Schedule: </a:t>
            </a:r>
            <a:r>
              <a:rPr lang="en-US" dirty="0" smtClean="0"/>
              <a:t>Resources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4" descr="Screen Shot 2016-03-21 at 10.04.0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5903"/>
            <a:ext cx="9144000" cy="417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553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draft of your Design Document.</a:t>
            </a:r>
          </a:p>
          <a:p>
            <a:pPr lvl="5"/>
            <a:endParaRPr lang="en-US" dirty="0"/>
          </a:p>
          <a:p>
            <a:r>
              <a:rPr lang="en-US" dirty="0" smtClean="0"/>
              <a:t>Document the design of your application.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MVC architecture</a:t>
            </a:r>
          </a:p>
          <a:p>
            <a:pPr lvl="1"/>
            <a:r>
              <a:rPr lang="en-US" dirty="0" smtClean="0"/>
              <a:t>UML package and class diagrams</a:t>
            </a:r>
          </a:p>
          <a:p>
            <a:pPr lvl="1"/>
            <a:r>
              <a:rPr lang="en-US" dirty="0" smtClean="0"/>
              <a:t>UML sequence diagram</a:t>
            </a:r>
          </a:p>
          <a:p>
            <a:pPr lvl="6"/>
            <a:endParaRPr lang="en-US" dirty="0"/>
          </a:p>
          <a:p>
            <a:r>
              <a:rPr lang="en-US" dirty="0" smtClean="0"/>
              <a:t>Document the design of your database.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Conceptual model: entity-relationship (ER) diagram</a:t>
            </a:r>
          </a:p>
          <a:p>
            <a:pPr lvl="1"/>
            <a:r>
              <a:rPr lang="en-US" dirty="0" smtClean="0"/>
              <a:t>Logical model: relational schema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967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Bug 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AKA </a:t>
            </a:r>
            <a:r>
              <a:rPr lang="en-US" dirty="0" smtClean="0">
                <a:solidFill>
                  <a:srgbClr val="B23C00"/>
                </a:solidFill>
              </a:rPr>
              <a:t>defect tracking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B23C00"/>
                </a:solidFill>
              </a:rPr>
              <a:t>issue tracking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 central </a:t>
            </a:r>
            <a:r>
              <a:rPr lang="en-US" dirty="0" smtClean="0"/>
              <a:t>place to store application bugs </a:t>
            </a:r>
            <a:r>
              <a:rPr lang="en-US" dirty="0" smtClean="0"/>
              <a:t>found: </a:t>
            </a:r>
            <a:endParaRPr lang="en-US" dirty="0" smtClean="0"/>
          </a:p>
          <a:p>
            <a:pPr lvl="1"/>
            <a:r>
              <a:rPr lang="en-US" dirty="0" smtClean="0"/>
              <a:t>During </a:t>
            </a:r>
            <a:r>
              <a:rPr lang="en-US" dirty="0" smtClean="0"/>
              <a:t>development and testing</a:t>
            </a:r>
          </a:p>
          <a:p>
            <a:pPr lvl="1"/>
            <a:r>
              <a:rPr lang="en-US" dirty="0" smtClean="0"/>
              <a:t>After </a:t>
            </a:r>
            <a:r>
              <a:rPr lang="en-US" dirty="0" smtClean="0"/>
              <a:t>deployment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Store, categorize, prioritize, and assign </a:t>
            </a:r>
            <a:r>
              <a:rPr lang="en-US" dirty="0" smtClean="0"/>
              <a:t>bugs </a:t>
            </a:r>
            <a:br>
              <a:rPr lang="en-US" dirty="0" smtClean="0"/>
            </a:br>
            <a:r>
              <a:rPr lang="en-US" dirty="0" smtClean="0"/>
              <a:t>to developers to fix.</a:t>
            </a:r>
            <a:endParaRPr lang="en-US" dirty="0" smtClean="0"/>
          </a:p>
          <a:p>
            <a:r>
              <a:rPr lang="en-US" dirty="0" smtClean="0"/>
              <a:t>Look up bugs in the bug database.</a:t>
            </a:r>
          </a:p>
          <a:p>
            <a:r>
              <a:rPr lang="en-US" dirty="0" smtClean="0"/>
              <a:t>Keep track of the status of each bug.</a:t>
            </a:r>
          </a:p>
          <a:p>
            <a:r>
              <a:rPr lang="en-US" dirty="0" smtClean="0"/>
              <a:t>Generate bug reports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996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A87B-0193-5946-8DCB-F33C0DE88192}" type="slidenum">
              <a:rPr lang="en-US"/>
              <a:pPr/>
              <a:t>4</a:t>
            </a:fld>
            <a:endParaRPr lang="en-US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4"/>
            <a:ext cx="8229600" cy="4754828"/>
          </a:xfrm>
        </p:spPr>
        <p:txBody>
          <a:bodyPr/>
          <a:lstStyle/>
          <a:p>
            <a:r>
              <a:rPr lang="en-US" dirty="0"/>
              <a:t>A leading </a:t>
            </a:r>
            <a:r>
              <a:rPr lang="en-US" dirty="0" smtClean="0"/>
              <a:t>web</a:t>
            </a:r>
            <a:r>
              <a:rPr lang="en-US" dirty="0"/>
              <a:t>-based </a:t>
            </a:r>
            <a:r>
              <a:rPr lang="en-US" dirty="0" smtClean="0"/>
              <a:t>bug</a:t>
            </a:r>
            <a:r>
              <a:rPr lang="en-US" dirty="0"/>
              <a:t>-tracking </a:t>
            </a:r>
            <a:r>
              <a:rPr lang="en-US" dirty="0" smtClean="0"/>
              <a:t>tool.</a:t>
            </a:r>
            <a:endParaRPr lang="en-US" dirty="0"/>
          </a:p>
          <a:p>
            <a:pPr lvl="1"/>
            <a:r>
              <a:rPr lang="en-US" dirty="0"/>
              <a:t>See </a:t>
            </a:r>
            <a:r>
              <a:rPr lang="en-US" dirty="0">
                <a:hlinkClick r:id="rId2"/>
              </a:rPr>
              <a:t>http://www.bugzilla.org/about/</a:t>
            </a:r>
            <a:r>
              <a:rPr lang="en-US" dirty="0"/>
              <a:t> </a:t>
            </a:r>
          </a:p>
          <a:p>
            <a:pPr lvl="6"/>
            <a:endParaRPr lang="en-US" dirty="0"/>
          </a:p>
          <a:p>
            <a:r>
              <a:rPr lang="en-US" dirty="0" smtClean="0"/>
              <a:t>Features</a:t>
            </a:r>
            <a:endParaRPr lang="en-US" dirty="0"/>
          </a:p>
          <a:p>
            <a:pPr lvl="1"/>
            <a:r>
              <a:rPr lang="en-US" dirty="0"/>
              <a:t>Track bugs and code changes</a:t>
            </a:r>
          </a:p>
          <a:p>
            <a:pPr lvl="1"/>
            <a:r>
              <a:rPr lang="en-US" dirty="0"/>
              <a:t>Communicate with teammates</a:t>
            </a:r>
          </a:p>
          <a:p>
            <a:pPr lvl="1"/>
            <a:r>
              <a:rPr lang="en-US" dirty="0"/>
              <a:t>Submit and review patches</a:t>
            </a:r>
          </a:p>
          <a:p>
            <a:pPr lvl="1"/>
            <a:r>
              <a:rPr lang="en-US" dirty="0"/>
              <a:t>Manage quality assurance (QA)</a:t>
            </a:r>
          </a:p>
          <a:p>
            <a:pPr lvl="6"/>
            <a:endParaRPr lang="en-US" dirty="0"/>
          </a:p>
          <a:p>
            <a:r>
              <a:rPr lang="en-US" dirty="0"/>
              <a:t>Free Bugzilla hosting</a:t>
            </a:r>
          </a:p>
          <a:p>
            <a:pPr lvl="1"/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://www.bugheaven.com/index.php/</a:t>
            </a:r>
            <a:r>
              <a:rPr lang="en-US" dirty="0" smtClean="0">
                <a:hlinkClick r:id="rId3"/>
              </a:rPr>
              <a:t>Free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Bugzilla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0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6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6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Lifecycle of a Bugzilla Bug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196" y="1234463"/>
            <a:ext cx="6345283" cy="502914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65806" y="1417342"/>
            <a:ext cx="4230965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100" dirty="0">
                <a:hlinkClick r:id="rId3"/>
              </a:rPr>
              <a:t>http://bugzilla.readthedocs.org/en/latest/_images/</a:t>
            </a:r>
            <a:r>
              <a:rPr lang="en-US" sz="1100" dirty="0" smtClean="0">
                <a:hlinkClick r:id="rId3"/>
              </a:rPr>
              <a:t>bzLifecycle.png</a:t>
            </a:r>
            <a:r>
              <a:rPr lang="en-US" sz="1100" dirty="0" smtClean="0"/>
              <a:t>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896133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2582D-B18E-784A-B5F8-B6FCA97CDC09}" type="slidenum">
              <a:rPr lang="en-US"/>
              <a:pPr/>
              <a:t>6</a:t>
            </a:fld>
            <a:endParaRPr lang="en-US"/>
          </a:p>
        </p:txBody>
      </p:sp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Managing Expectations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Estimation</a:t>
            </a:r>
            <a:endParaRPr lang="en-US" dirty="0" smtClean="0">
              <a:solidFill>
                <a:schemeClr val="folHlink"/>
              </a:solidFill>
            </a:endParaRPr>
          </a:p>
          <a:p>
            <a:pPr lvl="5">
              <a:lnSpc>
                <a:spcPct val="90000"/>
              </a:lnSpc>
            </a:pPr>
            <a:endParaRPr lang="en-US" dirty="0">
              <a:solidFill>
                <a:schemeClr val="folHlink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How long will tasks take, or </a:t>
            </a:r>
            <a:br>
              <a:rPr lang="en-US" dirty="0"/>
            </a:br>
            <a:r>
              <a:rPr lang="en-US" dirty="0"/>
              <a:t>how many resources will they consume.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Should be an </a:t>
            </a:r>
            <a:r>
              <a:rPr lang="en-US" dirty="0">
                <a:solidFill>
                  <a:srgbClr val="B23C00"/>
                </a:solidFill>
              </a:rPr>
              <a:t>unbiased, analytical process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 goal </a:t>
            </a:r>
            <a:r>
              <a:rPr lang="en-US" dirty="0"/>
              <a:t>is </a:t>
            </a:r>
            <a:r>
              <a:rPr lang="en-US" dirty="0">
                <a:solidFill>
                  <a:srgbClr val="B23C00"/>
                </a:solidFill>
              </a:rPr>
              <a:t>accuracy</a:t>
            </a:r>
            <a:r>
              <a:rPr lang="en-US" dirty="0"/>
              <a:t>, not to seek a particular result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dirty="0"/>
              <a:t>Project planning</a:t>
            </a:r>
          </a:p>
          <a:p>
            <a:pPr lvl="5">
              <a:lnSpc>
                <a:spcPct val="90000"/>
              </a:lnSpc>
            </a:pPr>
            <a:endParaRPr lang="en-US" dirty="0">
              <a:solidFill>
                <a:schemeClr val="folHlink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biased</a:t>
            </a:r>
            <a:r>
              <a:rPr lang="en-US" dirty="0"/>
              <a:t>, </a:t>
            </a:r>
            <a:r>
              <a:rPr lang="en-US" dirty="0">
                <a:solidFill>
                  <a:srgbClr val="B23C00"/>
                </a:solidFill>
              </a:rPr>
              <a:t>goal-seeking </a:t>
            </a:r>
            <a:r>
              <a:rPr lang="en-US" dirty="0"/>
              <a:t>process.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 goal </a:t>
            </a:r>
            <a:r>
              <a:rPr lang="en-US" dirty="0"/>
              <a:t>is to </a:t>
            </a:r>
            <a:r>
              <a:rPr lang="en-US" dirty="0">
                <a:solidFill>
                  <a:srgbClr val="B23C00"/>
                </a:solidFill>
              </a:rPr>
              <a:t>achieve specific </a:t>
            </a:r>
            <a:r>
              <a:rPr lang="en-US" dirty="0" smtClean="0">
                <a:solidFill>
                  <a:srgbClr val="B23C00"/>
                </a:solidFill>
              </a:rPr>
              <a:t>outcomes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(i.e., to hit a </a:t>
            </a:r>
            <a:r>
              <a:rPr lang="en-US" dirty="0" smtClean="0">
                <a:solidFill>
                  <a:srgbClr val="B23C00"/>
                </a:solidFill>
              </a:rPr>
              <a:t>target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591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0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0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90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0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2582D-B18E-784A-B5F8-B6FCA97CDC09}" type="slidenum">
              <a:rPr lang="en-US"/>
              <a:pPr/>
              <a:t>7</a:t>
            </a:fld>
            <a:endParaRPr lang="en-US"/>
          </a:p>
        </p:txBody>
      </p:sp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</a:t>
            </a:r>
            <a:r>
              <a:rPr lang="en-US" dirty="0" smtClean="0"/>
              <a:t>Expectations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Estimates </a:t>
            </a:r>
            <a:r>
              <a:rPr lang="en-US" dirty="0"/>
              <a:t>form the foundation </a:t>
            </a:r>
            <a:r>
              <a:rPr lang="en-US" dirty="0" smtClean="0"/>
              <a:t>for project </a:t>
            </a:r>
            <a:r>
              <a:rPr lang="en-US" dirty="0"/>
              <a:t>plans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But plans </a:t>
            </a:r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have to be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same as estimates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Combining estimating and planning activities leads to bad estimates and poor plans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dirty="0"/>
              <a:t>large gap between estimates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planning targets results 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>
                <a:solidFill>
                  <a:srgbClr val="B23C00"/>
                </a:solidFill>
              </a:rPr>
              <a:t>high risk project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28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0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0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5AFBD-44AE-1B44-B68C-6BC9771EB55E}" type="slidenum">
              <a:rPr lang="en-US"/>
              <a:pPr/>
              <a:t>8</a:t>
            </a:fld>
            <a:endParaRPr lang="en-US"/>
          </a:p>
        </p:txBody>
      </p:sp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Estimates, Targets, and Commitments</a:t>
            </a: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 typical scene from an </a:t>
            </a:r>
            <a:r>
              <a:rPr lang="en-US" dirty="0"/>
              <a:t>all-too-familiar </a:t>
            </a:r>
            <a:r>
              <a:rPr lang="en-US" dirty="0" smtClean="0"/>
              <a:t>play:</a:t>
            </a:r>
            <a:endParaRPr lang="en-US" dirty="0" smtClean="0"/>
          </a:p>
          <a:p>
            <a:pPr lvl="6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b="1" dirty="0">
                <a:solidFill>
                  <a:srgbClr val="0033CC"/>
                </a:solidFill>
              </a:rPr>
              <a:t>Product manager: </a:t>
            </a:r>
            <a:r>
              <a:rPr lang="en-US" dirty="0"/>
              <a:t>We need to demo these features at a trade show in 3 months. </a:t>
            </a:r>
            <a:r>
              <a:rPr lang="en-US" i="1" dirty="0">
                <a:solidFill>
                  <a:srgbClr val="B23C00"/>
                </a:solidFill>
              </a:rPr>
              <a:t>[target]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How long will it take? </a:t>
            </a:r>
            <a:endParaRPr lang="en-US" i="1" dirty="0">
              <a:solidFill>
                <a:srgbClr val="0033CC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b="1" dirty="0">
                <a:solidFill>
                  <a:srgbClr val="0033CC"/>
                </a:solidFill>
              </a:rPr>
              <a:t>Project lead: </a:t>
            </a:r>
            <a:r>
              <a:rPr lang="en-US" dirty="0"/>
              <a:t>I </a:t>
            </a:r>
            <a:r>
              <a:rPr lang="en-US" i="1" dirty="0">
                <a:solidFill>
                  <a:srgbClr val="B23C00"/>
                </a:solidFill>
              </a:rPr>
              <a:t>estimate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it will us take 5 months.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solidFill>
                  <a:srgbClr val="0033CC"/>
                </a:solidFill>
              </a:rPr>
              <a:t>Manager: </a:t>
            </a:r>
            <a:r>
              <a:rPr lang="en-US" dirty="0"/>
              <a:t>Wrong answer! Try again.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solidFill>
                  <a:srgbClr val="0033CC"/>
                </a:solidFill>
              </a:rPr>
              <a:t>Lead: </a:t>
            </a:r>
            <a:r>
              <a:rPr lang="en-US" dirty="0"/>
              <a:t>OK, in 3 months, we can have the highest priority features done. </a:t>
            </a:r>
            <a:r>
              <a:rPr lang="en-US" i="1" dirty="0">
                <a:solidFill>
                  <a:srgbClr val="B23C00"/>
                </a:solidFill>
              </a:rPr>
              <a:t>[commitment]</a:t>
            </a:r>
          </a:p>
          <a:p>
            <a:pPr lvl="5">
              <a:lnSpc>
                <a:spcPct val="90000"/>
              </a:lnSpc>
            </a:pPr>
            <a:endParaRPr lang="en-US" i="1" dirty="0">
              <a:solidFill>
                <a:srgbClr val="0033CC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B23C00"/>
                </a:solidFill>
              </a:rPr>
              <a:t>Moral: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When you’re asked for an </a:t>
            </a:r>
            <a:r>
              <a:rPr lang="en-US" dirty="0">
                <a:solidFill>
                  <a:srgbClr val="B23C00"/>
                </a:solidFill>
              </a:rPr>
              <a:t>estimate</a:t>
            </a:r>
            <a:r>
              <a:rPr lang="en-US" dirty="0"/>
              <a:t>, determine whether </a:t>
            </a:r>
            <a:r>
              <a:rPr lang="en-US" dirty="0" smtClean="0"/>
              <a:t>you’re </a:t>
            </a:r>
            <a:r>
              <a:rPr lang="en-US" dirty="0"/>
              <a:t>really being told to make a </a:t>
            </a:r>
            <a:r>
              <a:rPr lang="en-US" dirty="0">
                <a:solidFill>
                  <a:srgbClr val="B23C00"/>
                </a:solidFill>
              </a:rPr>
              <a:t>commitment to meet a target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8494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1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1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1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1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1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FAF0-B733-5242-A3F0-07402FC67716}" type="slidenum">
              <a:rPr lang="en-US"/>
              <a:pPr/>
              <a:t>9</a:t>
            </a:fld>
            <a:endParaRPr lang="en-US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/>
              </a:rPr>
              <a:t>Primary Purpose of Software </a:t>
            </a:r>
            <a:r>
              <a:rPr lang="en-US" dirty="0" smtClean="0"/>
              <a:t>Estimation</a:t>
            </a:r>
            <a:endParaRPr lang="en-US" dirty="0"/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Determine </a:t>
            </a:r>
            <a:r>
              <a:rPr lang="en-US" dirty="0"/>
              <a:t>whether a </a:t>
            </a:r>
            <a:r>
              <a:rPr lang="en-US" dirty="0" smtClean="0"/>
              <a:t>project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targets are </a:t>
            </a:r>
            <a:r>
              <a:rPr lang="en-US" dirty="0">
                <a:solidFill>
                  <a:srgbClr val="B23C00"/>
                </a:solidFill>
              </a:rPr>
              <a:t>realistic enough </a:t>
            </a:r>
            <a:r>
              <a:rPr lang="en-US" dirty="0"/>
              <a:t>to allow the project to be controlled to meet them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 smtClean="0"/>
              <a:t>Good estimates are usually </a:t>
            </a:r>
            <a:r>
              <a:rPr lang="en-US" dirty="0"/>
              <a:t>possible if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initial </a:t>
            </a:r>
            <a:r>
              <a:rPr lang="en-US" dirty="0">
                <a:solidFill>
                  <a:srgbClr val="B23C00"/>
                </a:solidFill>
              </a:rPr>
              <a:t>targets </a:t>
            </a:r>
            <a:r>
              <a:rPr lang="en-US" dirty="0"/>
              <a:t>and the </a:t>
            </a:r>
            <a:r>
              <a:rPr lang="en-US" dirty="0">
                <a:solidFill>
                  <a:srgbClr val="B23C00"/>
                </a:solidFill>
              </a:rPr>
              <a:t>initial estimates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are </a:t>
            </a:r>
            <a:r>
              <a:rPr lang="en-US" dirty="0"/>
              <a:t>within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B23C00"/>
                </a:solidFill>
              </a:rPr>
              <a:t>20%</a:t>
            </a:r>
            <a:r>
              <a:rPr lang="en-US" dirty="0"/>
              <a:t> of each other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586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34152</TotalTime>
  <Words>407</Words>
  <Application>Microsoft Macintosh PowerPoint</Application>
  <PresentationFormat>On-screen Show (4:3)</PresentationFormat>
  <Paragraphs>124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Quadrant</vt:lpstr>
      <vt:lpstr>CS 160 and CMPE/SE 131 Software Engineering March 22 Class Meeting</vt:lpstr>
      <vt:lpstr>Assignment #5</vt:lpstr>
      <vt:lpstr>Bug Tracking</vt:lpstr>
      <vt:lpstr>Bugzilla</vt:lpstr>
      <vt:lpstr>Lifecycle of a Bugzilla Bug</vt:lpstr>
      <vt:lpstr>Managing Expectations</vt:lpstr>
      <vt:lpstr>Managing Expectations, cont’d</vt:lpstr>
      <vt:lpstr>Estimates, Targets, and Commitments</vt:lpstr>
      <vt:lpstr>Primary Purpose of Software Estimation</vt:lpstr>
      <vt:lpstr>“Good” Estimates</vt:lpstr>
      <vt:lpstr>Time Unit Inflation of Estimates</vt:lpstr>
      <vt:lpstr>Estimation Techniques</vt:lpstr>
      <vt:lpstr>Estimation Techniques, cont’d </vt:lpstr>
      <vt:lpstr>Project Schedules</vt:lpstr>
      <vt:lpstr>Example Project Schedule: Gantt Chart</vt:lpstr>
      <vt:lpstr>Example Project Schedule: PERT Chart</vt:lpstr>
      <vt:lpstr>Example Project Schedule: Resources Chart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subject/>
  <dc:creator>Ronald Mak</dc:creator>
  <cp:keywords/>
  <dc:description/>
  <cp:lastModifiedBy>Ronald Mak</cp:lastModifiedBy>
  <cp:revision>453</cp:revision>
  <dcterms:created xsi:type="dcterms:W3CDTF">2008-01-12T03:52:55Z</dcterms:created>
  <dcterms:modified xsi:type="dcterms:W3CDTF">2016-03-22T19:55:15Z</dcterms:modified>
  <cp:category/>
</cp:coreProperties>
</file>