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56" r:id="rId2"/>
    <p:sldId id="388" r:id="rId3"/>
    <p:sldId id="389" r:id="rId4"/>
    <p:sldId id="390" r:id="rId5"/>
    <p:sldId id="391" r:id="rId6"/>
    <p:sldId id="392" r:id="rId7"/>
    <p:sldId id="393" r:id="rId8"/>
    <p:sldId id="394" r:id="rId9"/>
    <p:sldId id="395" r:id="rId10"/>
    <p:sldId id="402" r:id="rId11"/>
    <p:sldId id="403" r:id="rId12"/>
    <p:sldId id="404" r:id="rId13"/>
    <p:sldId id="405" r:id="rId14"/>
    <p:sldId id="396" r:id="rId15"/>
    <p:sldId id="408" r:id="rId16"/>
    <p:sldId id="406" r:id="rId17"/>
    <p:sldId id="407" r:id="rId18"/>
    <p:sldId id="409" r:id="rId19"/>
    <p:sldId id="410" r:id="rId20"/>
    <p:sldId id="411" r:id="rId21"/>
    <p:sldId id="400" r:id="rId22"/>
    <p:sldId id="401" r:id="rId23"/>
    <p:sldId id="397" r:id="rId24"/>
    <p:sldId id="398" r:id="rId25"/>
    <p:sldId id="399" r:id="rId26"/>
    <p:sldId id="421" r:id="rId27"/>
    <p:sldId id="412" r:id="rId28"/>
    <p:sldId id="413" r:id="rId29"/>
    <p:sldId id="414" r:id="rId30"/>
    <p:sldId id="415" r:id="rId31"/>
    <p:sldId id="416" r:id="rId32"/>
    <p:sldId id="417" r:id="rId33"/>
    <p:sldId id="418" r:id="rId34"/>
    <p:sldId id="419" r:id="rId35"/>
    <p:sldId id="420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B23C00"/>
    <a:srgbClr val="66CCFF"/>
    <a:srgbClr val="993300"/>
    <a:srgbClr val="0080FF"/>
    <a:srgbClr val="0033CC"/>
    <a:srgbClr val="CC99FF"/>
    <a:srgbClr val="99FF66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46" autoAdjust="0"/>
    <p:restoredTop sz="94660"/>
  </p:normalViewPr>
  <p:slideViewPr>
    <p:cSldViewPr>
      <p:cViewPr varScale="1">
        <p:scale>
          <a:sx n="136" d="100"/>
          <a:sy n="136" d="100"/>
        </p:scale>
        <p:origin x="-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68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3/14/16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March </a:t>
            </a:r>
            <a:r>
              <a:rPr lang="en-US" sz="1000" baseline="0" dirty="0" smtClean="0"/>
              <a:t>15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vcenter.heroku.com/articles/concurrency-and-database-connections" TargetMode="External"/><Relationship Id="rId3" Type="http://schemas.openxmlformats.org/officeDocument/2006/relationships/hyperlink" Target="http://api.rubyonrails.org/classes/ActiveRecord/ConnectionAdapters/ConnectionPool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March </a:t>
            </a:r>
            <a:r>
              <a:rPr lang="en-US" sz="2400" dirty="0" smtClean="0"/>
              <a:t>15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Joins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7561"/>
            <a:ext cx="8229600" cy="914390"/>
          </a:xfrm>
        </p:spPr>
        <p:txBody>
          <a:bodyPr/>
          <a:lstStyle/>
          <a:p>
            <a:r>
              <a:rPr lang="en-US" dirty="0" smtClean="0"/>
              <a:t>What is the id, name, vendor, and price </a:t>
            </a:r>
            <a:br>
              <a:rPr lang="en-US" dirty="0" smtClean="0"/>
            </a:br>
            <a:r>
              <a:rPr lang="en-US" dirty="0" smtClean="0"/>
              <a:t>of each product?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produc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45" y="1325904"/>
            <a:ext cx="4663389" cy="1994858"/>
          </a:xfrm>
          <a:prstGeom prst="rect">
            <a:avLst/>
          </a:prstGeom>
        </p:spPr>
      </p:pic>
      <p:pic>
        <p:nvPicPr>
          <p:cNvPr id="6" name="Picture 5" descr="vend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022" y="1325903"/>
            <a:ext cx="2429782" cy="12111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89" y="4329086"/>
            <a:ext cx="4478848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 charset="0"/>
                <a:cs typeface="Courier New" charset="0"/>
              </a:rPr>
              <a:t>SELECT </a:t>
            </a:r>
            <a:r>
              <a:rPr lang="en-US" sz="1800" b="1" dirty="0" err="1" smtClean="0">
                <a:latin typeface="Courier New" charset="0"/>
                <a:cs typeface="Courier New" charset="0"/>
              </a:rPr>
              <a:t>productid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productname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endParaRPr lang="en-US" sz="1800" b="1" dirty="0" smtClean="0">
              <a:latin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cs typeface="Courier New" charset="0"/>
              </a:rPr>
              <a:t> 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      </a:t>
            </a:r>
            <a:r>
              <a:rPr lang="en-US" sz="1800" b="1" dirty="0" err="1" smtClean="0">
                <a:latin typeface="Courier New" charset="0"/>
                <a:cs typeface="Courier New" charset="0"/>
              </a:rPr>
              <a:t>vendorname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 smtClean="0">
                <a:latin typeface="Courier New" charset="0"/>
                <a:cs typeface="Courier New" charset="0"/>
              </a:rPr>
              <a:t>productprice</a:t>
            </a:r>
            <a:r>
              <a:rPr lang="en-US" sz="1800" b="1" dirty="0">
                <a:latin typeface="Courier New" charset="0"/>
                <a:cs typeface="Courier New" charset="0"/>
              </a:rPr>
              <a:t/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 smtClean="0">
                <a:latin typeface="Courier New" charset="0"/>
                <a:cs typeface="Courier New" charset="0"/>
              </a:rPr>
              <a:t>FROM   product</a:t>
            </a:r>
            <a:r>
              <a:rPr lang="en-US" sz="1800" b="1" dirty="0">
                <a:latin typeface="Courier New" charset="0"/>
                <a:cs typeface="Courier New" charset="0"/>
              </a:rPr>
              <a:t>, vendor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 smtClean="0">
                <a:latin typeface="Courier New" charset="0"/>
                <a:cs typeface="Courier New" charset="0"/>
              </a:rPr>
              <a:t>WHERE  </a:t>
            </a:r>
            <a:r>
              <a:rPr lang="en-US" sz="1800" b="1" dirty="0" err="1" smtClean="0">
                <a:solidFill>
                  <a:srgbClr val="B23C00"/>
                </a:solidFill>
                <a:latin typeface="Courier New" charset="0"/>
                <a:cs typeface="Courier New" charset="0"/>
              </a:rPr>
              <a:t>product.vendorid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  <a:cs typeface="Courier New" charset="0"/>
              </a:rPr>
              <a:t> 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 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  <a:cs typeface="Courier New" charset="0"/>
              </a:rPr>
              <a:t>          =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cs typeface="Courier New" charset="0"/>
              </a:rPr>
              <a:t>vendor.vendorid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;</a:t>
            </a:r>
            <a:endParaRPr lang="en-US" sz="2000" b="1" i="1" dirty="0">
              <a:latin typeface="Franklin Gothic Book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201" y="3977634"/>
            <a:ext cx="4380599" cy="2242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3074" y="5894277"/>
            <a:ext cx="185267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Qualified names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7199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7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Joins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Without a join condition, you get a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Cartesian product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Each record of one table matched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 smtClean="0">
                <a:solidFill>
                  <a:srgbClr val="A12A03"/>
                </a:solidFill>
              </a:rPr>
              <a:t>every</a:t>
            </a:r>
            <a:r>
              <a:rPr lang="en-US" dirty="0" smtClean="0"/>
              <a:t> record from the other 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1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Joins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 descr="produc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45" y="1325904"/>
            <a:ext cx="4663389" cy="1994858"/>
          </a:xfrm>
          <a:prstGeom prst="rect">
            <a:avLst/>
          </a:prstGeom>
        </p:spPr>
      </p:pic>
      <p:pic>
        <p:nvPicPr>
          <p:cNvPr id="6" name="Picture 5" descr="vend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022" y="1325903"/>
            <a:ext cx="2429782" cy="12111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4951" y="2697488"/>
            <a:ext cx="337067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 charset="0"/>
                <a:cs typeface="Courier New" charset="0"/>
              </a:rPr>
              <a:t>SELECT *</a:t>
            </a:r>
            <a:r>
              <a:rPr lang="en-US" sz="1800" b="1" dirty="0">
                <a:latin typeface="Courier New" charset="0"/>
                <a:cs typeface="Courier New" charset="0"/>
              </a:rPr>
              <a:t/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 smtClean="0">
                <a:latin typeface="Courier New" charset="0"/>
                <a:cs typeface="Courier New" charset="0"/>
              </a:rPr>
              <a:t>FROM   product</a:t>
            </a:r>
            <a:r>
              <a:rPr lang="en-US" sz="1800" b="1" dirty="0">
                <a:latin typeface="Courier New" charset="0"/>
                <a:cs typeface="Courier New" charset="0"/>
              </a:rPr>
              <a:t>, vendor;</a:t>
            </a:r>
            <a:endParaRPr lang="en-US" sz="18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57" y="3391231"/>
            <a:ext cx="5760657" cy="338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040853" y="5532097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6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Joins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Include the join condition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37391" y="1874537"/>
            <a:ext cx="5725546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 charset="0"/>
                <a:cs typeface="Courier New" charset="0"/>
              </a:rPr>
              <a:t>WHERE </a:t>
            </a:r>
            <a:r>
              <a:rPr lang="en-US" sz="1800" b="1" dirty="0" err="1" smtClean="0">
                <a:latin typeface="Courier New" charset="0"/>
                <a:cs typeface="Courier New" charset="0"/>
              </a:rPr>
              <a:t>product.vendorid</a:t>
            </a:r>
            <a:r>
              <a:rPr lang="en-US" sz="1800" b="1" dirty="0" smtClean="0">
                <a:latin typeface="Courier New" charset="0"/>
                <a:cs typeface="Courier New" charset="0"/>
              </a:rPr>
              <a:t> = </a:t>
            </a:r>
            <a:r>
              <a:rPr lang="en-US" sz="1800" b="1" dirty="0" err="1">
                <a:latin typeface="Courier New" charset="0"/>
                <a:cs typeface="Courier New" charset="0"/>
              </a:rPr>
              <a:t>vendor.vendorid</a:t>
            </a:r>
            <a:endParaRPr lang="en-US" sz="18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57" y="2423171"/>
            <a:ext cx="6492170" cy="431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246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CBD3-CEB3-E64D-B2C8-6948A712B92B}" type="slidenum">
              <a:rPr lang="en-US"/>
              <a:pPr/>
              <a:t>14</a:t>
            </a:fld>
            <a:endParaRPr lang="en-US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Record Insert, Update, and Delete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85345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There are SQL statements to </a:t>
            </a:r>
            <a:r>
              <a:rPr lang="en-US" dirty="0">
                <a:solidFill>
                  <a:srgbClr val="B23C00"/>
                </a:solidFill>
              </a:rPr>
              <a:t>insert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update</a:t>
            </a:r>
            <a:r>
              <a:rPr lang="en-US" dirty="0"/>
              <a:t>, and </a:t>
            </a:r>
            <a:r>
              <a:rPr lang="en-US" dirty="0">
                <a:solidFill>
                  <a:srgbClr val="B23C00"/>
                </a:solidFill>
              </a:rPr>
              <a:t>delete </a:t>
            </a:r>
            <a:r>
              <a:rPr lang="en-US" dirty="0"/>
              <a:t>records.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18589" y="2270559"/>
            <a:ext cx="5879459" cy="3170099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latin typeface="Courier New" charset="0"/>
              </a:rPr>
              <a:t>INSERT INTO teacher (id, last, first)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VALUES (7088, 'Mak', 'Ron'), 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     (7090, 'Wilson', 'Brian') 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/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UPDATE teacher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SET first = 'Ronald'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WHERE first = 'Ron'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/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DELETE FROM teacher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WHERE id = </a:t>
            </a:r>
            <a:r>
              <a:rPr lang="en-US" sz="2000" b="1" dirty="0" smtClean="0">
                <a:latin typeface="Courier New" charset="0"/>
              </a:rPr>
              <a:t>7090</a:t>
            </a:r>
            <a:endParaRPr lang="en-US" sz="2000" b="1" dirty="0">
              <a:latin typeface="Courier New" charset="0"/>
            </a:endParaRPr>
          </a:p>
        </p:txBody>
      </p:sp>
      <p:sp>
        <p:nvSpPr>
          <p:cNvPr id="369668" name="Text Box 4"/>
          <p:cNvSpPr txBox="1">
            <a:spLocks noChangeArrowheads="1"/>
          </p:cNvSpPr>
          <p:nvPr/>
        </p:nvSpPr>
        <p:spPr bwMode="auto">
          <a:xfrm>
            <a:off x="6492219" y="3611878"/>
            <a:ext cx="2066191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This can update</a:t>
            </a:r>
          </a:p>
          <a:p>
            <a:r>
              <a:rPr lang="en-US" sz="2000">
                <a:solidFill>
                  <a:schemeClr val="folHlink"/>
                </a:solidFill>
              </a:rPr>
              <a:t>multiple records!</a:t>
            </a:r>
          </a:p>
        </p:txBody>
      </p:sp>
    </p:spTree>
    <p:extLst>
      <p:ext uri="{BB962C8B-B14F-4D97-AF65-F5344CB8AC3E}">
        <p14:creationId xmlns:p14="http://schemas.microsoft.com/office/powerpoint/2010/main" val="1104873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to </a:t>
            </a:r>
            <a:r>
              <a:rPr lang="en-US" dirty="0" smtClean="0"/>
              <a:t>Add 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 smtClean="0"/>
              <a:t>Add rows to </a:t>
            </a:r>
            <a:br>
              <a:rPr lang="en-US" dirty="0" smtClean="0"/>
            </a:br>
            <a:r>
              <a:rPr lang="en-US" dirty="0" smtClean="0"/>
              <a:t>the Class table: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605710"/>
              </p:ext>
            </p:extLst>
          </p:nvPr>
        </p:nvGraphicFramePr>
        <p:xfrm>
          <a:off x="3931927" y="1325903"/>
          <a:ext cx="3657560" cy="2216151"/>
        </p:xfrm>
        <a:graphic>
          <a:graphicData uri="http://schemas.openxmlformats.org/drawingml/2006/table">
            <a:tbl>
              <a:tblPr/>
              <a:tblGrid>
                <a:gridCol w="640073"/>
                <a:gridCol w="1005829"/>
                <a:gridCol w="1280146"/>
                <a:gridCol w="731512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0123" y="3775983"/>
            <a:ext cx="8034246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INSERT INTO class (code, </a:t>
            </a:r>
            <a:r>
              <a:rPr lang="en-US" sz="2000" b="1" dirty="0" err="1" smtClean="0">
                <a:latin typeface="Courier New"/>
                <a:cs typeface="Courier New"/>
              </a:rPr>
              <a:t>teacher_id</a:t>
            </a:r>
            <a:r>
              <a:rPr lang="en-US" sz="2000" b="1" dirty="0" smtClean="0">
                <a:latin typeface="Courier New"/>
                <a:cs typeface="Courier New"/>
              </a:rPr>
              <a:t>, subject, room)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VALUES (908, 7008, 'Data structures',      114),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   (926, 7003, 'Java programming'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    101)</a:t>
            </a:r>
            <a:r>
              <a:rPr lang="en-US" sz="2000" b="1" dirty="0">
                <a:latin typeface="Courier New"/>
                <a:cs typeface="Courier New"/>
              </a:rPr>
              <a:t>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   (931, 7051, 'Compilers'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           222)</a:t>
            </a:r>
            <a:r>
              <a:rPr lang="en-US" sz="2000" b="1" dirty="0">
                <a:latin typeface="Courier New"/>
                <a:cs typeface="Courier New"/>
              </a:rPr>
              <a:t>,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(951, 7012, 'Software engineering'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210),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(978, 7012, 'Operating systems'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   109);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56522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to Create and Drop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 smtClean="0"/>
              <a:t>Examples to create: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Examples to drop: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874537"/>
            <a:ext cx="387858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CREATE DATABASE school3;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0196" y="2514610"/>
            <a:ext cx="603337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CREATE DATABASE </a:t>
            </a:r>
            <a:r>
              <a:rPr lang="en-US" sz="2000" b="1" dirty="0" smtClean="0">
                <a:latin typeface="Courier New"/>
                <a:cs typeface="Courier New"/>
              </a:rPr>
              <a:t>IF NOT EXISTS school3;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0196" y="3886195"/>
            <a:ext cx="3570759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DROP DATABASE school3;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0196" y="4434829"/>
            <a:ext cx="5109893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DROP DATABASE </a:t>
            </a:r>
            <a:r>
              <a:rPr lang="en-US" sz="2000" b="1" dirty="0" smtClean="0">
                <a:latin typeface="Courier New"/>
                <a:cs typeface="Courier New"/>
              </a:rPr>
              <a:t>IF EXISTS school3;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27803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05879" y="3925401"/>
            <a:ext cx="5879158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CREATE TABLE class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(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code 	 INT         PRIMARY KEY,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</a:t>
            </a:r>
            <a:r>
              <a:rPr lang="en-US" sz="2000" b="1" dirty="0" err="1" smtClean="0">
                <a:latin typeface="Courier New"/>
                <a:cs typeface="Courier New"/>
              </a:rPr>
              <a:t>teacher_id</a:t>
            </a:r>
            <a:r>
              <a:rPr lang="en-US" sz="2000" b="1" dirty="0" smtClean="0">
                <a:latin typeface="Courier New"/>
                <a:cs typeface="Courier New"/>
              </a:rPr>
              <a:t> INT         NOT NULL,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subject    VARCHAR(32) NOT NULL,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room       INT         NOT </a:t>
            </a:r>
            <a:r>
              <a:rPr lang="en-US" sz="2000" b="1" dirty="0">
                <a:latin typeface="Courier New"/>
                <a:cs typeface="Courier New"/>
              </a:rPr>
              <a:t>NULL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to Create 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499356"/>
          </a:xfrm>
        </p:spPr>
        <p:txBody>
          <a:bodyPr/>
          <a:lstStyle/>
          <a:p>
            <a:r>
              <a:rPr lang="en-US" dirty="0" smtClean="0"/>
              <a:t>First we create a new database </a:t>
            </a:r>
            <a:br>
              <a:rPr lang="en-US" dirty="0" smtClean="0"/>
            </a:br>
            <a:r>
              <a:rPr lang="en-US" dirty="0" smtClean="0"/>
              <a:t>and connect to it: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Create the Class table: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2297378"/>
            <a:ext cx="3878586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CREATE DATABASE </a:t>
            </a:r>
            <a:r>
              <a:rPr lang="en-US" sz="2000" b="1" dirty="0" smtClean="0">
                <a:latin typeface="Courier New"/>
                <a:cs typeface="Courier New"/>
              </a:rPr>
              <a:t>school3;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USE school3;</a:t>
            </a:r>
            <a:endParaRPr lang="en-US" sz="2000" b="1" dirty="0">
              <a:latin typeface="Courier New"/>
              <a:cs typeface="Courier New"/>
            </a:endParaRPr>
          </a:p>
        </p:txBody>
      </p:sp>
      <p:graphicFrame>
        <p:nvGraphicFramePr>
          <p:cNvPr id="6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117822"/>
              </p:ext>
            </p:extLst>
          </p:nvPr>
        </p:nvGraphicFramePr>
        <p:xfrm>
          <a:off x="5029195" y="1944361"/>
          <a:ext cx="3657560" cy="2216151"/>
        </p:xfrm>
        <a:graphic>
          <a:graphicData uri="http://schemas.openxmlformats.org/drawingml/2006/table">
            <a:tbl>
              <a:tblPr/>
              <a:tblGrid>
                <a:gridCol w="640073"/>
                <a:gridCol w="1005829"/>
                <a:gridCol w="1280146"/>
                <a:gridCol w="731512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55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Script </a:t>
            </a:r>
            <a:r>
              <a:rPr lang="en-US" b="1" dirty="0" err="1" smtClean="0">
                <a:latin typeface="Courier New"/>
                <a:cs typeface="Courier New"/>
              </a:rPr>
              <a:t>create_school.sql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234464"/>
            <a:ext cx="7340584" cy="5078314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DROP DATABASE IF EXISTS school3;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CREATE DATABASE school3;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USE school3;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CREATE TABLE class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(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code		INT		PRIMARY KEY,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</a:t>
            </a:r>
            <a:r>
              <a:rPr lang="en-US" b="1" dirty="0" err="1" smtClean="0">
                <a:latin typeface="Courier New"/>
                <a:cs typeface="Courier New"/>
              </a:rPr>
              <a:t>teacher_id</a:t>
            </a:r>
            <a:r>
              <a:rPr lang="en-US" b="1" dirty="0" smtClean="0">
                <a:latin typeface="Courier New"/>
                <a:cs typeface="Courier New"/>
              </a:rPr>
              <a:t> 	INT 	    	NOT NULL,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subject 		VARCHAR(32)	NOT NULL,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room 		INT 		NOT NULL,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);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INSERT INTO class (code, </a:t>
            </a:r>
            <a:r>
              <a:rPr lang="en-US" b="1" dirty="0" err="1" smtClean="0">
                <a:latin typeface="Courier New"/>
                <a:cs typeface="Courier New"/>
              </a:rPr>
              <a:t>teacher_id</a:t>
            </a:r>
            <a:r>
              <a:rPr lang="en-US" b="1" dirty="0" smtClean="0">
                <a:latin typeface="Courier New"/>
                <a:cs typeface="Courier New"/>
              </a:rPr>
              <a:t>, subject, room)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VALUES	(908, 7008, 'Data structures', 		114),</a:t>
            </a:r>
          </a:p>
          <a:p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(926, 7003, 'Java programming', 		101),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(931, 7051, 'Compilers', 			222),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(951, 7012, 'Software engineering', 	210), 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	(978, 7012, 'Operating systems', 		109);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44985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Script </a:t>
            </a:r>
            <a:r>
              <a:rPr lang="en-US" b="1" dirty="0" err="1" smtClean="0">
                <a:latin typeface="Courier New"/>
                <a:cs typeface="Courier New"/>
              </a:rPr>
              <a:t>create_school.sql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43031" y="1325903"/>
            <a:ext cx="6463578" cy="4524316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CREATE TABLE </a:t>
            </a:r>
            <a:r>
              <a:rPr lang="en-US" b="1" dirty="0" err="1">
                <a:latin typeface="Courier New"/>
                <a:cs typeface="Courier New"/>
              </a:rPr>
              <a:t>contact_info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(</a:t>
            </a:r>
          </a:p>
          <a:p>
            <a:r>
              <a:rPr lang="en-US" b="1" dirty="0">
                <a:latin typeface="Courier New"/>
                <a:cs typeface="Courier New"/>
              </a:rPr>
              <a:t>    id			INT		PRIMARY KEY,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email_address</a:t>
            </a:r>
            <a:r>
              <a:rPr lang="en-US" b="1" dirty="0">
                <a:latin typeface="Courier New"/>
                <a:cs typeface="Courier New"/>
              </a:rPr>
              <a:t>	VARCHAR(32)	NOT NULL</a:t>
            </a:r>
          </a:p>
          <a:p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INSERT INTO </a:t>
            </a:r>
            <a:r>
              <a:rPr lang="en-US" b="1" dirty="0" err="1">
                <a:latin typeface="Courier New"/>
                <a:cs typeface="Courier New"/>
              </a:rPr>
              <a:t>contact_info</a:t>
            </a:r>
            <a:r>
              <a:rPr lang="en-US" b="1" dirty="0">
                <a:latin typeface="Courier New"/>
                <a:cs typeface="Courier New"/>
              </a:rPr>
              <a:t> (id, </a:t>
            </a:r>
            <a:r>
              <a:rPr lang="en-US" b="1" dirty="0" err="1">
                <a:latin typeface="Courier New"/>
                <a:cs typeface="Courier New"/>
              </a:rPr>
              <a:t>email_address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VALUES	(1, '</a:t>
            </a:r>
            <a:r>
              <a:rPr lang="en-US" b="1" dirty="0" err="1">
                <a:latin typeface="Courier New"/>
                <a:cs typeface="Courier New"/>
              </a:rPr>
              <a:t>mjane@sjsu.edu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(2, '</a:t>
            </a:r>
            <a:r>
              <a:rPr lang="en-US" b="1" dirty="0" err="1">
                <a:latin typeface="Courier New"/>
                <a:cs typeface="Courier New"/>
              </a:rPr>
              <a:t>ksmith@sjsu.edu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(3, '</a:t>
            </a:r>
            <a:r>
              <a:rPr lang="en-US" b="1" dirty="0" err="1">
                <a:latin typeface="Courier New"/>
                <a:cs typeface="Courier New"/>
              </a:rPr>
              <a:t>jdoe@sjsu.edu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(4, '</a:t>
            </a:r>
            <a:r>
              <a:rPr lang="en-US" b="1" dirty="0" err="1">
                <a:latin typeface="Courier New"/>
                <a:cs typeface="Courier New"/>
              </a:rPr>
              <a:t>tnovak@sjsu.edu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(5, '</a:t>
            </a:r>
            <a:r>
              <a:rPr lang="en-US" b="1" dirty="0" err="1">
                <a:latin typeface="Courier New"/>
                <a:cs typeface="Courier New"/>
              </a:rPr>
              <a:t>lklein@sjsu.edu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(6, '</a:t>
            </a:r>
            <a:r>
              <a:rPr lang="en-US" b="1" dirty="0" err="1">
                <a:latin typeface="Courier New"/>
                <a:cs typeface="Courier New"/>
              </a:rPr>
              <a:t>trogers@sjsu.edu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(7, '</a:t>
            </a:r>
            <a:r>
              <a:rPr lang="en-US" b="1" dirty="0" err="1">
                <a:latin typeface="Courier New"/>
                <a:cs typeface="Courier New"/>
              </a:rPr>
              <a:t>athompson@sjsu.edu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(8, '</a:t>
            </a:r>
            <a:r>
              <a:rPr lang="en-US" b="1" dirty="0" err="1">
                <a:latin typeface="Courier New"/>
                <a:cs typeface="Courier New"/>
              </a:rPr>
              <a:t>jlane@sjsu.edu</a:t>
            </a:r>
            <a:r>
              <a:rPr lang="en-US" b="1" dirty="0">
                <a:latin typeface="Courier New"/>
                <a:cs typeface="Courier New"/>
              </a:rPr>
              <a:t>'),</a:t>
            </a:r>
          </a:p>
          <a:p>
            <a:r>
              <a:rPr lang="en-US" b="1" dirty="0">
                <a:latin typeface="Courier New"/>
                <a:cs typeface="Courier New"/>
              </a:rPr>
              <a:t>	(9, '</a:t>
            </a:r>
            <a:r>
              <a:rPr lang="en-US" b="1" dirty="0" err="1">
                <a:latin typeface="Courier New"/>
                <a:cs typeface="Courier New"/>
              </a:rPr>
              <a:t>mflynn@sjsu.edu</a:t>
            </a:r>
            <a:r>
              <a:rPr lang="en-US" b="1" dirty="0">
                <a:latin typeface="Courier New"/>
                <a:cs typeface="Courier New"/>
              </a:rPr>
              <a:t>')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12376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draft of your Design Document.</a:t>
            </a:r>
          </a:p>
          <a:p>
            <a:pPr lvl="5"/>
            <a:endParaRPr lang="en-US" dirty="0"/>
          </a:p>
          <a:p>
            <a:r>
              <a:rPr lang="en-US" dirty="0" smtClean="0"/>
              <a:t>Document the design of your application.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MVC architecture</a:t>
            </a:r>
          </a:p>
          <a:p>
            <a:pPr lvl="1"/>
            <a:r>
              <a:rPr lang="en-US" dirty="0" smtClean="0"/>
              <a:t>UML package and class diagrams</a:t>
            </a:r>
          </a:p>
          <a:p>
            <a:pPr lvl="1"/>
            <a:r>
              <a:rPr lang="en-US" dirty="0" smtClean="0"/>
              <a:t>UML sequence diagram</a:t>
            </a:r>
          </a:p>
          <a:p>
            <a:pPr lvl="6"/>
            <a:endParaRPr lang="en-US" dirty="0"/>
          </a:p>
          <a:p>
            <a:r>
              <a:rPr lang="en-US" dirty="0" smtClean="0"/>
              <a:t>Document the design of your database.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Conceptual model: entity-relationship (ER) diagram</a:t>
            </a:r>
          </a:p>
          <a:p>
            <a:pPr lvl="1"/>
            <a:r>
              <a:rPr lang="en-US" dirty="0" smtClean="0"/>
              <a:t>Logical model: relational schema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38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Script </a:t>
            </a:r>
            <a:r>
              <a:rPr lang="en-US" b="1" dirty="0" err="1">
                <a:latin typeface="Courier New"/>
                <a:cs typeface="Courier New"/>
              </a:rPr>
              <a:t>create_school.sql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25903"/>
            <a:ext cx="8541408" cy="3693319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CREATE TABLE teacher</a:t>
            </a:r>
          </a:p>
          <a:p>
            <a:r>
              <a:rPr lang="en-US" b="1" dirty="0">
                <a:latin typeface="Courier New"/>
                <a:cs typeface="Courier New"/>
              </a:rPr>
              <a:t>(</a:t>
            </a:r>
          </a:p>
          <a:p>
            <a:r>
              <a:rPr lang="en-US" b="1" dirty="0">
                <a:latin typeface="Courier New"/>
                <a:cs typeface="Courier New"/>
              </a:rPr>
              <a:t>    id		</a:t>
            </a:r>
            <a:r>
              <a:rPr lang="en-US" b="1" dirty="0" smtClean="0">
                <a:latin typeface="Courier New"/>
                <a:cs typeface="Courier New"/>
              </a:rPr>
              <a:t>	INT</a:t>
            </a:r>
            <a:r>
              <a:rPr lang="en-US" b="1" dirty="0">
                <a:latin typeface="Courier New"/>
                <a:cs typeface="Courier New"/>
              </a:rPr>
              <a:t>		PRIMARY KEY,</a:t>
            </a:r>
          </a:p>
          <a:p>
            <a:r>
              <a:rPr lang="en-US" b="1" dirty="0">
                <a:latin typeface="Courier New"/>
                <a:cs typeface="Courier New"/>
              </a:rPr>
              <a:t>    last	</a:t>
            </a:r>
            <a:r>
              <a:rPr lang="en-US" b="1" dirty="0" smtClean="0">
                <a:latin typeface="Courier New"/>
                <a:cs typeface="Courier New"/>
              </a:rPr>
              <a:t>	VARCHAR</a:t>
            </a:r>
            <a:r>
              <a:rPr lang="en-US" b="1" dirty="0">
                <a:latin typeface="Courier New"/>
                <a:cs typeface="Courier New"/>
              </a:rPr>
              <a:t>(32)	NOT NULL,</a:t>
            </a:r>
          </a:p>
          <a:p>
            <a:r>
              <a:rPr lang="en-US" b="1" dirty="0">
                <a:latin typeface="Courier New"/>
                <a:cs typeface="Courier New"/>
              </a:rPr>
              <a:t>    first	</a:t>
            </a:r>
            <a:r>
              <a:rPr lang="en-US" b="1" dirty="0" smtClean="0">
                <a:latin typeface="Courier New"/>
                <a:cs typeface="Courier New"/>
              </a:rPr>
              <a:t>	VARCHAR</a:t>
            </a:r>
            <a:r>
              <a:rPr lang="en-US" b="1" dirty="0">
                <a:latin typeface="Courier New"/>
                <a:cs typeface="Courier New"/>
              </a:rPr>
              <a:t>(32)	NOT NULL,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contact_id</a:t>
            </a:r>
            <a:r>
              <a:rPr lang="en-US" b="1" dirty="0">
                <a:latin typeface="Courier New"/>
                <a:cs typeface="Courier New"/>
              </a:rPr>
              <a:t>	INT		REFERENCES </a:t>
            </a:r>
            <a:r>
              <a:rPr lang="en-US" b="1" dirty="0" err="1">
                <a:latin typeface="Courier New"/>
                <a:cs typeface="Courier New"/>
              </a:rPr>
              <a:t>contact_info</a:t>
            </a:r>
            <a:r>
              <a:rPr lang="en-US" b="1" dirty="0">
                <a:latin typeface="Courier New"/>
                <a:cs typeface="Courier New"/>
              </a:rPr>
              <a:t>(id)</a:t>
            </a:r>
          </a:p>
          <a:p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INSERT INTO teacher (id, last, first, </a:t>
            </a:r>
            <a:r>
              <a:rPr lang="en-US" b="1" dirty="0" err="1">
                <a:latin typeface="Courier New"/>
                <a:cs typeface="Courier New"/>
              </a:rPr>
              <a:t>contact_id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VALUES	(7003, 'Rogers',	'Tom',		6),</a:t>
            </a:r>
          </a:p>
          <a:p>
            <a:r>
              <a:rPr lang="en-US" b="1" dirty="0">
                <a:latin typeface="Courier New"/>
                <a:cs typeface="Courier New"/>
              </a:rPr>
              <a:t>	(7008, 'Thompson',	'Art',		7),</a:t>
            </a:r>
          </a:p>
          <a:p>
            <a:r>
              <a:rPr lang="en-US" b="1" dirty="0">
                <a:latin typeface="Courier New"/>
                <a:cs typeface="Courier New"/>
              </a:rPr>
              <a:t>	(7012, 'Lane',	</a:t>
            </a:r>
            <a:r>
              <a:rPr lang="en-US" b="1" dirty="0" smtClean="0">
                <a:latin typeface="Courier New"/>
                <a:cs typeface="Courier New"/>
              </a:rPr>
              <a:t>'John’,</a:t>
            </a:r>
            <a:r>
              <a:rPr lang="en-US" b="1" dirty="0">
                <a:latin typeface="Courier New"/>
                <a:cs typeface="Courier New"/>
              </a:rPr>
              <a:t>	8),</a:t>
            </a:r>
          </a:p>
          <a:p>
            <a:r>
              <a:rPr lang="en-US" b="1" dirty="0">
                <a:latin typeface="Courier New"/>
                <a:cs typeface="Courier New"/>
              </a:rPr>
              <a:t>	(7051, 'Flynn',	</a:t>
            </a:r>
            <a:r>
              <a:rPr lang="en-US" b="1" dirty="0" smtClean="0">
                <a:latin typeface="Courier New"/>
                <a:cs typeface="Courier New"/>
              </a:rPr>
              <a:t>'</a:t>
            </a:r>
            <a:r>
              <a:rPr lang="en-US" b="1" dirty="0">
                <a:latin typeface="Courier New"/>
                <a:cs typeface="Courier New"/>
              </a:rPr>
              <a:t>Mabel',	9)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5130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3364-D072-DC42-A675-098A289D6879}" type="slidenum">
              <a:rPr lang="en-US"/>
              <a:pPr/>
              <a:t>21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Connection Pool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Opening and closing a database connection </a:t>
            </a:r>
            <a:br>
              <a:rPr lang="en-US" dirty="0"/>
            </a:br>
            <a:r>
              <a:rPr lang="en-US" dirty="0"/>
              <a:t>are slow operations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running web application may have many </a:t>
            </a:r>
            <a:r>
              <a:rPr lang="en-US" dirty="0">
                <a:solidFill>
                  <a:srgbClr val="B23C00"/>
                </a:solidFill>
              </a:rPr>
              <a:t>simultaneous </a:t>
            </a:r>
            <a:r>
              <a:rPr lang="en-US" dirty="0" smtClean="0">
                <a:solidFill>
                  <a:srgbClr val="B23C00"/>
                </a:solidFill>
              </a:rPr>
              <a:t>threads </a:t>
            </a:r>
            <a:r>
              <a:rPr lang="en-US" dirty="0"/>
              <a:t>each making data requests, and </a:t>
            </a:r>
            <a:r>
              <a:rPr lang="en-US" dirty="0">
                <a:solidFill>
                  <a:srgbClr val="B23C00"/>
                </a:solidFill>
              </a:rPr>
              <a:t>each request needs a connection</a:t>
            </a:r>
            <a:r>
              <a:rPr lang="en-US" dirty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Solution: Create a </a:t>
            </a:r>
            <a:r>
              <a:rPr lang="en-US" dirty="0">
                <a:solidFill>
                  <a:srgbClr val="B23C00"/>
                </a:solidFill>
              </a:rPr>
              <a:t>pool of open connections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When a data request needs a connection, </a:t>
            </a:r>
            <a:br>
              <a:rPr lang="en-US" dirty="0"/>
            </a:br>
            <a:r>
              <a:rPr lang="en-US" dirty="0"/>
              <a:t>it gets an open connection from the pool.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 request is done, it returns the open connection to the pool for another request to use.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pool can grow and shrink based on usage.</a:t>
            </a:r>
          </a:p>
        </p:txBody>
      </p:sp>
    </p:spTree>
    <p:extLst>
      <p:ext uri="{BB962C8B-B14F-4D97-AF65-F5344CB8AC3E}">
        <p14:creationId xmlns:p14="http://schemas.microsoft.com/office/powerpoint/2010/main" val="2483194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uiExpand="1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7DE2-F472-C345-B15B-230F17278FC4}" type="slidenum">
              <a:rPr lang="en-US"/>
              <a:pPr/>
              <a:t>22</a:t>
            </a:fld>
            <a:endParaRPr lang="en-US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Connection </a:t>
            </a:r>
            <a:r>
              <a:rPr lang="en-US" dirty="0" smtClean="0"/>
              <a:t>Pool</a:t>
            </a:r>
            <a:r>
              <a:rPr lang="en-US" i="1" dirty="0" smtClean="0"/>
              <a:t>, 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6968"/>
            <a:ext cx="8229600" cy="219520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Rails supports database connection pools.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See online tutorials and documentation: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hlinkClick r:id="rId2"/>
              </a:rPr>
              <a:t>https://devcenter.heroku.com/articles/concurrency-and-database-</a:t>
            </a:r>
            <a:r>
              <a:rPr lang="en-US" dirty="0" smtClean="0">
                <a:hlinkClick r:id="rId2"/>
              </a:rPr>
              <a:t>connections</a:t>
            </a:r>
            <a:r>
              <a:rPr 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dirty="0">
                <a:hlinkClick r:id="rId3"/>
              </a:rPr>
              <a:t>http://api.rubyonrails.org/classes/ActiveRecord/ConnectionAdapters/</a:t>
            </a:r>
            <a:r>
              <a:rPr lang="en-US" dirty="0" smtClean="0">
                <a:hlinkClick r:id="rId3"/>
              </a:rPr>
              <a:t>ConnectionPool.html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62500" name="AutoShape 4"/>
          <p:cNvSpPr>
            <a:spLocks noChangeArrowheads="1"/>
          </p:cNvSpPr>
          <p:nvPr/>
        </p:nvSpPr>
        <p:spPr bwMode="auto">
          <a:xfrm>
            <a:off x="6400800" y="1690688"/>
            <a:ext cx="914400" cy="1279525"/>
          </a:xfrm>
          <a:prstGeom prst="can">
            <a:avLst>
              <a:gd name="adj" fmla="val 34983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01" name="Rectangle 5"/>
          <p:cNvSpPr>
            <a:spLocks noChangeArrowheads="1"/>
          </p:cNvSpPr>
          <p:nvPr/>
        </p:nvSpPr>
        <p:spPr bwMode="auto">
          <a:xfrm>
            <a:off x="4022725" y="1325563"/>
            <a:ext cx="1555750" cy="20113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02" name="AutoShape 6"/>
          <p:cNvSpPr>
            <a:spLocks noChangeArrowheads="1"/>
          </p:cNvSpPr>
          <p:nvPr/>
        </p:nvSpPr>
        <p:spPr bwMode="auto">
          <a:xfrm>
            <a:off x="4206875" y="1690688"/>
            <a:ext cx="457200" cy="457200"/>
          </a:xfrm>
          <a:prstGeom prst="plus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03" name="AutoShape 7"/>
          <p:cNvSpPr>
            <a:spLocks noChangeArrowheads="1"/>
          </p:cNvSpPr>
          <p:nvPr/>
        </p:nvSpPr>
        <p:spPr bwMode="auto">
          <a:xfrm>
            <a:off x="4754563" y="2147888"/>
            <a:ext cx="457200" cy="457200"/>
          </a:xfrm>
          <a:prstGeom prst="plus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04" name="AutoShape 8"/>
          <p:cNvSpPr>
            <a:spLocks noChangeArrowheads="1"/>
          </p:cNvSpPr>
          <p:nvPr/>
        </p:nvSpPr>
        <p:spPr bwMode="auto">
          <a:xfrm>
            <a:off x="4846638" y="1416050"/>
            <a:ext cx="457200" cy="457200"/>
          </a:xfrm>
          <a:prstGeom prst="plus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06" name="AutoShape 10"/>
          <p:cNvSpPr>
            <a:spLocks noChangeArrowheads="1"/>
          </p:cNvSpPr>
          <p:nvPr/>
        </p:nvSpPr>
        <p:spPr bwMode="auto">
          <a:xfrm>
            <a:off x="4479925" y="2697163"/>
            <a:ext cx="457200" cy="457200"/>
          </a:xfrm>
          <a:prstGeom prst="plus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07" name="AutoShape 11"/>
          <p:cNvSpPr>
            <a:spLocks noChangeArrowheads="1"/>
          </p:cNvSpPr>
          <p:nvPr/>
        </p:nvSpPr>
        <p:spPr bwMode="auto">
          <a:xfrm>
            <a:off x="2651125" y="1965325"/>
            <a:ext cx="731838" cy="731838"/>
          </a:xfrm>
          <a:prstGeom prst="lightningBol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08" name="AutoShape 12"/>
          <p:cNvSpPr>
            <a:spLocks noChangeArrowheads="1"/>
          </p:cNvSpPr>
          <p:nvPr/>
        </p:nvSpPr>
        <p:spPr bwMode="auto">
          <a:xfrm>
            <a:off x="1646238" y="1325563"/>
            <a:ext cx="731837" cy="731837"/>
          </a:xfrm>
          <a:prstGeom prst="lightningBol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09" name="AutoShape 13"/>
          <p:cNvSpPr>
            <a:spLocks noChangeArrowheads="1"/>
          </p:cNvSpPr>
          <p:nvPr/>
        </p:nvSpPr>
        <p:spPr bwMode="auto">
          <a:xfrm>
            <a:off x="2011363" y="2514600"/>
            <a:ext cx="731837" cy="731838"/>
          </a:xfrm>
          <a:prstGeom prst="lightningBol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10" name="Text Box 14"/>
          <p:cNvSpPr txBox="1">
            <a:spLocks noChangeArrowheads="1"/>
          </p:cNvSpPr>
          <p:nvPr/>
        </p:nvSpPr>
        <p:spPr bwMode="auto">
          <a:xfrm>
            <a:off x="3932238" y="3343275"/>
            <a:ext cx="183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Connection pool</a:t>
            </a:r>
          </a:p>
        </p:txBody>
      </p:sp>
      <p:sp>
        <p:nvSpPr>
          <p:cNvPr id="362511" name="Text Box 15"/>
          <p:cNvSpPr txBox="1">
            <a:spLocks noChangeArrowheads="1"/>
          </p:cNvSpPr>
          <p:nvPr/>
        </p:nvSpPr>
        <p:spPr bwMode="auto">
          <a:xfrm>
            <a:off x="1463675" y="3336925"/>
            <a:ext cx="22120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Application threads</a:t>
            </a:r>
            <a:endParaRPr lang="en-US" dirty="0"/>
          </a:p>
        </p:txBody>
      </p:sp>
      <p:cxnSp>
        <p:nvCxnSpPr>
          <p:cNvPr id="362514" name="AutoShape 18"/>
          <p:cNvCxnSpPr>
            <a:cxnSpLocks noChangeShapeType="1"/>
            <a:stCxn id="362509" idx="5"/>
            <a:endCxn id="362506" idx="1"/>
          </p:cNvCxnSpPr>
          <p:nvPr/>
        </p:nvCxnSpPr>
        <p:spPr bwMode="auto">
          <a:xfrm>
            <a:off x="2573338" y="2921000"/>
            <a:ext cx="1906587" cy="4763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2515" name="AutoShape 19"/>
          <p:cNvCxnSpPr>
            <a:cxnSpLocks noChangeShapeType="1"/>
            <a:stCxn id="362506" idx="3"/>
            <a:endCxn id="362519" idx="2"/>
          </p:cNvCxnSpPr>
          <p:nvPr/>
        </p:nvCxnSpPr>
        <p:spPr bwMode="auto">
          <a:xfrm flipV="1">
            <a:off x="4937125" y="2698750"/>
            <a:ext cx="1738313" cy="227013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2516" name="AutoShape 20"/>
          <p:cNvCxnSpPr>
            <a:cxnSpLocks noChangeShapeType="1"/>
            <a:stCxn id="362507" idx="5"/>
            <a:endCxn id="362503" idx="1"/>
          </p:cNvCxnSpPr>
          <p:nvPr/>
        </p:nvCxnSpPr>
        <p:spPr bwMode="auto">
          <a:xfrm>
            <a:off x="3213100" y="2371725"/>
            <a:ext cx="1541463" cy="4763"/>
          </a:xfrm>
          <a:prstGeom prst="straightConnector1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2517" name="AutoShape 21"/>
          <p:cNvCxnSpPr>
            <a:cxnSpLocks noChangeShapeType="1"/>
            <a:stCxn id="362503" idx="3"/>
            <a:endCxn id="362518" idx="2"/>
          </p:cNvCxnSpPr>
          <p:nvPr/>
        </p:nvCxnSpPr>
        <p:spPr bwMode="auto">
          <a:xfrm flipV="1">
            <a:off x="5211763" y="2241550"/>
            <a:ext cx="1554162" cy="134938"/>
          </a:xfrm>
          <a:prstGeom prst="straightConnector1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2518" name="Oval 22"/>
          <p:cNvSpPr>
            <a:spLocks noChangeArrowheads="1"/>
          </p:cNvSpPr>
          <p:nvPr/>
        </p:nvSpPr>
        <p:spPr bwMode="auto">
          <a:xfrm>
            <a:off x="6765925" y="214947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19" name="Oval 23"/>
          <p:cNvSpPr>
            <a:spLocks noChangeArrowheads="1"/>
          </p:cNvSpPr>
          <p:nvPr/>
        </p:nvSpPr>
        <p:spPr bwMode="auto">
          <a:xfrm>
            <a:off x="6675438" y="2606675"/>
            <a:ext cx="184150" cy="182563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20" name="Text Box 24"/>
          <p:cNvSpPr txBox="1">
            <a:spLocks noChangeArrowheads="1"/>
          </p:cNvSpPr>
          <p:nvPr/>
        </p:nvSpPr>
        <p:spPr bwMode="auto">
          <a:xfrm>
            <a:off x="6308725" y="3336925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Database</a:t>
            </a:r>
          </a:p>
        </p:txBody>
      </p:sp>
      <p:sp>
        <p:nvSpPr>
          <p:cNvPr id="362521" name="Text Box 25"/>
          <p:cNvSpPr txBox="1">
            <a:spLocks noChangeArrowheads="1"/>
          </p:cNvSpPr>
          <p:nvPr/>
        </p:nvSpPr>
        <p:spPr bwMode="auto">
          <a:xfrm>
            <a:off x="4114800" y="3154363"/>
            <a:ext cx="13843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/>
              <a:t>OPEN CONNECTIONS</a:t>
            </a:r>
          </a:p>
        </p:txBody>
      </p:sp>
    </p:spTree>
    <p:extLst>
      <p:ext uri="{BB962C8B-B14F-4D97-AF65-F5344CB8AC3E}">
        <p14:creationId xmlns:p14="http://schemas.microsoft.com/office/powerpoint/2010/main" val="463383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2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2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2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2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2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2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0" grpId="0" animBg="1"/>
      <p:bldP spid="362501" grpId="0" animBg="1"/>
      <p:bldP spid="362502" grpId="0" animBg="1"/>
      <p:bldP spid="362503" grpId="0" animBg="1"/>
      <p:bldP spid="362504" grpId="0" animBg="1"/>
      <p:bldP spid="362506" grpId="0" animBg="1"/>
      <p:bldP spid="362507" grpId="0" animBg="1"/>
      <p:bldP spid="362508" grpId="0" animBg="1"/>
      <p:bldP spid="362509" grpId="0" animBg="1"/>
      <p:bldP spid="362510" grpId="0"/>
      <p:bldP spid="362511" grpId="0"/>
      <p:bldP spid="362518" grpId="0" animBg="1"/>
      <p:bldP spid="362519" grpId="0" animBg="1"/>
      <p:bldP spid="362520" grpId="0"/>
      <p:bldP spid="3625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4229-E7DC-D941-BC96-DB57A450DD8E}" type="slidenum">
              <a:rPr lang="en-US"/>
              <a:pPr/>
              <a:t>23</a:t>
            </a:fld>
            <a:endParaRPr lang="en-US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Access Layer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Databases and SQL are extremely powerful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Let </a:t>
            </a:r>
            <a:r>
              <a:rPr lang="en-US" dirty="0" smtClean="0">
                <a:solidFill>
                  <a:srgbClr val="B23C00"/>
                </a:solidFill>
              </a:rPr>
              <a:t>the database do </a:t>
            </a:r>
            <a:r>
              <a:rPr lang="en-US" dirty="0">
                <a:solidFill>
                  <a:srgbClr val="B23C00"/>
                </a:solidFill>
              </a:rPr>
              <a:t>what </a:t>
            </a:r>
            <a:r>
              <a:rPr lang="en-US" dirty="0" smtClean="0">
                <a:solidFill>
                  <a:srgbClr val="B23C00"/>
                </a:solidFill>
              </a:rPr>
              <a:t>it</a:t>
            </a:r>
            <a:r>
              <a:rPr lang="en-US" altLang="ja-JP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good at doing,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and let </a:t>
            </a:r>
            <a:r>
              <a:rPr lang="en-US" dirty="0" smtClean="0">
                <a:solidFill>
                  <a:srgbClr val="B23C00"/>
                </a:solidFill>
              </a:rPr>
              <a:t>Ruby do </a:t>
            </a:r>
            <a:r>
              <a:rPr lang="en-US" dirty="0">
                <a:solidFill>
                  <a:srgbClr val="B23C00"/>
                </a:solidFill>
              </a:rPr>
              <a:t>what </a:t>
            </a:r>
            <a:r>
              <a:rPr lang="en-US" dirty="0" smtClean="0">
                <a:solidFill>
                  <a:srgbClr val="B23C00"/>
                </a:solidFill>
              </a:rPr>
              <a:t>it’s </a:t>
            </a:r>
            <a:r>
              <a:rPr lang="en-US" dirty="0">
                <a:solidFill>
                  <a:srgbClr val="B23C00"/>
                </a:solidFill>
              </a:rPr>
              <a:t>good at doing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6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For example, </a:t>
            </a:r>
            <a:r>
              <a:rPr lang="en-US" dirty="0" smtClean="0"/>
              <a:t>don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write </a:t>
            </a:r>
            <a:r>
              <a:rPr lang="en-US" dirty="0" smtClean="0"/>
              <a:t>Ruby code </a:t>
            </a:r>
            <a:r>
              <a:rPr lang="en-US" dirty="0"/>
              <a:t>to sort the </a:t>
            </a:r>
            <a:r>
              <a:rPr lang="en-US" dirty="0" smtClean="0"/>
              <a:t>retrieved records </a:t>
            </a:r>
            <a:r>
              <a:rPr lang="en-US" dirty="0"/>
              <a:t>– </a:t>
            </a:r>
            <a:r>
              <a:rPr lang="en-US" dirty="0" smtClean="0"/>
              <a:t>let </a:t>
            </a:r>
            <a:r>
              <a:rPr lang="en-US" dirty="0"/>
              <a:t>the database do </a:t>
            </a:r>
            <a:r>
              <a:rPr lang="en-US" dirty="0" smtClean="0"/>
              <a:t>that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7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4229-E7DC-D941-BC96-DB57A450DD8E}" type="slidenum">
              <a:rPr lang="en-US"/>
              <a:pPr/>
              <a:t>24</a:t>
            </a:fld>
            <a:endParaRPr lang="en-US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Access </a:t>
            </a:r>
            <a:r>
              <a:rPr lang="en-US" dirty="0" smtClean="0"/>
              <a:t>Layer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Add </a:t>
            </a: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data access layer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your server-side architecture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data access layer contains all the </a:t>
            </a:r>
            <a:r>
              <a:rPr lang="en-US" dirty="0" smtClean="0"/>
              <a:t>database API </a:t>
            </a:r>
            <a:r>
              <a:rPr lang="en-US" dirty="0"/>
              <a:t>calls and manages the database connection pool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Keep the rest of your application </a:t>
            </a:r>
            <a:r>
              <a:rPr lang="en-US" dirty="0" smtClean="0">
                <a:solidFill>
                  <a:schemeClr val="folHlink"/>
                </a:solidFill>
              </a:rPr>
              <a:t/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dirty="0" smtClean="0">
                <a:solidFill>
                  <a:schemeClr val="folHlink"/>
                </a:solidFill>
              </a:rPr>
              <a:t>loosely</a:t>
            </a:r>
            <a:r>
              <a:rPr lang="en-US" dirty="0">
                <a:solidFill>
                  <a:schemeClr val="folHlink"/>
                </a:solidFill>
              </a:rPr>
              <a:t>-coupled from the database code</a:t>
            </a:r>
            <a:r>
              <a:rPr lang="en-US" dirty="0" smtClean="0">
                <a:solidFill>
                  <a:schemeClr val="folHlink"/>
                </a:solidFill>
              </a:rPr>
              <a:t>.</a:t>
            </a:r>
          </a:p>
          <a:p>
            <a:pPr lvl="6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600" dirty="0" smtClean="0"/>
              <a:t>With active records and </a:t>
            </a:r>
            <a:r>
              <a:rPr lang="en-US" sz="2600" dirty="0"/>
              <a:t>object-relational mapping, the rest of your application deals only with objects, not result sets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0987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E865-93EF-544E-9463-0C24EF016E9D}" type="slidenum">
              <a:rPr lang="en-US"/>
              <a:pPr/>
              <a:t>25</a:t>
            </a:fld>
            <a:endParaRPr lang="en-US"/>
          </a:p>
        </p:txBody>
      </p:sp>
      <p:grpSp>
        <p:nvGrpSpPr>
          <p:cNvPr id="363565" name="Group 45"/>
          <p:cNvGrpSpPr>
            <a:grpSpLocks/>
          </p:cNvGrpSpPr>
          <p:nvPr/>
        </p:nvGrpSpPr>
        <p:grpSpPr bwMode="auto">
          <a:xfrm>
            <a:off x="2468563" y="1325563"/>
            <a:ext cx="4114800" cy="3748087"/>
            <a:chOff x="1555" y="835"/>
            <a:chExt cx="2592" cy="2361"/>
          </a:xfrm>
        </p:grpSpPr>
        <p:sp>
          <p:nvSpPr>
            <p:cNvPr id="363545" name="Rectangle 25"/>
            <p:cNvSpPr>
              <a:spLocks noChangeArrowheads="1"/>
            </p:cNvSpPr>
            <p:nvPr/>
          </p:nvSpPr>
          <p:spPr bwMode="auto">
            <a:xfrm>
              <a:off x="1555" y="835"/>
              <a:ext cx="2592" cy="236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64" name="Text Box 44"/>
            <p:cNvSpPr txBox="1">
              <a:spLocks noChangeArrowheads="1"/>
            </p:cNvSpPr>
            <p:nvPr/>
          </p:nvSpPr>
          <p:spPr bwMode="auto">
            <a:xfrm>
              <a:off x="1555" y="835"/>
              <a:ext cx="9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</a:rPr>
                <a:t>SERVER SIDE</a:t>
              </a:r>
            </a:p>
          </p:txBody>
        </p:sp>
      </p:grp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Multilayered Server-Side Architecture</a:t>
            </a:r>
          </a:p>
        </p:txBody>
      </p:sp>
      <p:grpSp>
        <p:nvGrpSpPr>
          <p:cNvPr id="363566" name="Group 46"/>
          <p:cNvGrpSpPr>
            <a:grpSpLocks/>
          </p:cNvGrpSpPr>
          <p:nvPr/>
        </p:nvGrpSpPr>
        <p:grpSpPr bwMode="auto">
          <a:xfrm>
            <a:off x="2743200" y="1690688"/>
            <a:ext cx="3657600" cy="914400"/>
            <a:chOff x="1728" y="1065"/>
            <a:chExt cx="2304" cy="576"/>
          </a:xfrm>
        </p:grpSpPr>
        <p:sp>
          <p:nvSpPr>
            <p:cNvPr id="363539" name="Rectangle 19"/>
            <p:cNvSpPr>
              <a:spLocks noChangeArrowheads="1"/>
            </p:cNvSpPr>
            <p:nvPr/>
          </p:nvSpPr>
          <p:spPr bwMode="auto">
            <a:xfrm>
              <a:off x="1728" y="1065"/>
              <a:ext cx="2304" cy="57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42" name="Text Box 22"/>
            <p:cNvSpPr txBox="1">
              <a:spLocks noChangeArrowheads="1"/>
            </p:cNvSpPr>
            <p:nvPr/>
          </p:nvSpPr>
          <p:spPr bwMode="auto">
            <a:xfrm>
              <a:off x="2189" y="1123"/>
              <a:ext cx="13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Presentation Layer</a:t>
              </a:r>
              <a:br>
                <a:rPr lang="en-US" dirty="0"/>
              </a:br>
              <a:r>
                <a:rPr lang="en-US" dirty="0"/>
                <a:t> </a:t>
              </a:r>
              <a:r>
                <a:rPr lang="en-US" sz="1400" dirty="0"/>
                <a:t>View </a:t>
              </a:r>
              <a:r>
                <a:rPr lang="en-US" sz="1400" dirty="0" smtClean="0"/>
                <a:t>Objects</a:t>
              </a:r>
              <a:endParaRPr lang="en-US" sz="1400" dirty="0"/>
            </a:p>
          </p:txBody>
        </p:sp>
      </p:grpSp>
      <p:grpSp>
        <p:nvGrpSpPr>
          <p:cNvPr id="363567" name="Group 47"/>
          <p:cNvGrpSpPr>
            <a:grpSpLocks/>
          </p:cNvGrpSpPr>
          <p:nvPr/>
        </p:nvGrpSpPr>
        <p:grpSpPr bwMode="auto">
          <a:xfrm>
            <a:off x="2743200" y="2787650"/>
            <a:ext cx="3657600" cy="914400"/>
            <a:chOff x="1728" y="1756"/>
            <a:chExt cx="2304" cy="576"/>
          </a:xfrm>
        </p:grpSpPr>
        <p:sp>
          <p:nvSpPr>
            <p:cNvPr id="363540" name="Rectangle 20"/>
            <p:cNvSpPr>
              <a:spLocks noChangeArrowheads="1"/>
            </p:cNvSpPr>
            <p:nvPr/>
          </p:nvSpPr>
          <p:spPr bwMode="auto">
            <a:xfrm>
              <a:off x="1728" y="1756"/>
              <a:ext cx="2304" cy="57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43" name="Text Box 23"/>
            <p:cNvSpPr txBox="1">
              <a:spLocks noChangeArrowheads="1"/>
            </p:cNvSpPr>
            <p:nvPr/>
          </p:nvSpPr>
          <p:spPr bwMode="auto">
            <a:xfrm>
              <a:off x="2254" y="1852"/>
              <a:ext cx="127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Application Layer</a:t>
              </a:r>
              <a:br>
                <a:rPr lang="en-US" dirty="0"/>
              </a:br>
              <a:r>
                <a:rPr lang="en-US" sz="1400" dirty="0"/>
                <a:t>Controller </a:t>
              </a:r>
              <a:r>
                <a:rPr lang="en-US" sz="1400" dirty="0" smtClean="0"/>
                <a:t>Objects</a:t>
              </a:r>
              <a:endParaRPr lang="en-US" sz="1400" dirty="0"/>
            </a:p>
          </p:txBody>
        </p:sp>
      </p:grpSp>
      <p:grpSp>
        <p:nvGrpSpPr>
          <p:cNvPr id="363568" name="Group 48"/>
          <p:cNvGrpSpPr>
            <a:grpSpLocks/>
          </p:cNvGrpSpPr>
          <p:nvPr/>
        </p:nvGrpSpPr>
        <p:grpSpPr bwMode="auto">
          <a:xfrm>
            <a:off x="2743200" y="3884613"/>
            <a:ext cx="3657600" cy="914400"/>
            <a:chOff x="1728" y="2447"/>
            <a:chExt cx="2304" cy="576"/>
          </a:xfrm>
        </p:grpSpPr>
        <p:sp>
          <p:nvSpPr>
            <p:cNvPr id="363541" name="Rectangle 21"/>
            <p:cNvSpPr>
              <a:spLocks noChangeArrowheads="1"/>
            </p:cNvSpPr>
            <p:nvPr/>
          </p:nvSpPr>
          <p:spPr bwMode="auto">
            <a:xfrm>
              <a:off x="1728" y="2447"/>
              <a:ext cx="2304" cy="57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44" name="Text Box 24"/>
            <p:cNvSpPr txBox="1">
              <a:spLocks noChangeArrowheads="1"/>
            </p:cNvSpPr>
            <p:nvPr/>
          </p:nvSpPr>
          <p:spPr bwMode="auto">
            <a:xfrm>
              <a:off x="2048" y="2563"/>
              <a:ext cx="16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Data Access Layer</a:t>
              </a:r>
              <a:br>
                <a:rPr lang="en-US" dirty="0"/>
              </a:br>
              <a:r>
                <a:rPr lang="en-US" sz="1400" dirty="0"/>
                <a:t>Fetch and Store Model </a:t>
              </a:r>
              <a:r>
                <a:rPr lang="en-US" sz="1400" dirty="0" smtClean="0"/>
                <a:t>Objects</a:t>
              </a:r>
              <a:endParaRPr lang="en-US" sz="1400" dirty="0"/>
            </a:p>
          </p:txBody>
        </p:sp>
      </p:grpSp>
      <p:sp>
        <p:nvSpPr>
          <p:cNvPr id="363547" name="AutoShape 27"/>
          <p:cNvSpPr>
            <a:spLocks noChangeArrowheads="1"/>
          </p:cNvSpPr>
          <p:nvPr/>
        </p:nvSpPr>
        <p:spPr bwMode="auto">
          <a:xfrm>
            <a:off x="3382963" y="5165725"/>
            <a:ext cx="2378075" cy="1006475"/>
          </a:xfrm>
          <a:prstGeom prst="can">
            <a:avLst>
              <a:gd name="adj" fmla="val 25000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Database</a:t>
            </a:r>
          </a:p>
        </p:txBody>
      </p:sp>
      <p:grpSp>
        <p:nvGrpSpPr>
          <p:cNvPr id="363562" name="Group 42"/>
          <p:cNvGrpSpPr>
            <a:grpSpLocks/>
          </p:cNvGrpSpPr>
          <p:nvPr/>
        </p:nvGrpSpPr>
        <p:grpSpPr bwMode="auto">
          <a:xfrm>
            <a:off x="3567113" y="3519488"/>
            <a:ext cx="2011362" cy="549275"/>
            <a:chOff x="2247" y="2102"/>
            <a:chExt cx="1267" cy="346"/>
          </a:xfrm>
        </p:grpSpPr>
        <p:sp>
          <p:nvSpPr>
            <p:cNvPr id="363549" name="AutoShape 29"/>
            <p:cNvSpPr>
              <a:spLocks noChangeArrowheads="1"/>
            </p:cNvSpPr>
            <p:nvPr/>
          </p:nvSpPr>
          <p:spPr bwMode="auto">
            <a:xfrm>
              <a:off x="2247" y="2102"/>
              <a:ext cx="345" cy="346"/>
            </a:xfrm>
            <a:prstGeom prst="upDownArrow">
              <a:avLst>
                <a:gd name="adj1" fmla="val 50000"/>
                <a:gd name="adj2" fmla="val 20058"/>
              </a:avLst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50" name="AutoShape 30"/>
            <p:cNvSpPr>
              <a:spLocks noChangeArrowheads="1"/>
            </p:cNvSpPr>
            <p:nvPr/>
          </p:nvSpPr>
          <p:spPr bwMode="auto">
            <a:xfrm>
              <a:off x="2707" y="2102"/>
              <a:ext cx="346" cy="346"/>
            </a:xfrm>
            <a:prstGeom prst="upDownArrow">
              <a:avLst>
                <a:gd name="adj1" fmla="val 50000"/>
                <a:gd name="adj2" fmla="val 20000"/>
              </a:avLst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51" name="AutoShape 31"/>
            <p:cNvSpPr>
              <a:spLocks noChangeArrowheads="1"/>
            </p:cNvSpPr>
            <p:nvPr/>
          </p:nvSpPr>
          <p:spPr bwMode="auto">
            <a:xfrm>
              <a:off x="3168" y="2102"/>
              <a:ext cx="346" cy="346"/>
            </a:xfrm>
            <a:prstGeom prst="upDownArrow">
              <a:avLst>
                <a:gd name="adj1" fmla="val 50000"/>
                <a:gd name="adj2" fmla="val 20000"/>
              </a:avLst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3561" name="Group 41"/>
          <p:cNvGrpSpPr>
            <a:grpSpLocks/>
          </p:cNvGrpSpPr>
          <p:nvPr/>
        </p:nvGrpSpPr>
        <p:grpSpPr bwMode="auto">
          <a:xfrm>
            <a:off x="3567113" y="2422525"/>
            <a:ext cx="2011362" cy="549275"/>
            <a:chOff x="2247" y="1411"/>
            <a:chExt cx="1267" cy="346"/>
          </a:xfrm>
        </p:grpSpPr>
        <p:sp>
          <p:nvSpPr>
            <p:cNvPr id="363554" name="AutoShape 34"/>
            <p:cNvSpPr>
              <a:spLocks noChangeArrowheads="1"/>
            </p:cNvSpPr>
            <p:nvPr/>
          </p:nvSpPr>
          <p:spPr bwMode="auto">
            <a:xfrm>
              <a:off x="2247" y="1411"/>
              <a:ext cx="345" cy="346"/>
            </a:xfrm>
            <a:prstGeom prst="upDownArrow">
              <a:avLst>
                <a:gd name="adj1" fmla="val 50000"/>
                <a:gd name="adj2" fmla="val 20058"/>
              </a:avLst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55" name="AutoShape 35"/>
            <p:cNvSpPr>
              <a:spLocks noChangeArrowheads="1"/>
            </p:cNvSpPr>
            <p:nvPr/>
          </p:nvSpPr>
          <p:spPr bwMode="auto">
            <a:xfrm>
              <a:off x="2707" y="1411"/>
              <a:ext cx="346" cy="346"/>
            </a:xfrm>
            <a:prstGeom prst="upDownArrow">
              <a:avLst>
                <a:gd name="adj1" fmla="val 50000"/>
                <a:gd name="adj2" fmla="val 20000"/>
              </a:avLst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56" name="AutoShape 36"/>
            <p:cNvSpPr>
              <a:spLocks noChangeArrowheads="1"/>
            </p:cNvSpPr>
            <p:nvPr/>
          </p:nvSpPr>
          <p:spPr bwMode="auto">
            <a:xfrm>
              <a:off x="3168" y="1411"/>
              <a:ext cx="346" cy="346"/>
            </a:xfrm>
            <a:prstGeom prst="upDownArrow">
              <a:avLst>
                <a:gd name="adj1" fmla="val 50000"/>
                <a:gd name="adj2" fmla="val 20000"/>
              </a:avLst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3563" name="Group 43"/>
          <p:cNvGrpSpPr>
            <a:grpSpLocks/>
          </p:cNvGrpSpPr>
          <p:nvPr/>
        </p:nvGrpSpPr>
        <p:grpSpPr bwMode="auto">
          <a:xfrm>
            <a:off x="3567113" y="4616450"/>
            <a:ext cx="2011362" cy="639763"/>
            <a:chOff x="2247" y="2793"/>
            <a:chExt cx="1267" cy="403"/>
          </a:xfrm>
        </p:grpSpPr>
        <p:sp>
          <p:nvSpPr>
            <p:cNvPr id="363558" name="AutoShape 38"/>
            <p:cNvSpPr>
              <a:spLocks noChangeArrowheads="1"/>
            </p:cNvSpPr>
            <p:nvPr/>
          </p:nvSpPr>
          <p:spPr bwMode="auto">
            <a:xfrm>
              <a:off x="2247" y="2793"/>
              <a:ext cx="345" cy="403"/>
            </a:xfrm>
            <a:prstGeom prst="upDownArrow">
              <a:avLst>
                <a:gd name="adj1" fmla="val 50000"/>
                <a:gd name="adj2" fmla="val 23362"/>
              </a:avLst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59" name="AutoShape 39"/>
            <p:cNvSpPr>
              <a:spLocks noChangeArrowheads="1"/>
            </p:cNvSpPr>
            <p:nvPr/>
          </p:nvSpPr>
          <p:spPr bwMode="auto">
            <a:xfrm>
              <a:off x="2707" y="2793"/>
              <a:ext cx="346" cy="403"/>
            </a:xfrm>
            <a:prstGeom prst="upDownArrow">
              <a:avLst>
                <a:gd name="adj1" fmla="val 50000"/>
                <a:gd name="adj2" fmla="val 23295"/>
              </a:avLst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60" name="AutoShape 40"/>
            <p:cNvSpPr>
              <a:spLocks noChangeArrowheads="1"/>
            </p:cNvSpPr>
            <p:nvPr/>
          </p:nvSpPr>
          <p:spPr bwMode="auto">
            <a:xfrm>
              <a:off x="3168" y="2793"/>
              <a:ext cx="346" cy="403"/>
            </a:xfrm>
            <a:prstGeom prst="upDownArrow">
              <a:avLst>
                <a:gd name="adj1" fmla="val 50000"/>
                <a:gd name="adj2" fmla="val 23295"/>
              </a:avLst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1550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18F5-0F64-024F-9EF6-4B80F3B0A186}" type="slidenum">
              <a:rPr lang="en-US"/>
              <a:pPr/>
              <a:t>26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on Thursday</a:t>
            </a:r>
            <a:endParaRPr lang="en-US" dirty="0"/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 smtClean="0"/>
              <a:t>Open book, notes, laptop, Internet.</a:t>
            </a:r>
          </a:p>
          <a:p>
            <a:pPr marL="533400" indent="-533400"/>
            <a:r>
              <a:rPr lang="en-US" dirty="0" smtClean="0"/>
              <a:t>No communication or sharing with anyone else during the exam!</a:t>
            </a:r>
          </a:p>
          <a:p>
            <a:pPr marL="2360613" lvl="4" indent="-533400"/>
            <a:endParaRPr lang="en-US" dirty="0" smtClean="0"/>
          </a:p>
          <a:p>
            <a:pPr marL="533400" indent="-533400"/>
            <a:r>
              <a:rPr lang="en-US" dirty="0" smtClean="0"/>
              <a:t>It will cover everything we’ve done so far:</a:t>
            </a:r>
          </a:p>
          <a:p>
            <a:pPr marL="971550" lvl="1" indent="-533400"/>
            <a:r>
              <a:rPr lang="en-US" dirty="0" smtClean="0"/>
              <a:t>lectures</a:t>
            </a:r>
          </a:p>
          <a:p>
            <a:pPr marL="971550" lvl="1" indent="-533400"/>
            <a:r>
              <a:rPr lang="en-US" dirty="0" smtClean="0"/>
              <a:t>assignments</a:t>
            </a:r>
            <a:endParaRPr lang="en-US" dirty="0"/>
          </a:p>
          <a:p>
            <a:pPr marL="533400" indent="-533400"/>
            <a:r>
              <a:rPr lang="en-US" dirty="0" smtClean="0"/>
              <a:t>Be familiar with the books, especially the blue </a:t>
            </a:r>
            <a:r>
              <a:rPr lang="en-US" i="1" dirty="0" smtClean="0"/>
              <a:t>Rails Crash Course </a:t>
            </a:r>
            <a:r>
              <a:rPr lang="en-US" dirty="0" smtClean="0"/>
              <a:t>book.</a:t>
            </a:r>
          </a:p>
          <a:p>
            <a:pPr marL="533400" indent="-533400"/>
            <a:r>
              <a:rPr lang="en-US" dirty="0" smtClean="0"/>
              <a:t>Be able to use </a:t>
            </a:r>
            <a:r>
              <a:rPr lang="en-US" dirty="0" err="1" smtClean="0"/>
              <a:t>ERDPlus</a:t>
            </a:r>
            <a:r>
              <a:rPr lang="en-US" dirty="0" smtClean="0"/>
              <a:t> to draw ER diagrams and relational schemas.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65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18F5-0F64-024F-9EF6-4B80F3B0A186}" type="slidenum">
              <a:rPr lang="en-US"/>
              <a:pPr/>
              <a:t>27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Midterm Questions</a:t>
            </a:r>
            <a:endParaRPr lang="en-US" dirty="0"/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 smtClean="0"/>
              <a:t>Briefly describe the contents of each of the following:</a:t>
            </a:r>
          </a:p>
          <a:p>
            <a:pPr marL="2360613" lvl="4" indent="-533400"/>
            <a:endParaRPr lang="en-US" sz="1000" dirty="0"/>
          </a:p>
          <a:p>
            <a:pPr marL="928688" lvl="1" indent="-457200"/>
            <a:r>
              <a:rPr lang="en-US" dirty="0" smtClean="0"/>
              <a:t>Requirements specification</a:t>
            </a:r>
            <a:endParaRPr lang="en-US" dirty="0"/>
          </a:p>
          <a:p>
            <a:pPr marL="928688" lvl="1" indent="-457200"/>
            <a:r>
              <a:rPr lang="en-US" dirty="0" smtClean="0"/>
              <a:t>Software </a:t>
            </a:r>
            <a:r>
              <a:rPr lang="en-US" dirty="0"/>
              <a:t>prototype</a:t>
            </a:r>
          </a:p>
          <a:p>
            <a:pPr marL="928688" lvl="1" indent="-457200"/>
            <a:r>
              <a:rPr lang="en-US" dirty="0" smtClean="0"/>
              <a:t>Conceptual design</a:t>
            </a:r>
            <a:endParaRPr lang="en-US" dirty="0"/>
          </a:p>
          <a:p>
            <a:pPr marL="928688" lvl="1" indent="-457200"/>
            <a:r>
              <a:rPr lang="en-US" dirty="0" smtClean="0"/>
              <a:t>Design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24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774AB-90FC-C843-9403-2C76E60F3978}" type="slidenum">
              <a:rPr lang="en-US"/>
              <a:pPr/>
              <a:t>28</a:t>
            </a:fld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Midterm </a:t>
            </a:r>
            <a:r>
              <a:rPr lang="en-US" dirty="0" smtClean="0"/>
              <a:t>Questions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503873" cy="4835525"/>
          </a:xfrm>
        </p:spPr>
        <p:txBody>
          <a:bodyPr/>
          <a:lstStyle/>
          <a:p>
            <a:pPr marL="533400" indent="-533400"/>
            <a:r>
              <a:rPr lang="en-US" dirty="0"/>
              <a:t>Consider the use case where a user moves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file from one directory into another within the file system. Suppose you implemented it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graphical user interface (GUI) based on the </a:t>
            </a:r>
            <a:r>
              <a:rPr lang="en-US" dirty="0">
                <a:solidFill>
                  <a:schemeClr val="folHlink"/>
                </a:solidFill>
              </a:rPr>
              <a:t>model-view-controller</a:t>
            </a:r>
            <a:r>
              <a:rPr lang="en-US" dirty="0"/>
              <a:t> (MVC) </a:t>
            </a:r>
            <a:r>
              <a:rPr lang="en-US" dirty="0" smtClean="0"/>
              <a:t>architecture. </a:t>
            </a:r>
            <a:r>
              <a:rPr lang="en-US" dirty="0"/>
              <a:t>The user does the file move by dragging the image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document on the screen with the mouse from one folder image into another</a:t>
            </a:r>
            <a:r>
              <a:rPr lang="en-US" dirty="0" smtClean="0"/>
              <a:t>.</a:t>
            </a:r>
            <a:endParaRPr lang="en-US" dirty="0"/>
          </a:p>
          <a:p>
            <a:pPr marL="928688" lvl="1" indent="-457200"/>
            <a:r>
              <a:rPr lang="en-US" dirty="0" smtClean="0"/>
              <a:t>Identify </a:t>
            </a:r>
            <a:r>
              <a:rPr lang="en-US" dirty="0"/>
              <a:t>the model, the view, and the controller objects</a:t>
            </a:r>
            <a:r>
              <a:rPr lang="en-US" dirty="0" smtClean="0"/>
              <a:t>.</a:t>
            </a:r>
            <a:endParaRPr lang="en-US" dirty="0"/>
          </a:p>
          <a:p>
            <a:pPr marL="928688" lvl="1" indent="-457200"/>
            <a:r>
              <a:rPr lang="en-US" dirty="0" smtClean="0"/>
              <a:t>Draw </a:t>
            </a:r>
            <a:r>
              <a:rPr lang="en-US" dirty="0"/>
              <a:t>a UML sequence diagram of the interaction described by this use case. </a:t>
            </a:r>
          </a:p>
        </p:txBody>
      </p:sp>
    </p:spTree>
    <p:extLst>
      <p:ext uri="{BB962C8B-B14F-4D97-AF65-F5344CB8AC3E}">
        <p14:creationId xmlns:p14="http://schemas.microsoft.com/office/powerpoint/2010/main" val="1558196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9FDFF-68F0-3F4E-AC41-23F322EB76A2}" type="slidenum">
              <a:rPr lang="en-US"/>
              <a:pPr/>
              <a:t>29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Midterm Questions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Model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File </a:t>
            </a:r>
            <a:r>
              <a:rPr lang="en-US" dirty="0"/>
              <a:t>system </a:t>
            </a:r>
            <a:r>
              <a:rPr lang="en-US" dirty="0" smtClean="0"/>
              <a:t>components</a:t>
            </a:r>
            <a:endParaRPr lang="en-US" dirty="0"/>
          </a:p>
          <a:p>
            <a:pPr lvl="1"/>
            <a:r>
              <a:rPr lang="en-US" dirty="0"/>
              <a:t>Physical files and directories that exist on disk</a:t>
            </a:r>
          </a:p>
          <a:p>
            <a:pPr lvl="3"/>
            <a:endParaRPr lang="en-US" dirty="0"/>
          </a:p>
          <a:p>
            <a:r>
              <a:rPr lang="en-US" dirty="0" smtClean="0">
                <a:solidFill>
                  <a:schemeClr val="folHlink"/>
                </a:solidFill>
              </a:rPr>
              <a:t>View</a:t>
            </a:r>
            <a:endParaRPr lang="en-US" dirty="0">
              <a:solidFill>
                <a:schemeClr val="folHlink"/>
              </a:solidFill>
            </a:endParaRP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GUI objects</a:t>
            </a:r>
            <a:endParaRPr lang="en-US" dirty="0"/>
          </a:p>
          <a:p>
            <a:pPr lvl="1"/>
            <a:r>
              <a:rPr lang="en-US" dirty="0"/>
              <a:t>Folders and documents as shown on the </a:t>
            </a:r>
            <a:r>
              <a:rPr lang="en-US" dirty="0" smtClean="0"/>
              <a:t>screen</a:t>
            </a:r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10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7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7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EA2C1-4D45-794C-9414-EB5F2E2F39F8}" type="slidenum">
              <a:rPr lang="en-US"/>
              <a:pPr/>
              <a:t>3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Structured Query Language </a:t>
            </a:r>
            <a:r>
              <a:rPr lang="en-US" dirty="0"/>
              <a:t>(SQL</a:t>
            </a:r>
            <a:r>
              <a:rPr lang="en-US" dirty="0" smtClean="0"/>
              <a:t>)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An industry standard</a:t>
            </a:r>
          </a:p>
          <a:p>
            <a:pPr lvl="1"/>
            <a:r>
              <a:rPr lang="en-US" dirty="0"/>
              <a:t>But has many proprietary extensions</a:t>
            </a:r>
          </a:p>
          <a:p>
            <a:pPr lvl="3"/>
            <a:endParaRPr lang="en-US" dirty="0"/>
          </a:p>
          <a:p>
            <a:r>
              <a:rPr lang="en-US" dirty="0"/>
              <a:t>Language for managing data in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relational </a:t>
            </a:r>
            <a:r>
              <a:rPr lang="en-US" dirty="0" smtClean="0">
                <a:solidFill>
                  <a:srgbClr val="B23C00"/>
                </a:solidFill>
              </a:rPr>
              <a:t>database.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/>
          </a:p>
          <a:p>
            <a:pPr lvl="1"/>
            <a:r>
              <a:rPr lang="en-US" dirty="0"/>
              <a:t>Create and drop (delete) databases</a:t>
            </a:r>
          </a:p>
          <a:p>
            <a:pPr lvl="1"/>
            <a:r>
              <a:rPr lang="en-US" dirty="0"/>
              <a:t>Create, alter, and drop tables of a database</a:t>
            </a:r>
          </a:p>
          <a:p>
            <a:pPr lvl="1"/>
            <a:r>
              <a:rPr lang="en-US" dirty="0"/>
              <a:t>Retrieve, insert, update, and delete data </a:t>
            </a:r>
            <a:br>
              <a:rPr lang="en-US" dirty="0"/>
            </a:br>
            <a:r>
              <a:rPr lang="en-US" dirty="0"/>
              <a:t>in the tables.</a:t>
            </a:r>
          </a:p>
        </p:txBody>
      </p:sp>
    </p:spTree>
    <p:extLst>
      <p:ext uri="{BB962C8B-B14F-4D97-AF65-F5344CB8AC3E}">
        <p14:creationId xmlns:p14="http://schemas.microsoft.com/office/powerpoint/2010/main" val="168880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2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2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9FDFF-68F0-3F4E-AC41-23F322EB76A2}" type="slidenum">
              <a:rPr lang="en-US"/>
              <a:pPr/>
              <a:t>30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Midterm Questions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Controller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interface (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bridge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between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GUI and the file system. </a:t>
            </a:r>
            <a:endParaRPr lang="en-US" dirty="0" smtClean="0"/>
          </a:p>
          <a:p>
            <a:pPr lvl="5"/>
            <a:endParaRPr lang="en-US" dirty="0"/>
          </a:p>
          <a:p>
            <a:pPr lvl="1"/>
            <a:r>
              <a:rPr lang="en-US" dirty="0"/>
              <a:t>The code that translates the GUI actions to operations on the underlying file system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119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EDD0-CB28-FF4E-A839-241FF11B9D62}" type="slidenum">
              <a:rPr lang="en-US"/>
              <a:pPr/>
              <a:t>31</a:t>
            </a:fld>
            <a:endParaRPr 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Midterm Questions</a:t>
            </a:r>
            <a:r>
              <a:rPr lang="en-US" i="1" dirty="0"/>
              <a:t>, cont’d</a:t>
            </a:r>
          </a:p>
        </p:txBody>
      </p:sp>
      <p:grpSp>
        <p:nvGrpSpPr>
          <p:cNvPr id="418819" name="Group 3"/>
          <p:cNvGrpSpPr>
            <a:grpSpLocks/>
          </p:cNvGrpSpPr>
          <p:nvPr/>
        </p:nvGrpSpPr>
        <p:grpSpPr bwMode="auto">
          <a:xfrm>
            <a:off x="630238" y="1325563"/>
            <a:ext cx="558800" cy="4846637"/>
            <a:chOff x="397" y="835"/>
            <a:chExt cx="352" cy="3053"/>
          </a:xfrm>
        </p:grpSpPr>
        <p:sp>
          <p:nvSpPr>
            <p:cNvPr id="418820" name="Line 4"/>
            <p:cNvSpPr>
              <a:spLocks noChangeShapeType="1"/>
            </p:cNvSpPr>
            <p:nvPr/>
          </p:nvSpPr>
          <p:spPr bwMode="auto">
            <a:xfrm>
              <a:off x="576" y="1411"/>
              <a:ext cx="0" cy="24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8821" name="Group 5"/>
            <p:cNvGrpSpPr>
              <a:grpSpLocks/>
            </p:cNvGrpSpPr>
            <p:nvPr/>
          </p:nvGrpSpPr>
          <p:grpSpPr bwMode="auto">
            <a:xfrm>
              <a:off x="461" y="835"/>
              <a:ext cx="230" cy="404"/>
              <a:chOff x="634" y="1238"/>
              <a:chExt cx="230" cy="404"/>
            </a:xfrm>
          </p:grpSpPr>
          <p:sp>
            <p:nvSpPr>
              <p:cNvPr id="418822" name="Oval 6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823" name="Line 7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24" name="Line 8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25" name="Line 9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26" name="Line 10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8827" name="Text Box 11"/>
            <p:cNvSpPr txBox="1">
              <a:spLocks noChangeArrowheads="1"/>
            </p:cNvSpPr>
            <p:nvPr/>
          </p:nvSpPr>
          <p:spPr bwMode="auto">
            <a:xfrm>
              <a:off x="397" y="1219"/>
              <a:ext cx="3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User</a:t>
              </a:r>
            </a:p>
          </p:txBody>
        </p:sp>
      </p:grpSp>
      <p:grpSp>
        <p:nvGrpSpPr>
          <p:cNvPr id="418828" name="Group 12"/>
          <p:cNvGrpSpPr>
            <a:grpSpLocks/>
          </p:cNvGrpSpPr>
          <p:nvPr/>
        </p:nvGrpSpPr>
        <p:grpSpPr bwMode="auto">
          <a:xfrm>
            <a:off x="2378075" y="1404938"/>
            <a:ext cx="677863" cy="4767262"/>
            <a:chOff x="1498" y="885"/>
            <a:chExt cx="427" cy="3003"/>
          </a:xfrm>
        </p:grpSpPr>
        <p:sp>
          <p:nvSpPr>
            <p:cNvPr id="418829" name="Line 13"/>
            <p:cNvSpPr>
              <a:spLocks noChangeShapeType="1"/>
            </p:cNvSpPr>
            <p:nvPr/>
          </p:nvSpPr>
          <p:spPr bwMode="auto">
            <a:xfrm>
              <a:off x="1728" y="1181"/>
              <a:ext cx="0" cy="27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30" name="Text Box 14"/>
            <p:cNvSpPr txBox="1">
              <a:spLocks noChangeArrowheads="1"/>
            </p:cNvSpPr>
            <p:nvPr/>
          </p:nvSpPr>
          <p:spPr bwMode="auto">
            <a:xfrm>
              <a:off x="1498" y="885"/>
              <a:ext cx="427" cy="29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Source</a:t>
              </a:r>
            </a:p>
            <a:p>
              <a:pPr algn="ctr"/>
              <a:r>
                <a:rPr lang="en-US" sz="1200"/>
                <a:t>Folder</a:t>
              </a:r>
            </a:p>
          </p:txBody>
        </p:sp>
      </p:grpSp>
      <p:grpSp>
        <p:nvGrpSpPr>
          <p:cNvPr id="418831" name="Group 15"/>
          <p:cNvGrpSpPr>
            <a:grpSpLocks/>
          </p:cNvGrpSpPr>
          <p:nvPr/>
        </p:nvGrpSpPr>
        <p:grpSpPr bwMode="auto">
          <a:xfrm>
            <a:off x="6072188" y="1417638"/>
            <a:ext cx="714375" cy="4754562"/>
            <a:chOff x="3825" y="893"/>
            <a:chExt cx="450" cy="2995"/>
          </a:xfrm>
        </p:grpSpPr>
        <p:sp>
          <p:nvSpPr>
            <p:cNvPr id="418832" name="Line 16"/>
            <p:cNvSpPr>
              <a:spLocks noChangeShapeType="1"/>
            </p:cNvSpPr>
            <p:nvPr/>
          </p:nvSpPr>
          <p:spPr bwMode="auto">
            <a:xfrm>
              <a:off x="4032" y="1181"/>
              <a:ext cx="0" cy="27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33" name="Text Box 17"/>
            <p:cNvSpPr txBox="1">
              <a:spLocks noChangeArrowheads="1"/>
            </p:cNvSpPr>
            <p:nvPr/>
          </p:nvSpPr>
          <p:spPr bwMode="auto">
            <a:xfrm>
              <a:off x="3825" y="893"/>
              <a:ext cx="450" cy="296"/>
            </a:xfrm>
            <a:prstGeom prst="rect">
              <a:avLst/>
            </a:prstGeom>
            <a:solidFill>
              <a:srgbClr val="CCFF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GUI-FS</a:t>
              </a:r>
            </a:p>
            <a:p>
              <a:pPr algn="ctr"/>
              <a:r>
                <a:rPr lang="en-US" sz="1200"/>
                <a:t>Bridge</a:t>
              </a:r>
            </a:p>
          </p:txBody>
        </p:sp>
      </p:grpSp>
      <p:grpSp>
        <p:nvGrpSpPr>
          <p:cNvPr id="418834" name="Group 18"/>
          <p:cNvGrpSpPr>
            <a:grpSpLocks/>
          </p:cNvGrpSpPr>
          <p:nvPr/>
        </p:nvGrpSpPr>
        <p:grpSpPr bwMode="auto">
          <a:xfrm>
            <a:off x="7889875" y="1417638"/>
            <a:ext cx="704850" cy="4754562"/>
            <a:chOff x="4970" y="893"/>
            <a:chExt cx="444" cy="2995"/>
          </a:xfrm>
        </p:grpSpPr>
        <p:sp>
          <p:nvSpPr>
            <p:cNvPr id="418835" name="Line 19"/>
            <p:cNvSpPr>
              <a:spLocks noChangeShapeType="1"/>
            </p:cNvSpPr>
            <p:nvPr/>
          </p:nvSpPr>
          <p:spPr bwMode="auto">
            <a:xfrm>
              <a:off x="5184" y="1181"/>
              <a:ext cx="0" cy="27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36" name="Text Box 20"/>
            <p:cNvSpPr txBox="1">
              <a:spLocks noChangeArrowheads="1"/>
            </p:cNvSpPr>
            <p:nvPr/>
          </p:nvSpPr>
          <p:spPr bwMode="auto">
            <a:xfrm>
              <a:off x="4970" y="893"/>
              <a:ext cx="444" cy="296"/>
            </a:xfrm>
            <a:prstGeom prst="rect">
              <a:avLst/>
            </a:prstGeom>
            <a:solidFill>
              <a:srgbClr val="8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File</a:t>
              </a:r>
            </a:p>
            <a:p>
              <a:pPr algn="ctr"/>
              <a:r>
                <a:rPr lang="en-US" sz="1200">
                  <a:solidFill>
                    <a:schemeClr val="bg1"/>
                  </a:solidFill>
                </a:rPr>
                <a:t>System</a:t>
              </a:r>
            </a:p>
          </p:txBody>
        </p:sp>
      </p:grpSp>
      <p:sp>
        <p:nvSpPr>
          <p:cNvPr id="418837" name="Rectangle 21"/>
          <p:cNvSpPr>
            <a:spLocks noChangeArrowheads="1"/>
          </p:cNvSpPr>
          <p:nvPr/>
        </p:nvSpPr>
        <p:spPr bwMode="auto">
          <a:xfrm>
            <a:off x="822325" y="2514600"/>
            <a:ext cx="184150" cy="2925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8838" name="Group 22"/>
          <p:cNvGrpSpPr>
            <a:grpSpLocks/>
          </p:cNvGrpSpPr>
          <p:nvPr/>
        </p:nvGrpSpPr>
        <p:grpSpPr bwMode="auto">
          <a:xfrm>
            <a:off x="4114800" y="1404938"/>
            <a:ext cx="955675" cy="4767262"/>
            <a:chOff x="2592" y="885"/>
            <a:chExt cx="602" cy="3003"/>
          </a:xfrm>
        </p:grpSpPr>
        <p:sp>
          <p:nvSpPr>
            <p:cNvPr id="418839" name="Line 23"/>
            <p:cNvSpPr>
              <a:spLocks noChangeShapeType="1"/>
            </p:cNvSpPr>
            <p:nvPr/>
          </p:nvSpPr>
          <p:spPr bwMode="auto">
            <a:xfrm>
              <a:off x="2880" y="1181"/>
              <a:ext cx="0" cy="27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40" name="Text Box 24"/>
            <p:cNvSpPr txBox="1">
              <a:spLocks noChangeArrowheads="1"/>
            </p:cNvSpPr>
            <p:nvPr/>
          </p:nvSpPr>
          <p:spPr bwMode="auto">
            <a:xfrm>
              <a:off x="2592" y="885"/>
              <a:ext cx="602" cy="29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Destination</a:t>
              </a:r>
            </a:p>
            <a:p>
              <a:pPr algn="ctr"/>
              <a:r>
                <a:rPr lang="en-US" sz="1200"/>
                <a:t>Folder</a:t>
              </a:r>
            </a:p>
          </p:txBody>
        </p:sp>
      </p:grpSp>
      <p:sp>
        <p:nvSpPr>
          <p:cNvPr id="418841" name="Rectangle 25"/>
          <p:cNvSpPr>
            <a:spLocks noChangeArrowheads="1"/>
          </p:cNvSpPr>
          <p:nvPr/>
        </p:nvSpPr>
        <p:spPr bwMode="auto">
          <a:xfrm>
            <a:off x="2651125" y="2514600"/>
            <a:ext cx="184150" cy="366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42" name="Rectangle 26"/>
          <p:cNvSpPr>
            <a:spLocks noChangeArrowheads="1"/>
          </p:cNvSpPr>
          <p:nvPr/>
        </p:nvSpPr>
        <p:spPr bwMode="auto">
          <a:xfrm>
            <a:off x="8137525" y="5076825"/>
            <a:ext cx="184150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8843" name="Group 27"/>
          <p:cNvGrpSpPr>
            <a:grpSpLocks/>
          </p:cNvGrpSpPr>
          <p:nvPr/>
        </p:nvGrpSpPr>
        <p:grpSpPr bwMode="auto">
          <a:xfrm>
            <a:off x="1006475" y="2239963"/>
            <a:ext cx="1644650" cy="274637"/>
            <a:chOff x="634" y="1526"/>
            <a:chExt cx="1036" cy="173"/>
          </a:xfrm>
        </p:grpSpPr>
        <p:sp>
          <p:nvSpPr>
            <p:cNvPr id="418844" name="Line 28"/>
            <p:cNvSpPr>
              <a:spLocks noChangeShapeType="1"/>
            </p:cNvSpPr>
            <p:nvPr/>
          </p:nvSpPr>
          <p:spPr bwMode="auto">
            <a:xfrm>
              <a:off x="634" y="1699"/>
              <a:ext cx="10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45" name="Text Box 29"/>
            <p:cNvSpPr txBox="1">
              <a:spLocks noChangeArrowheads="1"/>
            </p:cNvSpPr>
            <p:nvPr/>
          </p:nvSpPr>
          <p:spPr bwMode="auto">
            <a:xfrm>
              <a:off x="749" y="1526"/>
              <a:ext cx="81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select document</a:t>
              </a:r>
            </a:p>
          </p:txBody>
        </p:sp>
      </p:grpSp>
      <p:sp>
        <p:nvSpPr>
          <p:cNvPr id="418846" name="Rectangle 30"/>
          <p:cNvSpPr>
            <a:spLocks noChangeArrowheads="1"/>
          </p:cNvSpPr>
          <p:nvPr/>
        </p:nvSpPr>
        <p:spPr bwMode="auto">
          <a:xfrm>
            <a:off x="6308725" y="3703638"/>
            <a:ext cx="184150" cy="173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8847" name="Group 31"/>
          <p:cNvGrpSpPr>
            <a:grpSpLocks/>
          </p:cNvGrpSpPr>
          <p:nvPr/>
        </p:nvGrpSpPr>
        <p:grpSpPr bwMode="auto">
          <a:xfrm>
            <a:off x="6421438" y="4435475"/>
            <a:ext cx="1881187" cy="641350"/>
            <a:chOff x="4045" y="2794"/>
            <a:chExt cx="1185" cy="404"/>
          </a:xfrm>
        </p:grpSpPr>
        <p:sp>
          <p:nvSpPr>
            <p:cNvPr id="418848" name="Line 32"/>
            <p:cNvSpPr>
              <a:spLocks noChangeShapeType="1"/>
            </p:cNvSpPr>
            <p:nvPr/>
          </p:nvSpPr>
          <p:spPr bwMode="auto">
            <a:xfrm>
              <a:off x="4090" y="3198"/>
              <a:ext cx="10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49" name="Text Box 33"/>
            <p:cNvSpPr txBox="1">
              <a:spLocks noChangeArrowheads="1"/>
            </p:cNvSpPr>
            <p:nvPr/>
          </p:nvSpPr>
          <p:spPr bwMode="auto">
            <a:xfrm>
              <a:off x="4045" y="2794"/>
              <a:ext cx="1185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send move command</a:t>
              </a:r>
            </a:p>
            <a:p>
              <a:r>
                <a:rPr lang="en-US" sz="1200">
                  <a:solidFill>
                    <a:srgbClr val="0033CC"/>
                  </a:solidFill>
                </a:rPr>
                <a:t>with source file path and</a:t>
              </a:r>
            </a:p>
            <a:p>
              <a:r>
                <a:rPr lang="en-US" sz="1200">
                  <a:solidFill>
                    <a:srgbClr val="0033CC"/>
                  </a:solidFill>
                </a:rPr>
                <a:t>destination directory path</a:t>
              </a:r>
            </a:p>
          </p:txBody>
        </p:sp>
      </p:grpSp>
      <p:grpSp>
        <p:nvGrpSpPr>
          <p:cNvPr id="418850" name="Group 34"/>
          <p:cNvGrpSpPr>
            <a:grpSpLocks/>
          </p:cNvGrpSpPr>
          <p:nvPr/>
        </p:nvGrpSpPr>
        <p:grpSpPr bwMode="auto">
          <a:xfrm>
            <a:off x="6492875" y="5349875"/>
            <a:ext cx="1644650" cy="274638"/>
            <a:chOff x="4090" y="2563"/>
            <a:chExt cx="1036" cy="173"/>
          </a:xfrm>
        </p:grpSpPr>
        <p:sp>
          <p:nvSpPr>
            <p:cNvPr id="418851" name="Line 35"/>
            <p:cNvSpPr>
              <a:spLocks noChangeShapeType="1"/>
            </p:cNvSpPr>
            <p:nvPr/>
          </p:nvSpPr>
          <p:spPr bwMode="auto">
            <a:xfrm flipH="1">
              <a:off x="4090" y="2564"/>
              <a:ext cx="10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52" name="Text Box 36"/>
            <p:cNvSpPr txBox="1">
              <a:spLocks noChangeArrowheads="1"/>
            </p:cNvSpPr>
            <p:nvPr/>
          </p:nvSpPr>
          <p:spPr bwMode="auto">
            <a:xfrm>
              <a:off x="4205" y="2563"/>
              <a:ext cx="84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confirm file move</a:t>
              </a:r>
            </a:p>
          </p:txBody>
        </p:sp>
      </p:grpSp>
      <p:grpSp>
        <p:nvGrpSpPr>
          <p:cNvPr id="418853" name="Group 37"/>
          <p:cNvGrpSpPr>
            <a:grpSpLocks/>
          </p:cNvGrpSpPr>
          <p:nvPr/>
        </p:nvGrpSpPr>
        <p:grpSpPr bwMode="auto">
          <a:xfrm>
            <a:off x="1006475" y="2789238"/>
            <a:ext cx="1644650" cy="274637"/>
            <a:chOff x="634" y="1757"/>
            <a:chExt cx="1036" cy="173"/>
          </a:xfrm>
        </p:grpSpPr>
        <p:sp>
          <p:nvSpPr>
            <p:cNvPr id="418854" name="Text Box 38"/>
            <p:cNvSpPr txBox="1">
              <a:spLocks noChangeArrowheads="1"/>
            </p:cNvSpPr>
            <p:nvPr/>
          </p:nvSpPr>
          <p:spPr bwMode="auto">
            <a:xfrm>
              <a:off x="749" y="1757"/>
              <a:ext cx="834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confirm selection</a:t>
              </a:r>
            </a:p>
          </p:txBody>
        </p:sp>
        <p:sp>
          <p:nvSpPr>
            <p:cNvPr id="418855" name="Line 39"/>
            <p:cNvSpPr>
              <a:spLocks noChangeShapeType="1"/>
            </p:cNvSpPr>
            <p:nvPr/>
          </p:nvSpPr>
          <p:spPr bwMode="auto">
            <a:xfrm flipH="1">
              <a:off x="634" y="1757"/>
              <a:ext cx="10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8856" name="Rectangle 40"/>
          <p:cNvSpPr>
            <a:spLocks noChangeArrowheads="1"/>
          </p:cNvSpPr>
          <p:nvPr/>
        </p:nvSpPr>
        <p:spPr bwMode="auto">
          <a:xfrm>
            <a:off x="4479925" y="5076825"/>
            <a:ext cx="184150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8857" name="Group 41"/>
          <p:cNvGrpSpPr>
            <a:grpSpLocks/>
          </p:cNvGrpSpPr>
          <p:nvPr/>
        </p:nvGrpSpPr>
        <p:grpSpPr bwMode="auto">
          <a:xfrm>
            <a:off x="1006475" y="4802188"/>
            <a:ext cx="3473450" cy="274637"/>
            <a:chOff x="634" y="3025"/>
            <a:chExt cx="2188" cy="173"/>
          </a:xfrm>
        </p:grpSpPr>
        <p:sp>
          <p:nvSpPr>
            <p:cNvPr id="418858" name="Line 42"/>
            <p:cNvSpPr>
              <a:spLocks noChangeShapeType="1"/>
            </p:cNvSpPr>
            <p:nvPr/>
          </p:nvSpPr>
          <p:spPr bwMode="auto">
            <a:xfrm>
              <a:off x="634" y="3198"/>
              <a:ext cx="2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59" name="Text Box 43"/>
            <p:cNvSpPr txBox="1">
              <a:spLocks noChangeArrowheads="1"/>
            </p:cNvSpPr>
            <p:nvPr/>
          </p:nvSpPr>
          <p:spPr bwMode="auto">
            <a:xfrm>
              <a:off x="889" y="3025"/>
              <a:ext cx="49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end drag</a:t>
              </a:r>
            </a:p>
          </p:txBody>
        </p:sp>
      </p:grpSp>
      <p:grpSp>
        <p:nvGrpSpPr>
          <p:cNvPr id="418860" name="Group 44"/>
          <p:cNvGrpSpPr>
            <a:grpSpLocks/>
          </p:cNvGrpSpPr>
          <p:nvPr/>
        </p:nvGrpSpPr>
        <p:grpSpPr bwMode="auto">
          <a:xfrm>
            <a:off x="4664075" y="4618038"/>
            <a:ext cx="1644650" cy="457200"/>
            <a:chOff x="2938" y="2909"/>
            <a:chExt cx="1036" cy="288"/>
          </a:xfrm>
        </p:grpSpPr>
        <p:sp>
          <p:nvSpPr>
            <p:cNvPr id="418861" name="Line 45"/>
            <p:cNvSpPr>
              <a:spLocks noChangeShapeType="1"/>
            </p:cNvSpPr>
            <p:nvPr/>
          </p:nvSpPr>
          <p:spPr bwMode="auto">
            <a:xfrm>
              <a:off x="2938" y="3197"/>
              <a:ext cx="10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62" name="Text Box 46"/>
            <p:cNvSpPr txBox="1">
              <a:spLocks noChangeArrowheads="1"/>
            </p:cNvSpPr>
            <p:nvPr/>
          </p:nvSpPr>
          <p:spPr bwMode="auto">
            <a:xfrm>
              <a:off x="3053" y="2909"/>
              <a:ext cx="8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send destination </a:t>
              </a:r>
            </a:p>
            <a:p>
              <a:r>
                <a:rPr lang="en-US" sz="1200">
                  <a:solidFill>
                    <a:srgbClr val="0033CC"/>
                  </a:solidFill>
                </a:rPr>
                <a:t>folder info</a:t>
              </a:r>
            </a:p>
          </p:txBody>
        </p:sp>
      </p:grpSp>
      <p:grpSp>
        <p:nvGrpSpPr>
          <p:cNvPr id="418863" name="Group 47"/>
          <p:cNvGrpSpPr>
            <a:grpSpLocks/>
          </p:cNvGrpSpPr>
          <p:nvPr/>
        </p:nvGrpSpPr>
        <p:grpSpPr bwMode="auto">
          <a:xfrm>
            <a:off x="1006475" y="3978275"/>
            <a:ext cx="1644650" cy="457200"/>
            <a:chOff x="1786" y="2563"/>
            <a:chExt cx="1036" cy="288"/>
          </a:xfrm>
        </p:grpSpPr>
        <p:sp>
          <p:nvSpPr>
            <p:cNvPr id="418864" name="Line 48"/>
            <p:cNvSpPr>
              <a:spLocks noChangeShapeType="1"/>
            </p:cNvSpPr>
            <p:nvPr/>
          </p:nvSpPr>
          <p:spPr bwMode="auto">
            <a:xfrm flipH="1">
              <a:off x="1786" y="2563"/>
              <a:ext cx="10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65" name="Text Box 49"/>
            <p:cNvSpPr txBox="1">
              <a:spLocks noChangeArrowheads="1"/>
            </p:cNvSpPr>
            <p:nvPr/>
          </p:nvSpPr>
          <p:spPr bwMode="auto">
            <a:xfrm>
              <a:off x="1843" y="2563"/>
              <a:ext cx="8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detach document</a:t>
              </a:r>
            </a:p>
            <a:p>
              <a:r>
                <a:rPr lang="en-US" sz="1200">
                  <a:solidFill>
                    <a:srgbClr val="0033CC"/>
                  </a:solidFill>
                </a:rPr>
                <a:t>from source folder</a:t>
              </a:r>
            </a:p>
          </p:txBody>
        </p:sp>
      </p:grpSp>
      <p:grpSp>
        <p:nvGrpSpPr>
          <p:cNvPr id="418866" name="Group 50"/>
          <p:cNvGrpSpPr>
            <a:grpSpLocks/>
          </p:cNvGrpSpPr>
          <p:nvPr/>
        </p:nvGrpSpPr>
        <p:grpSpPr bwMode="auto">
          <a:xfrm>
            <a:off x="2835275" y="3429000"/>
            <a:ext cx="3473450" cy="274638"/>
            <a:chOff x="1786" y="2160"/>
            <a:chExt cx="2188" cy="173"/>
          </a:xfrm>
        </p:grpSpPr>
        <p:sp>
          <p:nvSpPr>
            <p:cNvPr id="418867" name="Text Box 51"/>
            <p:cNvSpPr txBox="1">
              <a:spLocks noChangeArrowheads="1"/>
            </p:cNvSpPr>
            <p:nvPr/>
          </p:nvSpPr>
          <p:spPr bwMode="auto">
            <a:xfrm>
              <a:off x="1843" y="2160"/>
              <a:ext cx="2031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send source folder and source document info</a:t>
              </a:r>
            </a:p>
          </p:txBody>
        </p:sp>
        <p:sp>
          <p:nvSpPr>
            <p:cNvPr id="418868" name="Line 52"/>
            <p:cNvSpPr>
              <a:spLocks noChangeShapeType="1"/>
            </p:cNvSpPr>
            <p:nvPr/>
          </p:nvSpPr>
          <p:spPr bwMode="auto">
            <a:xfrm>
              <a:off x="1786" y="2333"/>
              <a:ext cx="2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8869" name="Rectangle 53"/>
          <p:cNvSpPr>
            <a:spLocks noChangeArrowheads="1"/>
          </p:cNvSpPr>
          <p:nvPr/>
        </p:nvSpPr>
        <p:spPr bwMode="auto">
          <a:xfrm>
            <a:off x="2651125" y="3702050"/>
            <a:ext cx="184150" cy="366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8870" name="Group 54"/>
          <p:cNvGrpSpPr>
            <a:grpSpLocks/>
          </p:cNvGrpSpPr>
          <p:nvPr/>
        </p:nvGrpSpPr>
        <p:grpSpPr bwMode="auto">
          <a:xfrm>
            <a:off x="1006475" y="3429000"/>
            <a:ext cx="1644650" cy="274638"/>
            <a:chOff x="634" y="2160"/>
            <a:chExt cx="1036" cy="173"/>
          </a:xfrm>
        </p:grpSpPr>
        <p:sp>
          <p:nvSpPr>
            <p:cNvPr id="418871" name="Line 55"/>
            <p:cNvSpPr>
              <a:spLocks noChangeShapeType="1"/>
            </p:cNvSpPr>
            <p:nvPr/>
          </p:nvSpPr>
          <p:spPr bwMode="auto">
            <a:xfrm>
              <a:off x="634" y="2333"/>
              <a:ext cx="10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72" name="Text Box 56"/>
            <p:cNvSpPr txBox="1">
              <a:spLocks noChangeArrowheads="1"/>
            </p:cNvSpPr>
            <p:nvPr/>
          </p:nvSpPr>
          <p:spPr bwMode="auto">
            <a:xfrm>
              <a:off x="864" y="2160"/>
              <a:ext cx="52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start drag</a:t>
              </a:r>
            </a:p>
          </p:txBody>
        </p:sp>
      </p:grpSp>
      <p:grpSp>
        <p:nvGrpSpPr>
          <p:cNvPr id="418873" name="Group 57"/>
          <p:cNvGrpSpPr>
            <a:grpSpLocks/>
          </p:cNvGrpSpPr>
          <p:nvPr/>
        </p:nvGrpSpPr>
        <p:grpSpPr bwMode="auto">
          <a:xfrm>
            <a:off x="4664075" y="5349875"/>
            <a:ext cx="1644650" cy="274638"/>
            <a:chOff x="4090" y="2563"/>
            <a:chExt cx="1036" cy="173"/>
          </a:xfrm>
        </p:grpSpPr>
        <p:sp>
          <p:nvSpPr>
            <p:cNvPr id="418874" name="Line 58"/>
            <p:cNvSpPr>
              <a:spLocks noChangeShapeType="1"/>
            </p:cNvSpPr>
            <p:nvPr/>
          </p:nvSpPr>
          <p:spPr bwMode="auto">
            <a:xfrm flipH="1">
              <a:off x="4090" y="2564"/>
              <a:ext cx="10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75" name="Text Box 59"/>
            <p:cNvSpPr txBox="1">
              <a:spLocks noChangeArrowheads="1"/>
            </p:cNvSpPr>
            <p:nvPr/>
          </p:nvSpPr>
          <p:spPr bwMode="auto">
            <a:xfrm>
              <a:off x="4205" y="2563"/>
              <a:ext cx="84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confirm file move</a:t>
              </a:r>
            </a:p>
          </p:txBody>
        </p:sp>
      </p:grpSp>
      <p:grpSp>
        <p:nvGrpSpPr>
          <p:cNvPr id="418876" name="Group 60"/>
          <p:cNvGrpSpPr>
            <a:grpSpLocks/>
          </p:cNvGrpSpPr>
          <p:nvPr/>
        </p:nvGrpSpPr>
        <p:grpSpPr bwMode="auto">
          <a:xfrm>
            <a:off x="1006475" y="5349875"/>
            <a:ext cx="3473450" cy="274638"/>
            <a:chOff x="634" y="3370"/>
            <a:chExt cx="2188" cy="173"/>
          </a:xfrm>
        </p:grpSpPr>
        <p:sp>
          <p:nvSpPr>
            <p:cNvPr id="418877" name="Text Box 61"/>
            <p:cNvSpPr txBox="1">
              <a:spLocks noChangeArrowheads="1"/>
            </p:cNvSpPr>
            <p:nvPr/>
          </p:nvSpPr>
          <p:spPr bwMode="auto">
            <a:xfrm>
              <a:off x="806" y="3370"/>
              <a:ext cx="1866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display document in destination folder</a:t>
              </a:r>
            </a:p>
          </p:txBody>
        </p:sp>
        <p:sp>
          <p:nvSpPr>
            <p:cNvPr id="418878" name="Line 62"/>
            <p:cNvSpPr>
              <a:spLocks noChangeShapeType="1"/>
            </p:cNvSpPr>
            <p:nvPr/>
          </p:nvSpPr>
          <p:spPr bwMode="auto">
            <a:xfrm flipH="1" flipV="1">
              <a:off x="634" y="3370"/>
              <a:ext cx="21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50462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8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8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8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8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8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8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8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8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8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8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37" grpId="0" animBg="1"/>
      <p:bldP spid="418841" grpId="0" animBg="1"/>
      <p:bldP spid="418842" grpId="0" animBg="1"/>
      <p:bldP spid="418846" grpId="0" animBg="1"/>
      <p:bldP spid="418856" grpId="0" animBg="1"/>
      <p:bldP spid="418856" grpId="1" animBg="1"/>
      <p:bldP spid="41886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3840-18B6-0447-9D6B-B98D3135E056}" type="slidenum">
              <a:rPr lang="en-US"/>
              <a:pPr/>
              <a:t>32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Midterm Questions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20" y="1295400"/>
            <a:ext cx="5943580" cy="4835525"/>
          </a:xfrm>
        </p:spPr>
        <p:txBody>
          <a:bodyPr/>
          <a:lstStyle/>
          <a:p>
            <a:r>
              <a:rPr lang="en-US" dirty="0"/>
              <a:t>Suppose a teaching assistant for this </a:t>
            </a:r>
            <a:r>
              <a:rPr lang="en-US" dirty="0" smtClean="0"/>
              <a:t>Software Engineering class </a:t>
            </a:r>
            <a:r>
              <a:rPr lang="en-US" dirty="0"/>
              <a:t>wanted to build a relational database to keep track of the project teams. </a:t>
            </a:r>
            <a:endParaRPr lang="en-US" dirty="0" smtClean="0"/>
          </a:p>
          <a:p>
            <a:pPr lvl="5"/>
            <a:endParaRPr lang="en-US" dirty="0"/>
          </a:p>
          <a:p>
            <a:r>
              <a:rPr lang="en-US" dirty="0" smtClean="0"/>
              <a:t>His </a:t>
            </a:r>
            <a:r>
              <a:rPr lang="en-US" dirty="0"/>
              <a:t>first attempt at the database consists of a single table, as shown in the </a:t>
            </a:r>
            <a:r>
              <a:rPr lang="en-US" dirty="0" smtClean="0"/>
              <a:t>relational schema. </a:t>
            </a:r>
            <a:endParaRPr lang="en-US" dirty="0"/>
          </a:p>
        </p:txBody>
      </p:sp>
      <p:pic>
        <p:nvPicPr>
          <p:cNvPr id="7" name="Picture 6" descr="Screen Shot 2016-03-15 at 12.16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80" y="1203931"/>
            <a:ext cx="2352039" cy="507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047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3840-18B6-0447-9D6B-B98D3135E056}" type="slidenum">
              <a:rPr lang="en-US"/>
              <a:pPr/>
              <a:t>33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Midterm Questions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20" y="1234465"/>
            <a:ext cx="5943580" cy="3291804"/>
          </a:xfrm>
        </p:spPr>
        <p:txBody>
          <a:bodyPr/>
          <a:lstStyle/>
          <a:p>
            <a:r>
              <a:rPr lang="en-US" dirty="0"/>
              <a:t>For each of the following queries, </a:t>
            </a:r>
            <a:r>
              <a:rPr lang="en-US" u="sng" dirty="0"/>
              <a:t>either</a:t>
            </a:r>
            <a:r>
              <a:rPr lang="en-US" dirty="0"/>
              <a:t> write the SQL statement to perform the query based on this database, </a:t>
            </a:r>
            <a:r>
              <a:rPr lang="en-US" u="sng" dirty="0"/>
              <a:t>or</a:t>
            </a:r>
            <a:r>
              <a:rPr lang="en-US" dirty="0"/>
              <a:t> explain why the query would be difficult to do. </a:t>
            </a:r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dirty="0"/>
              <a:t>What are the name and URL of team </a:t>
            </a:r>
            <a:r>
              <a:rPr lang="en-US" dirty="0" smtClean="0"/>
              <a:t>Alpha’s </a:t>
            </a:r>
            <a:r>
              <a:rPr lang="en-US" dirty="0"/>
              <a:t>product? 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108976" y="4617707"/>
            <a:ext cx="5109893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b="1" dirty="0">
                <a:solidFill>
                  <a:srgbClr val="3333CC"/>
                </a:solidFill>
                <a:latin typeface="Courier New" charset="0"/>
              </a:rPr>
              <a:t>SELECT </a:t>
            </a:r>
            <a:r>
              <a:rPr lang="en-US" sz="2000" b="1" dirty="0" err="1">
                <a:solidFill>
                  <a:srgbClr val="3333CC"/>
                </a:solidFill>
                <a:latin typeface="Courier New" charset="0"/>
              </a:rPr>
              <a:t>product_name</a:t>
            </a:r>
            <a:r>
              <a:rPr lang="en-US" sz="2000" b="1" dirty="0">
                <a:solidFill>
                  <a:srgbClr val="3333CC"/>
                </a:solidFill>
                <a:latin typeface="Courier New" charset="0"/>
              </a:rPr>
              <a:t>, </a:t>
            </a:r>
            <a:r>
              <a:rPr lang="en-US" sz="2000" b="1" dirty="0" err="1">
                <a:solidFill>
                  <a:srgbClr val="3333CC"/>
                </a:solidFill>
                <a:latin typeface="Courier New" charset="0"/>
              </a:rPr>
              <a:t>product_URL</a:t>
            </a:r>
            <a:r>
              <a:rPr lang="en-US" sz="2000" b="1" dirty="0">
                <a:solidFill>
                  <a:srgbClr val="3333CC"/>
                </a:solidFill>
                <a:latin typeface="Courier New" charset="0"/>
              </a:rPr>
              <a:t/>
            </a:r>
            <a:br>
              <a:rPr lang="en-US" sz="2000" b="1" dirty="0">
                <a:solidFill>
                  <a:srgbClr val="33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3333CC"/>
                </a:solidFill>
                <a:latin typeface="Courier New" charset="0"/>
              </a:rPr>
              <a:t>FROM team</a:t>
            </a:r>
            <a:br>
              <a:rPr lang="en-US" sz="2000" b="1" dirty="0">
                <a:solidFill>
                  <a:srgbClr val="33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3333CC"/>
                </a:solidFill>
                <a:latin typeface="Courier New" charset="0"/>
              </a:rPr>
              <a:t>WHERE </a:t>
            </a:r>
            <a:r>
              <a:rPr lang="en-US" sz="2000" b="1" dirty="0" err="1">
                <a:solidFill>
                  <a:srgbClr val="3333CC"/>
                </a:solidFill>
                <a:latin typeface="Courier New" charset="0"/>
              </a:rPr>
              <a:t>team_name</a:t>
            </a:r>
            <a:r>
              <a:rPr lang="en-US" sz="2000" b="1" dirty="0">
                <a:solidFill>
                  <a:srgbClr val="3333CC"/>
                </a:solidFill>
                <a:latin typeface="Courier New" charset="0"/>
              </a:rPr>
              <a:t> = </a:t>
            </a:r>
            <a:r>
              <a:rPr lang="ja-JP" altLang="en-US" sz="2000" b="1" dirty="0">
                <a:solidFill>
                  <a:srgbClr val="3333CC"/>
                </a:solidFill>
                <a:latin typeface="Arial"/>
              </a:rPr>
              <a:t>‘</a:t>
            </a:r>
            <a:r>
              <a:rPr lang="en-US" sz="2000" b="1" dirty="0">
                <a:solidFill>
                  <a:srgbClr val="3333CC"/>
                </a:solidFill>
                <a:latin typeface="Courier New" charset="0"/>
              </a:rPr>
              <a:t>Alpha</a:t>
            </a:r>
            <a:r>
              <a:rPr lang="ja-JP" altLang="en-US" sz="2000" b="1" dirty="0" smtClean="0">
                <a:solidFill>
                  <a:srgbClr val="3333CC"/>
                </a:solidFill>
                <a:latin typeface="Arial"/>
              </a:rPr>
              <a:t>’</a:t>
            </a:r>
            <a:endParaRPr lang="en-US" sz="2000" b="1" dirty="0">
              <a:solidFill>
                <a:srgbClr val="3333CC"/>
              </a:solidFill>
              <a:latin typeface="Courier New" charset="0"/>
            </a:endParaRPr>
          </a:p>
        </p:txBody>
      </p:sp>
      <p:pic>
        <p:nvPicPr>
          <p:cNvPr id="7" name="Picture 6" descr="Screen Shot 2016-03-15 at 12.16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80" y="1203931"/>
            <a:ext cx="2352039" cy="507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0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3840-18B6-0447-9D6B-B98D3135E056}" type="slidenum">
              <a:rPr lang="en-US"/>
              <a:pPr/>
              <a:t>34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Midterm Questions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20" y="1234464"/>
            <a:ext cx="5943580" cy="3108926"/>
          </a:xfrm>
        </p:spPr>
        <p:txBody>
          <a:bodyPr/>
          <a:lstStyle/>
          <a:p>
            <a:pPr lvl="1"/>
            <a:r>
              <a:rPr lang="en-US" dirty="0" smtClean="0"/>
              <a:t>Who’s on </a:t>
            </a:r>
            <a:r>
              <a:rPr lang="en-US" dirty="0"/>
              <a:t>team Beta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71487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Which </a:t>
            </a:r>
            <a:r>
              <a:rPr lang="en-US" dirty="0"/>
              <a:t>team is Mary Jones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what is her project </a:t>
            </a:r>
            <a:r>
              <a:rPr lang="en-US" dirty="0" smtClean="0"/>
              <a:t>grade</a:t>
            </a:r>
            <a:r>
              <a:rPr lang="en-US" dirty="0"/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08976" y="1783098"/>
            <a:ext cx="5455039" cy="132343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dirty="0">
                <a:solidFill>
                  <a:srgbClr val="0033CC"/>
                </a:solidFill>
              </a:rPr>
              <a:t>Difficult (tedious, at least) to do because of the </a:t>
            </a:r>
            <a:endParaRPr lang="en-US" sz="2000" dirty="0" smtClean="0">
              <a:solidFill>
                <a:srgbClr val="0033CC"/>
              </a:solidFill>
            </a:endParaRPr>
          </a:p>
          <a:p>
            <a:pPr marL="0" lvl="2"/>
            <a:r>
              <a:rPr lang="en-US" sz="2000" dirty="0" smtClean="0">
                <a:solidFill>
                  <a:srgbClr val="0033CC"/>
                </a:solidFill>
              </a:rPr>
              <a:t>repeated </a:t>
            </a:r>
            <a:r>
              <a:rPr lang="en-US" sz="2000" dirty="0">
                <a:solidFill>
                  <a:srgbClr val="0033CC"/>
                </a:solidFill>
              </a:rPr>
              <a:t>student fields. Each first name/last </a:t>
            </a:r>
            <a:endParaRPr lang="en-US" sz="2000" dirty="0" smtClean="0">
              <a:solidFill>
                <a:srgbClr val="0033CC"/>
              </a:solidFill>
            </a:endParaRPr>
          </a:p>
          <a:p>
            <a:pPr marL="0" lvl="2"/>
            <a:r>
              <a:rPr lang="en-US" sz="2000" dirty="0" smtClean="0">
                <a:solidFill>
                  <a:srgbClr val="0033CC"/>
                </a:solidFill>
              </a:rPr>
              <a:t>name </a:t>
            </a:r>
            <a:r>
              <a:rPr lang="en-US" sz="2000" dirty="0">
                <a:solidFill>
                  <a:srgbClr val="0033CC"/>
                </a:solidFill>
              </a:rPr>
              <a:t>pair would need to be listed separately </a:t>
            </a:r>
            <a:endParaRPr lang="en-US" sz="2000" dirty="0" smtClean="0">
              <a:solidFill>
                <a:srgbClr val="0033CC"/>
              </a:solidFill>
            </a:endParaRPr>
          </a:p>
          <a:p>
            <a:pPr marL="0" lvl="2"/>
            <a:r>
              <a:rPr lang="en-US" sz="2000" dirty="0" smtClean="0">
                <a:solidFill>
                  <a:srgbClr val="0033CC"/>
                </a:solidFill>
              </a:rPr>
              <a:t>in </a:t>
            </a:r>
            <a:r>
              <a:rPr lang="en-US" sz="2000" dirty="0">
                <a:solidFill>
                  <a:srgbClr val="0033CC"/>
                </a:solidFill>
              </a:rPr>
              <a:t>the SELECT clause</a:t>
            </a:r>
            <a:r>
              <a:rPr lang="en-US" sz="2000" dirty="0" smtClean="0">
                <a:solidFill>
                  <a:srgbClr val="0033CC"/>
                </a:solidFill>
              </a:rPr>
              <a:t>.</a:t>
            </a:r>
            <a:endParaRPr lang="en-US" sz="2000" dirty="0">
              <a:solidFill>
                <a:srgbClr val="0033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8976" y="4434829"/>
            <a:ext cx="4774189" cy="132343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dirty="0">
                <a:solidFill>
                  <a:srgbClr val="0033CC"/>
                </a:solidFill>
              </a:rPr>
              <a:t>Also difficult to do because the test for </a:t>
            </a:r>
            <a:endParaRPr lang="en-US" sz="2000" dirty="0" smtClean="0">
              <a:solidFill>
                <a:srgbClr val="0033CC"/>
              </a:solidFill>
            </a:endParaRPr>
          </a:p>
          <a:p>
            <a:pPr marL="0" lvl="2"/>
            <a:r>
              <a:rPr lang="en-US" sz="2000" dirty="0" smtClean="0">
                <a:solidFill>
                  <a:srgbClr val="0033CC"/>
                </a:solidFill>
              </a:rPr>
              <a:t>Mary </a:t>
            </a:r>
            <a:r>
              <a:rPr lang="en-US" sz="2000" dirty="0">
                <a:solidFill>
                  <a:srgbClr val="0033CC"/>
                </a:solidFill>
              </a:rPr>
              <a:t>Jones would have to be duplicated </a:t>
            </a:r>
            <a:endParaRPr lang="en-US" sz="2000" dirty="0" smtClean="0">
              <a:solidFill>
                <a:srgbClr val="0033CC"/>
              </a:solidFill>
            </a:endParaRPr>
          </a:p>
          <a:p>
            <a:pPr marL="0" lvl="2"/>
            <a:r>
              <a:rPr lang="en-US" sz="2000" dirty="0" smtClean="0">
                <a:solidFill>
                  <a:srgbClr val="0033CC"/>
                </a:solidFill>
              </a:rPr>
              <a:t>for </a:t>
            </a:r>
            <a:r>
              <a:rPr lang="en-US" sz="2000" dirty="0">
                <a:solidFill>
                  <a:srgbClr val="0033CC"/>
                </a:solidFill>
              </a:rPr>
              <a:t>each student in the row and then </a:t>
            </a:r>
            <a:endParaRPr lang="en-US" sz="2000" dirty="0" smtClean="0">
              <a:solidFill>
                <a:srgbClr val="0033CC"/>
              </a:solidFill>
            </a:endParaRPr>
          </a:p>
          <a:p>
            <a:pPr marL="0" lvl="2"/>
            <a:r>
              <a:rPr lang="en-US" sz="2000" dirty="0" smtClean="0">
                <a:solidFill>
                  <a:srgbClr val="0033CC"/>
                </a:solidFill>
              </a:rPr>
              <a:t>OR</a:t>
            </a:r>
            <a:r>
              <a:rPr lang="ja-JP" altLang="en-US" sz="2000" dirty="0" smtClean="0">
                <a:solidFill>
                  <a:srgbClr val="0033CC"/>
                </a:solidFill>
                <a:latin typeface="Arial"/>
              </a:rPr>
              <a:t>’</a:t>
            </a:r>
            <a:r>
              <a:rPr lang="en-US" sz="2000" dirty="0" smtClean="0">
                <a:solidFill>
                  <a:srgbClr val="0033CC"/>
                </a:solidFill>
              </a:rPr>
              <a:t>d </a:t>
            </a:r>
            <a:r>
              <a:rPr lang="en-US" sz="2000" dirty="0">
                <a:solidFill>
                  <a:srgbClr val="0033CC"/>
                </a:solidFill>
              </a:rPr>
              <a:t>together</a:t>
            </a:r>
            <a:r>
              <a:rPr lang="en-US" sz="2000" dirty="0" smtClean="0">
                <a:solidFill>
                  <a:srgbClr val="0033CC"/>
                </a:solidFill>
              </a:rPr>
              <a:t>.</a:t>
            </a:r>
            <a:endParaRPr lang="en-US" sz="2000" dirty="0">
              <a:solidFill>
                <a:srgbClr val="0033CC"/>
              </a:solidFill>
            </a:endParaRPr>
          </a:p>
        </p:txBody>
      </p:sp>
      <p:pic>
        <p:nvPicPr>
          <p:cNvPr id="4" name="Picture 3" descr="Screen Shot 2016-03-15 at 12.16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80" y="1203931"/>
            <a:ext cx="2352039" cy="507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23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3840-18B6-0447-9D6B-B98D3135E056}" type="slidenum">
              <a:rPr lang="en-US"/>
              <a:pPr/>
              <a:t>35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Midterm Questions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20" y="1325903"/>
            <a:ext cx="5943580" cy="1828780"/>
          </a:xfrm>
        </p:spPr>
        <p:txBody>
          <a:bodyPr/>
          <a:lstStyle/>
          <a:p>
            <a:pPr>
              <a:lnSpc>
                <a:spcPct val="80000"/>
              </a:lnSpc>
              <a:buSzTx/>
            </a:pPr>
            <a:r>
              <a:rPr lang="en-US" dirty="0" smtClean="0"/>
              <a:t>Normalize </a:t>
            </a:r>
            <a:r>
              <a:rPr lang="en-US" dirty="0"/>
              <a:t>to 2NF the project team </a:t>
            </a:r>
            <a:r>
              <a:rPr lang="en-US" dirty="0" smtClean="0"/>
              <a:t>database. Remember </a:t>
            </a:r>
            <a:r>
              <a:rPr lang="en-US" dirty="0"/>
              <a:t>that each student on a particular project team will receive the same project grade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3" name="Picture 12" descr="Screen Shot 2016-03-15 at 12.16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80" y="1203931"/>
            <a:ext cx="2352039" cy="5074062"/>
          </a:xfrm>
          <a:prstGeom prst="rect">
            <a:avLst/>
          </a:prstGeom>
        </p:spPr>
      </p:pic>
      <p:pic>
        <p:nvPicPr>
          <p:cNvPr id="2" name="Picture 1" descr="Screen Shot 2016-03-15 at 12.25.1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621" y="3411197"/>
            <a:ext cx="501650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84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4985-D2FB-0342-88BE-6E392BB5ECBF}" type="slidenum">
              <a:rPr lang="en-US"/>
              <a:pPr/>
              <a:t>4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Query Examples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5212068" cy="1036332"/>
          </a:xfrm>
        </p:spPr>
        <p:txBody>
          <a:bodyPr/>
          <a:lstStyle/>
          <a:p>
            <a:r>
              <a:rPr lang="en-US" dirty="0"/>
              <a:t>What is the class code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Java </a:t>
            </a:r>
            <a:r>
              <a:rPr lang="en-US" dirty="0"/>
              <a:t>programming class?</a:t>
            </a:r>
          </a:p>
        </p:txBody>
      </p:sp>
      <p:graphicFrame>
        <p:nvGraphicFramePr>
          <p:cNvPr id="339002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856526"/>
              </p:ext>
            </p:extLst>
          </p:nvPr>
        </p:nvGraphicFramePr>
        <p:xfrm>
          <a:off x="2378075" y="2295200"/>
          <a:ext cx="4297363" cy="1682434"/>
        </p:xfrm>
        <a:graphic>
          <a:graphicData uri="http://schemas.openxmlformats.org/drawingml/2006/table">
            <a:tbl>
              <a:tblPr/>
              <a:tblGrid>
                <a:gridCol w="1006475"/>
                <a:gridCol w="1004888"/>
                <a:gridCol w="1646237"/>
                <a:gridCol w="639763"/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989" name="Text Box 45"/>
          <p:cNvSpPr txBox="1">
            <a:spLocks noChangeArrowheads="1"/>
          </p:cNvSpPr>
          <p:nvPr/>
        </p:nvSpPr>
        <p:spPr bwMode="auto">
          <a:xfrm>
            <a:off x="1737391" y="2240293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38990" name="Text Box 46"/>
          <p:cNvSpPr txBox="1">
            <a:spLocks noChangeArrowheads="1"/>
          </p:cNvSpPr>
          <p:nvPr/>
        </p:nvSpPr>
        <p:spPr bwMode="auto">
          <a:xfrm>
            <a:off x="2560638" y="4165570"/>
            <a:ext cx="3800475" cy="20066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SELECT code </a:t>
            </a:r>
          </a:p>
          <a:p>
            <a:r>
              <a:rPr lang="en-US" sz="1400" b="1" dirty="0">
                <a:latin typeface="Courier New" charset="0"/>
              </a:rPr>
              <a:t>FROM class </a:t>
            </a:r>
          </a:p>
          <a:p>
            <a:r>
              <a:rPr lang="en-US" sz="1400" b="1" dirty="0">
                <a:latin typeface="Courier New" charset="0"/>
              </a:rPr>
              <a:t>WHERE subject = 'Java programming'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+------+</a:t>
            </a:r>
          </a:p>
          <a:p>
            <a:r>
              <a:rPr lang="en-US" sz="1400" b="1" dirty="0">
                <a:latin typeface="Courier New" charset="0"/>
              </a:rPr>
              <a:t>| code |</a:t>
            </a:r>
          </a:p>
          <a:p>
            <a:r>
              <a:rPr lang="en-US" sz="1400" b="1" dirty="0">
                <a:latin typeface="Courier New" charset="0"/>
              </a:rPr>
              <a:t>+------+</a:t>
            </a:r>
          </a:p>
          <a:p>
            <a:r>
              <a:rPr lang="en-US" sz="1400" b="1" dirty="0">
                <a:latin typeface="Courier New" charset="0"/>
              </a:rPr>
              <a:t>|  926 |</a:t>
            </a:r>
          </a:p>
          <a:p>
            <a:r>
              <a:rPr lang="en-US" sz="1400" b="1" dirty="0">
                <a:latin typeface="Courier New" charset="0"/>
              </a:rPr>
              <a:t>+------+</a:t>
            </a:r>
          </a:p>
        </p:txBody>
      </p:sp>
      <p:grpSp>
        <p:nvGrpSpPr>
          <p:cNvPr id="338999" name="Group 55"/>
          <p:cNvGrpSpPr>
            <a:grpSpLocks/>
          </p:cNvGrpSpPr>
          <p:nvPr/>
        </p:nvGrpSpPr>
        <p:grpSpPr bwMode="auto">
          <a:xfrm>
            <a:off x="969963" y="4419570"/>
            <a:ext cx="1695450" cy="284163"/>
            <a:chOff x="611" y="2726"/>
            <a:chExt cx="1068" cy="179"/>
          </a:xfrm>
          <a:solidFill>
            <a:srgbClr val="FFFFC2"/>
          </a:solidFill>
        </p:grpSpPr>
        <p:sp>
          <p:nvSpPr>
            <p:cNvPr id="338992" name="Text Box 48"/>
            <p:cNvSpPr txBox="1">
              <a:spLocks noChangeArrowheads="1"/>
            </p:cNvSpPr>
            <p:nvPr/>
          </p:nvSpPr>
          <p:spPr bwMode="auto">
            <a:xfrm>
              <a:off x="611" y="2726"/>
              <a:ext cx="707" cy="179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Source tables</a:t>
              </a:r>
            </a:p>
          </p:txBody>
        </p:sp>
        <p:sp>
          <p:nvSpPr>
            <p:cNvPr id="338995" name="Line 51"/>
            <p:cNvSpPr>
              <a:spLocks noChangeShapeType="1"/>
            </p:cNvSpPr>
            <p:nvPr/>
          </p:nvSpPr>
          <p:spPr bwMode="auto">
            <a:xfrm>
              <a:off x="1317" y="2806"/>
              <a:ext cx="362" cy="0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998" name="Group 54"/>
          <p:cNvGrpSpPr>
            <a:grpSpLocks/>
          </p:cNvGrpSpPr>
          <p:nvPr/>
        </p:nvGrpSpPr>
        <p:grpSpPr bwMode="auto">
          <a:xfrm>
            <a:off x="969963" y="4041745"/>
            <a:ext cx="1670050" cy="284163"/>
            <a:chOff x="611" y="2488"/>
            <a:chExt cx="1052" cy="179"/>
          </a:xfrm>
          <a:solidFill>
            <a:srgbClr val="FFFFC2"/>
          </a:solidFill>
        </p:grpSpPr>
        <p:sp>
          <p:nvSpPr>
            <p:cNvPr id="338991" name="Text Box 47"/>
            <p:cNvSpPr txBox="1">
              <a:spLocks noChangeArrowheads="1"/>
            </p:cNvSpPr>
            <p:nvPr/>
          </p:nvSpPr>
          <p:spPr bwMode="auto">
            <a:xfrm>
              <a:off x="611" y="2488"/>
              <a:ext cx="701" cy="179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Desired fields</a:t>
              </a:r>
            </a:p>
          </p:txBody>
        </p:sp>
        <p:sp>
          <p:nvSpPr>
            <p:cNvPr id="338996" name="Line 52"/>
            <p:cNvSpPr>
              <a:spLocks noChangeShapeType="1"/>
            </p:cNvSpPr>
            <p:nvPr/>
          </p:nvSpPr>
          <p:spPr bwMode="auto">
            <a:xfrm>
              <a:off x="1310" y="2575"/>
              <a:ext cx="353" cy="84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000" name="Group 56"/>
          <p:cNvGrpSpPr>
            <a:grpSpLocks/>
          </p:cNvGrpSpPr>
          <p:nvPr/>
        </p:nvGrpSpPr>
        <p:grpSpPr bwMode="auto">
          <a:xfrm>
            <a:off x="787400" y="4748183"/>
            <a:ext cx="1868488" cy="320675"/>
            <a:chOff x="496" y="2933"/>
            <a:chExt cx="1177" cy="202"/>
          </a:xfrm>
          <a:solidFill>
            <a:srgbClr val="FFFFC2"/>
          </a:solidFill>
        </p:grpSpPr>
        <p:sp>
          <p:nvSpPr>
            <p:cNvPr id="338993" name="Text Box 49"/>
            <p:cNvSpPr txBox="1">
              <a:spLocks noChangeArrowheads="1"/>
            </p:cNvSpPr>
            <p:nvPr/>
          </p:nvSpPr>
          <p:spPr bwMode="auto">
            <a:xfrm>
              <a:off x="496" y="2956"/>
              <a:ext cx="829" cy="179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Selection criteria</a:t>
              </a:r>
            </a:p>
          </p:txBody>
        </p:sp>
        <p:sp>
          <p:nvSpPr>
            <p:cNvPr id="338997" name="Line 53"/>
            <p:cNvSpPr>
              <a:spLocks noChangeShapeType="1"/>
            </p:cNvSpPr>
            <p:nvPr/>
          </p:nvSpPr>
          <p:spPr bwMode="auto">
            <a:xfrm flipV="1">
              <a:off x="1322" y="2933"/>
              <a:ext cx="351" cy="106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933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8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B6A9-486C-834C-9AA4-51308B8C7B98}" type="slidenum">
              <a:rPr lang="en-US"/>
              <a:pPr/>
              <a:t>5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</a:t>
            </a:r>
            <a:r>
              <a:rPr lang="en-US" dirty="0" smtClean="0"/>
              <a:t>Examples,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’d</a:t>
            </a:r>
            <a:endParaRPr lang="en-US" i="1" dirty="0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137525" cy="487363"/>
          </a:xfrm>
        </p:spPr>
        <p:txBody>
          <a:bodyPr/>
          <a:lstStyle/>
          <a:p>
            <a:r>
              <a:rPr lang="en-US" dirty="0"/>
              <a:t>Who is teaching Java programming?</a:t>
            </a:r>
          </a:p>
        </p:txBody>
      </p:sp>
      <p:graphicFrame>
        <p:nvGraphicFramePr>
          <p:cNvPr id="307284" name="Group 84"/>
          <p:cNvGraphicFramePr>
            <a:graphicFrameLocks noGrp="1"/>
          </p:cNvGraphicFramePr>
          <p:nvPr/>
        </p:nvGraphicFramePr>
        <p:xfrm>
          <a:off x="1281113" y="2063750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285" name="Group 85"/>
          <p:cNvGraphicFramePr>
            <a:graphicFrameLocks noGrp="1"/>
          </p:cNvGraphicFramePr>
          <p:nvPr/>
        </p:nvGraphicFramePr>
        <p:xfrm>
          <a:off x="4389438" y="2065338"/>
          <a:ext cx="3932237" cy="1645920"/>
        </p:xfrm>
        <a:graphic>
          <a:graphicData uri="http://schemas.openxmlformats.org/drawingml/2006/table">
            <a:tbl>
              <a:tblPr/>
              <a:tblGrid>
                <a:gridCol w="639762"/>
                <a:gridCol w="1006475"/>
                <a:gridCol w="1646238"/>
                <a:gridCol w="6397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278" name="Text Box 78"/>
          <p:cNvSpPr txBox="1">
            <a:spLocks noChangeArrowheads="1"/>
          </p:cNvSpPr>
          <p:nvPr/>
        </p:nvSpPr>
        <p:spPr bwMode="auto">
          <a:xfrm>
            <a:off x="4298950" y="1758950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7279" name="Text Box 79"/>
          <p:cNvSpPr txBox="1">
            <a:spLocks noChangeArrowheads="1"/>
          </p:cNvSpPr>
          <p:nvPr/>
        </p:nvSpPr>
        <p:spPr bwMode="auto">
          <a:xfrm>
            <a:off x="1189038" y="1758950"/>
            <a:ext cx="833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307280" name="Text Box 80"/>
          <p:cNvSpPr txBox="1">
            <a:spLocks noChangeArrowheads="1"/>
          </p:cNvSpPr>
          <p:nvPr/>
        </p:nvSpPr>
        <p:spPr bwMode="auto">
          <a:xfrm>
            <a:off x="457200" y="3794125"/>
            <a:ext cx="3587750" cy="22193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SELECT first, last </a:t>
            </a:r>
          </a:p>
          <a:p>
            <a:r>
              <a:rPr lang="en-US" sz="1400" b="1" dirty="0">
                <a:latin typeface="Courier New" charset="0"/>
              </a:rPr>
              <a:t>FROM teacher, class</a:t>
            </a:r>
          </a:p>
          <a:p>
            <a:r>
              <a:rPr lang="en-US" sz="1400" b="1" dirty="0">
                <a:latin typeface="Courier New" charset="0"/>
              </a:rPr>
              <a:t>WHERE id = </a:t>
            </a:r>
            <a:r>
              <a:rPr lang="en-US" sz="1400" b="1" dirty="0" err="1">
                <a:latin typeface="Courier New" charset="0"/>
              </a:rPr>
              <a:t>teacher_id</a:t>
            </a:r>
            <a:r>
              <a:rPr lang="en-US" sz="1400" b="1" dirty="0">
                <a:latin typeface="Courier New" charset="0"/>
              </a:rPr>
              <a:t> </a:t>
            </a:r>
          </a:p>
          <a:p>
            <a:r>
              <a:rPr lang="en-US" sz="1400" b="1" dirty="0">
                <a:latin typeface="Courier New" charset="0"/>
              </a:rPr>
              <a:t>AND subject = 'Java programming'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+-------+--------+</a:t>
            </a:r>
          </a:p>
          <a:p>
            <a:r>
              <a:rPr lang="en-US" sz="1400" b="1" dirty="0">
                <a:latin typeface="Courier New" charset="0"/>
              </a:rPr>
              <a:t>| first | last   |</a:t>
            </a:r>
          </a:p>
          <a:p>
            <a:r>
              <a:rPr lang="en-US" sz="1400" b="1" dirty="0">
                <a:latin typeface="Courier New" charset="0"/>
              </a:rPr>
              <a:t>+-------+--------+</a:t>
            </a:r>
          </a:p>
          <a:p>
            <a:r>
              <a:rPr lang="en-US" sz="1400" b="1" dirty="0">
                <a:latin typeface="Courier New" charset="0"/>
              </a:rPr>
              <a:t>| Tom   | Rogers |</a:t>
            </a:r>
          </a:p>
          <a:p>
            <a:r>
              <a:rPr lang="en-US" sz="1400" b="1" dirty="0">
                <a:latin typeface="Courier New" charset="0"/>
              </a:rPr>
              <a:t>+-------+--------+</a:t>
            </a:r>
          </a:p>
        </p:txBody>
      </p:sp>
      <p:sp>
        <p:nvSpPr>
          <p:cNvPr id="307281" name="Text Box 81"/>
          <p:cNvSpPr txBox="1">
            <a:spLocks noChangeArrowheads="1"/>
          </p:cNvSpPr>
          <p:nvPr/>
        </p:nvSpPr>
        <p:spPr bwMode="auto">
          <a:xfrm>
            <a:off x="4657725" y="4435475"/>
            <a:ext cx="3178175" cy="65087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folHlink"/>
                </a:solidFill>
              </a:rPr>
              <a:t>Selecting from multiple tables</a:t>
            </a:r>
          </a:p>
          <a:p>
            <a:pPr algn="ctr"/>
            <a:r>
              <a:rPr lang="en-US">
                <a:solidFill>
                  <a:schemeClr val="folHlink"/>
                </a:solidFill>
              </a:rPr>
              <a:t>is called a </a:t>
            </a:r>
            <a:r>
              <a:rPr lang="en-US">
                <a:solidFill>
                  <a:srgbClr val="0033CC"/>
                </a:solidFill>
              </a:rPr>
              <a:t>join</a:t>
            </a:r>
            <a:r>
              <a:rPr lang="en-US">
                <a:solidFill>
                  <a:schemeClr val="fol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291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0" grpId="0" animBg="1"/>
      <p:bldP spid="3072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C60A-4B98-C748-9F6A-7D31657850E5}" type="slidenum">
              <a:rPr lang="en-US"/>
              <a:pPr/>
              <a:t>6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Examples, </a:t>
            </a:r>
            <a:r>
              <a:rPr lang="en-US" i="1" dirty="0"/>
              <a:t>cont’d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35075"/>
            <a:ext cx="8137525" cy="487363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subjects does </a:t>
            </a:r>
            <a:r>
              <a:rPr lang="en-US" dirty="0"/>
              <a:t>John Lane teach?</a:t>
            </a:r>
          </a:p>
        </p:txBody>
      </p:sp>
      <p:sp>
        <p:nvSpPr>
          <p:cNvPr id="306259" name="Text Box 83"/>
          <p:cNvSpPr txBox="1">
            <a:spLocks noChangeArrowheads="1"/>
          </p:cNvSpPr>
          <p:nvPr/>
        </p:nvSpPr>
        <p:spPr bwMode="auto">
          <a:xfrm>
            <a:off x="2449513" y="3794125"/>
            <a:ext cx="4225925" cy="243205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SELECT code, subject</a:t>
            </a:r>
          </a:p>
          <a:p>
            <a:r>
              <a:rPr lang="en-US" sz="1400" b="1" dirty="0">
                <a:latin typeface="Courier New" charset="0"/>
              </a:rPr>
              <a:t>FROM teacher, class</a:t>
            </a:r>
          </a:p>
          <a:p>
            <a:r>
              <a:rPr lang="en-US" sz="1400" b="1" dirty="0">
                <a:latin typeface="Courier New" charset="0"/>
              </a:rPr>
              <a:t>WHERE last = 'Lane' AND first = 'John'</a:t>
            </a:r>
          </a:p>
          <a:p>
            <a:r>
              <a:rPr lang="en-US" sz="1400" b="1" dirty="0">
                <a:latin typeface="Courier New" charset="0"/>
              </a:rPr>
              <a:t>AND id = </a:t>
            </a:r>
            <a:r>
              <a:rPr lang="en-US" sz="1400" b="1" dirty="0" err="1">
                <a:latin typeface="Courier New" charset="0"/>
              </a:rPr>
              <a:t>teacher_id</a:t>
            </a:r>
            <a:endParaRPr lang="en-US" sz="1400" b="1" dirty="0">
              <a:latin typeface="Courier New" charset="0"/>
            </a:endParaRP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+------+----------------------+</a:t>
            </a:r>
          </a:p>
          <a:p>
            <a:r>
              <a:rPr lang="en-US" sz="1400" b="1" dirty="0">
                <a:latin typeface="Courier New" charset="0"/>
              </a:rPr>
              <a:t>| code | subject              |</a:t>
            </a:r>
          </a:p>
          <a:p>
            <a:r>
              <a:rPr lang="en-US" sz="1400" b="1" dirty="0">
                <a:latin typeface="Courier New" charset="0"/>
              </a:rPr>
              <a:t>+------+----------------------+</a:t>
            </a:r>
          </a:p>
          <a:p>
            <a:r>
              <a:rPr lang="en-US" sz="1400" b="1" dirty="0">
                <a:latin typeface="Courier New" charset="0"/>
              </a:rPr>
              <a:t>|  951 | Software engineering |</a:t>
            </a:r>
          </a:p>
          <a:p>
            <a:r>
              <a:rPr lang="en-US" sz="1400" b="1" dirty="0">
                <a:latin typeface="Courier New" charset="0"/>
              </a:rPr>
              <a:t>|  974 | Operating systems    |</a:t>
            </a:r>
          </a:p>
          <a:p>
            <a:r>
              <a:rPr lang="en-US" sz="1400" b="1" dirty="0">
                <a:latin typeface="Courier New" charset="0"/>
              </a:rPr>
              <a:t>+------+----------------------+</a:t>
            </a:r>
          </a:p>
        </p:txBody>
      </p:sp>
      <p:graphicFrame>
        <p:nvGraphicFramePr>
          <p:cNvPr id="306331" name="Group 155"/>
          <p:cNvGraphicFramePr>
            <a:graphicFrameLocks noGrp="1"/>
          </p:cNvGraphicFramePr>
          <p:nvPr/>
        </p:nvGraphicFramePr>
        <p:xfrm>
          <a:off x="1463675" y="1997075"/>
          <a:ext cx="2559050" cy="1371600"/>
        </p:xfrm>
        <a:graphic>
          <a:graphicData uri="http://schemas.openxmlformats.org/drawingml/2006/table">
            <a:tbl>
              <a:tblPr/>
              <a:tblGrid>
                <a:gridCol w="639763"/>
                <a:gridCol w="1004887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6333" name="Group 157"/>
          <p:cNvGraphicFramePr>
            <a:graphicFrameLocks noGrp="1"/>
          </p:cNvGraphicFramePr>
          <p:nvPr/>
        </p:nvGraphicFramePr>
        <p:xfrm>
          <a:off x="4572000" y="1998663"/>
          <a:ext cx="3932238" cy="1645920"/>
        </p:xfrm>
        <a:graphic>
          <a:graphicData uri="http://schemas.openxmlformats.org/drawingml/2006/table">
            <a:tbl>
              <a:tblPr/>
              <a:tblGrid>
                <a:gridCol w="639763"/>
                <a:gridCol w="1006475"/>
                <a:gridCol w="1646237"/>
                <a:gridCol w="6397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306327" name="Text Box 151"/>
          <p:cNvSpPr txBox="1">
            <a:spLocks noChangeArrowheads="1"/>
          </p:cNvSpPr>
          <p:nvPr/>
        </p:nvSpPr>
        <p:spPr bwMode="auto">
          <a:xfrm>
            <a:off x="4481513" y="1692275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6328" name="Text Box 152"/>
          <p:cNvSpPr txBox="1">
            <a:spLocks noChangeArrowheads="1"/>
          </p:cNvSpPr>
          <p:nvPr/>
        </p:nvSpPr>
        <p:spPr bwMode="auto">
          <a:xfrm>
            <a:off x="1371600" y="1692275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3939709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2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ECAF-57AB-3748-B679-109F780DE66F}" type="slidenum">
              <a:rPr lang="en-US"/>
              <a:pPr/>
              <a:t>7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Examples, </a:t>
            </a:r>
            <a:r>
              <a:rPr lang="en-US" i="1" dirty="0"/>
              <a:t>cont’d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638" y="1143000"/>
            <a:ext cx="6126142" cy="487363"/>
          </a:xfrm>
        </p:spPr>
        <p:txBody>
          <a:bodyPr/>
          <a:lstStyle/>
          <a:p>
            <a:r>
              <a:rPr lang="en-US" dirty="0"/>
              <a:t>Who is taking Java programming?</a:t>
            </a:r>
          </a:p>
        </p:txBody>
      </p:sp>
      <p:graphicFrame>
        <p:nvGraphicFramePr>
          <p:cNvPr id="308366" name="Group 142"/>
          <p:cNvGraphicFramePr>
            <a:graphicFrameLocks noGrp="1"/>
          </p:cNvGraphicFramePr>
          <p:nvPr/>
        </p:nvGraphicFramePr>
        <p:xfrm>
          <a:off x="5326063" y="4440238"/>
          <a:ext cx="2559050" cy="1645920"/>
        </p:xfrm>
        <a:graphic>
          <a:graphicData uri="http://schemas.openxmlformats.org/drawingml/2006/table">
            <a:tbl>
              <a:tblPr/>
              <a:tblGrid>
                <a:gridCol w="639762"/>
                <a:gridCol w="1004888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8364" name="Group 140"/>
          <p:cNvGraphicFramePr>
            <a:graphicFrameLocks noGrp="1"/>
          </p:cNvGraphicFramePr>
          <p:nvPr/>
        </p:nvGraphicFramePr>
        <p:xfrm>
          <a:off x="792163" y="4441825"/>
          <a:ext cx="4297362" cy="1645920"/>
        </p:xfrm>
        <a:graphic>
          <a:graphicData uri="http://schemas.openxmlformats.org/drawingml/2006/table">
            <a:tbl>
              <a:tblPr/>
              <a:tblGrid>
                <a:gridCol w="1006475"/>
                <a:gridCol w="1004887"/>
                <a:gridCol w="1646238"/>
                <a:gridCol w="6397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8362" name="Group 138"/>
          <p:cNvGraphicFramePr>
            <a:graphicFrameLocks noGrp="1"/>
          </p:cNvGraphicFramePr>
          <p:nvPr/>
        </p:nvGraphicFramePr>
        <p:xfrm>
          <a:off x="6483350" y="1520825"/>
          <a:ext cx="2105025" cy="2743200"/>
        </p:xfrm>
        <a:graphic>
          <a:graphicData uri="http://schemas.openxmlformats.org/drawingml/2006/table">
            <a:tbl>
              <a:tblPr/>
              <a:tblGrid>
                <a:gridCol w="1006475"/>
                <a:gridCol w="10985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351" name="Text Box 127"/>
          <p:cNvSpPr txBox="1">
            <a:spLocks noChangeArrowheads="1"/>
          </p:cNvSpPr>
          <p:nvPr/>
        </p:nvSpPr>
        <p:spPr bwMode="auto">
          <a:xfrm>
            <a:off x="1109663" y="1728462"/>
            <a:ext cx="4545012" cy="243205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SELECT id, last, first</a:t>
            </a:r>
          </a:p>
          <a:p>
            <a:r>
              <a:rPr lang="en-US" sz="1400" b="1" dirty="0">
                <a:latin typeface="Courier New" charset="0"/>
              </a:rPr>
              <a:t>FROM student, class, </a:t>
            </a:r>
            <a:r>
              <a:rPr lang="en-US" sz="1400" b="1" dirty="0" err="1">
                <a:latin typeface="Courier New" charset="0"/>
              </a:rPr>
              <a:t>student_class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WHERE subject = 'Java programming'</a:t>
            </a:r>
          </a:p>
          <a:p>
            <a:r>
              <a:rPr lang="en-US" sz="1400" b="1" dirty="0">
                <a:latin typeface="Courier New" charset="0"/>
              </a:rPr>
              <a:t>AND code = </a:t>
            </a:r>
            <a:r>
              <a:rPr lang="en-US" sz="1400" b="1" dirty="0" err="1">
                <a:latin typeface="Courier New" charset="0"/>
              </a:rPr>
              <a:t>class_code</a:t>
            </a:r>
            <a:r>
              <a:rPr lang="en-US" sz="1400" b="1" dirty="0">
                <a:latin typeface="Courier New" charset="0"/>
              </a:rPr>
              <a:t> AND id = </a:t>
            </a:r>
            <a:r>
              <a:rPr lang="en-US" sz="1400" b="1" dirty="0" err="1">
                <a:latin typeface="Courier New" charset="0"/>
              </a:rPr>
              <a:t>student_id</a:t>
            </a:r>
            <a:endParaRPr lang="en-US" sz="1400" b="1" dirty="0">
              <a:latin typeface="Courier New" charset="0"/>
            </a:endParaRP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+------+-------+-------+</a:t>
            </a:r>
          </a:p>
          <a:p>
            <a:r>
              <a:rPr lang="en-US" sz="1400" b="1" dirty="0">
                <a:latin typeface="Courier New" charset="0"/>
              </a:rPr>
              <a:t>| id   | last  | first |</a:t>
            </a:r>
          </a:p>
          <a:p>
            <a:r>
              <a:rPr lang="en-US" sz="1400" b="1" dirty="0">
                <a:latin typeface="Courier New" charset="0"/>
              </a:rPr>
              <a:t>+------+-------+-------+</a:t>
            </a:r>
          </a:p>
          <a:p>
            <a:r>
              <a:rPr lang="en-US" sz="1400" b="1" dirty="0">
                <a:latin typeface="Courier New" charset="0"/>
              </a:rPr>
              <a:t>| 1001 | Doe   | John  |</a:t>
            </a:r>
          </a:p>
          <a:p>
            <a:r>
              <a:rPr lang="en-US" sz="1400" b="1" dirty="0">
                <a:latin typeface="Courier New" charset="0"/>
              </a:rPr>
              <a:t>| 1021 | Smith | Kim   |</a:t>
            </a:r>
          </a:p>
          <a:p>
            <a:r>
              <a:rPr lang="en-US" sz="1400" b="1" dirty="0">
                <a:latin typeface="Courier New" charset="0"/>
              </a:rPr>
              <a:t>+------+-------+-------+</a:t>
            </a:r>
          </a:p>
        </p:txBody>
      </p:sp>
      <p:sp>
        <p:nvSpPr>
          <p:cNvPr id="308353" name="Text Box 129"/>
          <p:cNvSpPr txBox="1">
            <a:spLocks noChangeArrowheads="1"/>
          </p:cNvSpPr>
          <p:nvPr/>
        </p:nvSpPr>
        <p:spPr bwMode="auto">
          <a:xfrm>
            <a:off x="701675" y="4130675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8354" name="Text Box 130"/>
          <p:cNvSpPr txBox="1">
            <a:spLocks noChangeArrowheads="1"/>
          </p:cNvSpPr>
          <p:nvPr/>
        </p:nvSpPr>
        <p:spPr bwMode="auto">
          <a:xfrm>
            <a:off x="6483350" y="1203325"/>
            <a:ext cx="13523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B23C00"/>
                </a:solidFill>
              </a:rPr>
              <a:t>Student_Class</a:t>
            </a:r>
            <a:endParaRPr lang="en-US" sz="1400" dirty="0">
              <a:solidFill>
                <a:srgbClr val="B23C00"/>
              </a:solidFill>
            </a:endParaRPr>
          </a:p>
        </p:txBody>
      </p:sp>
      <p:sp>
        <p:nvSpPr>
          <p:cNvPr id="308355" name="Text Box 131"/>
          <p:cNvSpPr txBox="1">
            <a:spLocks noChangeArrowheads="1"/>
          </p:cNvSpPr>
          <p:nvPr/>
        </p:nvSpPr>
        <p:spPr bwMode="auto">
          <a:xfrm>
            <a:off x="5326063" y="4130675"/>
            <a:ext cx="803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Student</a:t>
            </a:r>
          </a:p>
        </p:txBody>
      </p:sp>
    </p:spTree>
    <p:extLst>
      <p:ext uri="{BB962C8B-B14F-4D97-AF65-F5344CB8AC3E}">
        <p14:creationId xmlns:p14="http://schemas.microsoft.com/office/powerpoint/2010/main" val="29313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D9CA-9B9F-6645-A80B-C4C967280EFE}" type="slidenum">
              <a:rPr lang="en-US"/>
              <a:pPr/>
              <a:t>8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Examples, </a:t>
            </a:r>
            <a:r>
              <a:rPr lang="en-US" i="1" dirty="0"/>
              <a:t>cont’d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638" y="1235075"/>
            <a:ext cx="5668962" cy="487363"/>
          </a:xfrm>
        </p:spPr>
        <p:txBody>
          <a:bodyPr/>
          <a:lstStyle/>
          <a:p>
            <a:r>
              <a:rPr lang="en-US" sz="2400"/>
              <a:t>What classes is John Doe taking?</a:t>
            </a:r>
          </a:p>
        </p:txBody>
      </p:sp>
      <p:graphicFrame>
        <p:nvGraphicFramePr>
          <p:cNvPr id="304267" name="Group 139"/>
          <p:cNvGraphicFramePr>
            <a:graphicFrameLocks noGrp="1"/>
          </p:cNvGraphicFramePr>
          <p:nvPr/>
        </p:nvGraphicFramePr>
        <p:xfrm>
          <a:off x="914400" y="4440238"/>
          <a:ext cx="2559050" cy="1645920"/>
        </p:xfrm>
        <a:graphic>
          <a:graphicData uri="http://schemas.openxmlformats.org/drawingml/2006/table">
            <a:tbl>
              <a:tblPr/>
              <a:tblGrid>
                <a:gridCol w="639763"/>
                <a:gridCol w="1004887"/>
                <a:gridCol w="914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4269" name="Group 141"/>
          <p:cNvGraphicFramePr>
            <a:graphicFrameLocks noGrp="1"/>
          </p:cNvGraphicFramePr>
          <p:nvPr/>
        </p:nvGraphicFramePr>
        <p:xfrm>
          <a:off x="3932238" y="4441825"/>
          <a:ext cx="4297362" cy="1645920"/>
        </p:xfrm>
        <a:graphic>
          <a:graphicData uri="http://schemas.openxmlformats.org/drawingml/2006/table">
            <a:tbl>
              <a:tblPr/>
              <a:tblGrid>
                <a:gridCol w="1006475"/>
                <a:gridCol w="1004887"/>
                <a:gridCol w="1646238"/>
                <a:gridCol w="6397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4270" name="Group 142"/>
          <p:cNvGraphicFramePr>
            <a:graphicFrameLocks noGrp="1"/>
          </p:cNvGraphicFramePr>
          <p:nvPr/>
        </p:nvGraphicFramePr>
        <p:xfrm>
          <a:off x="6126163" y="1520825"/>
          <a:ext cx="2105025" cy="2743200"/>
        </p:xfrm>
        <a:graphic>
          <a:graphicData uri="http://schemas.openxmlformats.org/drawingml/2006/table">
            <a:tbl>
              <a:tblPr/>
              <a:tblGrid>
                <a:gridCol w="1006475"/>
                <a:gridCol w="109855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4257" name="Text Box 129"/>
          <p:cNvSpPr txBox="1">
            <a:spLocks noChangeArrowheads="1"/>
          </p:cNvSpPr>
          <p:nvPr/>
        </p:nvSpPr>
        <p:spPr bwMode="auto">
          <a:xfrm>
            <a:off x="1527175" y="1804988"/>
            <a:ext cx="3959225" cy="22828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SELECT code, subject</a:t>
            </a:r>
          </a:p>
          <a:p>
            <a:r>
              <a:rPr lang="en-US" sz="1200" b="1" dirty="0">
                <a:latin typeface="Courier New" charset="0"/>
              </a:rPr>
              <a:t>FROM student, class, </a:t>
            </a:r>
            <a:r>
              <a:rPr lang="en-US" sz="1200" b="1" dirty="0" err="1">
                <a:latin typeface="Courier New" charset="0"/>
              </a:rPr>
              <a:t>student_class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WHERE last = 'Doe' AND first = 'John'</a:t>
            </a:r>
          </a:p>
          <a:p>
            <a:r>
              <a:rPr lang="en-US" sz="1200" b="1" dirty="0">
                <a:latin typeface="Courier New" charset="0"/>
              </a:rPr>
              <a:t>AND id = </a:t>
            </a:r>
            <a:r>
              <a:rPr lang="en-US" sz="1200" b="1" dirty="0" err="1">
                <a:latin typeface="Courier New" charset="0"/>
              </a:rPr>
              <a:t>student_id</a:t>
            </a:r>
            <a:r>
              <a:rPr lang="en-US" sz="1200" b="1" dirty="0">
                <a:latin typeface="Courier New" charset="0"/>
              </a:rPr>
              <a:t> AND code = </a:t>
            </a:r>
            <a:r>
              <a:rPr lang="en-US" sz="1200" b="1" dirty="0" err="1">
                <a:latin typeface="Courier New" charset="0"/>
              </a:rPr>
              <a:t>class_code</a:t>
            </a:r>
            <a:endParaRPr lang="en-US" sz="1200" b="1" dirty="0">
              <a:latin typeface="Courier New" charset="0"/>
            </a:endParaRP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+------+----------------------+</a:t>
            </a:r>
          </a:p>
          <a:p>
            <a:r>
              <a:rPr lang="en-US" sz="1200" b="1" dirty="0">
                <a:latin typeface="Courier New" charset="0"/>
              </a:rPr>
              <a:t>| code | subject              |</a:t>
            </a:r>
          </a:p>
          <a:p>
            <a:r>
              <a:rPr lang="en-US" sz="1200" b="1" dirty="0">
                <a:latin typeface="Courier New" charset="0"/>
              </a:rPr>
              <a:t>+------+----------------------+</a:t>
            </a:r>
          </a:p>
          <a:p>
            <a:r>
              <a:rPr lang="en-US" sz="1200" b="1" dirty="0">
                <a:latin typeface="Courier New" charset="0"/>
              </a:rPr>
              <a:t>|  908 | Data structures      |</a:t>
            </a:r>
          </a:p>
          <a:p>
            <a:r>
              <a:rPr lang="en-US" sz="1200" b="1" dirty="0">
                <a:latin typeface="Courier New" charset="0"/>
              </a:rPr>
              <a:t>|  926 | Java programming     |</a:t>
            </a:r>
          </a:p>
          <a:p>
            <a:r>
              <a:rPr lang="en-US" sz="1200" b="1" dirty="0">
                <a:latin typeface="Courier New" charset="0"/>
              </a:rPr>
              <a:t>|  951 | Software engineering |</a:t>
            </a:r>
          </a:p>
          <a:p>
            <a:r>
              <a:rPr lang="en-US" sz="1200" b="1" dirty="0">
                <a:latin typeface="Courier New" charset="0"/>
              </a:rPr>
              <a:t>+------+----------------------+</a:t>
            </a:r>
          </a:p>
        </p:txBody>
      </p:sp>
      <p:sp>
        <p:nvSpPr>
          <p:cNvPr id="304258" name="Text Box 130"/>
          <p:cNvSpPr txBox="1">
            <a:spLocks noChangeArrowheads="1"/>
          </p:cNvSpPr>
          <p:nvPr/>
        </p:nvSpPr>
        <p:spPr bwMode="auto">
          <a:xfrm>
            <a:off x="3841750" y="4130675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4259" name="Text Box 131"/>
          <p:cNvSpPr txBox="1">
            <a:spLocks noChangeArrowheads="1"/>
          </p:cNvSpPr>
          <p:nvPr/>
        </p:nvSpPr>
        <p:spPr bwMode="auto">
          <a:xfrm>
            <a:off x="914400" y="4130675"/>
            <a:ext cx="803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04260" name="Text Box 132"/>
          <p:cNvSpPr txBox="1">
            <a:spLocks noChangeArrowheads="1"/>
          </p:cNvSpPr>
          <p:nvPr/>
        </p:nvSpPr>
        <p:spPr bwMode="auto">
          <a:xfrm>
            <a:off x="6126163" y="1203325"/>
            <a:ext cx="13523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B23C00"/>
                </a:solidFill>
              </a:rPr>
              <a:t>Student_Class</a:t>
            </a:r>
            <a:endParaRPr lang="en-US" sz="14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070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4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2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5831-2F2E-D94B-B359-3A2FAD82D1FE}" type="slidenum">
              <a:rPr lang="en-US"/>
              <a:pPr/>
              <a:t>9</a:t>
            </a:fld>
            <a:endParaRPr lang="en-US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 Examples, </a:t>
            </a:r>
            <a:r>
              <a:rPr lang="en-US" i="1" dirty="0"/>
              <a:t>cont’d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638" y="1143000"/>
            <a:ext cx="5668962" cy="487363"/>
          </a:xfrm>
        </p:spPr>
        <p:txBody>
          <a:bodyPr/>
          <a:lstStyle/>
          <a:p>
            <a:r>
              <a:rPr lang="en-US" sz="2400" dirty="0"/>
              <a:t>Who are John </a:t>
            </a:r>
            <a:r>
              <a:rPr lang="en-US" sz="2400" dirty="0" smtClean="0"/>
              <a:t>Lane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/>
              <a:t>students?</a:t>
            </a:r>
          </a:p>
        </p:txBody>
      </p:sp>
      <p:graphicFrame>
        <p:nvGraphicFramePr>
          <p:cNvPr id="309433" name="Group 185"/>
          <p:cNvGraphicFramePr>
            <a:graphicFrameLocks noGrp="1"/>
          </p:cNvGraphicFramePr>
          <p:nvPr/>
        </p:nvGraphicFramePr>
        <p:xfrm>
          <a:off x="6856413" y="4586288"/>
          <a:ext cx="1646237" cy="1494790"/>
        </p:xfrm>
        <a:graphic>
          <a:graphicData uri="http://schemas.openxmlformats.org/drawingml/2006/table">
            <a:tbl>
              <a:tblPr/>
              <a:tblGrid>
                <a:gridCol w="547687"/>
                <a:gridCol w="549275"/>
                <a:gridCol w="54927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Novak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Leslie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9428" name="Group 180"/>
          <p:cNvGraphicFramePr>
            <a:graphicFrameLocks noGrp="1"/>
          </p:cNvGraphicFramePr>
          <p:nvPr/>
        </p:nvGraphicFramePr>
        <p:xfrm>
          <a:off x="3024188" y="4586288"/>
          <a:ext cx="3473450" cy="1494790"/>
        </p:xfrm>
        <a:graphic>
          <a:graphicData uri="http://schemas.openxmlformats.org/drawingml/2006/table">
            <a:tbl>
              <a:tblPr/>
              <a:tblGrid>
                <a:gridCol w="547687"/>
                <a:gridCol w="914400"/>
                <a:gridCol w="1463675"/>
                <a:gridCol w="547688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Teacher_id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Subject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Data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programming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Compilers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Software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9431" name="Group 183"/>
          <p:cNvGraphicFramePr>
            <a:graphicFrameLocks noGrp="1"/>
          </p:cNvGraphicFramePr>
          <p:nvPr/>
        </p:nvGraphicFramePr>
        <p:xfrm>
          <a:off x="6399213" y="1639888"/>
          <a:ext cx="2105025" cy="2438400"/>
        </p:xfrm>
        <a:graphic>
          <a:graphicData uri="http://schemas.openxmlformats.org/drawingml/2006/table">
            <a:tbl>
              <a:tblPr/>
              <a:tblGrid>
                <a:gridCol w="1006475"/>
                <a:gridCol w="109855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Student_id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Class_code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375" name="Text Box 127"/>
          <p:cNvSpPr txBox="1">
            <a:spLocks noChangeArrowheads="1"/>
          </p:cNvSpPr>
          <p:nvPr/>
        </p:nvSpPr>
        <p:spPr bwMode="auto">
          <a:xfrm>
            <a:off x="787400" y="1600200"/>
            <a:ext cx="5156200" cy="264795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SELECT </a:t>
            </a:r>
            <a:r>
              <a:rPr lang="en-US" sz="1200" b="1" dirty="0" err="1">
                <a:latin typeface="Courier New" charset="0"/>
              </a:rPr>
              <a:t>student.first</a:t>
            </a:r>
            <a:r>
              <a:rPr lang="en-US" sz="1200" b="1" dirty="0">
                <a:latin typeface="Courier New" charset="0"/>
              </a:rPr>
              <a:t>, </a:t>
            </a:r>
            <a:r>
              <a:rPr lang="en-US" sz="1200" b="1" dirty="0" err="1">
                <a:latin typeface="Courier New" charset="0"/>
              </a:rPr>
              <a:t>student.last</a:t>
            </a:r>
            <a:r>
              <a:rPr lang="en-US" sz="1200" b="1" dirty="0">
                <a:latin typeface="Courier New" charset="0"/>
              </a:rPr>
              <a:t>, subject</a:t>
            </a:r>
          </a:p>
          <a:p>
            <a:r>
              <a:rPr lang="en-US" sz="1200" b="1" dirty="0">
                <a:latin typeface="Courier New" charset="0"/>
              </a:rPr>
              <a:t>FROM student, teacher, class, </a:t>
            </a:r>
            <a:r>
              <a:rPr lang="en-US" sz="1200" b="1" dirty="0" err="1">
                <a:latin typeface="Courier New" charset="0"/>
              </a:rPr>
              <a:t>student_class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WHERE </a:t>
            </a:r>
            <a:r>
              <a:rPr lang="en-US" sz="1200" b="1" dirty="0" err="1">
                <a:latin typeface="Courier New" charset="0"/>
              </a:rPr>
              <a:t>teacher.last</a:t>
            </a:r>
            <a:r>
              <a:rPr lang="en-US" sz="1200" b="1" dirty="0">
                <a:latin typeface="Courier New" charset="0"/>
              </a:rPr>
              <a:t> = 'Lane' AND </a:t>
            </a:r>
            <a:r>
              <a:rPr lang="en-US" sz="1200" b="1" dirty="0" err="1">
                <a:latin typeface="Courier New" charset="0"/>
              </a:rPr>
              <a:t>teacher.first</a:t>
            </a:r>
            <a:r>
              <a:rPr lang="en-US" sz="1200" b="1" dirty="0">
                <a:latin typeface="Courier New" charset="0"/>
              </a:rPr>
              <a:t> = 'John'</a:t>
            </a:r>
          </a:p>
          <a:p>
            <a:r>
              <a:rPr lang="en-US" sz="1200" b="1" dirty="0">
                <a:latin typeface="Courier New" charset="0"/>
              </a:rPr>
              <a:t>AND </a:t>
            </a:r>
            <a:r>
              <a:rPr lang="en-US" sz="1200" b="1" dirty="0" err="1">
                <a:latin typeface="Courier New" charset="0"/>
              </a:rPr>
              <a:t>teacher_id</a:t>
            </a:r>
            <a:r>
              <a:rPr lang="en-US" sz="1200" b="1" dirty="0">
                <a:latin typeface="Courier New" charset="0"/>
              </a:rPr>
              <a:t> = </a:t>
            </a:r>
            <a:r>
              <a:rPr lang="en-US" sz="1200" b="1" dirty="0" err="1">
                <a:latin typeface="Courier New" charset="0"/>
              </a:rPr>
              <a:t>teacher.id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AND code = </a:t>
            </a:r>
            <a:r>
              <a:rPr lang="en-US" sz="1200" b="1" dirty="0" err="1">
                <a:latin typeface="Courier New" charset="0"/>
              </a:rPr>
              <a:t>class_code</a:t>
            </a:r>
            <a:r>
              <a:rPr lang="en-US" sz="1200" b="1" dirty="0">
                <a:latin typeface="Courier New" charset="0"/>
              </a:rPr>
              <a:t> AND </a:t>
            </a:r>
            <a:r>
              <a:rPr lang="en-US" sz="1200" b="1" dirty="0" err="1">
                <a:latin typeface="Courier New" charset="0"/>
              </a:rPr>
              <a:t>student.id</a:t>
            </a:r>
            <a:r>
              <a:rPr lang="en-US" sz="1200" b="1" dirty="0">
                <a:latin typeface="Courier New" charset="0"/>
              </a:rPr>
              <a:t> = </a:t>
            </a:r>
            <a:r>
              <a:rPr lang="en-US" sz="1200" b="1" dirty="0" err="1">
                <a:latin typeface="Courier New" charset="0"/>
              </a:rPr>
              <a:t>student_id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ORDER BY subject, </a:t>
            </a:r>
            <a:r>
              <a:rPr lang="en-US" sz="1200" b="1" dirty="0" err="1">
                <a:latin typeface="Courier New" charset="0"/>
              </a:rPr>
              <a:t>student.last</a:t>
            </a:r>
            <a:endParaRPr lang="en-US" sz="1200" b="1" dirty="0">
              <a:latin typeface="Courier New" charset="0"/>
            </a:endParaRP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+-------+-------+----------------------+</a:t>
            </a:r>
          </a:p>
          <a:p>
            <a:r>
              <a:rPr lang="en-US" sz="1200" b="1" dirty="0">
                <a:latin typeface="Courier New" charset="0"/>
              </a:rPr>
              <a:t>| first | last  | subject              |</a:t>
            </a:r>
          </a:p>
          <a:p>
            <a:r>
              <a:rPr lang="en-US" sz="1200" b="1" dirty="0">
                <a:latin typeface="Courier New" charset="0"/>
              </a:rPr>
              <a:t>+-------+-------+----------------------+</a:t>
            </a:r>
          </a:p>
          <a:p>
            <a:r>
              <a:rPr lang="en-US" sz="1200" b="1" dirty="0">
                <a:latin typeface="Courier New" charset="0"/>
              </a:rPr>
              <a:t>| Tim   | Novak | Operating systems    |</a:t>
            </a:r>
          </a:p>
          <a:p>
            <a:r>
              <a:rPr lang="en-US" sz="1200" b="1" dirty="0">
                <a:latin typeface="Courier New" charset="0"/>
              </a:rPr>
              <a:t>| Kim   | Smith | Operating systems    |</a:t>
            </a:r>
          </a:p>
          <a:p>
            <a:r>
              <a:rPr lang="en-US" sz="1200" b="1" dirty="0">
                <a:latin typeface="Courier New" charset="0"/>
              </a:rPr>
              <a:t>| John  | Doe   | Software engineering |</a:t>
            </a:r>
          </a:p>
          <a:p>
            <a:r>
              <a:rPr lang="en-US" sz="1200" b="1" dirty="0">
                <a:latin typeface="Courier New" charset="0"/>
              </a:rPr>
              <a:t>+-------+-------+----------------------+</a:t>
            </a:r>
          </a:p>
        </p:txBody>
      </p:sp>
      <p:graphicFrame>
        <p:nvGraphicFramePr>
          <p:cNvPr id="309427" name="Group 179"/>
          <p:cNvGraphicFramePr>
            <a:graphicFrameLocks noGrp="1"/>
          </p:cNvGraphicFramePr>
          <p:nvPr/>
        </p:nvGraphicFramePr>
        <p:xfrm>
          <a:off x="555625" y="4584700"/>
          <a:ext cx="2011363" cy="1221740"/>
        </p:xfrm>
        <a:graphic>
          <a:graphicData uri="http://schemas.openxmlformats.org/drawingml/2006/table">
            <a:tbl>
              <a:tblPr/>
              <a:tblGrid>
                <a:gridCol w="547688"/>
                <a:gridCol w="823912"/>
                <a:gridCol w="6397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Rogers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Thompson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Flynn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417" name="Text Box 169"/>
          <p:cNvSpPr txBox="1">
            <a:spLocks noChangeArrowheads="1"/>
          </p:cNvSpPr>
          <p:nvPr/>
        </p:nvSpPr>
        <p:spPr bwMode="auto">
          <a:xfrm>
            <a:off x="463550" y="4302125"/>
            <a:ext cx="741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B23C00"/>
                </a:solidFill>
              </a:rPr>
              <a:t>Teacher</a:t>
            </a:r>
          </a:p>
        </p:txBody>
      </p:sp>
      <p:sp>
        <p:nvSpPr>
          <p:cNvPr id="309423" name="Text Box 175"/>
          <p:cNvSpPr txBox="1">
            <a:spLocks noChangeArrowheads="1"/>
          </p:cNvSpPr>
          <p:nvPr/>
        </p:nvSpPr>
        <p:spPr bwMode="auto">
          <a:xfrm>
            <a:off x="6765925" y="4311650"/>
            <a:ext cx="7151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B23C00"/>
                </a:solidFill>
              </a:rPr>
              <a:t>Student</a:t>
            </a:r>
          </a:p>
        </p:txBody>
      </p:sp>
      <p:sp>
        <p:nvSpPr>
          <p:cNvPr id="309424" name="Text Box 176"/>
          <p:cNvSpPr txBox="1">
            <a:spLocks noChangeArrowheads="1"/>
          </p:cNvSpPr>
          <p:nvPr/>
        </p:nvSpPr>
        <p:spPr bwMode="auto">
          <a:xfrm>
            <a:off x="3024188" y="4311650"/>
            <a:ext cx="5694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B23C00"/>
                </a:solidFill>
              </a:rPr>
              <a:t>Class</a:t>
            </a:r>
          </a:p>
        </p:txBody>
      </p:sp>
      <p:sp>
        <p:nvSpPr>
          <p:cNvPr id="309425" name="Text Box 177"/>
          <p:cNvSpPr txBox="1">
            <a:spLocks noChangeArrowheads="1"/>
          </p:cNvSpPr>
          <p:nvPr/>
        </p:nvSpPr>
        <p:spPr bwMode="auto">
          <a:xfrm>
            <a:off x="6399213" y="1325563"/>
            <a:ext cx="118554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B23C00"/>
                </a:solidFill>
              </a:rPr>
              <a:t>Student_Class</a:t>
            </a:r>
            <a:endParaRPr lang="en-US" sz="12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29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75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33054</TotalTime>
  <Words>2151</Words>
  <Application>Microsoft Macintosh PowerPoint</Application>
  <PresentationFormat>On-screen Show (4:3)</PresentationFormat>
  <Paragraphs>747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Quadrant</vt:lpstr>
      <vt:lpstr>CS 160 and CMPE/SE 131 Software Engineering March 15 Class Meeting</vt:lpstr>
      <vt:lpstr>Assignment #5</vt:lpstr>
      <vt:lpstr>SQL</vt:lpstr>
      <vt:lpstr>SQL Query Examples</vt:lpstr>
      <vt:lpstr>SQL Query Examples, cont’d</vt:lpstr>
      <vt:lpstr>SQL Query Examples, cont’d</vt:lpstr>
      <vt:lpstr>SQL Query Examples, cont’d</vt:lpstr>
      <vt:lpstr>SQL Query Examples, cont’d</vt:lpstr>
      <vt:lpstr>SQL Query Examples, cont’d</vt:lpstr>
      <vt:lpstr>More about Joins</vt:lpstr>
      <vt:lpstr>More about Joins, cont’d</vt:lpstr>
      <vt:lpstr>More about Joins, cont’d</vt:lpstr>
      <vt:lpstr>More about Joins, cont’d</vt:lpstr>
      <vt:lpstr>Database Record Insert, Update, and Delete</vt:lpstr>
      <vt:lpstr>SQL to Add Rows</vt:lpstr>
      <vt:lpstr>SQL to Create and Drop a Database</vt:lpstr>
      <vt:lpstr>SQL to Create a Table</vt:lpstr>
      <vt:lpstr>SQL Script create_school.sql</vt:lpstr>
      <vt:lpstr>SQL Script create_school.sql, cont’d</vt:lpstr>
      <vt:lpstr>SQL Script create_school.sql, cont’d</vt:lpstr>
      <vt:lpstr>Database Connection Pool</vt:lpstr>
      <vt:lpstr>Database Connection Pool, cont’d</vt:lpstr>
      <vt:lpstr>Data Access Layer</vt:lpstr>
      <vt:lpstr>Data Access Layer, cont’d</vt:lpstr>
      <vt:lpstr>Multilayered Server-Side Architecture</vt:lpstr>
      <vt:lpstr>Midterm on Thursday</vt:lpstr>
      <vt:lpstr>Example Midterm Questions</vt:lpstr>
      <vt:lpstr>Example Midterm Questions, cont’d</vt:lpstr>
      <vt:lpstr>Example Midterm Questions, cont’d</vt:lpstr>
      <vt:lpstr>Example Midterm Questions, cont’d</vt:lpstr>
      <vt:lpstr>Example Midterm Questions, cont’d</vt:lpstr>
      <vt:lpstr>Example Midterm Questions, cont’d</vt:lpstr>
      <vt:lpstr>Example Midterm Questions, cont’d</vt:lpstr>
      <vt:lpstr>Example Midterm Questions, cont’d</vt:lpstr>
      <vt:lpstr>Example Midterm Questions,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421</cp:revision>
  <dcterms:created xsi:type="dcterms:W3CDTF">2008-01-12T03:52:55Z</dcterms:created>
  <dcterms:modified xsi:type="dcterms:W3CDTF">2016-03-15T18:43:06Z</dcterms:modified>
  <cp:category/>
</cp:coreProperties>
</file>