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256" r:id="rId2"/>
    <p:sldId id="349" r:id="rId3"/>
    <p:sldId id="294" r:id="rId4"/>
    <p:sldId id="272" r:id="rId5"/>
    <p:sldId id="313" r:id="rId6"/>
    <p:sldId id="280" r:id="rId7"/>
    <p:sldId id="281" r:id="rId8"/>
    <p:sldId id="286" r:id="rId9"/>
    <p:sldId id="288" r:id="rId10"/>
    <p:sldId id="289" r:id="rId11"/>
    <p:sldId id="290" r:id="rId12"/>
    <p:sldId id="291" r:id="rId13"/>
    <p:sldId id="305" r:id="rId14"/>
    <p:sldId id="309" r:id="rId15"/>
    <p:sldId id="306" r:id="rId16"/>
    <p:sldId id="307" r:id="rId17"/>
    <p:sldId id="308" r:id="rId18"/>
    <p:sldId id="310" r:id="rId19"/>
    <p:sldId id="311" r:id="rId20"/>
    <p:sldId id="312" r:id="rId21"/>
    <p:sldId id="314" r:id="rId22"/>
    <p:sldId id="315" r:id="rId23"/>
    <p:sldId id="316" r:id="rId24"/>
    <p:sldId id="317" r:id="rId25"/>
    <p:sldId id="334" r:id="rId26"/>
    <p:sldId id="335" r:id="rId27"/>
    <p:sldId id="336" r:id="rId28"/>
    <p:sldId id="318" r:id="rId29"/>
    <p:sldId id="337" r:id="rId30"/>
    <p:sldId id="338" r:id="rId31"/>
    <p:sldId id="339" r:id="rId32"/>
    <p:sldId id="341" r:id="rId33"/>
    <p:sldId id="321" r:id="rId34"/>
    <p:sldId id="322" r:id="rId35"/>
    <p:sldId id="342" r:id="rId36"/>
    <p:sldId id="343" r:id="rId37"/>
    <p:sldId id="344" r:id="rId38"/>
    <p:sldId id="345" r:id="rId39"/>
    <p:sldId id="346" r:id="rId40"/>
    <p:sldId id="348" r:id="rId41"/>
    <p:sldId id="347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3C00"/>
    <a:srgbClr val="66CCFF"/>
    <a:srgbClr val="993300"/>
    <a:srgbClr val="0080FF"/>
    <a:srgbClr val="0033CC"/>
    <a:srgbClr val="CC99FF"/>
    <a:srgbClr val="99FF66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102" autoAdjust="0"/>
    <p:restoredTop sz="94660"/>
  </p:normalViewPr>
  <p:slideViewPr>
    <p:cSldViewPr>
      <p:cViewPr varScale="1">
        <p:scale>
          <a:sx n="112" d="100"/>
          <a:sy n="112" d="100"/>
        </p:scale>
        <p:origin x="-11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3/7/16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</a:t>
            </a:r>
            <a:r>
              <a:rPr lang="en-US" sz="1000" baseline="0" dirty="0" smtClean="0"/>
              <a:t>March 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jetbrains.com/student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rdplus.com/%23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March 8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97848"/>
            <a:ext cx="1905000" cy="457200"/>
          </a:xfrm>
        </p:spPr>
        <p:txBody>
          <a:bodyPr/>
          <a:lstStyle/>
          <a:p>
            <a:fld id="{8684E3FD-A324-0B4A-B3E3-27C1249F6F44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Aggregations and Compositions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4464"/>
            <a:ext cx="8595265" cy="2926048"/>
          </a:xfrm>
        </p:spPr>
        <p:txBody>
          <a:bodyPr/>
          <a:lstStyle/>
          <a:p>
            <a:r>
              <a:rPr lang="en-US" sz="2400" dirty="0"/>
              <a:t>An </a:t>
            </a:r>
            <a:r>
              <a:rPr lang="en-US" sz="2400" dirty="0">
                <a:solidFill>
                  <a:srgbClr val="B23C00"/>
                </a:solidFill>
              </a:rPr>
              <a:t>aggregation </a:t>
            </a:r>
            <a:r>
              <a:rPr lang="en-US" sz="2400" dirty="0"/>
              <a:t>is an </a:t>
            </a:r>
            <a:r>
              <a:rPr lang="ja-JP" altLang="en-US" sz="2400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>
                <a:solidFill>
                  <a:srgbClr val="B23C00"/>
                </a:solidFill>
              </a:rPr>
              <a:t>ownership</a:t>
            </a:r>
            <a:r>
              <a:rPr lang="ja-JP" altLang="en-US" sz="2400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or </a:t>
            </a:r>
            <a:r>
              <a:rPr lang="ja-JP" altLang="en-US" sz="2400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>
                <a:solidFill>
                  <a:srgbClr val="B23C00"/>
                </a:solidFill>
              </a:rPr>
              <a:t>has a</a:t>
            </a:r>
            <a:r>
              <a:rPr lang="ja-JP" altLang="en-US" sz="2400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association.</a:t>
            </a:r>
          </a:p>
          <a:p>
            <a:pPr lvl="1"/>
            <a:r>
              <a:rPr lang="en-US" sz="2000" dirty="0"/>
              <a:t>Although there is a strong association between the </a:t>
            </a:r>
            <a:br>
              <a:rPr lang="en-US" sz="2000" dirty="0"/>
            </a:br>
            <a:r>
              <a:rPr lang="en-US" sz="2000" dirty="0"/>
              <a:t>object and its owner, the object can exist on its own.</a:t>
            </a:r>
          </a:p>
          <a:p>
            <a:pPr lvl="1"/>
            <a:r>
              <a:rPr lang="en-US" sz="2000" dirty="0"/>
              <a:t>An object can change owners or have several owners.</a:t>
            </a:r>
          </a:p>
          <a:p>
            <a:pPr lvl="4"/>
            <a:endParaRPr lang="en-US" sz="10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B23C00"/>
                </a:solidFill>
              </a:rPr>
              <a:t>composition </a:t>
            </a:r>
            <a:r>
              <a:rPr lang="en-US" sz="2400" dirty="0"/>
              <a:t>is a </a:t>
            </a:r>
            <a:r>
              <a:rPr lang="ja-JP" altLang="en-US" sz="2400" dirty="0" smtClean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 smtClean="0">
                <a:solidFill>
                  <a:srgbClr val="B23C00"/>
                </a:solidFill>
              </a:rPr>
              <a:t>made up of</a:t>
            </a:r>
            <a:r>
              <a:rPr lang="ja-JP" altLang="en-US" sz="2400" dirty="0" smtClean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 smtClean="0">
                <a:solidFill>
                  <a:srgbClr val="B23C00"/>
                </a:solidFill>
              </a:rPr>
              <a:t> </a:t>
            </a:r>
            <a:r>
              <a:rPr lang="en-US" sz="2400" dirty="0" smtClean="0"/>
              <a:t>association.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constituent objects generally would not exist alone.</a:t>
            </a:r>
          </a:p>
          <a:p>
            <a:pPr lvl="1"/>
            <a:r>
              <a:rPr lang="en-US" sz="2000" dirty="0"/>
              <a:t>This is the strongest association.</a:t>
            </a: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6583708" y="4632916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Page</a:t>
            </a:r>
          </a:p>
        </p:txBody>
      </p:sp>
      <p:grpSp>
        <p:nvGrpSpPr>
          <p:cNvPr id="222236" name="Group 28"/>
          <p:cNvGrpSpPr>
            <a:grpSpLocks/>
          </p:cNvGrpSpPr>
          <p:nvPr/>
        </p:nvGrpSpPr>
        <p:grpSpPr bwMode="auto">
          <a:xfrm>
            <a:off x="5486746" y="4815478"/>
            <a:ext cx="1096962" cy="182563"/>
            <a:chOff x="3341" y="3156"/>
            <a:chExt cx="691" cy="115"/>
          </a:xfrm>
        </p:grpSpPr>
        <p:sp>
          <p:nvSpPr>
            <p:cNvPr id="222214" name="AutoShape 6"/>
            <p:cNvSpPr>
              <a:spLocks noChangeArrowheads="1"/>
            </p:cNvSpPr>
            <p:nvPr/>
          </p:nvSpPr>
          <p:spPr bwMode="auto">
            <a:xfrm>
              <a:off x="3341" y="3156"/>
              <a:ext cx="172" cy="11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5" name="Line 7"/>
            <p:cNvSpPr>
              <a:spLocks noChangeShapeType="1"/>
            </p:cNvSpPr>
            <p:nvPr/>
          </p:nvSpPr>
          <p:spPr bwMode="auto">
            <a:xfrm>
              <a:off x="3513" y="3214"/>
              <a:ext cx="5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4388196" y="4632916"/>
            <a:ext cx="1096962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Book</a:t>
            </a:r>
          </a:p>
        </p:txBody>
      </p:sp>
      <p:grpSp>
        <p:nvGrpSpPr>
          <p:cNvPr id="222217" name="Group 9"/>
          <p:cNvGrpSpPr>
            <a:grpSpLocks/>
          </p:cNvGrpSpPr>
          <p:nvPr/>
        </p:nvGrpSpPr>
        <p:grpSpPr bwMode="auto">
          <a:xfrm>
            <a:off x="2743546" y="5507628"/>
            <a:ext cx="996950" cy="652463"/>
            <a:chOff x="1613" y="3715"/>
            <a:chExt cx="628" cy="411"/>
          </a:xfrm>
          <a:solidFill>
            <a:srgbClr val="FFFFC2"/>
          </a:solidFill>
        </p:grpSpPr>
        <p:sp>
          <p:nvSpPr>
            <p:cNvPr id="222218" name="Text Box 10"/>
            <p:cNvSpPr txBox="1">
              <a:spLocks noChangeArrowheads="1"/>
            </p:cNvSpPr>
            <p:nvPr/>
          </p:nvSpPr>
          <p:spPr bwMode="auto">
            <a:xfrm>
              <a:off x="1613" y="3945"/>
              <a:ext cx="628" cy="181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aggregation</a:t>
              </a:r>
            </a:p>
          </p:txBody>
        </p:sp>
        <p:sp>
          <p:nvSpPr>
            <p:cNvPr id="222219" name="Line 11"/>
            <p:cNvSpPr>
              <a:spLocks noChangeShapeType="1"/>
            </p:cNvSpPr>
            <p:nvPr/>
          </p:nvSpPr>
          <p:spPr bwMode="auto">
            <a:xfrm flipV="1">
              <a:off x="1931" y="3715"/>
              <a:ext cx="0" cy="23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2220" name="Group 12"/>
          <p:cNvGrpSpPr>
            <a:grpSpLocks/>
          </p:cNvGrpSpPr>
          <p:nvPr/>
        </p:nvGrpSpPr>
        <p:grpSpPr bwMode="auto">
          <a:xfrm>
            <a:off x="5107333" y="5053603"/>
            <a:ext cx="1006475" cy="652463"/>
            <a:chOff x="3102" y="3429"/>
            <a:chExt cx="634" cy="411"/>
          </a:xfrm>
          <a:solidFill>
            <a:srgbClr val="FFFFC2"/>
          </a:solidFill>
        </p:grpSpPr>
        <p:sp>
          <p:nvSpPr>
            <p:cNvPr id="222221" name="Text Box 13"/>
            <p:cNvSpPr txBox="1">
              <a:spLocks noChangeArrowheads="1"/>
            </p:cNvSpPr>
            <p:nvPr/>
          </p:nvSpPr>
          <p:spPr bwMode="auto">
            <a:xfrm>
              <a:off x="3102" y="3659"/>
              <a:ext cx="634" cy="181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composition</a:t>
              </a:r>
            </a:p>
          </p:txBody>
        </p:sp>
        <p:sp>
          <p:nvSpPr>
            <p:cNvPr id="222222" name="Line 14"/>
            <p:cNvSpPr>
              <a:spLocks noChangeShapeType="1"/>
            </p:cNvSpPr>
            <p:nvPr/>
          </p:nvSpPr>
          <p:spPr bwMode="auto">
            <a:xfrm flipV="1">
              <a:off x="3428" y="3429"/>
              <a:ext cx="0" cy="23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25" name="Rectangle 17"/>
          <p:cNvSpPr>
            <a:spLocks noChangeArrowheads="1"/>
          </p:cNvSpPr>
          <p:nvPr/>
        </p:nvSpPr>
        <p:spPr bwMode="auto">
          <a:xfrm>
            <a:off x="2011708" y="4175716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Student</a:t>
            </a:r>
          </a:p>
        </p:txBody>
      </p:sp>
      <p:sp>
        <p:nvSpPr>
          <p:cNvPr id="222230" name="Rectangle 22"/>
          <p:cNvSpPr>
            <a:spLocks noChangeArrowheads="1"/>
          </p:cNvSpPr>
          <p:nvPr/>
        </p:nvSpPr>
        <p:spPr bwMode="auto">
          <a:xfrm>
            <a:off x="2011708" y="5091703"/>
            <a:ext cx="1096963" cy="547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Shelf</a:t>
            </a:r>
          </a:p>
        </p:txBody>
      </p:sp>
      <p:grpSp>
        <p:nvGrpSpPr>
          <p:cNvPr id="222235" name="Group 27"/>
          <p:cNvGrpSpPr>
            <a:grpSpLocks/>
          </p:cNvGrpSpPr>
          <p:nvPr/>
        </p:nvGrpSpPr>
        <p:grpSpPr bwMode="auto">
          <a:xfrm>
            <a:off x="3108671" y="4358278"/>
            <a:ext cx="1281112" cy="1098550"/>
            <a:chOff x="1843" y="2868"/>
            <a:chExt cx="807" cy="692"/>
          </a:xfrm>
        </p:grpSpPr>
        <p:sp>
          <p:nvSpPr>
            <p:cNvPr id="222224" name="Line 16"/>
            <p:cNvSpPr>
              <a:spLocks noChangeShapeType="1"/>
            </p:cNvSpPr>
            <p:nvPr/>
          </p:nvSpPr>
          <p:spPr bwMode="auto">
            <a:xfrm>
              <a:off x="2304" y="3214"/>
              <a:ext cx="3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26" name="AutoShape 18"/>
            <p:cNvSpPr>
              <a:spLocks noChangeArrowheads="1"/>
            </p:cNvSpPr>
            <p:nvPr/>
          </p:nvSpPr>
          <p:spPr bwMode="auto">
            <a:xfrm>
              <a:off x="1843" y="2868"/>
              <a:ext cx="172" cy="115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7" name="Line 19"/>
            <p:cNvSpPr>
              <a:spLocks noChangeShapeType="1"/>
            </p:cNvSpPr>
            <p:nvPr/>
          </p:nvSpPr>
          <p:spPr bwMode="auto">
            <a:xfrm>
              <a:off x="2016" y="292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28" name="Line 20"/>
            <p:cNvSpPr>
              <a:spLocks noChangeShapeType="1"/>
            </p:cNvSpPr>
            <p:nvPr/>
          </p:nvSpPr>
          <p:spPr bwMode="auto">
            <a:xfrm>
              <a:off x="2304" y="292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1" name="AutoShape 23"/>
            <p:cNvSpPr>
              <a:spLocks noChangeArrowheads="1"/>
            </p:cNvSpPr>
            <p:nvPr/>
          </p:nvSpPr>
          <p:spPr bwMode="auto">
            <a:xfrm>
              <a:off x="1844" y="3445"/>
              <a:ext cx="172" cy="115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32" name="Line 24"/>
            <p:cNvSpPr>
              <a:spLocks noChangeShapeType="1"/>
            </p:cNvSpPr>
            <p:nvPr/>
          </p:nvSpPr>
          <p:spPr bwMode="auto">
            <a:xfrm>
              <a:off x="2016" y="350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3" name="Line 25"/>
            <p:cNvSpPr>
              <a:spLocks noChangeShapeType="1"/>
            </p:cNvSpPr>
            <p:nvPr/>
          </p:nvSpPr>
          <p:spPr bwMode="auto">
            <a:xfrm>
              <a:off x="2304" y="321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4" name="Line 26"/>
            <p:cNvSpPr>
              <a:spLocks noChangeShapeType="1"/>
            </p:cNvSpPr>
            <p:nvPr/>
          </p:nvSpPr>
          <p:spPr bwMode="auto">
            <a:xfrm>
              <a:off x="2304" y="3214"/>
              <a:ext cx="3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940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CEF0-61F5-4240-92D7-6C2FB04660E0}" type="slidenum">
              <a:rPr lang="en-US"/>
              <a:pPr/>
              <a:t>11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Generalization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Generalization </a:t>
            </a:r>
            <a:r>
              <a:rPr lang="en-US" dirty="0"/>
              <a:t>is a special association that consolidates </a:t>
            </a:r>
            <a:r>
              <a:rPr lang="en-US" dirty="0">
                <a:solidFill>
                  <a:srgbClr val="B23C00"/>
                </a:solidFill>
              </a:rPr>
              <a:t>common attributes or behavior </a:t>
            </a:r>
            <a:r>
              <a:rPr lang="en-US" dirty="0"/>
              <a:t>among classes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Subclasses </a:t>
            </a:r>
            <a:r>
              <a:rPr lang="en-US" dirty="0">
                <a:solidFill>
                  <a:srgbClr val="B23C00"/>
                </a:solidFill>
              </a:rPr>
              <a:t>inherit </a:t>
            </a:r>
            <a:r>
              <a:rPr lang="en-US" dirty="0"/>
              <a:t>attributes and behavior from their </a:t>
            </a:r>
            <a:r>
              <a:rPr lang="en-US" dirty="0" err="1"/>
              <a:t>superclasses</a:t>
            </a:r>
            <a:r>
              <a:rPr lang="en-US" dirty="0"/>
              <a:t>.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115100" y="3886170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Person</a:t>
            </a:r>
          </a:p>
        </p:txBody>
      </p:sp>
      <p:grpSp>
        <p:nvGrpSpPr>
          <p:cNvPr id="223237" name="Group 5"/>
          <p:cNvGrpSpPr>
            <a:grpSpLocks/>
          </p:cNvGrpSpPr>
          <p:nvPr/>
        </p:nvGrpSpPr>
        <p:grpSpPr bwMode="auto">
          <a:xfrm>
            <a:off x="3200700" y="4433857"/>
            <a:ext cx="1371600" cy="1462088"/>
            <a:chOff x="1958" y="2736"/>
            <a:chExt cx="864" cy="921"/>
          </a:xfrm>
        </p:grpSpPr>
        <p:sp>
          <p:nvSpPr>
            <p:cNvPr id="223238" name="Rectangle 6"/>
            <p:cNvSpPr>
              <a:spLocks noChangeArrowheads="1"/>
            </p:cNvSpPr>
            <p:nvPr/>
          </p:nvSpPr>
          <p:spPr bwMode="auto">
            <a:xfrm>
              <a:off x="1958" y="3312"/>
              <a:ext cx="691" cy="3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Instructor</a:t>
              </a:r>
            </a:p>
          </p:txBody>
        </p:sp>
        <p:sp>
          <p:nvSpPr>
            <p:cNvPr id="223239" name="Line 7"/>
            <p:cNvSpPr>
              <a:spLocks noChangeShapeType="1"/>
            </p:cNvSpPr>
            <p:nvPr/>
          </p:nvSpPr>
          <p:spPr bwMode="auto">
            <a:xfrm flipV="1">
              <a:off x="2304" y="308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0" name="Line 8"/>
            <p:cNvSpPr>
              <a:spLocks noChangeShapeType="1"/>
            </p:cNvSpPr>
            <p:nvPr/>
          </p:nvSpPr>
          <p:spPr bwMode="auto">
            <a:xfrm>
              <a:off x="2304" y="3082"/>
              <a:ext cx="4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1" name="AutoShape 9"/>
            <p:cNvSpPr>
              <a:spLocks noChangeArrowheads="1"/>
            </p:cNvSpPr>
            <p:nvPr/>
          </p:nvSpPr>
          <p:spPr bwMode="auto">
            <a:xfrm>
              <a:off x="2707" y="2736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2" name="Line 10"/>
            <p:cNvSpPr>
              <a:spLocks noChangeShapeType="1"/>
            </p:cNvSpPr>
            <p:nvPr/>
          </p:nvSpPr>
          <p:spPr bwMode="auto">
            <a:xfrm flipV="1">
              <a:off x="2765" y="2851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243" name="Group 11"/>
          <p:cNvGrpSpPr>
            <a:grpSpLocks/>
          </p:cNvGrpSpPr>
          <p:nvPr/>
        </p:nvGrpSpPr>
        <p:grpSpPr bwMode="auto">
          <a:xfrm>
            <a:off x="4756450" y="4433857"/>
            <a:ext cx="1370013" cy="1462088"/>
            <a:chOff x="2938" y="2736"/>
            <a:chExt cx="863" cy="921"/>
          </a:xfrm>
        </p:grpSpPr>
        <p:sp>
          <p:nvSpPr>
            <p:cNvPr id="223244" name="Rectangle 12"/>
            <p:cNvSpPr>
              <a:spLocks noChangeArrowheads="1"/>
            </p:cNvSpPr>
            <p:nvPr/>
          </p:nvSpPr>
          <p:spPr bwMode="auto">
            <a:xfrm>
              <a:off x="3110" y="3312"/>
              <a:ext cx="691" cy="3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Student</a:t>
              </a:r>
            </a:p>
          </p:txBody>
        </p:sp>
        <p:sp>
          <p:nvSpPr>
            <p:cNvPr id="223245" name="AutoShape 13"/>
            <p:cNvSpPr>
              <a:spLocks noChangeArrowheads="1"/>
            </p:cNvSpPr>
            <p:nvPr/>
          </p:nvSpPr>
          <p:spPr bwMode="auto">
            <a:xfrm>
              <a:off x="2938" y="2736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6" name="Line 14"/>
            <p:cNvSpPr>
              <a:spLocks noChangeShapeType="1"/>
            </p:cNvSpPr>
            <p:nvPr/>
          </p:nvSpPr>
          <p:spPr bwMode="auto">
            <a:xfrm flipV="1">
              <a:off x="2995" y="2851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7" name="Line 15"/>
            <p:cNvSpPr>
              <a:spLocks noChangeShapeType="1"/>
            </p:cNvSpPr>
            <p:nvPr/>
          </p:nvSpPr>
          <p:spPr bwMode="auto">
            <a:xfrm>
              <a:off x="2995" y="3082"/>
              <a:ext cx="4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8" name="Line 16"/>
            <p:cNvSpPr>
              <a:spLocks noChangeShapeType="1"/>
            </p:cNvSpPr>
            <p:nvPr/>
          </p:nvSpPr>
          <p:spPr bwMode="auto">
            <a:xfrm flipV="1">
              <a:off x="3456" y="308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3249" name="Text Box 17"/>
          <p:cNvSpPr txBox="1">
            <a:spLocks noChangeArrowheads="1"/>
          </p:cNvSpPr>
          <p:nvPr/>
        </p:nvSpPr>
        <p:spPr bwMode="auto">
          <a:xfrm>
            <a:off x="4207175" y="5897532"/>
            <a:ext cx="9350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folHlink"/>
                </a:solidFill>
              </a:rPr>
              <a:t>subclasses</a:t>
            </a:r>
          </a:p>
        </p:txBody>
      </p:sp>
      <p:sp>
        <p:nvSpPr>
          <p:cNvPr id="223250" name="Text Box 18"/>
          <p:cNvSpPr txBox="1">
            <a:spLocks noChangeArrowheads="1"/>
          </p:cNvSpPr>
          <p:nvPr/>
        </p:nvSpPr>
        <p:spPr bwMode="auto">
          <a:xfrm>
            <a:off x="5213650" y="3976657"/>
            <a:ext cx="909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folHlink"/>
                </a:solidFill>
              </a:rPr>
              <a:t>superclass</a:t>
            </a:r>
          </a:p>
        </p:txBody>
      </p:sp>
    </p:spTree>
    <p:extLst>
      <p:ext uri="{BB962C8B-B14F-4D97-AF65-F5344CB8AC3E}">
        <p14:creationId xmlns:p14="http://schemas.microsoft.com/office/powerpoint/2010/main" val="704546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533E-3190-8643-B12A-7E7A23795EAA}" type="slidenum">
              <a:rPr lang="en-US"/>
              <a:pPr/>
              <a:t>12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Attributes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attribute </a:t>
            </a:r>
            <a:r>
              <a:rPr lang="en-US" dirty="0"/>
              <a:t>is a property of an object.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association with another object is </a:t>
            </a:r>
            <a:r>
              <a:rPr lang="en-US" i="1" dirty="0"/>
              <a:t>not</a:t>
            </a:r>
            <a:r>
              <a:rPr lang="en-US" dirty="0"/>
              <a:t> an attribute.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Attributes are the </a:t>
            </a:r>
            <a:r>
              <a:rPr lang="en-US" dirty="0">
                <a:solidFill>
                  <a:srgbClr val="B23C00"/>
                </a:solidFill>
              </a:rPr>
              <a:t>least stable part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of an object model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Attributes often change or are discovered late.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 the beginning, </a:t>
            </a: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not necessary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attributes to describe fine details.</a:t>
            </a:r>
          </a:p>
        </p:txBody>
      </p:sp>
      <p:grpSp>
        <p:nvGrpSpPr>
          <p:cNvPr id="224260" name="Group 4"/>
          <p:cNvGrpSpPr>
            <a:grpSpLocks/>
          </p:cNvGrpSpPr>
          <p:nvPr/>
        </p:nvGrpSpPr>
        <p:grpSpPr bwMode="auto">
          <a:xfrm>
            <a:off x="3475038" y="4698970"/>
            <a:ext cx="2103437" cy="1463675"/>
            <a:chOff x="2189" y="2736"/>
            <a:chExt cx="1325" cy="922"/>
          </a:xfrm>
        </p:grpSpPr>
        <p:sp>
          <p:nvSpPr>
            <p:cNvPr id="224261" name="Rectangle 5"/>
            <p:cNvSpPr>
              <a:spLocks noChangeArrowheads="1"/>
            </p:cNvSpPr>
            <p:nvPr/>
          </p:nvSpPr>
          <p:spPr bwMode="auto">
            <a:xfrm>
              <a:off x="2189" y="2736"/>
              <a:ext cx="1325" cy="92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200">
                <a:solidFill>
                  <a:schemeClr val="folHlink"/>
                </a:solidFill>
              </a:endParaRPr>
            </a:p>
          </p:txBody>
        </p:sp>
        <p:sp>
          <p:nvSpPr>
            <p:cNvPr id="224262" name="Text Box 6"/>
            <p:cNvSpPr txBox="1">
              <a:spLocks noChangeArrowheads="1"/>
            </p:cNvSpPr>
            <p:nvPr/>
          </p:nvSpPr>
          <p:spPr bwMode="auto">
            <a:xfrm>
              <a:off x="2593" y="2736"/>
              <a:ext cx="5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/>
                <a:t>Student</a:t>
              </a:r>
            </a:p>
          </p:txBody>
        </p:sp>
        <p:sp>
          <p:nvSpPr>
            <p:cNvPr id="224263" name="Line 7"/>
            <p:cNvSpPr>
              <a:spLocks noChangeShapeType="1"/>
            </p:cNvSpPr>
            <p:nvPr/>
          </p:nvSpPr>
          <p:spPr bwMode="auto">
            <a:xfrm>
              <a:off x="2189" y="2966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264" name="Line 8"/>
            <p:cNvSpPr>
              <a:spLocks noChangeShapeType="1"/>
            </p:cNvSpPr>
            <p:nvPr/>
          </p:nvSpPr>
          <p:spPr bwMode="auto">
            <a:xfrm>
              <a:off x="2189" y="3485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265" name="Text Box 9"/>
          <p:cNvSpPr txBox="1">
            <a:spLocks noChangeArrowheads="1"/>
          </p:cNvSpPr>
          <p:nvPr/>
        </p:nvSpPr>
        <p:spPr bwMode="auto">
          <a:xfrm>
            <a:off x="3475038" y="5064095"/>
            <a:ext cx="201453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gender : {male, female}</a:t>
            </a:r>
          </a:p>
          <a:p>
            <a:r>
              <a:rPr lang="en-US" sz="1400"/>
              <a:t>id : String</a:t>
            </a:r>
          </a:p>
          <a:p>
            <a:r>
              <a:rPr lang="en-US" sz="1400"/>
              <a:t>year : integer</a:t>
            </a:r>
          </a:p>
        </p:txBody>
      </p:sp>
      <p:grpSp>
        <p:nvGrpSpPr>
          <p:cNvPr id="224266" name="Group 10"/>
          <p:cNvGrpSpPr>
            <a:grpSpLocks/>
          </p:cNvGrpSpPr>
          <p:nvPr/>
        </p:nvGrpSpPr>
        <p:grpSpPr bwMode="auto">
          <a:xfrm>
            <a:off x="5564188" y="5826095"/>
            <a:ext cx="2525712" cy="346075"/>
            <a:chOff x="3505" y="3612"/>
            <a:chExt cx="1591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67" name="Text Box 11"/>
            <p:cNvSpPr txBox="1">
              <a:spLocks noChangeArrowheads="1"/>
            </p:cNvSpPr>
            <p:nvPr/>
          </p:nvSpPr>
          <p:spPr bwMode="auto">
            <a:xfrm>
              <a:off x="3801" y="3612"/>
              <a:ext cx="1295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Methods will go here</a:t>
              </a:r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 flipH="1">
              <a:off x="3505" y="3708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269" name="Group 13"/>
          <p:cNvGrpSpPr>
            <a:grpSpLocks/>
          </p:cNvGrpSpPr>
          <p:nvPr/>
        </p:nvGrpSpPr>
        <p:grpSpPr bwMode="auto">
          <a:xfrm>
            <a:off x="5564188" y="5295870"/>
            <a:ext cx="1522412" cy="346075"/>
            <a:chOff x="3505" y="3298"/>
            <a:chExt cx="959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70" name="Text Box 14"/>
            <p:cNvSpPr txBox="1">
              <a:spLocks noChangeArrowheads="1"/>
            </p:cNvSpPr>
            <p:nvPr/>
          </p:nvSpPr>
          <p:spPr bwMode="auto">
            <a:xfrm>
              <a:off x="3801" y="3298"/>
              <a:ext cx="663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Attributes</a:t>
              </a:r>
            </a:p>
          </p:txBody>
        </p:sp>
        <p:sp>
          <p:nvSpPr>
            <p:cNvPr id="224271" name="Line 15"/>
            <p:cNvSpPr>
              <a:spLocks noChangeShapeType="1"/>
            </p:cNvSpPr>
            <p:nvPr/>
          </p:nvSpPr>
          <p:spPr bwMode="auto">
            <a:xfrm flipH="1">
              <a:off x="3505" y="3394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272" name="Group 16"/>
          <p:cNvGrpSpPr>
            <a:grpSpLocks/>
          </p:cNvGrpSpPr>
          <p:nvPr/>
        </p:nvGrpSpPr>
        <p:grpSpPr bwMode="auto">
          <a:xfrm>
            <a:off x="5564188" y="4751358"/>
            <a:ext cx="1735137" cy="346075"/>
            <a:chOff x="3505" y="2935"/>
            <a:chExt cx="1093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3801" y="2935"/>
              <a:ext cx="797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Class name</a:t>
              </a:r>
            </a:p>
          </p:txBody>
        </p:sp>
        <p:sp>
          <p:nvSpPr>
            <p:cNvPr id="224274" name="Line 18"/>
            <p:cNvSpPr>
              <a:spLocks noChangeShapeType="1"/>
            </p:cNvSpPr>
            <p:nvPr/>
          </p:nvSpPr>
          <p:spPr bwMode="auto">
            <a:xfrm flipH="1">
              <a:off x="3505" y="3031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6020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3D22-D25A-4C41-803F-E5088588F521}" type="slidenum">
              <a:rPr lang="en-US"/>
              <a:pPr/>
              <a:t>13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</a:t>
            </a:r>
            <a:endParaRPr lang="en-US" i="1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98492"/>
            <a:ext cx="8229600" cy="2773678"/>
          </a:xfrm>
        </p:spPr>
        <p:txBody>
          <a:bodyPr/>
          <a:lstStyle/>
          <a:p>
            <a:r>
              <a:rPr lang="en-US" b="1" dirty="0" smtClean="0"/>
              <a:t>Goal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High cohesion</a:t>
            </a:r>
          </a:p>
          <a:p>
            <a:r>
              <a:rPr lang="en-US" dirty="0"/>
              <a:t>A subsystem with high cohesion contains objects that are </a:t>
            </a:r>
            <a:r>
              <a:rPr lang="en-US" dirty="0">
                <a:solidFill>
                  <a:srgbClr val="B23C00"/>
                </a:solidFill>
              </a:rPr>
              <a:t>related to each other and perform similar tasks</a:t>
            </a:r>
            <a:r>
              <a:rPr lang="en-US" dirty="0"/>
              <a:t>.</a:t>
            </a:r>
          </a:p>
          <a:p>
            <a:r>
              <a:rPr lang="en-US" dirty="0"/>
              <a:t>A subsystem with low cohesion contains unrelated objects.</a:t>
            </a:r>
          </a:p>
        </p:txBody>
      </p:sp>
      <p:grpSp>
        <p:nvGrpSpPr>
          <p:cNvPr id="233509" name="Group 37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2563"/>
            <a:chExt cx="5184" cy="1210"/>
          </a:xfrm>
        </p:grpSpPr>
        <p:sp>
          <p:nvSpPr>
            <p:cNvPr id="233476" name="Rectangle 4"/>
            <p:cNvSpPr>
              <a:spLocks noChangeArrowheads="1"/>
            </p:cNvSpPr>
            <p:nvPr/>
          </p:nvSpPr>
          <p:spPr bwMode="auto">
            <a:xfrm>
              <a:off x="288" y="2736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7" name="Rectangle 5"/>
            <p:cNvSpPr>
              <a:spLocks noChangeArrowheads="1"/>
            </p:cNvSpPr>
            <p:nvPr/>
          </p:nvSpPr>
          <p:spPr bwMode="auto">
            <a:xfrm>
              <a:off x="2189" y="2736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8" name="Rectangle 6"/>
            <p:cNvSpPr>
              <a:spLocks noChangeArrowheads="1"/>
            </p:cNvSpPr>
            <p:nvPr/>
          </p:nvSpPr>
          <p:spPr bwMode="auto">
            <a:xfrm>
              <a:off x="4090" y="2736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9" name="Rectangle 7"/>
            <p:cNvSpPr>
              <a:spLocks noChangeArrowheads="1"/>
            </p:cNvSpPr>
            <p:nvPr/>
          </p:nvSpPr>
          <p:spPr bwMode="auto">
            <a:xfrm>
              <a:off x="288" y="2563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3480" name="Rectangle 8"/>
            <p:cNvSpPr>
              <a:spLocks noChangeArrowheads="1"/>
            </p:cNvSpPr>
            <p:nvPr/>
          </p:nvSpPr>
          <p:spPr bwMode="auto">
            <a:xfrm>
              <a:off x="2189" y="2563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3481" name="Rectangle 9"/>
            <p:cNvSpPr>
              <a:spLocks noChangeArrowheads="1"/>
            </p:cNvSpPr>
            <p:nvPr/>
          </p:nvSpPr>
          <p:spPr bwMode="auto">
            <a:xfrm>
              <a:off x="4090" y="2563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3482" name="Line 10"/>
            <p:cNvSpPr>
              <a:spLocks noChangeShapeType="1"/>
            </p:cNvSpPr>
            <p:nvPr/>
          </p:nvSpPr>
          <p:spPr bwMode="auto">
            <a:xfrm>
              <a:off x="1670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483" name="Group 11"/>
            <p:cNvGrpSpPr>
              <a:grpSpLocks/>
            </p:cNvGrpSpPr>
            <p:nvPr/>
          </p:nvGrpSpPr>
          <p:grpSpPr bwMode="auto">
            <a:xfrm>
              <a:off x="4147" y="2851"/>
              <a:ext cx="1267" cy="749"/>
              <a:chOff x="2131" y="2563"/>
              <a:chExt cx="1267" cy="749"/>
            </a:xfrm>
          </p:grpSpPr>
          <p:sp>
            <p:nvSpPr>
              <p:cNvPr id="233484" name="Rectangle 12"/>
              <p:cNvSpPr>
                <a:spLocks noChangeArrowheads="1"/>
              </p:cNvSpPr>
              <p:nvPr/>
            </p:nvSpPr>
            <p:spPr bwMode="auto">
              <a:xfrm>
                <a:off x="2477" y="2563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Processor</a:t>
                </a:r>
              </a:p>
            </p:txBody>
          </p:sp>
          <p:sp>
            <p:nvSpPr>
              <p:cNvPr id="233485" name="Rectangle 13"/>
              <p:cNvSpPr>
                <a:spLocks noChangeArrowheads="1"/>
              </p:cNvSpPr>
              <p:nvPr/>
            </p:nvSpPr>
            <p:spPr bwMode="auto">
              <a:xfrm>
                <a:off x="2822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Code</a:t>
                </a:r>
              </a:p>
              <a:p>
                <a:pPr algn="ctr"/>
                <a:r>
                  <a:rPr lang="en-US" sz="1200"/>
                  <a:t>Generator</a:t>
                </a:r>
              </a:p>
            </p:txBody>
          </p:sp>
          <p:sp>
            <p:nvSpPr>
              <p:cNvPr id="233486" name="Rectangle 14"/>
              <p:cNvSpPr>
                <a:spLocks noChangeArrowheads="1"/>
              </p:cNvSpPr>
              <p:nvPr/>
            </p:nvSpPr>
            <p:spPr bwMode="auto">
              <a:xfrm>
                <a:off x="2131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Executor</a:t>
                </a:r>
              </a:p>
            </p:txBody>
          </p:sp>
          <p:sp>
            <p:nvSpPr>
              <p:cNvPr id="233487" name="AutoShape 15"/>
              <p:cNvSpPr>
                <a:spLocks noChangeArrowheads="1"/>
              </p:cNvSpPr>
              <p:nvPr/>
            </p:nvSpPr>
            <p:spPr bwMode="auto">
              <a:xfrm>
                <a:off x="259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8" name="AutoShape 16"/>
              <p:cNvSpPr>
                <a:spLocks noChangeArrowheads="1"/>
              </p:cNvSpPr>
              <p:nvPr/>
            </p:nvSpPr>
            <p:spPr bwMode="auto">
              <a:xfrm>
                <a:off x="282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9" name="Line 17"/>
              <p:cNvSpPr>
                <a:spLocks noChangeShapeType="1"/>
              </p:cNvSpPr>
              <p:nvPr/>
            </p:nvSpPr>
            <p:spPr bwMode="auto">
              <a:xfrm>
                <a:off x="265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0" name="Line 18"/>
              <p:cNvSpPr>
                <a:spLocks noChangeShapeType="1"/>
              </p:cNvSpPr>
              <p:nvPr/>
            </p:nvSpPr>
            <p:spPr bwMode="auto">
              <a:xfrm>
                <a:off x="288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1" name="Line 19"/>
              <p:cNvSpPr>
                <a:spLocks noChangeShapeType="1"/>
              </p:cNvSpPr>
              <p:nvPr/>
            </p:nvSpPr>
            <p:spPr bwMode="auto">
              <a:xfrm flipH="1">
                <a:off x="2419" y="296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2" name="Line 20"/>
              <p:cNvSpPr>
                <a:spLocks noChangeShapeType="1"/>
              </p:cNvSpPr>
              <p:nvPr/>
            </p:nvSpPr>
            <p:spPr bwMode="auto">
              <a:xfrm>
                <a:off x="2419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3" name="Line 21"/>
              <p:cNvSpPr>
                <a:spLocks noChangeShapeType="1"/>
              </p:cNvSpPr>
              <p:nvPr/>
            </p:nvSpPr>
            <p:spPr bwMode="auto">
              <a:xfrm>
                <a:off x="2880" y="2966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4" name="Line 22"/>
              <p:cNvSpPr>
                <a:spLocks noChangeShapeType="1"/>
              </p:cNvSpPr>
              <p:nvPr/>
            </p:nvSpPr>
            <p:spPr bwMode="auto">
              <a:xfrm>
                <a:off x="3110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3495" name="Group 23"/>
            <p:cNvGrpSpPr>
              <a:grpSpLocks/>
            </p:cNvGrpSpPr>
            <p:nvPr/>
          </p:nvGrpSpPr>
          <p:grpSpPr bwMode="auto">
            <a:xfrm>
              <a:off x="346" y="2794"/>
              <a:ext cx="1267" cy="921"/>
              <a:chOff x="634" y="1066"/>
              <a:chExt cx="1267" cy="921"/>
            </a:xfrm>
          </p:grpSpPr>
          <p:sp>
            <p:nvSpPr>
              <p:cNvPr id="233496" name="Rectangle 24"/>
              <p:cNvSpPr>
                <a:spLocks noChangeArrowheads="1"/>
              </p:cNvSpPr>
              <p:nvPr/>
            </p:nvSpPr>
            <p:spPr bwMode="auto">
              <a:xfrm>
                <a:off x="634" y="1066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Parser</a:t>
                </a:r>
              </a:p>
            </p:txBody>
          </p:sp>
          <p:sp>
            <p:nvSpPr>
              <p:cNvPr id="233497" name="Rectangle 25"/>
              <p:cNvSpPr>
                <a:spLocks noChangeArrowheads="1"/>
              </p:cNvSpPr>
              <p:nvPr/>
            </p:nvSpPr>
            <p:spPr bwMode="auto">
              <a:xfrm>
                <a:off x="979" y="141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Scanner</a:t>
                </a:r>
              </a:p>
            </p:txBody>
          </p:sp>
          <p:sp>
            <p:nvSpPr>
              <p:cNvPr id="233498" name="Rectangle 26"/>
              <p:cNvSpPr>
                <a:spLocks noChangeArrowheads="1"/>
              </p:cNvSpPr>
              <p:nvPr/>
            </p:nvSpPr>
            <p:spPr bwMode="auto">
              <a:xfrm>
                <a:off x="1325" y="1757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Token</a:t>
                </a:r>
              </a:p>
            </p:txBody>
          </p:sp>
          <p:sp>
            <p:nvSpPr>
              <p:cNvPr id="233499" name="Line 27"/>
              <p:cNvSpPr>
                <a:spLocks noChangeShapeType="1"/>
              </p:cNvSpPr>
              <p:nvPr/>
            </p:nvSpPr>
            <p:spPr bwMode="auto">
              <a:xfrm>
                <a:off x="1555" y="152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0" name="Line 28"/>
              <p:cNvSpPr>
                <a:spLocks noChangeShapeType="1"/>
              </p:cNvSpPr>
              <p:nvPr/>
            </p:nvSpPr>
            <p:spPr bwMode="auto">
              <a:xfrm>
                <a:off x="1786" y="1526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1" name="AutoShape 29"/>
              <p:cNvSpPr>
                <a:spLocks noChangeArrowheads="1"/>
              </p:cNvSpPr>
              <p:nvPr/>
            </p:nvSpPr>
            <p:spPr bwMode="auto">
              <a:xfrm>
                <a:off x="1210" y="1153"/>
                <a:ext cx="116" cy="57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2" name="Line 30"/>
              <p:cNvSpPr>
                <a:spLocks noChangeShapeType="1"/>
              </p:cNvSpPr>
              <p:nvPr/>
            </p:nvSpPr>
            <p:spPr bwMode="auto">
              <a:xfrm>
                <a:off x="1325" y="118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3" name="Line 31"/>
              <p:cNvSpPr>
                <a:spLocks noChangeShapeType="1"/>
              </p:cNvSpPr>
              <p:nvPr/>
            </p:nvSpPr>
            <p:spPr bwMode="auto">
              <a:xfrm>
                <a:off x="1440" y="1181"/>
                <a:ext cx="0" cy="2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3504" name="Line 32"/>
            <p:cNvSpPr>
              <a:spLocks noChangeShapeType="1"/>
            </p:cNvSpPr>
            <p:nvPr/>
          </p:nvSpPr>
          <p:spPr bwMode="auto">
            <a:xfrm>
              <a:off x="3571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505" name="Group 33"/>
            <p:cNvGrpSpPr>
              <a:grpSpLocks/>
            </p:cNvGrpSpPr>
            <p:nvPr/>
          </p:nvGrpSpPr>
          <p:grpSpPr bwMode="auto">
            <a:xfrm>
              <a:off x="2592" y="2910"/>
              <a:ext cx="576" cy="633"/>
              <a:chOff x="2592" y="3025"/>
              <a:chExt cx="576" cy="633"/>
            </a:xfrm>
          </p:grpSpPr>
          <p:sp>
            <p:nvSpPr>
              <p:cNvPr id="233506" name="Rectangle 34"/>
              <p:cNvSpPr>
                <a:spLocks noChangeArrowheads="1"/>
              </p:cNvSpPr>
              <p:nvPr/>
            </p:nvSpPr>
            <p:spPr bwMode="auto">
              <a:xfrm>
                <a:off x="2592" y="3025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3507" name="Rectangle 35"/>
              <p:cNvSpPr>
                <a:spLocks noChangeArrowheads="1"/>
              </p:cNvSpPr>
              <p:nvPr/>
            </p:nvSpPr>
            <p:spPr bwMode="auto">
              <a:xfrm>
                <a:off x="2592" y="342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  <p:sp>
            <p:nvSpPr>
              <p:cNvPr id="233508" name="Line 36"/>
              <p:cNvSpPr>
                <a:spLocks noChangeShapeType="1"/>
              </p:cNvSpPr>
              <p:nvPr/>
            </p:nvSpPr>
            <p:spPr bwMode="auto">
              <a:xfrm>
                <a:off x="2880" y="3254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76817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6EE34-876C-C74B-A44F-A8FA35BEE89A}" type="slidenum">
              <a:rPr lang="en-US"/>
              <a:pPr/>
              <a:t>14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 between Coupling and </a:t>
            </a:r>
            <a:r>
              <a:rPr lang="en-US" dirty="0"/>
              <a:t>Cohesion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Increase </a:t>
            </a:r>
            <a:r>
              <a:rPr lang="en-US" dirty="0"/>
              <a:t>cohesion by decomposing the system into smaller subsystems. (Good</a:t>
            </a:r>
            <a:r>
              <a:rPr lang="en-US" dirty="0" smtClean="0"/>
              <a:t>)</a:t>
            </a:r>
          </a:p>
          <a:p>
            <a:pPr lvl="5"/>
            <a:endParaRPr lang="en-US" dirty="0"/>
          </a:p>
          <a:p>
            <a:r>
              <a:rPr lang="en-US" dirty="0"/>
              <a:t>More subsystems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more interfaces which increases coupling. (Bad)</a:t>
            </a:r>
          </a:p>
          <a:p>
            <a:pPr lvl="5"/>
            <a:endParaRPr lang="en-US" dirty="0"/>
          </a:p>
          <a:p>
            <a:r>
              <a:rPr lang="en-US" dirty="0"/>
              <a:t>Use the </a:t>
            </a:r>
            <a:r>
              <a:rPr lang="en-US" dirty="0">
                <a:solidFill>
                  <a:srgbClr val="B23C00"/>
                </a:solidFill>
              </a:rPr>
              <a:t>7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± 2 heuristic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5"/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No more than </a:t>
            </a:r>
            <a:r>
              <a:rPr lang="en-US" dirty="0"/>
              <a:t>7 </a:t>
            </a:r>
            <a:r>
              <a:rPr lang="en-US" dirty="0">
                <a:cs typeface="Arial" charset="0"/>
              </a:rPr>
              <a:t>± 2 subsystems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at </a:t>
            </a:r>
            <a:r>
              <a:rPr lang="en-US" dirty="0">
                <a:cs typeface="Arial" charset="0"/>
              </a:rPr>
              <a:t>any one level of abstraction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6"/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No more than </a:t>
            </a:r>
            <a:r>
              <a:rPr lang="en-US" dirty="0"/>
              <a:t>7 </a:t>
            </a:r>
            <a:r>
              <a:rPr lang="en-US" dirty="0">
                <a:cs typeface="Arial" charset="0"/>
              </a:rPr>
              <a:t>± 2 services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in </a:t>
            </a:r>
            <a:r>
              <a:rPr lang="en-US" dirty="0">
                <a:cs typeface="Arial" charset="0"/>
              </a:rPr>
              <a:t>any one subsystem</a:t>
            </a:r>
            <a:r>
              <a:rPr lang="en-US" dirty="0" smtClean="0">
                <a:cs typeface="Arial" charset="0"/>
              </a:rPr>
              <a:t>.</a:t>
            </a:r>
            <a:endParaRPr lang="en-US" dirty="0">
              <a:cs typeface="Arial" charset="0"/>
            </a:endParaRPr>
          </a:p>
          <a:p>
            <a:pPr lvl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D484-0337-BD4B-BC7B-0F0D48CC5604}" type="slidenum">
              <a:rPr lang="en-US"/>
              <a:pPr/>
              <a:t>15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service </a:t>
            </a:r>
            <a:r>
              <a:rPr lang="en-US" dirty="0"/>
              <a:t>is a set of </a:t>
            </a:r>
            <a:r>
              <a:rPr lang="en-US" dirty="0">
                <a:solidFill>
                  <a:srgbClr val="B23C00"/>
                </a:solidFill>
              </a:rPr>
              <a:t>related operations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share a common purpose.</a:t>
            </a:r>
          </a:p>
          <a:p>
            <a:pPr lvl="4"/>
            <a:endParaRPr lang="en-US" dirty="0"/>
          </a:p>
          <a:p>
            <a:r>
              <a:rPr lang="en-US" dirty="0"/>
              <a:t>A subsystem is characterized by the services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</a:t>
            </a:r>
            <a:r>
              <a:rPr lang="en-US" dirty="0"/>
              <a:t>provides to the other subsystems.</a:t>
            </a:r>
          </a:p>
          <a:p>
            <a:pPr lvl="3"/>
            <a:endParaRPr lang="en-US" dirty="0"/>
          </a:p>
          <a:p>
            <a:r>
              <a:rPr lang="en-US" dirty="0"/>
              <a:t>The provided services form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subsystem </a:t>
            </a:r>
            <a:r>
              <a:rPr lang="en-US" dirty="0">
                <a:solidFill>
                  <a:srgbClr val="B23C00"/>
                </a:solidFill>
              </a:rPr>
              <a:t>interface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8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D484-0337-BD4B-BC7B-0F0D48CC5604}" type="slidenum">
              <a:rPr lang="en-US"/>
              <a:pPr/>
              <a:t>16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</a:t>
            </a:r>
            <a:r>
              <a:rPr lang="en-US" dirty="0"/>
              <a:t>, during object design,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subsystem interface is the basis for the </a:t>
            </a:r>
            <a:r>
              <a:rPr lang="en-US" dirty="0">
                <a:solidFill>
                  <a:srgbClr val="B23C00"/>
                </a:solidFill>
              </a:rPr>
              <a:t>application programmer interface </a:t>
            </a:r>
            <a:r>
              <a:rPr lang="en-US" dirty="0"/>
              <a:t>(API).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Façade Design Pattern </a:t>
            </a:r>
            <a:r>
              <a:rPr lang="en-US" dirty="0"/>
              <a:t>can encapsulate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subsystem with a simple, unified interface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85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916E-1164-1149-927F-34C07730C63D}" type="slidenum">
              <a:rPr lang="en-US"/>
              <a:pPr/>
              <a:t>17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Front End Services</a:t>
            </a:r>
          </a:p>
        </p:txBody>
      </p:sp>
      <p:grpSp>
        <p:nvGrpSpPr>
          <p:cNvPr id="235523" name="Group 3"/>
          <p:cNvGrpSpPr>
            <a:grpSpLocks/>
          </p:cNvGrpSpPr>
          <p:nvPr/>
        </p:nvGrpSpPr>
        <p:grpSpPr bwMode="auto">
          <a:xfrm>
            <a:off x="2286000" y="1325563"/>
            <a:ext cx="4572000" cy="4572000"/>
            <a:chOff x="1440" y="835"/>
            <a:chExt cx="2880" cy="2880"/>
          </a:xfrm>
        </p:grpSpPr>
        <p:sp>
          <p:nvSpPr>
            <p:cNvPr id="235524" name="Rectangle 4"/>
            <p:cNvSpPr>
              <a:spLocks noChangeArrowheads="1"/>
            </p:cNvSpPr>
            <p:nvPr/>
          </p:nvSpPr>
          <p:spPr bwMode="auto">
            <a:xfrm>
              <a:off x="1440" y="1008"/>
              <a:ext cx="2880" cy="270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25" name="Rectangle 5"/>
            <p:cNvSpPr>
              <a:spLocks noChangeArrowheads="1"/>
            </p:cNvSpPr>
            <p:nvPr/>
          </p:nvSpPr>
          <p:spPr bwMode="auto">
            <a:xfrm>
              <a:off x="1440" y="835"/>
              <a:ext cx="864" cy="17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front end</a:t>
              </a:r>
            </a:p>
          </p:txBody>
        </p:sp>
        <p:grpSp>
          <p:nvGrpSpPr>
            <p:cNvPr id="235526" name="Group 6"/>
            <p:cNvGrpSpPr>
              <a:grpSpLocks/>
            </p:cNvGrpSpPr>
            <p:nvPr/>
          </p:nvGrpSpPr>
          <p:grpSpPr bwMode="auto">
            <a:xfrm>
              <a:off x="2477" y="2390"/>
              <a:ext cx="1728" cy="1210"/>
              <a:chOff x="634" y="1066"/>
              <a:chExt cx="1267" cy="921"/>
            </a:xfrm>
          </p:grpSpPr>
          <p:sp>
            <p:nvSpPr>
              <p:cNvPr id="235527" name="Rectangle 7"/>
              <p:cNvSpPr>
                <a:spLocks noChangeArrowheads="1"/>
              </p:cNvSpPr>
              <p:nvPr/>
            </p:nvSpPr>
            <p:spPr bwMode="auto">
              <a:xfrm>
                <a:off x="634" y="1066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Parser</a:t>
                </a:r>
              </a:p>
            </p:txBody>
          </p:sp>
          <p:sp>
            <p:nvSpPr>
              <p:cNvPr id="235528" name="Rectangle 8"/>
              <p:cNvSpPr>
                <a:spLocks noChangeArrowheads="1"/>
              </p:cNvSpPr>
              <p:nvPr/>
            </p:nvSpPr>
            <p:spPr bwMode="auto">
              <a:xfrm>
                <a:off x="979" y="141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Scanner</a:t>
                </a:r>
              </a:p>
            </p:txBody>
          </p:sp>
          <p:sp>
            <p:nvSpPr>
              <p:cNvPr id="235529" name="Rectangle 9"/>
              <p:cNvSpPr>
                <a:spLocks noChangeArrowheads="1"/>
              </p:cNvSpPr>
              <p:nvPr/>
            </p:nvSpPr>
            <p:spPr bwMode="auto">
              <a:xfrm>
                <a:off x="1325" y="1757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Token</a:t>
                </a:r>
              </a:p>
            </p:txBody>
          </p:sp>
          <p:sp>
            <p:nvSpPr>
              <p:cNvPr id="235530" name="Line 10"/>
              <p:cNvSpPr>
                <a:spLocks noChangeShapeType="1"/>
              </p:cNvSpPr>
              <p:nvPr/>
            </p:nvSpPr>
            <p:spPr bwMode="auto">
              <a:xfrm>
                <a:off x="1555" y="152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1" name="Line 11"/>
              <p:cNvSpPr>
                <a:spLocks noChangeShapeType="1"/>
              </p:cNvSpPr>
              <p:nvPr/>
            </p:nvSpPr>
            <p:spPr bwMode="auto">
              <a:xfrm>
                <a:off x="1786" y="1526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2" name="AutoShape 12"/>
              <p:cNvSpPr>
                <a:spLocks noChangeArrowheads="1"/>
              </p:cNvSpPr>
              <p:nvPr/>
            </p:nvSpPr>
            <p:spPr bwMode="auto">
              <a:xfrm>
                <a:off x="1210" y="1153"/>
                <a:ext cx="116" cy="57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3" name="Line 13"/>
              <p:cNvSpPr>
                <a:spLocks noChangeShapeType="1"/>
              </p:cNvSpPr>
              <p:nvPr/>
            </p:nvSpPr>
            <p:spPr bwMode="auto">
              <a:xfrm>
                <a:off x="1325" y="118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4" name="Line 14"/>
              <p:cNvSpPr>
                <a:spLocks noChangeShapeType="1"/>
              </p:cNvSpPr>
              <p:nvPr/>
            </p:nvSpPr>
            <p:spPr bwMode="auto">
              <a:xfrm>
                <a:off x="1440" y="1181"/>
                <a:ext cx="0" cy="2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5535" name="Group 15"/>
          <p:cNvGrpSpPr>
            <a:grpSpLocks/>
          </p:cNvGrpSpPr>
          <p:nvPr/>
        </p:nvGrpSpPr>
        <p:grpSpPr bwMode="auto">
          <a:xfrm>
            <a:off x="2743200" y="1874838"/>
            <a:ext cx="3108325" cy="3565525"/>
            <a:chOff x="1728" y="1181"/>
            <a:chExt cx="1958" cy="2246"/>
          </a:xfrm>
        </p:grpSpPr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1728" y="1181"/>
              <a:ext cx="1958" cy="10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200"/>
            </a:p>
          </p:txBody>
        </p:sp>
        <p:sp>
          <p:nvSpPr>
            <p:cNvPr id="235537" name="Text Box 17"/>
            <p:cNvSpPr txBox="1">
              <a:spLocks noChangeArrowheads="1"/>
            </p:cNvSpPr>
            <p:nvPr/>
          </p:nvSpPr>
          <p:spPr bwMode="auto">
            <a:xfrm>
              <a:off x="2279" y="1211"/>
              <a:ext cx="7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FrontEnd</a:t>
              </a:r>
            </a:p>
          </p:txBody>
        </p:sp>
        <p:sp>
          <p:nvSpPr>
            <p:cNvPr id="235538" name="Line 18"/>
            <p:cNvSpPr>
              <a:spLocks noChangeShapeType="1"/>
            </p:cNvSpPr>
            <p:nvPr/>
          </p:nvSpPr>
          <p:spPr bwMode="auto">
            <a:xfrm>
              <a:off x="1728" y="1469"/>
              <a:ext cx="19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39" name="Line 19"/>
            <p:cNvSpPr>
              <a:spLocks noChangeShapeType="1"/>
            </p:cNvSpPr>
            <p:nvPr/>
          </p:nvSpPr>
          <p:spPr bwMode="auto">
            <a:xfrm>
              <a:off x="1728" y="1584"/>
              <a:ext cx="19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0" name="Text Box 20"/>
            <p:cNvSpPr txBox="1">
              <a:spLocks noChangeArrowheads="1"/>
            </p:cNvSpPr>
            <p:nvPr/>
          </p:nvSpPr>
          <p:spPr bwMode="auto">
            <a:xfrm>
              <a:off x="1728" y="1584"/>
              <a:ext cx="195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readSourceLine() : String</a:t>
              </a:r>
            </a:p>
            <a:p>
              <a:r>
                <a:rPr lang="en-US"/>
                <a:t>generateParseTree() : Node</a:t>
              </a:r>
            </a:p>
            <a:p>
              <a:r>
                <a:rPr lang="en-US"/>
                <a:t>handleSyntaxError()</a:t>
              </a:r>
              <a:endParaRPr lang="en-US" sz="1400"/>
            </a:p>
          </p:txBody>
        </p:sp>
        <p:sp>
          <p:nvSpPr>
            <p:cNvPr id="235541" name="Line 21"/>
            <p:cNvSpPr>
              <a:spLocks noChangeShapeType="1"/>
            </p:cNvSpPr>
            <p:nvPr/>
          </p:nvSpPr>
          <p:spPr bwMode="auto">
            <a:xfrm>
              <a:off x="2246" y="2217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2" name="Line 22"/>
            <p:cNvSpPr>
              <a:spLocks noChangeShapeType="1"/>
            </p:cNvSpPr>
            <p:nvPr/>
          </p:nvSpPr>
          <p:spPr bwMode="auto">
            <a:xfrm>
              <a:off x="2246" y="2505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3" name="Line 23"/>
            <p:cNvSpPr>
              <a:spLocks noChangeShapeType="1"/>
            </p:cNvSpPr>
            <p:nvPr/>
          </p:nvSpPr>
          <p:spPr bwMode="auto">
            <a:xfrm>
              <a:off x="2074" y="2217"/>
              <a:ext cx="0" cy="7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4" name="Line 24"/>
            <p:cNvSpPr>
              <a:spLocks noChangeShapeType="1"/>
            </p:cNvSpPr>
            <p:nvPr/>
          </p:nvSpPr>
          <p:spPr bwMode="auto">
            <a:xfrm>
              <a:off x="2074" y="2966"/>
              <a:ext cx="8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5" name="Line 25"/>
            <p:cNvSpPr>
              <a:spLocks noChangeShapeType="1"/>
            </p:cNvSpPr>
            <p:nvPr/>
          </p:nvSpPr>
          <p:spPr bwMode="auto">
            <a:xfrm>
              <a:off x="1901" y="2217"/>
              <a:ext cx="0" cy="1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6" name="Line 26"/>
            <p:cNvSpPr>
              <a:spLocks noChangeShapeType="1"/>
            </p:cNvSpPr>
            <p:nvPr/>
          </p:nvSpPr>
          <p:spPr bwMode="auto">
            <a:xfrm>
              <a:off x="1901" y="3427"/>
              <a:ext cx="14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0123" y="2697488"/>
            <a:ext cx="2093387" cy="400110"/>
            <a:chOff x="640123" y="2697488"/>
            <a:chExt cx="2093387" cy="400110"/>
          </a:xfrm>
        </p:grpSpPr>
        <p:sp>
          <p:nvSpPr>
            <p:cNvPr id="235548" name="Text Box 28"/>
            <p:cNvSpPr txBox="1">
              <a:spLocks noChangeArrowheads="1"/>
            </p:cNvSpPr>
            <p:nvPr/>
          </p:nvSpPr>
          <p:spPr bwMode="auto">
            <a:xfrm>
              <a:off x="640123" y="2697488"/>
              <a:ext cx="1040144" cy="400110"/>
            </a:xfrm>
            <a:prstGeom prst="rect">
              <a:avLst/>
            </a:prstGeom>
            <a:solidFill>
              <a:srgbClr val="FFFFC2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folHlink"/>
                  </a:solidFill>
                </a:rPr>
                <a:t>Façade</a:t>
              </a:r>
            </a:p>
          </p:txBody>
        </p:sp>
        <p:sp>
          <p:nvSpPr>
            <p:cNvPr id="235549" name="Line 29"/>
            <p:cNvSpPr>
              <a:spLocks noChangeShapeType="1"/>
            </p:cNvSpPr>
            <p:nvPr/>
          </p:nvSpPr>
          <p:spPr bwMode="auto">
            <a:xfrm>
              <a:off x="1693697" y="2899462"/>
              <a:ext cx="1039813" cy="0"/>
            </a:xfrm>
            <a:prstGeom prst="line">
              <a:avLst/>
            </a:prstGeom>
            <a:noFill/>
            <a:ln w="28575" cmpd="sng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4483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4882-F967-794C-BBED-3D8ED285FB49}" type="slidenum">
              <a:rPr lang="en-US"/>
              <a:pPr/>
              <a:t>18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Layering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32752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layer </a:t>
            </a:r>
            <a:r>
              <a:rPr lang="en-US" dirty="0"/>
              <a:t>is a group of subsystems that provide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related services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Yet another dimension along which to slice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your </a:t>
            </a:r>
            <a:r>
              <a:rPr lang="en-US" dirty="0"/>
              <a:t>application </a:t>
            </a:r>
            <a:r>
              <a:rPr lang="en-US" dirty="0" smtClean="0"/>
              <a:t>to </a:t>
            </a:r>
            <a:r>
              <a:rPr lang="en-US" dirty="0"/>
              <a:t>deal with complexity</a:t>
            </a:r>
            <a:r>
              <a:rPr lang="en-US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46202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4882-F967-794C-BBED-3D8ED285FB49}" type="slidenum">
              <a:rPr lang="en-US"/>
              <a:pPr/>
              <a:t>19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325903"/>
            <a:ext cx="8229600" cy="4480511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>
                <a:solidFill>
                  <a:srgbClr val="B23C00"/>
                </a:solidFill>
              </a:rPr>
              <a:t>hierarchical decomposition </a:t>
            </a:r>
            <a:r>
              <a:rPr lang="en-US" dirty="0"/>
              <a:t>of a system creates an </a:t>
            </a:r>
            <a:r>
              <a:rPr lang="en-US" dirty="0">
                <a:solidFill>
                  <a:srgbClr val="B23C00"/>
                </a:solidFill>
              </a:rPr>
              <a:t>ordered set of layers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Subsystems in one layer may use services in a lower layer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Closed architecture: </a:t>
            </a:r>
            <a:r>
              <a:rPr lang="en-US" dirty="0"/>
              <a:t>Each layer can access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only </a:t>
            </a:r>
            <a:r>
              <a:rPr lang="en-US" dirty="0"/>
              <a:t>the layer immediately below it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Open architecture: </a:t>
            </a:r>
            <a:r>
              <a:rPr lang="en-US" dirty="0"/>
              <a:t>Each layer can also access layers at </a:t>
            </a:r>
            <a:r>
              <a:rPr lang="en-US" dirty="0" smtClean="0"/>
              <a:t>deeper </a:t>
            </a:r>
            <a:r>
              <a:rPr lang="en-US" dirty="0"/>
              <a:t>levels.</a:t>
            </a:r>
          </a:p>
        </p:txBody>
      </p:sp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5669268" y="5257780"/>
            <a:ext cx="2468853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Do not confuse </a:t>
            </a:r>
            <a:endParaRPr lang="en-US" sz="2000" dirty="0" smtClean="0"/>
          </a:p>
          <a:p>
            <a:r>
              <a:rPr lang="ja-JP" altLang="en-US" sz="2000" dirty="0" smtClean="0">
                <a:latin typeface="Arial"/>
              </a:rPr>
              <a:t>“</a:t>
            </a:r>
            <a:r>
              <a:rPr lang="en-US" sz="2000" dirty="0">
                <a:solidFill>
                  <a:srgbClr val="0033CC"/>
                </a:solidFill>
              </a:rPr>
              <a:t>open architecture</a:t>
            </a:r>
            <a:r>
              <a:rPr lang="ja-JP" altLang="en-US" sz="2000" dirty="0" smtClean="0">
                <a:latin typeface="Arial"/>
              </a:rPr>
              <a:t>”</a:t>
            </a:r>
            <a:endParaRPr lang="en-US" sz="2000" dirty="0" smtClean="0"/>
          </a:p>
          <a:p>
            <a:r>
              <a:rPr lang="en-US" sz="2000" dirty="0" smtClean="0"/>
              <a:t>with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>
                <a:solidFill>
                  <a:srgbClr val="0033CC"/>
                </a:solidFill>
              </a:rPr>
              <a:t>open source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5282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build="p" bldLvl="3"/>
      <p:bldP spid="2375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IDE </a:t>
            </a:r>
            <a:r>
              <a:rPr lang="en-US" dirty="0"/>
              <a:t>for Ruby and 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RubyMine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https://www.jetbrains.com/student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19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35C8-8C89-3445-9B65-9FEFE55AD462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238670" name="Group 78"/>
          <p:cNvGrpSpPr>
            <a:grpSpLocks/>
          </p:cNvGrpSpPr>
          <p:nvPr/>
        </p:nvGrpSpPr>
        <p:grpSpPr bwMode="auto">
          <a:xfrm>
            <a:off x="6581775" y="2879725"/>
            <a:ext cx="1373188" cy="3292475"/>
            <a:chOff x="3801" y="1814"/>
            <a:chExt cx="865" cy="2074"/>
          </a:xfrm>
        </p:grpSpPr>
        <p:sp>
          <p:nvSpPr>
            <p:cNvPr id="238627" name="Rectangle 35"/>
            <p:cNvSpPr>
              <a:spLocks noChangeArrowheads="1"/>
            </p:cNvSpPr>
            <p:nvPr/>
          </p:nvSpPr>
          <p:spPr bwMode="auto">
            <a:xfrm>
              <a:off x="3801" y="1987"/>
              <a:ext cx="865" cy="190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28" name="Rectangle 36"/>
            <p:cNvSpPr>
              <a:spLocks noChangeArrowheads="1"/>
            </p:cNvSpPr>
            <p:nvPr/>
          </p:nvSpPr>
          <p:spPr bwMode="auto">
            <a:xfrm>
              <a:off x="3801" y="1814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XML</a:t>
              </a:r>
            </a:p>
          </p:txBody>
        </p:sp>
      </p:grpSp>
      <p:grpSp>
        <p:nvGrpSpPr>
          <p:cNvPr id="238669" name="Group 77"/>
          <p:cNvGrpSpPr>
            <a:grpSpLocks/>
          </p:cNvGrpSpPr>
          <p:nvPr/>
        </p:nvGrpSpPr>
        <p:grpSpPr bwMode="auto">
          <a:xfrm>
            <a:off x="4570413" y="2879725"/>
            <a:ext cx="1371600" cy="3292475"/>
            <a:chOff x="2534" y="1814"/>
            <a:chExt cx="864" cy="2074"/>
          </a:xfrm>
        </p:grpSpPr>
        <p:sp>
          <p:nvSpPr>
            <p:cNvPr id="238624" name="Rectangle 32"/>
            <p:cNvSpPr>
              <a:spLocks noChangeArrowheads="1"/>
            </p:cNvSpPr>
            <p:nvPr/>
          </p:nvSpPr>
          <p:spPr bwMode="auto">
            <a:xfrm>
              <a:off x="2534" y="1987"/>
              <a:ext cx="864" cy="190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25" name="Rectangle 33"/>
            <p:cNvSpPr>
              <a:spLocks noChangeArrowheads="1"/>
            </p:cNvSpPr>
            <p:nvPr/>
          </p:nvSpPr>
          <p:spPr bwMode="auto">
            <a:xfrm>
              <a:off x="2534" y="1814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C++</a:t>
              </a:r>
            </a:p>
          </p:txBody>
        </p:sp>
      </p:grpSp>
      <p:grpSp>
        <p:nvGrpSpPr>
          <p:cNvPr id="238668" name="Group 76"/>
          <p:cNvGrpSpPr>
            <a:grpSpLocks/>
          </p:cNvGrpSpPr>
          <p:nvPr/>
        </p:nvGrpSpPr>
        <p:grpSpPr bwMode="auto">
          <a:xfrm>
            <a:off x="2559050" y="2879725"/>
            <a:ext cx="1371600" cy="3292475"/>
            <a:chOff x="1267" y="1814"/>
            <a:chExt cx="864" cy="2074"/>
          </a:xfrm>
        </p:grpSpPr>
        <p:sp>
          <p:nvSpPr>
            <p:cNvPr id="238621" name="Rectangle 29"/>
            <p:cNvSpPr>
              <a:spLocks noChangeArrowheads="1"/>
            </p:cNvSpPr>
            <p:nvPr/>
          </p:nvSpPr>
          <p:spPr bwMode="auto">
            <a:xfrm>
              <a:off x="1267" y="1987"/>
              <a:ext cx="864" cy="190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22" name="Rectangle 30"/>
            <p:cNvSpPr>
              <a:spLocks noChangeArrowheads="1"/>
            </p:cNvSpPr>
            <p:nvPr/>
          </p:nvSpPr>
          <p:spPr bwMode="auto">
            <a:xfrm>
              <a:off x="1267" y="1814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Java</a:t>
              </a:r>
            </a:p>
          </p:txBody>
        </p:sp>
      </p:grp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Front End Layering</a:t>
            </a:r>
          </a:p>
        </p:txBody>
      </p:sp>
      <p:sp>
        <p:nvSpPr>
          <p:cNvPr id="238615" name="Text Box 23"/>
          <p:cNvSpPr txBox="1">
            <a:spLocks noChangeArrowheads="1"/>
          </p:cNvSpPr>
          <p:nvPr/>
        </p:nvSpPr>
        <p:spPr bwMode="auto">
          <a:xfrm>
            <a:off x="640123" y="1508781"/>
            <a:ext cx="1858962" cy="101600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33CC"/>
                </a:solidFill>
              </a:rPr>
              <a:t>Is this an</a:t>
            </a:r>
          </a:p>
          <a:p>
            <a:pPr algn="ctr"/>
            <a:r>
              <a:rPr lang="en-US" sz="2000">
                <a:solidFill>
                  <a:srgbClr val="0033CC"/>
                </a:solidFill>
              </a:rPr>
              <a:t>open or closed</a:t>
            </a:r>
          </a:p>
          <a:p>
            <a:pPr algn="ctr"/>
            <a:r>
              <a:rPr lang="en-US" sz="2000">
                <a:solidFill>
                  <a:srgbClr val="0033CC"/>
                </a:solidFill>
              </a:rPr>
              <a:t>architecture?</a:t>
            </a:r>
          </a:p>
        </p:txBody>
      </p:sp>
      <p:grpSp>
        <p:nvGrpSpPr>
          <p:cNvPr id="238667" name="Group 75"/>
          <p:cNvGrpSpPr>
            <a:grpSpLocks/>
          </p:cNvGrpSpPr>
          <p:nvPr/>
        </p:nvGrpSpPr>
        <p:grpSpPr bwMode="auto">
          <a:xfrm>
            <a:off x="4570413" y="1417638"/>
            <a:ext cx="1371600" cy="1096962"/>
            <a:chOff x="2534" y="893"/>
            <a:chExt cx="864" cy="691"/>
          </a:xfrm>
        </p:grpSpPr>
        <p:sp>
          <p:nvSpPr>
            <p:cNvPr id="238617" name="Rectangle 25"/>
            <p:cNvSpPr>
              <a:spLocks noChangeArrowheads="1"/>
            </p:cNvSpPr>
            <p:nvPr/>
          </p:nvSpPr>
          <p:spPr bwMode="auto">
            <a:xfrm>
              <a:off x="2534" y="1066"/>
              <a:ext cx="864" cy="51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18" name="Rectangle 26"/>
            <p:cNvSpPr>
              <a:spLocks noChangeArrowheads="1"/>
            </p:cNvSpPr>
            <p:nvPr/>
          </p:nvSpPr>
          <p:spPr bwMode="auto">
            <a:xfrm>
              <a:off x="2534" y="893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</p:grpSp>
      <p:sp>
        <p:nvSpPr>
          <p:cNvPr id="238619" name="Rectangle 27"/>
          <p:cNvSpPr>
            <a:spLocks noChangeArrowheads="1"/>
          </p:cNvSpPr>
          <p:nvPr/>
        </p:nvSpPr>
        <p:spPr bwMode="auto">
          <a:xfrm>
            <a:off x="4792757" y="1803447"/>
            <a:ext cx="914400" cy="3651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Parser</a:t>
            </a:r>
          </a:p>
        </p:txBody>
      </p:sp>
      <p:grpSp>
        <p:nvGrpSpPr>
          <p:cNvPr id="238677" name="Group 85"/>
          <p:cNvGrpSpPr>
            <a:grpSpLocks/>
          </p:cNvGrpSpPr>
          <p:nvPr/>
        </p:nvGrpSpPr>
        <p:grpSpPr bwMode="auto">
          <a:xfrm>
            <a:off x="2376488" y="3703638"/>
            <a:ext cx="1279525" cy="1096962"/>
            <a:chOff x="1152" y="2333"/>
            <a:chExt cx="806" cy="691"/>
          </a:xfrm>
        </p:grpSpPr>
        <p:sp>
          <p:nvSpPr>
            <p:cNvPr id="238598" name="Rectangle 6"/>
            <p:cNvSpPr>
              <a:spLocks noChangeArrowheads="1"/>
            </p:cNvSpPr>
            <p:nvPr/>
          </p:nvSpPr>
          <p:spPr bwMode="auto">
            <a:xfrm>
              <a:off x="1382" y="2794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StmtParser</a:t>
              </a:r>
            </a:p>
          </p:txBody>
        </p:sp>
        <p:grpSp>
          <p:nvGrpSpPr>
            <p:cNvPr id="238631" name="Group 39"/>
            <p:cNvGrpSpPr>
              <a:grpSpLocks/>
            </p:cNvGrpSpPr>
            <p:nvPr/>
          </p:nvGrpSpPr>
          <p:grpSpPr bwMode="auto">
            <a:xfrm>
              <a:off x="1152" y="2333"/>
              <a:ext cx="231" cy="518"/>
              <a:chOff x="1152" y="2160"/>
              <a:chExt cx="231" cy="691"/>
            </a:xfrm>
          </p:grpSpPr>
          <p:sp>
            <p:nvSpPr>
              <p:cNvPr id="238632" name="Line 40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33" name="Line 41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0" cy="691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34" name="Line 42"/>
              <p:cNvSpPr>
                <a:spLocks noChangeShapeType="1"/>
              </p:cNvSpPr>
              <p:nvPr/>
            </p:nvSpPr>
            <p:spPr bwMode="auto">
              <a:xfrm>
                <a:off x="1152" y="2851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78" name="Group 86"/>
          <p:cNvGrpSpPr>
            <a:grpSpLocks/>
          </p:cNvGrpSpPr>
          <p:nvPr/>
        </p:nvGrpSpPr>
        <p:grpSpPr bwMode="auto">
          <a:xfrm>
            <a:off x="4387850" y="3703638"/>
            <a:ext cx="1281113" cy="1096962"/>
            <a:chOff x="2419" y="2333"/>
            <a:chExt cx="807" cy="691"/>
          </a:xfrm>
        </p:grpSpPr>
        <p:sp>
          <p:nvSpPr>
            <p:cNvPr id="238601" name="Rectangle 9"/>
            <p:cNvSpPr>
              <a:spLocks noChangeArrowheads="1"/>
            </p:cNvSpPr>
            <p:nvPr/>
          </p:nvSpPr>
          <p:spPr bwMode="auto">
            <a:xfrm>
              <a:off x="2650" y="2794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StmtParser</a:t>
              </a:r>
            </a:p>
          </p:txBody>
        </p:sp>
        <p:grpSp>
          <p:nvGrpSpPr>
            <p:cNvPr id="238635" name="Group 43"/>
            <p:cNvGrpSpPr>
              <a:grpSpLocks/>
            </p:cNvGrpSpPr>
            <p:nvPr/>
          </p:nvGrpSpPr>
          <p:grpSpPr bwMode="auto">
            <a:xfrm>
              <a:off x="2419" y="2333"/>
              <a:ext cx="231" cy="518"/>
              <a:chOff x="1152" y="2160"/>
              <a:chExt cx="231" cy="691"/>
            </a:xfrm>
          </p:grpSpPr>
          <p:sp>
            <p:nvSpPr>
              <p:cNvPr id="238636" name="Line 44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37" name="Line 45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0" cy="691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38" name="Line 46"/>
              <p:cNvSpPr>
                <a:spLocks noChangeShapeType="1"/>
              </p:cNvSpPr>
              <p:nvPr/>
            </p:nvSpPr>
            <p:spPr bwMode="auto">
              <a:xfrm>
                <a:off x="1152" y="2851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79" name="Group 87"/>
          <p:cNvGrpSpPr>
            <a:grpSpLocks/>
          </p:cNvGrpSpPr>
          <p:nvPr/>
        </p:nvGrpSpPr>
        <p:grpSpPr bwMode="auto">
          <a:xfrm>
            <a:off x="6399213" y="3703638"/>
            <a:ext cx="1281112" cy="1096962"/>
            <a:chOff x="3686" y="2333"/>
            <a:chExt cx="807" cy="691"/>
          </a:xfrm>
        </p:grpSpPr>
        <p:sp>
          <p:nvSpPr>
            <p:cNvPr id="238604" name="Rectangle 12"/>
            <p:cNvSpPr>
              <a:spLocks noChangeArrowheads="1"/>
            </p:cNvSpPr>
            <p:nvPr/>
          </p:nvSpPr>
          <p:spPr bwMode="auto">
            <a:xfrm>
              <a:off x="3917" y="2794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StmtParser</a:t>
              </a:r>
            </a:p>
          </p:txBody>
        </p:sp>
        <p:grpSp>
          <p:nvGrpSpPr>
            <p:cNvPr id="238639" name="Group 47"/>
            <p:cNvGrpSpPr>
              <a:grpSpLocks/>
            </p:cNvGrpSpPr>
            <p:nvPr/>
          </p:nvGrpSpPr>
          <p:grpSpPr bwMode="auto">
            <a:xfrm>
              <a:off x="3686" y="2333"/>
              <a:ext cx="231" cy="518"/>
              <a:chOff x="1152" y="2160"/>
              <a:chExt cx="231" cy="691"/>
            </a:xfrm>
          </p:grpSpPr>
          <p:sp>
            <p:nvSpPr>
              <p:cNvPr id="238640" name="Line 48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41" name="Line 49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0" cy="691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42" name="Line 50"/>
              <p:cNvSpPr>
                <a:spLocks noChangeShapeType="1"/>
              </p:cNvSpPr>
              <p:nvPr/>
            </p:nvSpPr>
            <p:spPr bwMode="auto">
              <a:xfrm>
                <a:off x="1152" y="2851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83" name="Group 91"/>
          <p:cNvGrpSpPr>
            <a:grpSpLocks/>
          </p:cNvGrpSpPr>
          <p:nvPr/>
        </p:nvGrpSpPr>
        <p:grpSpPr bwMode="auto">
          <a:xfrm>
            <a:off x="2376488" y="4618038"/>
            <a:ext cx="1279525" cy="1096962"/>
            <a:chOff x="1497" y="2909"/>
            <a:chExt cx="806" cy="691"/>
          </a:xfrm>
        </p:grpSpPr>
        <p:sp>
          <p:nvSpPr>
            <p:cNvPr id="238608" name="Rectangle 16"/>
            <p:cNvSpPr>
              <a:spLocks noChangeArrowheads="1"/>
            </p:cNvSpPr>
            <p:nvPr/>
          </p:nvSpPr>
          <p:spPr bwMode="auto">
            <a:xfrm>
              <a:off x="1727" y="3370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ExprParser</a:t>
              </a:r>
            </a:p>
          </p:txBody>
        </p:sp>
        <p:grpSp>
          <p:nvGrpSpPr>
            <p:cNvPr id="238644" name="Group 52"/>
            <p:cNvGrpSpPr>
              <a:grpSpLocks/>
            </p:cNvGrpSpPr>
            <p:nvPr/>
          </p:nvGrpSpPr>
          <p:grpSpPr bwMode="auto">
            <a:xfrm>
              <a:off x="1497" y="2909"/>
              <a:ext cx="231" cy="576"/>
              <a:chOff x="1152" y="2909"/>
              <a:chExt cx="231" cy="749"/>
            </a:xfrm>
          </p:grpSpPr>
          <p:sp>
            <p:nvSpPr>
              <p:cNvPr id="238645" name="Line 53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46" name="Line 54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0" cy="749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47" name="Line 55"/>
              <p:cNvSpPr>
                <a:spLocks noChangeShapeType="1"/>
              </p:cNvSpPr>
              <p:nvPr/>
            </p:nvSpPr>
            <p:spPr bwMode="auto">
              <a:xfrm>
                <a:off x="1152" y="3658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84" name="Group 92"/>
          <p:cNvGrpSpPr>
            <a:grpSpLocks/>
          </p:cNvGrpSpPr>
          <p:nvPr/>
        </p:nvGrpSpPr>
        <p:grpSpPr bwMode="auto">
          <a:xfrm>
            <a:off x="4387850" y="4618038"/>
            <a:ext cx="1281113" cy="1096962"/>
            <a:chOff x="2764" y="2909"/>
            <a:chExt cx="807" cy="691"/>
          </a:xfrm>
        </p:grpSpPr>
        <p:sp>
          <p:nvSpPr>
            <p:cNvPr id="238611" name="Rectangle 19"/>
            <p:cNvSpPr>
              <a:spLocks noChangeArrowheads="1"/>
            </p:cNvSpPr>
            <p:nvPr/>
          </p:nvSpPr>
          <p:spPr bwMode="auto">
            <a:xfrm>
              <a:off x="2995" y="3370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ExprParser</a:t>
              </a:r>
            </a:p>
          </p:txBody>
        </p:sp>
        <p:grpSp>
          <p:nvGrpSpPr>
            <p:cNvPr id="238648" name="Group 56"/>
            <p:cNvGrpSpPr>
              <a:grpSpLocks/>
            </p:cNvGrpSpPr>
            <p:nvPr/>
          </p:nvGrpSpPr>
          <p:grpSpPr bwMode="auto">
            <a:xfrm>
              <a:off x="2764" y="2909"/>
              <a:ext cx="231" cy="576"/>
              <a:chOff x="1152" y="2909"/>
              <a:chExt cx="231" cy="749"/>
            </a:xfrm>
          </p:grpSpPr>
          <p:sp>
            <p:nvSpPr>
              <p:cNvPr id="238649" name="Line 57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50" name="Line 58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0" cy="749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51" name="Line 59"/>
              <p:cNvSpPr>
                <a:spLocks noChangeShapeType="1"/>
              </p:cNvSpPr>
              <p:nvPr/>
            </p:nvSpPr>
            <p:spPr bwMode="auto">
              <a:xfrm>
                <a:off x="1152" y="3658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85" name="Group 93"/>
          <p:cNvGrpSpPr>
            <a:grpSpLocks/>
          </p:cNvGrpSpPr>
          <p:nvPr/>
        </p:nvGrpSpPr>
        <p:grpSpPr bwMode="auto">
          <a:xfrm>
            <a:off x="6399213" y="4618038"/>
            <a:ext cx="1281112" cy="1096962"/>
            <a:chOff x="4031" y="2909"/>
            <a:chExt cx="807" cy="691"/>
          </a:xfrm>
        </p:grpSpPr>
        <p:sp>
          <p:nvSpPr>
            <p:cNvPr id="238614" name="Rectangle 22"/>
            <p:cNvSpPr>
              <a:spLocks noChangeArrowheads="1"/>
            </p:cNvSpPr>
            <p:nvPr/>
          </p:nvSpPr>
          <p:spPr bwMode="auto">
            <a:xfrm>
              <a:off x="4262" y="3370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ExprParser</a:t>
              </a:r>
            </a:p>
          </p:txBody>
        </p:sp>
        <p:grpSp>
          <p:nvGrpSpPr>
            <p:cNvPr id="238652" name="Group 60"/>
            <p:cNvGrpSpPr>
              <a:grpSpLocks/>
            </p:cNvGrpSpPr>
            <p:nvPr/>
          </p:nvGrpSpPr>
          <p:grpSpPr bwMode="auto">
            <a:xfrm>
              <a:off x="4031" y="2909"/>
              <a:ext cx="231" cy="576"/>
              <a:chOff x="1152" y="2909"/>
              <a:chExt cx="231" cy="749"/>
            </a:xfrm>
          </p:grpSpPr>
          <p:sp>
            <p:nvSpPr>
              <p:cNvPr id="238653" name="Line 61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54" name="Line 62"/>
              <p:cNvSpPr>
                <a:spLocks noChangeShapeType="1"/>
              </p:cNvSpPr>
              <p:nvPr/>
            </p:nvSpPr>
            <p:spPr bwMode="auto">
              <a:xfrm>
                <a:off x="1152" y="2909"/>
                <a:ext cx="0" cy="749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55" name="Line 63"/>
              <p:cNvSpPr>
                <a:spLocks noChangeShapeType="1"/>
              </p:cNvSpPr>
              <p:nvPr/>
            </p:nvSpPr>
            <p:spPr bwMode="auto">
              <a:xfrm>
                <a:off x="1152" y="3658"/>
                <a:ext cx="231" cy="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8672" name="Group 80"/>
          <p:cNvGrpSpPr>
            <a:grpSpLocks/>
          </p:cNvGrpSpPr>
          <p:nvPr/>
        </p:nvGrpSpPr>
        <p:grpSpPr bwMode="auto">
          <a:xfrm>
            <a:off x="4754563" y="2149475"/>
            <a:ext cx="914400" cy="1736725"/>
            <a:chOff x="2650" y="1354"/>
            <a:chExt cx="576" cy="1094"/>
          </a:xfrm>
        </p:grpSpPr>
        <p:sp>
          <p:nvSpPr>
            <p:cNvPr id="238626" name="Rectangle 34"/>
            <p:cNvSpPr>
              <a:spLocks noChangeArrowheads="1"/>
            </p:cNvSpPr>
            <p:nvPr/>
          </p:nvSpPr>
          <p:spPr bwMode="auto">
            <a:xfrm>
              <a:off x="2650" y="2218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CppParser</a:t>
              </a:r>
            </a:p>
          </p:txBody>
        </p:sp>
        <p:sp>
          <p:nvSpPr>
            <p:cNvPr id="238658" name="AutoShape 66"/>
            <p:cNvSpPr>
              <a:spLocks noChangeArrowheads="1"/>
            </p:cNvSpPr>
            <p:nvPr/>
          </p:nvSpPr>
          <p:spPr bwMode="auto">
            <a:xfrm>
              <a:off x="2880" y="1354"/>
              <a:ext cx="115" cy="11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60" name="Line 68"/>
            <p:cNvSpPr>
              <a:spLocks noChangeShapeType="1"/>
            </p:cNvSpPr>
            <p:nvPr/>
          </p:nvSpPr>
          <p:spPr bwMode="auto">
            <a:xfrm>
              <a:off x="2938" y="1469"/>
              <a:ext cx="0" cy="749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671" name="Group 79"/>
          <p:cNvGrpSpPr>
            <a:grpSpLocks/>
          </p:cNvGrpSpPr>
          <p:nvPr/>
        </p:nvGrpSpPr>
        <p:grpSpPr bwMode="auto">
          <a:xfrm>
            <a:off x="2741613" y="2149475"/>
            <a:ext cx="2286000" cy="1736725"/>
            <a:chOff x="1382" y="1354"/>
            <a:chExt cx="1440" cy="1094"/>
          </a:xfrm>
        </p:grpSpPr>
        <p:sp>
          <p:nvSpPr>
            <p:cNvPr id="238623" name="Rectangle 31"/>
            <p:cNvSpPr>
              <a:spLocks noChangeArrowheads="1"/>
            </p:cNvSpPr>
            <p:nvPr/>
          </p:nvSpPr>
          <p:spPr bwMode="auto">
            <a:xfrm>
              <a:off x="1382" y="2218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JavaParser</a:t>
              </a:r>
            </a:p>
          </p:txBody>
        </p:sp>
        <p:sp>
          <p:nvSpPr>
            <p:cNvPr id="238657" name="AutoShape 65"/>
            <p:cNvSpPr>
              <a:spLocks noChangeArrowheads="1"/>
            </p:cNvSpPr>
            <p:nvPr/>
          </p:nvSpPr>
          <p:spPr bwMode="auto">
            <a:xfrm>
              <a:off x="2707" y="1354"/>
              <a:ext cx="115" cy="11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61" name="Line 69"/>
            <p:cNvSpPr>
              <a:spLocks noChangeShapeType="1"/>
            </p:cNvSpPr>
            <p:nvPr/>
          </p:nvSpPr>
          <p:spPr bwMode="auto">
            <a:xfrm>
              <a:off x="1901" y="1699"/>
              <a:ext cx="0" cy="519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662" name="Line 70"/>
            <p:cNvSpPr>
              <a:spLocks noChangeShapeType="1"/>
            </p:cNvSpPr>
            <p:nvPr/>
          </p:nvSpPr>
          <p:spPr bwMode="auto">
            <a:xfrm>
              <a:off x="2765" y="1469"/>
              <a:ext cx="0" cy="23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663" name="Line 71"/>
            <p:cNvSpPr>
              <a:spLocks noChangeShapeType="1"/>
            </p:cNvSpPr>
            <p:nvPr/>
          </p:nvSpPr>
          <p:spPr bwMode="auto">
            <a:xfrm>
              <a:off x="1901" y="1699"/>
              <a:ext cx="864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673" name="Group 81"/>
          <p:cNvGrpSpPr>
            <a:grpSpLocks/>
          </p:cNvGrpSpPr>
          <p:nvPr/>
        </p:nvGrpSpPr>
        <p:grpSpPr bwMode="auto">
          <a:xfrm>
            <a:off x="5394325" y="2149475"/>
            <a:ext cx="2286000" cy="1736725"/>
            <a:chOff x="3053" y="1354"/>
            <a:chExt cx="1440" cy="1094"/>
          </a:xfrm>
        </p:grpSpPr>
        <p:sp>
          <p:nvSpPr>
            <p:cNvPr id="238629" name="Rectangle 37"/>
            <p:cNvSpPr>
              <a:spLocks noChangeArrowheads="1"/>
            </p:cNvSpPr>
            <p:nvPr/>
          </p:nvSpPr>
          <p:spPr bwMode="auto">
            <a:xfrm>
              <a:off x="3917" y="2218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XmlParser</a:t>
              </a:r>
            </a:p>
          </p:txBody>
        </p:sp>
        <p:sp>
          <p:nvSpPr>
            <p:cNvPr id="238659" name="AutoShape 67"/>
            <p:cNvSpPr>
              <a:spLocks noChangeArrowheads="1"/>
            </p:cNvSpPr>
            <p:nvPr/>
          </p:nvSpPr>
          <p:spPr bwMode="auto">
            <a:xfrm>
              <a:off x="3053" y="1354"/>
              <a:ext cx="115" cy="11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664" name="Line 72"/>
            <p:cNvSpPr>
              <a:spLocks noChangeShapeType="1"/>
            </p:cNvSpPr>
            <p:nvPr/>
          </p:nvSpPr>
          <p:spPr bwMode="auto">
            <a:xfrm>
              <a:off x="3110" y="1469"/>
              <a:ext cx="0" cy="23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665" name="Line 73"/>
            <p:cNvSpPr>
              <a:spLocks noChangeShapeType="1"/>
            </p:cNvSpPr>
            <p:nvPr/>
          </p:nvSpPr>
          <p:spPr bwMode="auto">
            <a:xfrm>
              <a:off x="3110" y="1699"/>
              <a:ext cx="1325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666" name="Line 74"/>
            <p:cNvSpPr>
              <a:spLocks noChangeShapeType="1"/>
            </p:cNvSpPr>
            <p:nvPr/>
          </p:nvSpPr>
          <p:spPr bwMode="auto">
            <a:xfrm>
              <a:off x="4435" y="1699"/>
              <a:ext cx="0" cy="519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676" name="Group 84"/>
          <p:cNvGrpSpPr>
            <a:grpSpLocks/>
          </p:cNvGrpSpPr>
          <p:nvPr/>
        </p:nvGrpSpPr>
        <p:grpSpPr bwMode="auto">
          <a:xfrm>
            <a:off x="365125" y="3429000"/>
            <a:ext cx="8321675" cy="549275"/>
            <a:chOff x="230" y="2160"/>
            <a:chExt cx="4954" cy="346"/>
          </a:xfrm>
        </p:grpSpPr>
        <p:sp>
          <p:nvSpPr>
            <p:cNvPr id="238674" name="Rectangle 82"/>
            <p:cNvSpPr>
              <a:spLocks noChangeArrowheads="1"/>
            </p:cNvSpPr>
            <p:nvPr/>
          </p:nvSpPr>
          <p:spPr bwMode="auto">
            <a:xfrm>
              <a:off x="230" y="2160"/>
              <a:ext cx="4954" cy="346"/>
            </a:xfrm>
            <a:prstGeom prst="rect">
              <a:avLst/>
            </a:prstGeom>
            <a:noFill/>
            <a:ln w="28575" cap="rnd">
              <a:solidFill>
                <a:srgbClr val="CC33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CC3300"/>
                </a:solidFill>
              </a:endParaRPr>
            </a:p>
          </p:txBody>
        </p:sp>
        <p:sp>
          <p:nvSpPr>
            <p:cNvPr id="238675" name="Text Box 83"/>
            <p:cNvSpPr txBox="1">
              <a:spLocks noChangeArrowheads="1"/>
            </p:cNvSpPr>
            <p:nvPr/>
          </p:nvSpPr>
          <p:spPr bwMode="auto">
            <a:xfrm>
              <a:off x="230" y="2179"/>
              <a:ext cx="76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CC3300"/>
                  </a:solidFill>
                </a:rPr>
                <a:t>Parser layer</a:t>
              </a:r>
            </a:p>
          </p:txBody>
        </p:sp>
      </p:grpSp>
      <p:grpSp>
        <p:nvGrpSpPr>
          <p:cNvPr id="238680" name="Group 88"/>
          <p:cNvGrpSpPr>
            <a:grpSpLocks/>
          </p:cNvGrpSpPr>
          <p:nvPr/>
        </p:nvGrpSpPr>
        <p:grpSpPr bwMode="auto">
          <a:xfrm>
            <a:off x="365125" y="4343400"/>
            <a:ext cx="8321675" cy="549275"/>
            <a:chOff x="230" y="2160"/>
            <a:chExt cx="4954" cy="346"/>
          </a:xfrm>
        </p:grpSpPr>
        <p:sp>
          <p:nvSpPr>
            <p:cNvPr id="238681" name="Rectangle 89"/>
            <p:cNvSpPr>
              <a:spLocks noChangeArrowheads="1"/>
            </p:cNvSpPr>
            <p:nvPr/>
          </p:nvSpPr>
          <p:spPr bwMode="auto">
            <a:xfrm>
              <a:off x="230" y="2160"/>
              <a:ext cx="4954" cy="346"/>
            </a:xfrm>
            <a:prstGeom prst="rect">
              <a:avLst/>
            </a:prstGeom>
            <a:noFill/>
            <a:ln w="28575" cap="rnd">
              <a:solidFill>
                <a:schemeClr val="hlink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CC3300"/>
                </a:solidFill>
              </a:endParaRPr>
            </a:p>
          </p:txBody>
        </p:sp>
        <p:sp>
          <p:nvSpPr>
            <p:cNvPr id="238682" name="Text Box 90"/>
            <p:cNvSpPr txBox="1">
              <a:spLocks noChangeArrowheads="1"/>
            </p:cNvSpPr>
            <p:nvPr/>
          </p:nvSpPr>
          <p:spPr bwMode="auto">
            <a:xfrm>
              <a:off x="230" y="2179"/>
              <a:ext cx="9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hlink"/>
                  </a:solidFill>
                </a:rPr>
                <a:t>Statement layer</a:t>
              </a:r>
            </a:p>
          </p:txBody>
        </p:sp>
      </p:grpSp>
      <p:grpSp>
        <p:nvGrpSpPr>
          <p:cNvPr id="238686" name="Group 94"/>
          <p:cNvGrpSpPr>
            <a:grpSpLocks/>
          </p:cNvGrpSpPr>
          <p:nvPr/>
        </p:nvGrpSpPr>
        <p:grpSpPr bwMode="auto">
          <a:xfrm>
            <a:off x="365125" y="5257800"/>
            <a:ext cx="8321675" cy="549275"/>
            <a:chOff x="230" y="2160"/>
            <a:chExt cx="4954" cy="346"/>
          </a:xfrm>
        </p:grpSpPr>
        <p:sp>
          <p:nvSpPr>
            <p:cNvPr id="238687" name="Rectangle 95"/>
            <p:cNvSpPr>
              <a:spLocks noChangeArrowheads="1"/>
            </p:cNvSpPr>
            <p:nvPr/>
          </p:nvSpPr>
          <p:spPr bwMode="auto">
            <a:xfrm>
              <a:off x="230" y="2160"/>
              <a:ext cx="4954" cy="346"/>
            </a:xfrm>
            <a:prstGeom prst="rect">
              <a:avLst/>
            </a:prstGeom>
            <a:noFill/>
            <a:ln w="28575" cap="rnd">
              <a:solidFill>
                <a:srgbClr val="339933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339933"/>
                </a:solidFill>
              </a:endParaRPr>
            </a:p>
          </p:txBody>
        </p:sp>
        <p:sp>
          <p:nvSpPr>
            <p:cNvPr id="238688" name="Text Box 96"/>
            <p:cNvSpPr txBox="1">
              <a:spLocks noChangeArrowheads="1"/>
            </p:cNvSpPr>
            <p:nvPr/>
          </p:nvSpPr>
          <p:spPr bwMode="auto">
            <a:xfrm>
              <a:off x="230" y="2179"/>
              <a:ext cx="100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99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339933"/>
                  </a:solidFill>
                </a:rPr>
                <a:t>Expression layer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0185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15" grpId="0" animBg="1"/>
      <p:bldP spid="2386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56A6-474A-2945-A393-461918F98BCD}" type="slidenum">
              <a:rPr lang="en-US"/>
              <a:pPr/>
              <a:t>21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Model-View-Controller</a:t>
            </a:r>
            <a:endParaRPr lang="en-US" i="1"/>
          </a:p>
        </p:txBody>
      </p:sp>
      <p:pic>
        <p:nvPicPr>
          <p:cNvPr id="248836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708" y="1272787"/>
            <a:ext cx="5577779" cy="471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450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99A0C-77A2-7F43-B47F-131BE4FF237F}" type="slidenum">
              <a:rPr lang="en-US"/>
              <a:pPr/>
              <a:t>22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Independence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Loose coupling </a:t>
            </a:r>
            <a:r>
              <a:rPr lang="en-US" dirty="0"/>
              <a:t>between applications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data repository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Manage </a:t>
            </a:r>
            <a:r>
              <a:rPr lang="en-US" dirty="0">
                <a:solidFill>
                  <a:srgbClr val="B23C00"/>
                </a:solidFill>
              </a:rPr>
              <a:t>complexity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1"/>
            <a:r>
              <a:rPr lang="en-US" dirty="0"/>
              <a:t>Manage </a:t>
            </a:r>
            <a:r>
              <a:rPr lang="en-US" dirty="0">
                <a:solidFill>
                  <a:srgbClr val="B23C00"/>
                </a:solidFill>
              </a:rPr>
              <a:t>change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6"/>
            <a:endParaRPr lang="en-US" dirty="0"/>
          </a:p>
          <a:p>
            <a:r>
              <a:rPr lang="en-US" dirty="0"/>
              <a:t>Applications should not need to know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Where </a:t>
            </a:r>
            <a:r>
              <a:rPr lang="en-US" dirty="0"/>
              <a:t>the data is stored (location of the repository)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How </a:t>
            </a:r>
            <a:r>
              <a:rPr lang="en-US" dirty="0"/>
              <a:t>it is stored (file formats and organizations, etc.)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Access </a:t>
            </a:r>
            <a:r>
              <a:rPr lang="en-US" dirty="0"/>
              <a:t>mechanisms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851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5F69-CA15-D543-BFB6-D066EA0F8517}" type="slidenum">
              <a:rPr lang="en-US"/>
              <a:pPr/>
              <a:t>23</a:t>
            </a:fld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</a:t>
            </a:r>
            <a:r>
              <a:rPr lang="en-US" dirty="0" smtClean="0"/>
              <a:t>-End </a:t>
            </a:r>
            <a:r>
              <a:rPr lang="en-US" dirty="0"/>
              <a:t>Data Repository Issues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Redundancy and inconsistency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Multiple copies of data (good for backup)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Different versions that don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match (bad)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Consistent updates and deletions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Access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to access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Timeliness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Disparity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stored in multiple and scattered locations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stored in different formats and media</a:t>
            </a:r>
          </a:p>
        </p:txBody>
      </p:sp>
    </p:spTree>
    <p:extLst>
      <p:ext uri="{BB962C8B-B14F-4D97-AF65-F5344CB8AC3E}">
        <p14:creationId xmlns:p14="http://schemas.microsoft.com/office/powerpoint/2010/main" val="3488052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DABD-F83C-874E-B736-299A00D02E19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Back-End Data Repository </a:t>
            </a:r>
            <a:r>
              <a:rPr lang="en-US" dirty="0" smtClean="0"/>
              <a:t>Issues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Concurrency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Handle multiple clients accessing and updating the data simultaneously.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Security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Prevent unauthorized accesses and updates.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Integrity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values must </a:t>
            </a:r>
            <a:r>
              <a:rPr lang="en-US" dirty="0">
                <a:solidFill>
                  <a:srgbClr val="B23C00"/>
                </a:solidFill>
              </a:rPr>
              <a:t>meet constraints 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Minimum and maximum value ranges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Data values must </a:t>
            </a:r>
            <a:r>
              <a:rPr lang="en-US" dirty="0">
                <a:solidFill>
                  <a:srgbClr val="B23C00"/>
                </a:solidFill>
              </a:rPr>
              <a:t>agree </a:t>
            </a:r>
            <a:r>
              <a:rPr lang="en-US" dirty="0"/>
              <a:t>with each other.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Medical records for a male patient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should </a:t>
            </a:r>
            <a:r>
              <a:rPr lang="en-US" dirty="0"/>
              <a:t>not include pregnancy data.</a:t>
            </a:r>
          </a:p>
        </p:txBody>
      </p:sp>
    </p:spTree>
    <p:extLst>
      <p:ext uri="{BB962C8B-B14F-4D97-AF65-F5344CB8AC3E}">
        <p14:creationId xmlns:p14="http://schemas.microsoft.com/office/powerpoint/2010/main" val="2384215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3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3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3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System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6"/>
            <a:ext cx="8229600" cy="1463024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Database system</a:t>
            </a:r>
            <a:r>
              <a:rPr lang="en-US" dirty="0" smtClean="0"/>
              <a:t>: A computer-based system that enables efficient interaction between users and information stored in a database.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10"/>
            <a:ext cx="81708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981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Develop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 smtClean="0"/>
              <a:t>It’s an iterative process!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1874537"/>
            <a:ext cx="83566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36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and most critical step: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Collect, define, and visualize requirements.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What data will the database hold and how?</a:t>
            </a:r>
          </a:p>
          <a:p>
            <a:r>
              <a:rPr lang="en-US" dirty="0" smtClean="0"/>
              <a:t>What will be the capabilities and functionalities of the database?</a:t>
            </a:r>
          </a:p>
          <a:p>
            <a:pPr lvl="4"/>
            <a:endParaRPr lang="en-US" dirty="0"/>
          </a:p>
          <a:p>
            <a:r>
              <a:rPr lang="en-US" dirty="0" smtClean="0"/>
              <a:t>Use the requirements to model and implement the database and to create the front-end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10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659F-9DA6-4A4E-B664-E49024BA37EF}" type="slidenum">
              <a:rPr lang="en-US"/>
              <a:pPr/>
              <a:t>28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Modeling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data model </a:t>
            </a:r>
            <a:r>
              <a:rPr lang="en-US" dirty="0"/>
              <a:t>is a diagram that shows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data an application works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</a:t>
            </a:r>
            <a:r>
              <a:rPr lang="en-US" dirty="0"/>
              <a:t> </a:t>
            </a:r>
            <a:r>
              <a:rPr lang="en-US" dirty="0" smtClean="0"/>
              <a:t>how </a:t>
            </a:r>
            <a:r>
              <a:rPr lang="en-US" dirty="0"/>
              <a:t>the data is used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Model data that will be </a:t>
            </a:r>
            <a:r>
              <a:rPr lang="en-US" dirty="0">
                <a:solidFill>
                  <a:srgbClr val="B23C00"/>
                </a:solidFill>
              </a:rPr>
              <a:t>persisted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(written to and read from a data repository).</a:t>
            </a:r>
          </a:p>
          <a:p>
            <a:pPr lvl="1"/>
            <a:r>
              <a:rPr lang="en-US" dirty="0"/>
              <a:t>In the Model-View-Controller architecture,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generally </a:t>
            </a:r>
            <a:r>
              <a:rPr lang="en-US" dirty="0"/>
              <a:t>only the model objects are persisted.</a:t>
            </a:r>
          </a:p>
          <a:p>
            <a:pPr lvl="6"/>
            <a:endParaRPr lang="en-US" dirty="0"/>
          </a:p>
          <a:p>
            <a:r>
              <a:rPr lang="en-US" dirty="0"/>
              <a:t>For databases, objects are called </a:t>
            </a:r>
            <a:r>
              <a:rPr lang="en-US" dirty="0">
                <a:solidFill>
                  <a:srgbClr val="B23C00"/>
                </a:solidFill>
              </a:rPr>
              <a:t>entities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Model </a:t>
            </a:r>
            <a:r>
              <a:rPr lang="en-US" dirty="0">
                <a:solidFill>
                  <a:srgbClr val="B23C00"/>
                </a:solidFill>
              </a:rPr>
              <a:t>entities </a:t>
            </a:r>
            <a:r>
              <a:rPr lang="en-US" dirty="0"/>
              <a:t>and their </a:t>
            </a:r>
            <a:r>
              <a:rPr lang="en-US" dirty="0">
                <a:solidFill>
                  <a:srgbClr val="B23C00"/>
                </a:solidFill>
              </a:rPr>
              <a:t>relationships </a:t>
            </a:r>
            <a:r>
              <a:rPr lang="en-US" dirty="0"/>
              <a:t>to each other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Similar to classes and their relationships.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3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Database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Visualize</a:t>
            </a:r>
            <a:r>
              <a:rPr lang="en-US" dirty="0" smtClean="0"/>
              <a:t> the requirements.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a conceptual data modeling technique.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solidFill>
                  <a:srgbClr val="B23C00"/>
                </a:solidFill>
              </a:rPr>
              <a:t>Entity-relationship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ER</a:t>
            </a:r>
            <a:r>
              <a:rPr lang="en-US" dirty="0" smtClean="0"/>
              <a:t>) modeling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Implementation independent: </a:t>
            </a:r>
            <a:br>
              <a:rPr lang="en-US" dirty="0" smtClean="0"/>
            </a:br>
            <a:r>
              <a:rPr lang="en-US" dirty="0" smtClean="0"/>
              <a:t>No dependencies on the logic of a particular </a:t>
            </a:r>
            <a:r>
              <a:rPr lang="en-US" dirty="0" smtClean="0">
                <a:solidFill>
                  <a:srgbClr val="B23C00"/>
                </a:solidFill>
              </a:rPr>
              <a:t>database management system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DBMS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Example DBMS: Oracle, MySQL, etc.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Blueprint for the logical model.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41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EA73-AD57-C041-BBEB-381B339E348B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Design</a:t>
            </a:r>
            <a:endParaRPr lang="en-US" i="1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9143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system design model is a key part of your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Design Specification </a:t>
            </a:r>
            <a:r>
              <a:rPr lang="en-US" dirty="0"/>
              <a:t>document.</a:t>
            </a:r>
          </a:p>
        </p:txBody>
      </p:sp>
      <p:pic>
        <p:nvPicPr>
          <p:cNvPr id="256004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2236788"/>
            <a:ext cx="8686800" cy="402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05" name="Text Box 5"/>
          <p:cNvSpPr txBox="1">
            <a:spLocks noChangeArrowheads="1"/>
          </p:cNvSpPr>
          <p:nvPr/>
        </p:nvSpPr>
        <p:spPr bwMode="auto">
          <a:xfrm>
            <a:off x="1736725" y="196532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1736725" y="3154363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7" name="Text Box 7"/>
          <p:cNvSpPr txBox="1">
            <a:spLocks noChangeArrowheads="1"/>
          </p:cNvSpPr>
          <p:nvPr/>
        </p:nvSpPr>
        <p:spPr bwMode="auto">
          <a:xfrm>
            <a:off x="1736725" y="397827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8" name="Text Box 8"/>
          <p:cNvSpPr txBox="1">
            <a:spLocks noChangeArrowheads="1"/>
          </p:cNvSpPr>
          <p:nvPr/>
        </p:nvSpPr>
        <p:spPr bwMode="auto">
          <a:xfrm>
            <a:off x="3565525" y="233203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grpSp>
        <p:nvGrpSpPr>
          <p:cNvPr id="256011" name="Group 11"/>
          <p:cNvGrpSpPr>
            <a:grpSpLocks/>
          </p:cNvGrpSpPr>
          <p:nvPr/>
        </p:nvGrpSpPr>
        <p:grpSpPr bwMode="auto">
          <a:xfrm>
            <a:off x="2922588" y="3429000"/>
            <a:ext cx="762000" cy="762000"/>
            <a:chOff x="1841" y="2160"/>
            <a:chExt cx="480" cy="480"/>
          </a:xfrm>
        </p:grpSpPr>
        <p:sp>
          <p:nvSpPr>
            <p:cNvPr id="256009" name="AutoShape 9"/>
            <p:cNvSpPr>
              <a:spLocks noChangeArrowheads="1"/>
            </p:cNvSpPr>
            <p:nvPr/>
          </p:nvSpPr>
          <p:spPr bwMode="auto">
            <a:xfrm>
              <a:off x="1958" y="2160"/>
              <a:ext cx="230" cy="23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10" name="Text Box 10"/>
            <p:cNvSpPr txBox="1">
              <a:spLocks noChangeArrowheads="1"/>
            </p:cNvSpPr>
            <p:nvPr/>
          </p:nvSpPr>
          <p:spPr bwMode="auto">
            <a:xfrm>
              <a:off x="1841" y="2390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CC3300"/>
                  </a:solidFill>
                </a:rPr>
                <a:t>YOU ARE</a:t>
              </a:r>
              <a:br>
                <a:rPr lang="en-US" sz="1000" b="1">
                  <a:solidFill>
                    <a:srgbClr val="CC3300"/>
                  </a:solidFill>
                </a:rPr>
              </a:br>
              <a:r>
                <a:rPr lang="en-US" sz="1000" b="1">
                  <a:solidFill>
                    <a:srgbClr val="CC3300"/>
                  </a:solidFill>
                </a:rPr>
                <a:t>HERE!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1726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Database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the </a:t>
            </a:r>
            <a:r>
              <a:rPr lang="en-US" dirty="0" smtClean="0">
                <a:solidFill>
                  <a:srgbClr val="B23C00"/>
                </a:solidFill>
              </a:rPr>
              <a:t>relational database </a:t>
            </a:r>
            <a:r>
              <a:rPr lang="en-US" dirty="0" smtClean="0">
                <a:solidFill>
                  <a:srgbClr val="B23C00"/>
                </a:solidFill>
              </a:rPr>
              <a:t>model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the logical model.</a:t>
            </a: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It</a:t>
            </a:r>
            <a:r>
              <a:rPr lang="fr-FR" dirty="0" smtClean="0"/>
              <a:t>’</a:t>
            </a:r>
            <a:r>
              <a:rPr lang="en-US" dirty="0" smtClean="0"/>
              <a:t>s usually straightforward to map </a:t>
            </a:r>
            <a:br>
              <a:rPr lang="en-US" dirty="0" smtClean="0"/>
            </a:br>
            <a:r>
              <a:rPr lang="en-US" dirty="0" smtClean="0"/>
              <a:t>an ER model to a relational model.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28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Database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physical model is the actual </a:t>
            </a:r>
            <a:br>
              <a:rPr lang="en-US" dirty="0" smtClean="0"/>
            </a:br>
            <a:r>
              <a:rPr lang="en-US" dirty="0" smtClean="0"/>
              <a:t>database implementation.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relational DBMS (</a:t>
            </a:r>
            <a:r>
              <a:rPr lang="en-US" dirty="0" smtClean="0">
                <a:solidFill>
                  <a:srgbClr val="B23C00"/>
                </a:solidFill>
              </a:rPr>
              <a:t>RDBMS</a:t>
            </a:r>
            <a:r>
              <a:rPr lang="en-US" dirty="0" smtClean="0"/>
              <a:t>) software.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Structured Query Language (</a:t>
            </a:r>
            <a:r>
              <a:rPr lang="en-US" dirty="0" smtClean="0">
                <a:solidFill>
                  <a:srgbClr val="B23C00"/>
                </a:solidFill>
              </a:rPr>
              <a:t>SQL</a:t>
            </a:r>
            <a:r>
              <a:rPr lang="en-US" dirty="0" smtClean="0"/>
              <a:t>) commands to create, delete, modify, and query database structures.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4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 smtClean="0"/>
              <a:t>Conceptual DB Model: Entities </a:t>
            </a:r>
            <a:r>
              <a:rPr lang="en-US" dirty="0" smtClean="0"/>
              <a:t>and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Entity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Represents a real-world concept.</a:t>
            </a:r>
          </a:p>
          <a:p>
            <a:pPr lvl="2"/>
            <a:r>
              <a:rPr lang="en-US" dirty="0" smtClean="0"/>
              <a:t>Examples: customer, product, store, event, etc.</a:t>
            </a:r>
          </a:p>
          <a:p>
            <a:pPr lvl="1"/>
            <a:r>
              <a:rPr lang="en-US" dirty="0" smtClean="0"/>
              <a:t>Data that the database stores.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Attribute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Characteristic of an entity that the database stores.</a:t>
            </a:r>
          </a:p>
          <a:p>
            <a:pPr lvl="2"/>
            <a:r>
              <a:rPr lang="en-US" dirty="0" smtClean="0"/>
              <a:t>Examples (for a customer): name, address, id, etc.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unique attribute </a:t>
            </a:r>
            <a:r>
              <a:rPr lang="en-US" dirty="0" smtClean="0"/>
              <a:t>of an entity has a value that is different for each entity instance.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99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E2D8-4688-B74F-B865-0340F652DD94}" type="slidenum">
              <a:rPr lang="en-US"/>
              <a:pPr/>
              <a:t>33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Data Model Example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Student, teacher, </a:t>
            </a:r>
            <a:r>
              <a:rPr lang="en-US" dirty="0" smtClean="0"/>
              <a:t>class, and contact info </a:t>
            </a:r>
            <a:r>
              <a:rPr lang="en-US" dirty="0"/>
              <a:t>entities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their attributes.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Student</a:t>
            </a:r>
          </a:p>
          <a:p>
            <a:pPr lvl="2">
              <a:lnSpc>
                <a:spcPct val="80000"/>
              </a:lnSpc>
            </a:pPr>
            <a:r>
              <a:rPr lang="en-US" u="sng" dirty="0"/>
              <a:t>id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first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last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contact info</a:t>
            </a:r>
            <a:endParaRPr lang="en-US" dirty="0"/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Teacher</a:t>
            </a:r>
          </a:p>
          <a:p>
            <a:pPr lvl="2">
              <a:lnSpc>
                <a:spcPct val="80000"/>
              </a:lnSpc>
            </a:pPr>
            <a:r>
              <a:rPr lang="en-US" u="sng" dirty="0"/>
              <a:t>id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first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last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09848" y="2283257"/>
            <a:ext cx="3931877" cy="350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Class</a:t>
            </a:r>
          </a:p>
          <a:p>
            <a:pPr lvl="2">
              <a:lnSpc>
                <a:spcPct val="80000"/>
              </a:lnSpc>
            </a:pPr>
            <a:r>
              <a:rPr lang="en-US" u="sng" dirty="0" smtClean="0"/>
              <a:t>class code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subject name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classroom number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which teacher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Contact info</a:t>
            </a:r>
          </a:p>
          <a:p>
            <a:pPr lvl="2">
              <a:lnSpc>
                <a:spcPct val="80000"/>
              </a:lnSpc>
            </a:pPr>
            <a:r>
              <a:rPr lang="en-US" u="sng" dirty="0" smtClean="0"/>
              <a:t>id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email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404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C40D6-CE71-DD49-BEA1-DA6621D28061}" type="slidenum">
              <a:rPr lang="en-US"/>
              <a:pPr/>
              <a:t>34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Data Model </a:t>
            </a:r>
            <a:r>
              <a:rPr lang="en-US" dirty="0" smtClean="0"/>
              <a:t>Example</a:t>
            </a:r>
            <a:r>
              <a:rPr lang="en-US" i="1" dirty="0" smtClean="0"/>
              <a:t>, cont</a:t>
            </a:r>
            <a:r>
              <a:rPr lang="en-US" i="1" dirty="0" smtClean="0">
                <a:latin typeface="Arial"/>
              </a:rPr>
              <a:t>’d</a:t>
            </a:r>
            <a:endParaRPr lang="en-US" i="1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queries (derived from use cases)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What teachers does this student have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What classes does this teacher teach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Who is the teacher of this class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Which students are in this class</a:t>
            </a:r>
            <a:r>
              <a:rPr lang="en-US" dirty="0" smtClean="0"/>
              <a:t>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Which students are in each of the classes </a:t>
            </a:r>
            <a:br>
              <a:rPr lang="en-US" dirty="0"/>
            </a:br>
            <a:r>
              <a:rPr lang="en-US" dirty="0"/>
              <a:t>taught by this teacher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90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</a:t>
            </a:r>
            <a:r>
              <a:rPr lang="en-US" dirty="0" smtClean="0"/>
              <a:t>Attributes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93526"/>
          </a:xfrm>
        </p:spPr>
        <p:txBody>
          <a:bodyPr/>
          <a:lstStyle/>
          <a:p>
            <a:r>
              <a:rPr lang="en-US" dirty="0" smtClean="0"/>
              <a:t>In an </a:t>
            </a:r>
            <a:r>
              <a:rPr lang="en-US" dirty="0" smtClean="0">
                <a:solidFill>
                  <a:srgbClr val="B23C00"/>
                </a:solidFill>
              </a:rPr>
              <a:t>ER diagram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ERD</a:t>
            </a:r>
            <a:r>
              <a:rPr lang="en-US" dirty="0" smtClean="0"/>
              <a:t>), show an entity </a:t>
            </a:r>
            <a:br>
              <a:rPr lang="en-US" dirty="0" smtClean="0"/>
            </a:br>
            <a:r>
              <a:rPr lang="en-US" dirty="0" smtClean="0"/>
              <a:t>with a rectangle and its attributes with ovals.</a:t>
            </a:r>
          </a:p>
          <a:p>
            <a:pPr lvl="1"/>
            <a:r>
              <a:rPr lang="en-US" u="sng" dirty="0" smtClean="0"/>
              <a:t>Underline</a:t>
            </a:r>
            <a:r>
              <a:rPr lang="en-US" dirty="0" smtClean="0"/>
              <a:t> the unique attribute.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11" name="Picture 10" descr="Screen Shot 2016-03-07 at 10.55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08" y="2788927"/>
            <a:ext cx="7714030" cy="335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36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 smtClean="0"/>
              <a:t>Each entity in an ER diagram </a:t>
            </a:r>
            <a:r>
              <a:rPr lang="en-US" dirty="0" smtClean="0">
                <a:solidFill>
                  <a:srgbClr val="B23C00"/>
                </a:solidFill>
              </a:rPr>
              <a:t>must be related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at least one other entity.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Show a relationship with a diamond and connect the diamond to the entities that are part of the relationship.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00077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8" descr="Screen Shot 2016-03-07 at 11.00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8" y="4069073"/>
            <a:ext cx="8961023" cy="17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1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Cardinality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46" y="1295401"/>
            <a:ext cx="3017487" cy="4968208"/>
          </a:xfrm>
        </p:spPr>
        <p:txBody>
          <a:bodyPr/>
          <a:lstStyle/>
          <a:p>
            <a:r>
              <a:rPr lang="en-US" sz="2400" dirty="0" smtClean="0"/>
              <a:t>Show </a:t>
            </a:r>
            <a:r>
              <a:rPr lang="en-US" sz="2400" dirty="0" smtClean="0">
                <a:solidFill>
                  <a:srgbClr val="B23C00"/>
                </a:solidFill>
              </a:rPr>
              <a:t>cardinality</a:t>
            </a:r>
            <a:r>
              <a:rPr lang="en-US" sz="2400" dirty="0" smtClean="0"/>
              <a:t> (how many instances of an entity) with symbols at the end of the relationship lines.</a:t>
            </a:r>
          </a:p>
          <a:p>
            <a:pPr lvl="4"/>
            <a:endParaRPr lang="en-US" sz="800" dirty="0" smtClean="0"/>
          </a:p>
          <a:p>
            <a:pPr lvl="1"/>
            <a:r>
              <a:rPr lang="en-US" sz="2000" dirty="0" smtClean="0"/>
              <a:t>Maximum symbol closest to the entity.</a:t>
            </a:r>
          </a:p>
          <a:p>
            <a:pPr lvl="1"/>
            <a:r>
              <a:rPr lang="en-US" sz="2000" dirty="0" smtClean="0"/>
              <a:t>Minimum symbol further away.</a:t>
            </a:r>
          </a:p>
          <a:p>
            <a:pPr lvl="1"/>
            <a:r>
              <a:rPr lang="en-US" sz="2000" dirty="0" smtClean="0"/>
              <a:t>Zero, one, many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83" y="1325903"/>
            <a:ext cx="561816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400077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906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Cardinality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7784" y="1295400"/>
            <a:ext cx="3200410" cy="4835525"/>
          </a:xfrm>
        </p:spPr>
        <p:txBody>
          <a:bodyPr/>
          <a:lstStyle/>
          <a:p>
            <a:r>
              <a:rPr lang="en-US" dirty="0" smtClean="0"/>
              <a:t>Read each relationship in </a:t>
            </a:r>
            <a:br>
              <a:rPr lang="en-US" dirty="0" smtClean="0"/>
            </a:br>
            <a:r>
              <a:rPr lang="en-US" dirty="0" smtClean="0"/>
              <a:t>both directions in this order:</a:t>
            </a:r>
            <a:endParaRPr lang="en-US" dirty="0"/>
          </a:p>
          <a:p>
            <a:pPr lvl="1"/>
            <a:r>
              <a:rPr lang="en-US" dirty="0" smtClean="0"/>
              <a:t>rectangle</a:t>
            </a:r>
          </a:p>
          <a:p>
            <a:pPr lvl="1"/>
            <a:r>
              <a:rPr lang="en-US" dirty="0" smtClean="0"/>
              <a:t>diamond</a:t>
            </a:r>
          </a:p>
          <a:p>
            <a:pPr lvl="1"/>
            <a:r>
              <a:rPr lang="en-US" dirty="0" smtClean="0"/>
              <a:t>cardinality</a:t>
            </a:r>
          </a:p>
          <a:p>
            <a:pPr lvl="1"/>
            <a:r>
              <a:rPr lang="en-US" dirty="0" smtClean="0"/>
              <a:t>rectangle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04" y="1234464"/>
            <a:ext cx="52038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400077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81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9" y="411163"/>
            <a:ext cx="8778144" cy="655637"/>
          </a:xfrm>
        </p:spPr>
        <p:txBody>
          <a:bodyPr/>
          <a:lstStyle/>
          <a:p>
            <a:r>
              <a:rPr lang="en-US" dirty="0" smtClean="0"/>
              <a:t>Free Design Drawing Tool for 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ERDPlus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https://erdplus.com/#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04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238A-F8C7-1B4C-B4DD-71BDB0856BEB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036331"/>
          </a:xfrm>
        </p:spPr>
        <p:txBody>
          <a:bodyPr/>
          <a:lstStyle/>
          <a:p>
            <a:r>
              <a:rPr lang="en-US" dirty="0"/>
              <a:t>Identifying the </a:t>
            </a:r>
            <a:r>
              <a:rPr lang="en-US" dirty="0">
                <a:solidFill>
                  <a:srgbClr val="B23C00"/>
                </a:solidFill>
              </a:rPr>
              <a:t>three types of objects </a:t>
            </a:r>
            <a:r>
              <a:rPr lang="en-US" dirty="0"/>
              <a:t>of a </a:t>
            </a:r>
            <a:br>
              <a:rPr lang="en-US" dirty="0"/>
            </a:br>
            <a:r>
              <a:rPr lang="en-US" dirty="0"/>
              <a:t>MVC application architecture is part of </a:t>
            </a:r>
            <a:r>
              <a:rPr lang="en-US" dirty="0">
                <a:solidFill>
                  <a:srgbClr val="B23C00"/>
                </a:solidFill>
              </a:rPr>
              <a:t>analysis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42" y="2514610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23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ER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1234463"/>
            <a:ext cx="7406559" cy="4991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45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ER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6" y="1206791"/>
            <a:ext cx="7863754" cy="5605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 smtClean="0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1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5516-4B89-ED4A-BDDC-713B43E2BBAC}" type="slidenum">
              <a:rPr lang="en-US"/>
              <a:pPr/>
              <a:t>5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</a:t>
            </a:r>
            <a:r>
              <a:rPr lang="en-US" dirty="0" smtClean="0"/>
              <a:t>Implementation: Loose Coupling</a:t>
            </a:r>
            <a:endParaRPr lang="en-US" i="1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Keep </a:t>
            </a:r>
            <a:r>
              <a:rPr lang="en-US" dirty="0"/>
              <a:t>the implementations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three </a:t>
            </a:r>
            <a:r>
              <a:rPr lang="en-US" dirty="0"/>
              <a:t>objects types separate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type of objects does not depend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how the other types are implemented</a:t>
            </a:r>
            <a:r>
              <a:rPr lang="en-US" dirty="0" smtClean="0"/>
              <a:t>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Your application is more </a:t>
            </a:r>
            <a:r>
              <a:rPr lang="en-US" dirty="0">
                <a:solidFill>
                  <a:srgbClr val="B23C00"/>
                </a:solidFill>
              </a:rPr>
              <a:t>robust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resilient to </a:t>
            </a:r>
            <a:r>
              <a:rPr lang="en-US" dirty="0">
                <a:solidFill>
                  <a:srgbClr val="B23C00"/>
                </a:solidFill>
              </a:rPr>
              <a:t>change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993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6814-BE2A-3742-8A49-0D14790E7D64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Diagram: </a:t>
            </a:r>
            <a:r>
              <a:rPr lang="en-US" dirty="0"/>
              <a:t>Bank ATM </a:t>
            </a:r>
            <a:r>
              <a:rPr lang="en-US" dirty="0" smtClean="0"/>
              <a:t>System</a:t>
            </a:r>
            <a:endParaRPr lang="en-US" i="1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Model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operator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customer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bank account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cash</a:t>
            </a:r>
          </a:p>
          <a:p>
            <a:pPr lvl="5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View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display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options (withdraw cash,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deposit </a:t>
            </a:r>
            <a:r>
              <a:rPr lang="en-US" sz="2000" dirty="0"/>
              <a:t>check, etc.)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messages</a:t>
            </a:r>
          </a:p>
          <a:p>
            <a:pPr lvl="5"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Controller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Start up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Start up ATM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User verification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Log in customer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Withdrawal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Withdraw cash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</p:txBody>
      </p:sp>
      <p:grpSp>
        <p:nvGrpSpPr>
          <p:cNvPr id="215083" name="Group 43"/>
          <p:cNvGrpSpPr>
            <a:grpSpLocks/>
          </p:cNvGrpSpPr>
          <p:nvPr/>
        </p:nvGrpSpPr>
        <p:grpSpPr bwMode="auto">
          <a:xfrm>
            <a:off x="4297684" y="1325562"/>
            <a:ext cx="4481192" cy="3383583"/>
            <a:chOff x="3282" y="835"/>
            <a:chExt cx="2190" cy="1555"/>
          </a:xfrm>
        </p:grpSpPr>
        <p:sp>
          <p:nvSpPr>
            <p:cNvPr id="215045" name="Rectangle 5"/>
            <p:cNvSpPr>
              <a:spLocks noChangeArrowheads="1"/>
            </p:cNvSpPr>
            <p:nvPr/>
          </p:nvSpPr>
          <p:spPr bwMode="auto">
            <a:xfrm>
              <a:off x="4126" y="835"/>
              <a:ext cx="545" cy="155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046" name="Group 6"/>
            <p:cNvGrpSpPr>
              <a:grpSpLocks/>
            </p:cNvGrpSpPr>
            <p:nvPr/>
          </p:nvGrpSpPr>
          <p:grpSpPr bwMode="auto">
            <a:xfrm>
              <a:off x="4247" y="867"/>
              <a:ext cx="303" cy="1491"/>
              <a:chOff x="3053" y="951"/>
              <a:chExt cx="576" cy="2707"/>
            </a:xfrm>
          </p:grpSpPr>
          <p:sp>
            <p:nvSpPr>
              <p:cNvPr id="215047" name="Oval 7"/>
              <p:cNvSpPr>
                <a:spLocks noChangeArrowheads="1"/>
              </p:cNvSpPr>
              <p:nvPr/>
            </p:nvSpPr>
            <p:spPr bwMode="auto">
              <a:xfrm>
                <a:off x="3053" y="187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Log in</a:t>
                </a:r>
              </a:p>
              <a:p>
                <a:pPr algn="ctr"/>
                <a:r>
                  <a:rPr lang="en-US" sz="800"/>
                  <a:t>customer</a:t>
                </a:r>
              </a:p>
            </p:txBody>
          </p:sp>
          <p:sp>
            <p:nvSpPr>
              <p:cNvPr id="215048" name="Oval 8"/>
              <p:cNvSpPr>
                <a:spLocks noChangeArrowheads="1"/>
              </p:cNvSpPr>
              <p:nvPr/>
            </p:nvSpPr>
            <p:spPr bwMode="auto">
              <a:xfrm>
                <a:off x="3053" y="3255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Display </a:t>
                </a:r>
              </a:p>
              <a:p>
                <a:pPr algn="ctr"/>
                <a:r>
                  <a:rPr lang="en-US" sz="800"/>
                  <a:t>balance</a:t>
                </a:r>
              </a:p>
            </p:txBody>
          </p:sp>
          <p:sp>
            <p:nvSpPr>
              <p:cNvPr id="215049" name="Oval 9"/>
              <p:cNvSpPr>
                <a:spLocks noChangeArrowheads="1"/>
              </p:cNvSpPr>
              <p:nvPr/>
            </p:nvSpPr>
            <p:spPr bwMode="auto">
              <a:xfrm>
                <a:off x="3053" y="1412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Shut down</a:t>
                </a:r>
              </a:p>
              <a:p>
                <a:pPr algn="ctr"/>
                <a:r>
                  <a:rPr lang="en-US" sz="800"/>
                  <a:t>ATM</a:t>
                </a:r>
              </a:p>
            </p:txBody>
          </p:sp>
          <p:sp>
            <p:nvSpPr>
              <p:cNvPr id="215050" name="Oval 10"/>
              <p:cNvSpPr>
                <a:spLocks noChangeArrowheads="1"/>
              </p:cNvSpPr>
              <p:nvPr/>
            </p:nvSpPr>
            <p:spPr bwMode="auto">
              <a:xfrm>
                <a:off x="3053" y="951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Start up</a:t>
                </a:r>
              </a:p>
              <a:p>
                <a:pPr algn="ctr"/>
                <a:r>
                  <a:rPr lang="en-US" sz="800"/>
                  <a:t>ATM</a:t>
                </a:r>
              </a:p>
            </p:txBody>
          </p:sp>
          <p:sp>
            <p:nvSpPr>
              <p:cNvPr id="215051" name="Oval 11"/>
              <p:cNvSpPr>
                <a:spLocks noChangeArrowheads="1"/>
              </p:cNvSpPr>
              <p:nvPr/>
            </p:nvSpPr>
            <p:spPr bwMode="auto">
              <a:xfrm>
                <a:off x="3053" y="233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Log out</a:t>
                </a:r>
              </a:p>
              <a:p>
                <a:pPr algn="ctr"/>
                <a:r>
                  <a:rPr lang="en-US" sz="800"/>
                  <a:t>customer</a:t>
                </a:r>
              </a:p>
            </p:txBody>
          </p:sp>
          <p:sp>
            <p:nvSpPr>
              <p:cNvPr id="215052" name="Oval 12"/>
              <p:cNvSpPr>
                <a:spLocks noChangeArrowheads="1"/>
              </p:cNvSpPr>
              <p:nvPr/>
            </p:nvSpPr>
            <p:spPr bwMode="auto">
              <a:xfrm>
                <a:off x="3053" y="2794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Withdraw</a:t>
                </a:r>
              </a:p>
              <a:p>
                <a:pPr algn="ctr"/>
                <a:r>
                  <a:rPr lang="en-US" sz="800"/>
                  <a:t>cash</a:t>
                </a:r>
              </a:p>
            </p:txBody>
          </p:sp>
        </p:grpSp>
        <p:grpSp>
          <p:nvGrpSpPr>
            <p:cNvPr id="215053" name="Group 13"/>
            <p:cNvGrpSpPr>
              <a:grpSpLocks/>
            </p:cNvGrpSpPr>
            <p:nvPr/>
          </p:nvGrpSpPr>
          <p:grpSpPr bwMode="auto">
            <a:xfrm>
              <a:off x="3429" y="1754"/>
              <a:ext cx="121" cy="223"/>
              <a:chOff x="634" y="1238"/>
              <a:chExt cx="230" cy="404"/>
            </a:xfrm>
          </p:grpSpPr>
          <p:sp>
            <p:nvSpPr>
              <p:cNvPr id="215054" name="Oval 14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55" name="Line 15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6" name="Line 16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7" name="Line 17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8" name="Line 18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059" name="Group 19"/>
            <p:cNvGrpSpPr>
              <a:grpSpLocks/>
            </p:cNvGrpSpPr>
            <p:nvPr/>
          </p:nvGrpSpPr>
          <p:grpSpPr bwMode="auto">
            <a:xfrm>
              <a:off x="5246" y="1977"/>
              <a:ext cx="121" cy="223"/>
              <a:chOff x="634" y="1238"/>
              <a:chExt cx="230" cy="404"/>
            </a:xfrm>
          </p:grpSpPr>
          <p:sp>
            <p:nvSpPr>
              <p:cNvPr id="215060" name="Oval 20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61" name="Line 21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2" name="Line 22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3" name="Line 23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4" name="Line 24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065" name="Group 25"/>
            <p:cNvGrpSpPr>
              <a:grpSpLocks/>
            </p:cNvGrpSpPr>
            <p:nvPr/>
          </p:nvGrpSpPr>
          <p:grpSpPr bwMode="auto">
            <a:xfrm>
              <a:off x="3429" y="994"/>
              <a:ext cx="121" cy="222"/>
              <a:chOff x="634" y="1238"/>
              <a:chExt cx="230" cy="404"/>
            </a:xfrm>
          </p:grpSpPr>
          <p:sp>
            <p:nvSpPr>
              <p:cNvPr id="215066" name="Oval 26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67" name="Line 27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8" name="Line 28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9" name="Line 29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0" name="Line 30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071" name="Text Box 31"/>
            <p:cNvSpPr txBox="1">
              <a:spLocks noChangeArrowheads="1"/>
            </p:cNvSpPr>
            <p:nvPr/>
          </p:nvSpPr>
          <p:spPr bwMode="auto">
            <a:xfrm>
              <a:off x="3283" y="1238"/>
              <a:ext cx="43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Operator</a:t>
              </a:r>
            </a:p>
          </p:txBody>
        </p:sp>
        <p:sp>
          <p:nvSpPr>
            <p:cNvPr id="215072" name="Text Box 32"/>
            <p:cNvSpPr txBox="1">
              <a:spLocks noChangeArrowheads="1"/>
            </p:cNvSpPr>
            <p:nvPr/>
          </p:nvSpPr>
          <p:spPr bwMode="auto">
            <a:xfrm>
              <a:off x="3282" y="1987"/>
              <a:ext cx="46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Customer</a:t>
              </a:r>
            </a:p>
          </p:txBody>
        </p:sp>
        <p:sp>
          <p:nvSpPr>
            <p:cNvPr id="215073" name="Text Box 33"/>
            <p:cNvSpPr txBox="1">
              <a:spLocks noChangeArrowheads="1"/>
            </p:cNvSpPr>
            <p:nvPr/>
          </p:nvSpPr>
          <p:spPr bwMode="auto">
            <a:xfrm>
              <a:off x="5175" y="2218"/>
              <a:ext cx="29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Bank</a:t>
              </a:r>
            </a:p>
          </p:txBody>
        </p:sp>
        <p:grpSp>
          <p:nvGrpSpPr>
            <p:cNvPr id="215074" name="Group 34"/>
            <p:cNvGrpSpPr>
              <a:grpSpLocks/>
            </p:cNvGrpSpPr>
            <p:nvPr/>
          </p:nvGrpSpPr>
          <p:grpSpPr bwMode="auto">
            <a:xfrm>
              <a:off x="3580" y="994"/>
              <a:ext cx="1636" cy="1237"/>
              <a:chOff x="1786" y="1181"/>
              <a:chExt cx="3110" cy="2246"/>
            </a:xfrm>
          </p:grpSpPr>
          <p:sp>
            <p:nvSpPr>
              <p:cNvPr id="215075" name="Line 35"/>
              <p:cNvSpPr>
                <a:spLocks noChangeShapeType="1"/>
              </p:cNvSpPr>
              <p:nvPr/>
            </p:nvSpPr>
            <p:spPr bwMode="auto">
              <a:xfrm flipV="1">
                <a:off x="1786" y="1181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6" name="Line 36"/>
              <p:cNvSpPr>
                <a:spLocks noChangeShapeType="1"/>
              </p:cNvSpPr>
              <p:nvPr/>
            </p:nvSpPr>
            <p:spPr bwMode="auto">
              <a:xfrm>
                <a:off x="1786" y="1469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7" name="Line 37"/>
              <p:cNvSpPr>
                <a:spLocks noChangeShapeType="1"/>
              </p:cNvSpPr>
              <p:nvPr/>
            </p:nvSpPr>
            <p:spPr bwMode="auto">
              <a:xfrm flipV="1">
                <a:off x="1786" y="2102"/>
                <a:ext cx="1267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8" name="Line 38"/>
              <p:cNvSpPr>
                <a:spLocks noChangeShapeType="1"/>
              </p:cNvSpPr>
              <p:nvPr/>
            </p:nvSpPr>
            <p:spPr bwMode="auto">
              <a:xfrm flipV="1">
                <a:off x="1786" y="2506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9" name="Line 39"/>
              <p:cNvSpPr>
                <a:spLocks noChangeShapeType="1"/>
              </p:cNvSpPr>
              <p:nvPr/>
            </p:nvSpPr>
            <p:spPr bwMode="auto">
              <a:xfrm>
                <a:off x="1786" y="2794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0" name="Line 40"/>
              <p:cNvSpPr>
                <a:spLocks noChangeShapeType="1"/>
              </p:cNvSpPr>
              <p:nvPr/>
            </p:nvSpPr>
            <p:spPr bwMode="auto">
              <a:xfrm>
                <a:off x="1786" y="2909"/>
                <a:ext cx="1267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1" name="Line 41"/>
              <p:cNvSpPr>
                <a:spLocks noChangeShapeType="1"/>
              </p:cNvSpPr>
              <p:nvPr/>
            </p:nvSpPr>
            <p:spPr bwMode="auto">
              <a:xfrm>
                <a:off x="3629" y="2966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2" name="Line 42"/>
              <p:cNvSpPr>
                <a:spLocks noChangeShapeType="1"/>
              </p:cNvSpPr>
              <p:nvPr/>
            </p:nvSpPr>
            <p:spPr bwMode="auto">
              <a:xfrm flipV="1">
                <a:off x="3629" y="3254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6620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E5D5-5334-FE44-B071-C858A425B978}" type="slidenum">
              <a:rPr lang="en-US"/>
              <a:pPr/>
              <a:t>7</a:t>
            </a:fld>
            <a:endParaRPr lang="en-US"/>
          </a:p>
        </p:txBody>
      </p:sp>
      <p:sp>
        <p:nvSpPr>
          <p:cNvPr id="206850" name="Line 2"/>
          <p:cNvSpPr>
            <a:spLocks noChangeShapeType="1"/>
          </p:cNvSpPr>
          <p:nvPr/>
        </p:nvSpPr>
        <p:spPr bwMode="auto">
          <a:xfrm>
            <a:off x="2468563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1" name="Line 3"/>
          <p:cNvSpPr>
            <a:spLocks noChangeShapeType="1"/>
          </p:cNvSpPr>
          <p:nvPr/>
        </p:nvSpPr>
        <p:spPr bwMode="auto">
          <a:xfrm>
            <a:off x="4206875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2" name="Line 4"/>
          <p:cNvSpPr>
            <a:spLocks noChangeShapeType="1"/>
          </p:cNvSpPr>
          <p:nvPr/>
        </p:nvSpPr>
        <p:spPr bwMode="auto">
          <a:xfrm>
            <a:off x="5486400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3" name="Line 5"/>
          <p:cNvSpPr>
            <a:spLocks noChangeShapeType="1"/>
          </p:cNvSpPr>
          <p:nvPr/>
        </p:nvSpPr>
        <p:spPr bwMode="auto">
          <a:xfrm>
            <a:off x="6765925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8229600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5" name="Line 7"/>
          <p:cNvSpPr>
            <a:spLocks noChangeShapeType="1"/>
          </p:cNvSpPr>
          <p:nvPr/>
        </p:nvSpPr>
        <p:spPr bwMode="auto">
          <a:xfrm>
            <a:off x="914400" y="2422525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Example Dynamic Model: ATM Cash Withdrawal</a:t>
            </a:r>
          </a:p>
        </p:txBody>
      </p:sp>
      <p:grpSp>
        <p:nvGrpSpPr>
          <p:cNvPr id="206857" name="Group 9"/>
          <p:cNvGrpSpPr>
            <a:grpSpLocks/>
          </p:cNvGrpSpPr>
          <p:nvPr/>
        </p:nvGrpSpPr>
        <p:grpSpPr bwMode="auto">
          <a:xfrm>
            <a:off x="457200" y="1325563"/>
            <a:ext cx="952500" cy="1038225"/>
            <a:chOff x="288" y="1411"/>
            <a:chExt cx="600" cy="654"/>
          </a:xfrm>
        </p:grpSpPr>
        <p:grpSp>
          <p:nvGrpSpPr>
            <p:cNvPr id="206858" name="Group 10"/>
            <p:cNvGrpSpPr>
              <a:grpSpLocks/>
            </p:cNvGrpSpPr>
            <p:nvPr/>
          </p:nvGrpSpPr>
          <p:grpSpPr bwMode="auto">
            <a:xfrm>
              <a:off x="461" y="1411"/>
              <a:ext cx="230" cy="404"/>
              <a:chOff x="634" y="1238"/>
              <a:chExt cx="230" cy="404"/>
            </a:xfrm>
          </p:grpSpPr>
          <p:sp>
            <p:nvSpPr>
              <p:cNvPr id="206859" name="Oval 11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Line 12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1" name="Line 13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2" name="Line 14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3" name="Line 15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864" name="Text Box 16"/>
            <p:cNvSpPr txBox="1">
              <a:spLocks noChangeArrowheads="1"/>
            </p:cNvSpPr>
            <p:nvPr/>
          </p:nvSpPr>
          <p:spPr bwMode="auto">
            <a:xfrm>
              <a:off x="288" y="1873"/>
              <a:ext cx="6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Customer</a:t>
              </a:r>
            </a:p>
          </p:txBody>
        </p:sp>
      </p:grpSp>
      <p:sp>
        <p:nvSpPr>
          <p:cNvPr id="206865" name="Text Box 17"/>
          <p:cNvSpPr txBox="1">
            <a:spLocks noChangeArrowheads="1"/>
          </p:cNvSpPr>
          <p:nvPr/>
        </p:nvSpPr>
        <p:spPr bwMode="auto">
          <a:xfrm>
            <a:off x="1828800" y="1600200"/>
            <a:ext cx="1295400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Arial"/>
              </a:rPr>
              <a:t>“</a:t>
            </a:r>
            <a:r>
              <a:rPr lang="en-US" sz="1200"/>
              <a:t>Withdraw cash</a:t>
            </a:r>
            <a:r>
              <a:rPr lang="ja-JP" altLang="en-US" sz="1200">
                <a:latin typeface="Arial"/>
              </a:rPr>
              <a:t>”</a:t>
            </a:r>
            <a:endParaRPr lang="en-US" sz="1200"/>
          </a:p>
        </p:txBody>
      </p:sp>
      <p:sp>
        <p:nvSpPr>
          <p:cNvPr id="206866" name="Text Box 18"/>
          <p:cNvSpPr txBox="1">
            <a:spLocks noChangeArrowheads="1"/>
          </p:cNvSpPr>
          <p:nvPr/>
        </p:nvSpPr>
        <p:spPr bwMode="auto">
          <a:xfrm>
            <a:off x="5121275" y="1600200"/>
            <a:ext cx="711200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Keypad</a:t>
            </a:r>
          </a:p>
        </p:txBody>
      </p:sp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6492875" y="1600200"/>
            <a:ext cx="542925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Bank</a:t>
            </a:r>
          </a:p>
        </p:txBody>
      </p:sp>
      <p:sp>
        <p:nvSpPr>
          <p:cNvPr id="206868" name="Text Box 20"/>
          <p:cNvSpPr txBox="1">
            <a:spLocks noChangeArrowheads="1"/>
          </p:cNvSpPr>
          <p:nvPr/>
        </p:nvSpPr>
        <p:spPr bwMode="auto">
          <a:xfrm>
            <a:off x="7826375" y="1587500"/>
            <a:ext cx="746125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Account</a:t>
            </a:r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822325" y="2697163"/>
            <a:ext cx="184150" cy="24685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0" name="Text Box 22"/>
          <p:cNvSpPr txBox="1">
            <a:spLocks noChangeArrowheads="1"/>
          </p:cNvSpPr>
          <p:nvPr/>
        </p:nvSpPr>
        <p:spPr bwMode="auto">
          <a:xfrm>
            <a:off x="3840163" y="1600200"/>
            <a:ext cx="693737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Display</a:t>
            </a:r>
          </a:p>
        </p:txBody>
      </p:sp>
      <p:sp>
        <p:nvSpPr>
          <p:cNvPr id="206871" name="Rectangle 23"/>
          <p:cNvSpPr>
            <a:spLocks noChangeArrowheads="1"/>
          </p:cNvSpPr>
          <p:nvPr/>
        </p:nvSpPr>
        <p:spPr bwMode="auto">
          <a:xfrm>
            <a:off x="2378075" y="2697163"/>
            <a:ext cx="184150" cy="3651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2" name="Rectangle 24"/>
          <p:cNvSpPr>
            <a:spLocks noChangeArrowheads="1"/>
          </p:cNvSpPr>
          <p:nvPr/>
        </p:nvSpPr>
        <p:spPr bwMode="auto">
          <a:xfrm>
            <a:off x="4114800" y="2879725"/>
            <a:ext cx="184150" cy="639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3" name="Rectangle 25"/>
          <p:cNvSpPr>
            <a:spLocks noChangeArrowheads="1"/>
          </p:cNvSpPr>
          <p:nvPr/>
        </p:nvSpPr>
        <p:spPr bwMode="auto">
          <a:xfrm>
            <a:off x="5394325" y="3794125"/>
            <a:ext cx="18415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4" name="Rectangle 26"/>
          <p:cNvSpPr>
            <a:spLocks noChangeArrowheads="1"/>
          </p:cNvSpPr>
          <p:nvPr/>
        </p:nvSpPr>
        <p:spPr bwMode="auto">
          <a:xfrm>
            <a:off x="6675438" y="4160838"/>
            <a:ext cx="184150" cy="8223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8137525" y="4343400"/>
            <a:ext cx="18415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6" name="Line 28"/>
          <p:cNvSpPr>
            <a:spLocks noChangeShapeType="1"/>
          </p:cNvSpPr>
          <p:nvPr/>
        </p:nvSpPr>
        <p:spPr bwMode="auto">
          <a:xfrm>
            <a:off x="1006475" y="269716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7" name="Line 29"/>
          <p:cNvSpPr>
            <a:spLocks noChangeShapeType="1"/>
          </p:cNvSpPr>
          <p:nvPr/>
        </p:nvSpPr>
        <p:spPr bwMode="auto">
          <a:xfrm>
            <a:off x="2560638" y="2879725"/>
            <a:ext cx="1554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8" name="Line 30"/>
          <p:cNvSpPr>
            <a:spLocks noChangeShapeType="1"/>
          </p:cNvSpPr>
          <p:nvPr/>
        </p:nvSpPr>
        <p:spPr bwMode="auto">
          <a:xfrm>
            <a:off x="1006475" y="3794125"/>
            <a:ext cx="4387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9" name="Rectangle 31"/>
          <p:cNvSpPr>
            <a:spLocks noChangeArrowheads="1"/>
          </p:cNvSpPr>
          <p:nvPr/>
        </p:nvSpPr>
        <p:spPr bwMode="auto">
          <a:xfrm>
            <a:off x="4114800" y="4160838"/>
            <a:ext cx="184150" cy="2730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80" name="Line 32"/>
          <p:cNvSpPr>
            <a:spLocks noChangeShapeType="1"/>
          </p:cNvSpPr>
          <p:nvPr/>
        </p:nvSpPr>
        <p:spPr bwMode="auto">
          <a:xfrm flipH="1">
            <a:off x="4297363" y="4160838"/>
            <a:ext cx="1096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1" name="Line 33"/>
          <p:cNvSpPr>
            <a:spLocks noChangeShapeType="1"/>
          </p:cNvSpPr>
          <p:nvPr/>
        </p:nvSpPr>
        <p:spPr bwMode="auto">
          <a:xfrm>
            <a:off x="5578475" y="4160838"/>
            <a:ext cx="1096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2" name="Line 34"/>
          <p:cNvSpPr>
            <a:spLocks noChangeShapeType="1"/>
          </p:cNvSpPr>
          <p:nvPr/>
        </p:nvSpPr>
        <p:spPr bwMode="auto">
          <a:xfrm>
            <a:off x="6858000" y="4343400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3" name="Line 35"/>
          <p:cNvSpPr>
            <a:spLocks noChangeShapeType="1"/>
          </p:cNvSpPr>
          <p:nvPr/>
        </p:nvSpPr>
        <p:spPr bwMode="auto">
          <a:xfrm flipH="1">
            <a:off x="6858000" y="4708525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4" name="Line 36"/>
          <p:cNvSpPr>
            <a:spLocks noChangeShapeType="1"/>
          </p:cNvSpPr>
          <p:nvPr/>
        </p:nvSpPr>
        <p:spPr bwMode="auto">
          <a:xfrm flipH="1">
            <a:off x="2560638" y="4892675"/>
            <a:ext cx="41132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5" name="Rectangle 37"/>
          <p:cNvSpPr>
            <a:spLocks noChangeArrowheads="1"/>
          </p:cNvSpPr>
          <p:nvPr/>
        </p:nvSpPr>
        <p:spPr bwMode="auto">
          <a:xfrm>
            <a:off x="2378075" y="4892675"/>
            <a:ext cx="184150" cy="2730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 flipH="1">
            <a:off x="1006475" y="5075238"/>
            <a:ext cx="1370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Text Box 39"/>
          <p:cNvSpPr txBox="1">
            <a:spLocks noChangeArrowheads="1"/>
          </p:cNvSpPr>
          <p:nvPr/>
        </p:nvSpPr>
        <p:spPr bwMode="auto">
          <a:xfrm>
            <a:off x="1371600" y="2422525"/>
            <a:ext cx="58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select</a:t>
            </a:r>
          </a:p>
        </p:txBody>
      </p:sp>
      <p:sp>
        <p:nvSpPr>
          <p:cNvPr id="206888" name="Text Box 40"/>
          <p:cNvSpPr txBox="1">
            <a:spLocks noChangeArrowheads="1"/>
          </p:cNvSpPr>
          <p:nvPr/>
        </p:nvSpPr>
        <p:spPr bwMode="auto">
          <a:xfrm>
            <a:off x="3017838" y="2605088"/>
            <a:ext cx="54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89" name="Text Box 41"/>
          <p:cNvSpPr txBox="1">
            <a:spLocks noChangeArrowheads="1"/>
          </p:cNvSpPr>
          <p:nvPr/>
        </p:nvSpPr>
        <p:spPr bwMode="auto">
          <a:xfrm>
            <a:off x="1828800" y="3154363"/>
            <a:ext cx="1525588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display confirmation</a:t>
            </a:r>
          </a:p>
        </p:txBody>
      </p:sp>
      <p:sp>
        <p:nvSpPr>
          <p:cNvPr id="206890" name="Text Box 42"/>
          <p:cNvSpPr txBox="1">
            <a:spLocks noChangeArrowheads="1"/>
          </p:cNvSpPr>
          <p:nvPr/>
        </p:nvSpPr>
        <p:spPr bwMode="auto">
          <a:xfrm>
            <a:off x="2578100" y="3519488"/>
            <a:ext cx="1079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amount</a:t>
            </a:r>
          </a:p>
        </p:txBody>
      </p:sp>
      <p:sp>
        <p:nvSpPr>
          <p:cNvPr id="206891" name="Text Box 43"/>
          <p:cNvSpPr txBox="1">
            <a:spLocks noChangeArrowheads="1"/>
          </p:cNvSpPr>
          <p:nvPr/>
        </p:nvSpPr>
        <p:spPr bwMode="auto">
          <a:xfrm>
            <a:off x="4572000" y="3886200"/>
            <a:ext cx="547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92" name="Text Box 44"/>
          <p:cNvSpPr txBox="1">
            <a:spLocks noChangeArrowheads="1"/>
          </p:cNvSpPr>
          <p:nvPr/>
        </p:nvSpPr>
        <p:spPr bwMode="auto">
          <a:xfrm>
            <a:off x="7223125" y="4068763"/>
            <a:ext cx="547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verify</a:t>
            </a:r>
          </a:p>
        </p:txBody>
      </p:sp>
      <p:sp>
        <p:nvSpPr>
          <p:cNvPr id="206893" name="Text Box 45"/>
          <p:cNvSpPr txBox="1">
            <a:spLocks noChangeArrowheads="1"/>
          </p:cNvSpPr>
          <p:nvPr/>
        </p:nvSpPr>
        <p:spPr bwMode="auto">
          <a:xfrm>
            <a:off x="7223125" y="4433888"/>
            <a:ext cx="631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accept</a:t>
            </a:r>
          </a:p>
        </p:txBody>
      </p:sp>
      <p:sp>
        <p:nvSpPr>
          <p:cNvPr id="206894" name="Text Box 46"/>
          <p:cNvSpPr txBox="1">
            <a:spLocks noChangeArrowheads="1"/>
          </p:cNvSpPr>
          <p:nvPr/>
        </p:nvSpPr>
        <p:spPr bwMode="auto">
          <a:xfrm>
            <a:off x="4206875" y="4618038"/>
            <a:ext cx="547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95" name="Text Box 47"/>
          <p:cNvSpPr txBox="1">
            <a:spLocks noChangeArrowheads="1"/>
          </p:cNvSpPr>
          <p:nvPr/>
        </p:nvSpPr>
        <p:spPr bwMode="auto">
          <a:xfrm>
            <a:off x="1885950" y="4068763"/>
            <a:ext cx="131445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display bank ads</a:t>
            </a:r>
          </a:p>
        </p:txBody>
      </p:sp>
      <p:sp>
        <p:nvSpPr>
          <p:cNvPr id="206904" name="Line 56"/>
          <p:cNvSpPr>
            <a:spLocks noChangeShapeType="1"/>
          </p:cNvSpPr>
          <p:nvPr/>
        </p:nvSpPr>
        <p:spPr bwMode="auto">
          <a:xfrm flipH="1">
            <a:off x="1006475" y="3429000"/>
            <a:ext cx="310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05" name="Line 57"/>
          <p:cNvSpPr>
            <a:spLocks noChangeShapeType="1"/>
          </p:cNvSpPr>
          <p:nvPr/>
        </p:nvSpPr>
        <p:spPr bwMode="auto">
          <a:xfrm flipH="1">
            <a:off x="1006475" y="4343400"/>
            <a:ext cx="310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06" name="Text Box 58"/>
          <p:cNvSpPr txBox="1">
            <a:spLocks noChangeArrowheads="1"/>
          </p:cNvSpPr>
          <p:nvPr/>
        </p:nvSpPr>
        <p:spPr bwMode="auto">
          <a:xfrm>
            <a:off x="5761038" y="3886200"/>
            <a:ext cx="547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907" name="Text Box 59"/>
          <p:cNvSpPr txBox="1">
            <a:spLocks noChangeArrowheads="1"/>
          </p:cNvSpPr>
          <p:nvPr/>
        </p:nvSpPr>
        <p:spPr bwMode="auto">
          <a:xfrm>
            <a:off x="1189038" y="4800600"/>
            <a:ext cx="11541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dispense cash</a:t>
            </a:r>
          </a:p>
        </p:txBody>
      </p:sp>
      <p:grpSp>
        <p:nvGrpSpPr>
          <p:cNvPr id="206908" name="Group 60"/>
          <p:cNvGrpSpPr>
            <a:grpSpLocks/>
          </p:cNvGrpSpPr>
          <p:nvPr/>
        </p:nvGrpSpPr>
        <p:grpSpPr bwMode="auto">
          <a:xfrm>
            <a:off x="277813" y="3028950"/>
            <a:ext cx="311150" cy="1738313"/>
            <a:chOff x="175" y="1908"/>
            <a:chExt cx="196" cy="1095"/>
          </a:xfrm>
        </p:grpSpPr>
        <p:sp>
          <p:nvSpPr>
            <p:cNvPr id="206909" name="Line 61"/>
            <p:cNvSpPr>
              <a:spLocks noChangeShapeType="1"/>
            </p:cNvSpPr>
            <p:nvPr/>
          </p:nvSpPr>
          <p:spPr bwMode="auto">
            <a:xfrm>
              <a:off x="270" y="1908"/>
              <a:ext cx="0" cy="1095"/>
            </a:xfrm>
            <a:prstGeom prst="line">
              <a:avLst/>
            </a:prstGeom>
            <a:noFill/>
            <a:ln w="76200">
              <a:solidFill>
                <a:srgbClr val="CCCC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10" name="Text Box 62"/>
            <p:cNvSpPr txBox="1">
              <a:spLocks noChangeArrowheads="1"/>
            </p:cNvSpPr>
            <p:nvPr/>
          </p:nvSpPr>
          <p:spPr bwMode="auto">
            <a:xfrm>
              <a:off x="175" y="2131"/>
              <a:ext cx="196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T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I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M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E</a:t>
              </a:r>
            </a:p>
          </p:txBody>
        </p:sp>
      </p:grpSp>
      <p:sp>
        <p:nvSpPr>
          <p:cNvPr id="206911" name="Text Box 63"/>
          <p:cNvSpPr txBox="1">
            <a:spLocks noChangeArrowheads="1"/>
          </p:cNvSpPr>
          <p:nvPr/>
        </p:nvSpPr>
        <p:spPr bwMode="auto">
          <a:xfrm>
            <a:off x="3166918" y="5775325"/>
            <a:ext cx="30509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0033CC"/>
                </a:solidFill>
              </a:rPr>
              <a:t>UML Sequence </a:t>
            </a:r>
            <a:r>
              <a:rPr lang="en-US" sz="2000" i="1" dirty="0">
                <a:solidFill>
                  <a:srgbClr val="0033CC"/>
                </a:solidFill>
              </a:rPr>
              <a:t>Diagram</a:t>
            </a:r>
          </a:p>
        </p:txBody>
      </p:sp>
    </p:spTree>
    <p:extLst>
      <p:ext uri="{BB962C8B-B14F-4D97-AF65-F5344CB8AC3E}">
        <p14:creationId xmlns:p14="http://schemas.microsoft.com/office/powerpoint/2010/main" val="396876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85E-0B30-F342-9400-03429EDBCF16}" type="slidenum">
              <a:rPr lang="en-US"/>
              <a:pPr/>
              <a:t>8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Example: Customer Withdraws Cash from ATM</a:t>
            </a:r>
          </a:p>
        </p:txBody>
      </p:sp>
      <p:sp>
        <p:nvSpPr>
          <p:cNvPr id="218115" name="AutoShape 3"/>
          <p:cNvSpPr>
            <a:spLocks noChangeArrowheads="1"/>
          </p:cNvSpPr>
          <p:nvPr/>
        </p:nvSpPr>
        <p:spPr bwMode="auto">
          <a:xfrm>
            <a:off x="914400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Logged in</a:t>
            </a:r>
          </a:p>
        </p:txBody>
      </p:sp>
      <p:sp>
        <p:nvSpPr>
          <p:cNvPr id="218116" name="AutoShape 4"/>
          <p:cNvSpPr>
            <a:spLocks noChangeArrowheads="1"/>
          </p:cNvSpPr>
          <p:nvPr/>
        </p:nvSpPr>
        <p:spPr bwMode="auto">
          <a:xfrm>
            <a:off x="914400" y="22399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Card</a:t>
            </a:r>
            <a:br>
              <a:rPr lang="en-US" sz="1200">
                <a:solidFill>
                  <a:schemeClr val="folHlink"/>
                </a:solidFill>
              </a:rPr>
            </a:br>
            <a:r>
              <a:rPr lang="en-US" sz="1200">
                <a:solidFill>
                  <a:schemeClr val="folHlink"/>
                </a:solidFill>
              </a:rPr>
              <a:t>accepted</a:t>
            </a:r>
          </a:p>
        </p:txBody>
      </p:sp>
      <p:sp>
        <p:nvSpPr>
          <p:cNvPr id="218117" name="AutoShape 5"/>
          <p:cNvSpPr>
            <a:spLocks noChangeArrowheads="1"/>
          </p:cNvSpPr>
          <p:nvPr/>
        </p:nvSpPr>
        <p:spPr bwMode="auto">
          <a:xfrm>
            <a:off x="4206875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Reading</a:t>
            </a:r>
          </a:p>
          <a:p>
            <a:pPr algn="ctr"/>
            <a:r>
              <a:rPr lang="en-US" sz="1200">
                <a:solidFill>
                  <a:schemeClr val="folHlink"/>
                </a:solidFill>
              </a:rPr>
              <a:t>bank ads</a:t>
            </a:r>
          </a:p>
        </p:txBody>
      </p:sp>
      <p:sp>
        <p:nvSpPr>
          <p:cNvPr id="218118" name="AutoShape 6"/>
          <p:cNvSpPr>
            <a:spLocks noChangeArrowheads="1"/>
          </p:cNvSpPr>
          <p:nvPr/>
        </p:nvSpPr>
        <p:spPr bwMode="auto">
          <a:xfrm>
            <a:off x="6858000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Has cash</a:t>
            </a:r>
          </a:p>
        </p:txBody>
      </p:sp>
      <p:sp>
        <p:nvSpPr>
          <p:cNvPr id="218119" name="Text Box 7"/>
          <p:cNvSpPr txBox="1">
            <a:spLocks noChangeArrowheads="1"/>
          </p:cNvSpPr>
          <p:nvPr/>
        </p:nvSpPr>
        <p:spPr bwMode="auto">
          <a:xfrm>
            <a:off x="1371600" y="1782763"/>
            <a:ext cx="12811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swipe bank card</a:t>
            </a:r>
          </a:p>
        </p:txBody>
      </p:sp>
      <p:sp>
        <p:nvSpPr>
          <p:cNvPr id="218120" name="Oval 8"/>
          <p:cNvSpPr>
            <a:spLocks noChangeArrowheads="1"/>
          </p:cNvSpPr>
          <p:nvPr/>
        </p:nvSpPr>
        <p:spPr bwMode="auto">
          <a:xfrm>
            <a:off x="1279525" y="150812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8121" name="Group 9"/>
          <p:cNvGrpSpPr>
            <a:grpSpLocks/>
          </p:cNvGrpSpPr>
          <p:nvPr/>
        </p:nvGrpSpPr>
        <p:grpSpPr bwMode="auto">
          <a:xfrm>
            <a:off x="7223125" y="5075238"/>
            <a:ext cx="366713" cy="365125"/>
            <a:chOff x="2534" y="3024"/>
            <a:chExt cx="231" cy="230"/>
          </a:xfrm>
        </p:grpSpPr>
        <p:sp>
          <p:nvSpPr>
            <p:cNvPr id="218122" name="Oval 10"/>
            <p:cNvSpPr>
              <a:spLocks noChangeArrowheads="1"/>
            </p:cNvSpPr>
            <p:nvPr/>
          </p:nvSpPr>
          <p:spPr bwMode="auto">
            <a:xfrm>
              <a:off x="2592" y="3082"/>
              <a:ext cx="115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23" name="Oval 11"/>
            <p:cNvSpPr>
              <a:spLocks noChangeArrowheads="1"/>
            </p:cNvSpPr>
            <p:nvPr/>
          </p:nvSpPr>
          <p:spPr bwMode="auto">
            <a:xfrm>
              <a:off x="2534" y="3024"/>
              <a:ext cx="231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8124" name="Line 12"/>
          <p:cNvSpPr>
            <a:spLocks noChangeShapeType="1"/>
          </p:cNvSpPr>
          <p:nvPr/>
        </p:nvSpPr>
        <p:spPr bwMode="auto">
          <a:xfrm>
            <a:off x="1371600" y="1692275"/>
            <a:ext cx="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5" name="Line 13"/>
          <p:cNvSpPr>
            <a:spLocks noChangeShapeType="1"/>
          </p:cNvSpPr>
          <p:nvPr/>
        </p:nvSpPr>
        <p:spPr bwMode="auto">
          <a:xfrm>
            <a:off x="1371600" y="2789238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1371600" y="2971800"/>
            <a:ext cx="8270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PIN</a:t>
            </a:r>
          </a:p>
        </p:txBody>
      </p:sp>
      <p:sp>
        <p:nvSpPr>
          <p:cNvPr id="218127" name="Line 15"/>
          <p:cNvSpPr>
            <a:spLocks noChangeShapeType="1"/>
          </p:cNvSpPr>
          <p:nvPr/>
        </p:nvSpPr>
        <p:spPr bwMode="auto">
          <a:xfrm>
            <a:off x="1920875" y="38862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2103438" y="3611563"/>
            <a:ext cx="18383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withdrawal amount</a:t>
            </a:r>
          </a:p>
        </p:txBody>
      </p:sp>
      <p:sp>
        <p:nvSpPr>
          <p:cNvPr id="218129" name="Line 17"/>
          <p:cNvSpPr>
            <a:spLocks noChangeShapeType="1"/>
          </p:cNvSpPr>
          <p:nvPr/>
        </p:nvSpPr>
        <p:spPr bwMode="auto">
          <a:xfrm>
            <a:off x="5211763" y="3886200"/>
            <a:ext cx="1646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30" name="Text Box 18"/>
          <p:cNvSpPr txBox="1">
            <a:spLocks noChangeArrowheads="1"/>
          </p:cNvSpPr>
          <p:nvPr/>
        </p:nvSpPr>
        <p:spPr bwMode="auto">
          <a:xfrm>
            <a:off x="5549900" y="3611563"/>
            <a:ext cx="758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get cash</a:t>
            </a:r>
          </a:p>
        </p:txBody>
      </p:sp>
      <p:sp>
        <p:nvSpPr>
          <p:cNvPr id="218131" name="Line 19"/>
          <p:cNvSpPr>
            <a:spLocks noChangeShapeType="1"/>
          </p:cNvSpPr>
          <p:nvPr/>
        </p:nvSpPr>
        <p:spPr bwMode="auto">
          <a:xfrm>
            <a:off x="7407275" y="416083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32" name="Text Box 20"/>
          <p:cNvSpPr txBox="1">
            <a:spLocks noChangeArrowheads="1"/>
          </p:cNvSpPr>
          <p:nvPr/>
        </p:nvSpPr>
        <p:spPr bwMode="auto">
          <a:xfrm>
            <a:off x="7407275" y="4435475"/>
            <a:ext cx="546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leave</a:t>
            </a:r>
          </a:p>
        </p:txBody>
      </p:sp>
      <p:sp>
        <p:nvSpPr>
          <p:cNvPr id="218133" name="Text Box 21"/>
          <p:cNvSpPr txBox="1">
            <a:spLocks noChangeArrowheads="1"/>
          </p:cNvSpPr>
          <p:nvPr/>
        </p:nvSpPr>
        <p:spPr bwMode="auto">
          <a:xfrm>
            <a:off x="1462088" y="4781550"/>
            <a:ext cx="30648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0033CC"/>
                </a:solidFill>
              </a:rPr>
              <a:t>UML </a:t>
            </a:r>
            <a:r>
              <a:rPr lang="en-US" sz="2000" i="1" dirty="0" err="1" smtClean="0">
                <a:solidFill>
                  <a:srgbClr val="0033CC"/>
                </a:solidFill>
              </a:rPr>
              <a:t>Statechart</a:t>
            </a:r>
            <a:r>
              <a:rPr lang="en-US" sz="2000" i="1" dirty="0" smtClean="0">
                <a:solidFill>
                  <a:srgbClr val="0033CC"/>
                </a:solidFill>
              </a:rPr>
              <a:t> Diagram</a:t>
            </a:r>
            <a:br>
              <a:rPr lang="en-US" sz="2000" i="1" dirty="0" smtClean="0">
                <a:solidFill>
                  <a:srgbClr val="0033CC"/>
                </a:solidFill>
              </a:rPr>
            </a:br>
            <a:r>
              <a:rPr lang="en-US" sz="1600" dirty="0" smtClean="0">
                <a:solidFill>
                  <a:srgbClr val="0033CC"/>
                </a:solidFill>
              </a:rPr>
              <a:t>Customer’s Perspective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547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D9FB-DCA7-C041-9D49-A36158E38C6E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Model </a:t>
            </a:r>
            <a:r>
              <a:rPr lang="en-US" dirty="0" smtClean="0"/>
              <a:t>Associations</a:t>
            </a:r>
            <a:endParaRPr lang="en-US" i="1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3"/>
            <a:ext cx="8229600" cy="4937707"/>
          </a:xfrm>
        </p:spPr>
        <p:txBody>
          <a:bodyPr/>
          <a:lstStyle/>
          <a:p>
            <a:r>
              <a:rPr lang="en-US" dirty="0" smtClean="0"/>
              <a:t>Draw </a:t>
            </a:r>
            <a:r>
              <a:rPr lang="en-US" dirty="0"/>
              <a:t>a line between two classes in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UML class diagram </a:t>
            </a:r>
            <a:r>
              <a:rPr lang="en-US" dirty="0"/>
              <a:t>to show a relationship</a:t>
            </a:r>
            <a:r>
              <a:rPr lang="en-US" dirty="0" smtClean="0"/>
              <a:t>.</a:t>
            </a:r>
          </a:p>
          <a:p>
            <a:pPr lvl="5"/>
            <a:endParaRPr lang="en-US" sz="900" dirty="0"/>
          </a:p>
          <a:p>
            <a:pPr lvl="1"/>
            <a:r>
              <a:rPr lang="en-US" dirty="0"/>
              <a:t>Clarify the object model by making relationships explicit.</a:t>
            </a:r>
          </a:p>
          <a:p>
            <a:pPr lvl="1"/>
            <a:r>
              <a:rPr lang="en-US" dirty="0"/>
              <a:t>Discover constraints associated with relationships.</a:t>
            </a:r>
          </a:p>
          <a:p>
            <a:pPr lvl="1"/>
            <a:r>
              <a:rPr lang="en-US" dirty="0"/>
              <a:t>An association can have a </a:t>
            </a:r>
            <a:r>
              <a:rPr lang="en-US" dirty="0">
                <a:solidFill>
                  <a:srgbClr val="0033CC"/>
                </a:solidFill>
              </a:rPr>
              <a:t>name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can show </a:t>
            </a:r>
            <a:r>
              <a:rPr lang="en-US" dirty="0">
                <a:solidFill>
                  <a:schemeClr val="folHlink"/>
                </a:solidFill>
              </a:rPr>
              <a:t>roles</a:t>
            </a:r>
            <a:r>
              <a:rPr lang="en-US" dirty="0"/>
              <a:t> and </a:t>
            </a:r>
            <a:r>
              <a:rPr lang="en-US" dirty="0">
                <a:solidFill>
                  <a:srgbClr val="339933"/>
                </a:solidFill>
              </a:rPr>
              <a:t>multiplicities</a:t>
            </a:r>
            <a:r>
              <a:rPr lang="en-US" dirty="0"/>
              <a:t> at each end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overdo showing associations.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743200" y="4685959"/>
            <a:ext cx="3840163" cy="846138"/>
            <a:chOff x="2743200" y="4685959"/>
            <a:chExt cx="3840163" cy="846138"/>
          </a:xfrm>
        </p:grpSpPr>
        <p:grpSp>
          <p:nvGrpSpPr>
            <p:cNvPr id="221188" name="Group 4"/>
            <p:cNvGrpSpPr>
              <a:grpSpLocks/>
            </p:cNvGrpSpPr>
            <p:nvPr/>
          </p:nvGrpSpPr>
          <p:grpSpPr bwMode="auto">
            <a:xfrm>
              <a:off x="2743200" y="4708184"/>
              <a:ext cx="3840163" cy="549275"/>
              <a:chOff x="1728" y="3196"/>
              <a:chExt cx="2419" cy="346"/>
            </a:xfrm>
          </p:grpSpPr>
          <p:sp>
            <p:nvSpPr>
              <p:cNvPr id="221189" name="Rectangle 5"/>
              <p:cNvSpPr>
                <a:spLocks noChangeArrowheads="1"/>
              </p:cNvSpPr>
              <p:nvPr/>
            </p:nvSpPr>
            <p:spPr bwMode="auto">
              <a:xfrm>
                <a:off x="1728" y="3196"/>
                <a:ext cx="576" cy="3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Team</a:t>
                </a:r>
              </a:p>
              <a:p>
                <a:pPr algn="ctr"/>
                <a:r>
                  <a:rPr lang="en-US" sz="1400"/>
                  <a:t>member</a:t>
                </a:r>
              </a:p>
            </p:txBody>
          </p:sp>
          <p:sp>
            <p:nvSpPr>
              <p:cNvPr id="221190" name="Rectangle 6"/>
              <p:cNvSpPr>
                <a:spLocks noChangeArrowheads="1"/>
              </p:cNvSpPr>
              <p:nvPr/>
            </p:nvSpPr>
            <p:spPr bwMode="auto">
              <a:xfrm>
                <a:off x="3456" y="3196"/>
                <a:ext cx="691" cy="3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Use</a:t>
                </a:r>
              </a:p>
              <a:p>
                <a:pPr algn="ctr"/>
                <a:r>
                  <a:rPr lang="en-US" sz="1400"/>
                  <a:t>case</a:t>
                </a:r>
              </a:p>
            </p:txBody>
          </p:sp>
          <p:sp>
            <p:nvSpPr>
              <p:cNvPr id="221191" name="Line 7"/>
              <p:cNvSpPr>
                <a:spLocks noChangeShapeType="1"/>
              </p:cNvSpPr>
              <p:nvPr/>
            </p:nvSpPr>
            <p:spPr bwMode="auto">
              <a:xfrm>
                <a:off x="2304" y="3369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1192" name="Text Box 8"/>
            <p:cNvSpPr txBox="1">
              <a:spLocks noChangeArrowheads="1"/>
            </p:cNvSpPr>
            <p:nvPr/>
          </p:nvSpPr>
          <p:spPr bwMode="auto">
            <a:xfrm>
              <a:off x="4265613" y="4697072"/>
              <a:ext cx="5810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writes</a:t>
              </a:r>
            </a:p>
          </p:txBody>
        </p:sp>
        <p:sp>
          <p:nvSpPr>
            <p:cNvPr id="221193" name="Text Box 9"/>
            <p:cNvSpPr txBox="1">
              <a:spLocks noChangeArrowheads="1"/>
            </p:cNvSpPr>
            <p:nvPr/>
          </p:nvSpPr>
          <p:spPr bwMode="auto">
            <a:xfrm>
              <a:off x="3382963" y="5257459"/>
              <a:ext cx="614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author</a:t>
              </a:r>
            </a:p>
          </p:txBody>
        </p:sp>
        <p:sp>
          <p:nvSpPr>
            <p:cNvPr id="221194" name="Text Box 10"/>
            <p:cNvSpPr txBox="1">
              <a:spLocks noChangeArrowheads="1"/>
            </p:cNvSpPr>
            <p:nvPr/>
          </p:nvSpPr>
          <p:spPr bwMode="auto">
            <a:xfrm>
              <a:off x="5121275" y="5257459"/>
              <a:ext cx="6413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artifact</a:t>
              </a:r>
            </a:p>
          </p:txBody>
        </p:sp>
        <p:sp>
          <p:nvSpPr>
            <p:cNvPr id="221195" name="Text Box 11"/>
            <p:cNvSpPr txBox="1">
              <a:spLocks noChangeArrowheads="1"/>
            </p:cNvSpPr>
            <p:nvPr/>
          </p:nvSpPr>
          <p:spPr bwMode="auto">
            <a:xfrm>
              <a:off x="3657600" y="4685959"/>
              <a:ext cx="2825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339933"/>
                  </a:solidFill>
                </a:rPr>
                <a:t>1</a:t>
              </a:r>
            </a:p>
          </p:txBody>
        </p:sp>
        <p:sp>
          <p:nvSpPr>
            <p:cNvPr id="221196" name="Text Box 12"/>
            <p:cNvSpPr txBox="1">
              <a:spLocks noChangeArrowheads="1"/>
            </p:cNvSpPr>
            <p:nvPr/>
          </p:nvSpPr>
          <p:spPr bwMode="auto">
            <a:xfrm>
              <a:off x="5211763" y="4709772"/>
              <a:ext cx="273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94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31227</TotalTime>
  <Words>1173</Words>
  <Application>Microsoft Macintosh PowerPoint</Application>
  <PresentationFormat>On-screen Show (4:3)</PresentationFormat>
  <Paragraphs>444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Quadrant</vt:lpstr>
      <vt:lpstr>CS 160 and CMPE/SE 131 Software Engineering March 8 Class Meeting</vt:lpstr>
      <vt:lpstr>Free IDE for Ruby and Rails</vt:lpstr>
      <vt:lpstr>System Design</vt:lpstr>
      <vt:lpstr>Analysis</vt:lpstr>
      <vt:lpstr>MVC Implementation: Loose Coupling</vt:lpstr>
      <vt:lpstr>Use Case Diagram: Bank ATM System</vt:lpstr>
      <vt:lpstr>Example Dynamic Model: ATM Cash Withdrawal</vt:lpstr>
      <vt:lpstr>Example: Customer Withdraws Cash from ATM</vt:lpstr>
      <vt:lpstr>Object Model Associations</vt:lpstr>
      <vt:lpstr>Aggregations and Compositions</vt:lpstr>
      <vt:lpstr>Generalization</vt:lpstr>
      <vt:lpstr>Attributes</vt:lpstr>
      <vt:lpstr>Cohesion</vt:lpstr>
      <vt:lpstr>Tradeoff between Coupling and Cohesion</vt:lpstr>
      <vt:lpstr>Services</vt:lpstr>
      <vt:lpstr>Services, cont’d</vt:lpstr>
      <vt:lpstr>Translator Front End Services</vt:lpstr>
      <vt:lpstr>Layering</vt:lpstr>
      <vt:lpstr>Layering, cont’d</vt:lpstr>
      <vt:lpstr>Translator Front End Layering</vt:lpstr>
      <vt:lpstr>Model-View-Controller</vt:lpstr>
      <vt:lpstr>Data Independence</vt:lpstr>
      <vt:lpstr>Back-End Data Repository Issues</vt:lpstr>
      <vt:lpstr>Back-End Data Repository Issues, cont’d</vt:lpstr>
      <vt:lpstr>Database System Architecture</vt:lpstr>
      <vt:lpstr>Steps to Develop a Database</vt:lpstr>
      <vt:lpstr>Database Requirements</vt:lpstr>
      <vt:lpstr>Data Modeling</vt:lpstr>
      <vt:lpstr>Conceptual Database Model</vt:lpstr>
      <vt:lpstr>Logical Database Model</vt:lpstr>
      <vt:lpstr>Physical Database Model</vt:lpstr>
      <vt:lpstr>Conceptual DB Model: Entities and Attributes</vt:lpstr>
      <vt:lpstr>Conceptual Data Model Example</vt:lpstr>
      <vt:lpstr>Conceptual Data Model Example, cont’d</vt:lpstr>
      <vt:lpstr>Entities and Attributes, cont’d</vt:lpstr>
      <vt:lpstr>Relationships</vt:lpstr>
      <vt:lpstr>Relationship Cardinality</vt:lpstr>
      <vt:lpstr>Relationship Cardinality, cont’d</vt:lpstr>
      <vt:lpstr>Free Design Drawing Tool for Database Design</vt:lpstr>
      <vt:lpstr>An Example ER Diagram</vt:lpstr>
      <vt:lpstr>Another Example ER Diagram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398</cp:revision>
  <dcterms:created xsi:type="dcterms:W3CDTF">2008-01-12T03:52:55Z</dcterms:created>
  <dcterms:modified xsi:type="dcterms:W3CDTF">2016-03-09T05:23:42Z</dcterms:modified>
  <cp:category/>
</cp:coreProperties>
</file>