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8" r:id="rId19"/>
    <p:sldId id="289" r:id="rId20"/>
    <p:sldId id="290" r:id="rId21"/>
    <p:sldId id="291" r:id="rId22"/>
    <p:sldId id="295" r:id="rId23"/>
    <p:sldId id="296" r:id="rId24"/>
    <p:sldId id="293" r:id="rId25"/>
    <p:sldId id="294" r:id="rId26"/>
    <p:sldId id="287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B23C00"/>
    <a:srgbClr val="66CCFF"/>
    <a:srgbClr val="993300"/>
    <a:srgbClr val="0080FF"/>
    <a:srgbClr val="0033CC"/>
    <a:srgbClr val="CC99FF"/>
    <a:srgbClr val="99FF66"/>
    <a:srgbClr val="FF99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468" autoAdjust="0"/>
    <p:restoredTop sz="94660"/>
  </p:normalViewPr>
  <p:slideViewPr>
    <p:cSldViewPr>
      <p:cViewPr varScale="1">
        <p:scale>
          <a:sx n="129" d="100"/>
          <a:sy n="129" d="100"/>
        </p:scale>
        <p:origin x="-104" y="-8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48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539C8-0658-6B43-8ED6-364E941EC8DA}" type="datetimeFigureOut">
              <a:rPr lang="en-US" smtClean="0"/>
              <a:t>2/24/16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6D711-37F3-CA42-BDC4-00969F2C2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894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AB4227-A9F2-9344-A810-0E6C10F395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143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26E3E-A15E-8945-8438-BECDE139A8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1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5879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81065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C029B-C926-AA41-8938-73813A1A34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3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46BBD0-446B-C240-9E99-482CC83225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04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60FF702-6DC9-7145-B864-29D84DF361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4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C6AFACF-6C35-2A42-B663-53D1B1DF9E1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13" name="Picture 13" descr="SJSU-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629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2016: February 23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200066" y="6263609"/>
            <a:ext cx="3021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160 and CMPE/SE 131: Software Engineering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61" r:id="rId4"/>
    <p:sldLayoutId id="2147483662" r:id="rId5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sjsu.edu/~mak/lectures/prototype-100204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BKorP55Aqv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3001" y="1417342"/>
            <a:ext cx="7696200" cy="2057400"/>
          </a:xfrm>
        </p:spPr>
        <p:txBody>
          <a:bodyPr/>
          <a:lstStyle/>
          <a:p>
            <a:r>
              <a:rPr lang="en-US" sz="3600" dirty="0"/>
              <a:t>CS </a:t>
            </a:r>
            <a:r>
              <a:rPr lang="en-US" sz="3600" dirty="0" smtClean="0"/>
              <a:t>160 and CMPE/SE 131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Software </a:t>
            </a:r>
            <a:r>
              <a:rPr lang="en-US" sz="3600" dirty="0"/>
              <a:t>Engineering</a:t>
            </a:r>
            <a:br>
              <a:rPr lang="en-US" sz="3600" dirty="0"/>
            </a:br>
            <a:r>
              <a:rPr lang="en-US" sz="2400" dirty="0" smtClean="0"/>
              <a:t>February 23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03317"/>
            <a:ext cx="7696200" cy="2377414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</a:t>
            </a:r>
            <a:r>
              <a:rPr lang="en-US" dirty="0" smtClean="0"/>
              <a:t>Science</a:t>
            </a:r>
            <a:br>
              <a:rPr lang="en-US" dirty="0" smtClean="0"/>
            </a:br>
            <a:r>
              <a:rPr lang="en-US" dirty="0" smtClean="0"/>
              <a:t>Department of Computer Engineering</a:t>
            </a:r>
            <a:br>
              <a:rPr lang="en-US" dirty="0" smtClean="0"/>
            </a:br>
            <a:r>
              <a:rPr lang="en-US" sz="2000" dirty="0" smtClean="0"/>
              <a:t>San José </a:t>
            </a:r>
            <a:r>
              <a:rPr lang="en-US" sz="2000" dirty="0"/>
              <a:t>State University</a:t>
            </a:r>
            <a:r>
              <a:rPr lang="en-US" dirty="0"/>
              <a:t/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2016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Instructor</a:t>
            </a:r>
            <a:r>
              <a:rPr lang="en-US" dirty="0"/>
              <a:t>: Ron Mak</a:t>
            </a:r>
          </a:p>
          <a:p>
            <a:pPr algn="ctr">
              <a:lnSpc>
                <a:spcPct val="90000"/>
              </a:lnSpc>
            </a:pPr>
            <a:r>
              <a:rPr lang="en-US" sz="2000" dirty="0">
                <a:hlinkClick r:id="rId2"/>
              </a:rPr>
              <a:t>www.cs.sjsu.edu/~</a:t>
            </a:r>
            <a:r>
              <a:rPr lang="en-US" sz="2000" dirty="0" smtClean="0">
                <a:hlinkClick r:id="rId2"/>
              </a:rPr>
              <a:t>mak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3001" y="4618989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6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7975" y="4526268"/>
            <a:ext cx="1371625" cy="129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56049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0DDC9-E2F4-FD48-B0FF-1A5FBE6C4E19}" type="slidenum">
              <a:rPr lang="en-US"/>
              <a:pPr/>
              <a:t>10</a:t>
            </a:fld>
            <a:endParaRPr lang="en-US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 </a:t>
            </a:r>
            <a:r>
              <a:rPr lang="en-US" dirty="0" smtClean="0"/>
              <a:t>Features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When </a:t>
            </a:r>
            <a:r>
              <a:rPr lang="en-US" dirty="0"/>
              <a:t>a fault occurs, </a:t>
            </a:r>
            <a:r>
              <a:rPr lang="en-US" dirty="0">
                <a:solidFill>
                  <a:srgbClr val="B23C00"/>
                </a:solidFill>
              </a:rPr>
              <a:t>search </a:t>
            </a:r>
            <a:r>
              <a:rPr lang="en-US" dirty="0"/>
              <a:t>for 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the repository</a:t>
            </a:r>
            <a:r>
              <a:rPr lang="en-US" dirty="0" smtClean="0"/>
              <a:t>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If there is a fault match, display its remedy.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If there are no exact matches, then display the remedies of the </a:t>
            </a:r>
            <a:r>
              <a:rPr lang="en-US" dirty="0" smtClean="0">
                <a:solidFill>
                  <a:srgbClr val="B23C00"/>
                </a:solidFill>
              </a:rPr>
              <a:t>closest </a:t>
            </a:r>
            <a:r>
              <a:rPr lang="en-US" dirty="0">
                <a:solidFill>
                  <a:srgbClr val="B23C00"/>
                </a:solidFill>
              </a:rPr>
              <a:t>matches</a:t>
            </a:r>
            <a:r>
              <a:rPr lang="en-US" dirty="0"/>
              <a:t>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Compute and display the </a:t>
            </a:r>
            <a:r>
              <a:rPr lang="en-US" dirty="0">
                <a:solidFill>
                  <a:srgbClr val="B23C00"/>
                </a:solidFill>
              </a:rPr>
              <a:t>confidence level </a:t>
            </a:r>
            <a:r>
              <a:rPr lang="en-US" dirty="0"/>
              <a:t>of each displayed remedy based on the closeness of match.</a:t>
            </a:r>
          </a:p>
          <a:p>
            <a:pPr lvl="2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Enter the latest fault </a:t>
            </a:r>
            <a:r>
              <a:rPr lang="en-US" dirty="0"/>
              <a:t>and its solution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into </a:t>
            </a:r>
            <a:r>
              <a:rPr lang="en-US" dirty="0"/>
              <a:t>the repository</a:t>
            </a:r>
            <a:r>
              <a:rPr lang="en-US" dirty="0" smtClean="0"/>
              <a:t>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The repository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>
                <a:solidFill>
                  <a:srgbClr val="B23C00"/>
                </a:solidFill>
              </a:rPr>
              <a:t>gains experience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becomes more useful.</a:t>
            </a:r>
          </a:p>
        </p:txBody>
      </p:sp>
    </p:spTree>
    <p:extLst>
      <p:ext uri="{BB962C8B-B14F-4D97-AF65-F5344CB8AC3E}">
        <p14:creationId xmlns:p14="http://schemas.microsoft.com/office/powerpoint/2010/main" val="1133719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9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9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FCF42-FE0D-614F-9E7D-7F64A5450A73}" type="slidenum">
              <a:rPr lang="en-US"/>
              <a:pPr/>
              <a:t>11</a:t>
            </a:fld>
            <a:endParaRPr lang="en-US"/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Major Modules</a:t>
            </a:r>
          </a:p>
        </p:txBody>
      </p:sp>
      <p:grpSp>
        <p:nvGrpSpPr>
          <p:cNvPr id="200707" name="Group 3"/>
          <p:cNvGrpSpPr>
            <a:grpSpLocks/>
          </p:cNvGrpSpPr>
          <p:nvPr/>
        </p:nvGrpSpPr>
        <p:grpSpPr bwMode="auto">
          <a:xfrm>
            <a:off x="4298950" y="1417638"/>
            <a:ext cx="3108325" cy="823912"/>
            <a:chOff x="2708" y="893"/>
            <a:chExt cx="1958" cy="519"/>
          </a:xfrm>
        </p:grpSpPr>
        <p:sp>
          <p:nvSpPr>
            <p:cNvPr id="200708" name="AutoShape 4"/>
            <p:cNvSpPr>
              <a:spLocks noChangeArrowheads="1"/>
            </p:cNvSpPr>
            <p:nvPr/>
          </p:nvSpPr>
          <p:spPr bwMode="auto">
            <a:xfrm>
              <a:off x="2708" y="893"/>
              <a:ext cx="1958" cy="519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09" name="AutoShape 5"/>
            <p:cNvSpPr>
              <a:spLocks noChangeArrowheads="1"/>
            </p:cNvSpPr>
            <p:nvPr/>
          </p:nvSpPr>
          <p:spPr bwMode="auto">
            <a:xfrm>
              <a:off x="3399" y="1066"/>
              <a:ext cx="230" cy="288"/>
            </a:xfrm>
            <a:prstGeom prst="can">
              <a:avLst>
                <a:gd name="adj" fmla="val 31304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10" name="Oval 6"/>
            <p:cNvSpPr>
              <a:spLocks noChangeArrowheads="1"/>
            </p:cNvSpPr>
            <p:nvPr/>
          </p:nvSpPr>
          <p:spPr bwMode="auto">
            <a:xfrm>
              <a:off x="3860" y="1066"/>
              <a:ext cx="288" cy="288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11" name="Line 7"/>
            <p:cNvSpPr>
              <a:spLocks noChangeShapeType="1"/>
            </p:cNvSpPr>
            <p:nvPr/>
          </p:nvSpPr>
          <p:spPr bwMode="auto">
            <a:xfrm flipV="1">
              <a:off x="3917" y="1123"/>
              <a:ext cx="173" cy="173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12" name="AutoShape 8"/>
            <p:cNvSpPr>
              <a:spLocks noChangeArrowheads="1"/>
            </p:cNvSpPr>
            <p:nvPr/>
          </p:nvSpPr>
          <p:spPr bwMode="auto">
            <a:xfrm>
              <a:off x="4320" y="1066"/>
              <a:ext cx="231" cy="288"/>
            </a:xfrm>
            <a:prstGeom prst="foldedCorner">
              <a:avLst>
                <a:gd name="adj" fmla="val 12500"/>
              </a:avLst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13" name="Text Box 9"/>
            <p:cNvSpPr txBox="1">
              <a:spLocks noChangeArrowheads="1"/>
            </p:cNvSpPr>
            <p:nvPr/>
          </p:nvSpPr>
          <p:spPr bwMode="auto">
            <a:xfrm>
              <a:off x="2777" y="970"/>
              <a:ext cx="507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0"/>
                <a:t>Data</a:t>
              </a:r>
            </a:p>
            <a:p>
              <a:r>
                <a:rPr lang="en-US" sz="1400" b="0"/>
                <a:t>sources</a:t>
              </a:r>
            </a:p>
          </p:txBody>
        </p:sp>
        <p:sp>
          <p:nvSpPr>
            <p:cNvPr id="200714" name="Text Box 10"/>
            <p:cNvSpPr txBox="1">
              <a:spLocks noChangeArrowheads="1"/>
            </p:cNvSpPr>
            <p:nvPr/>
          </p:nvSpPr>
          <p:spPr bwMode="auto">
            <a:xfrm>
              <a:off x="3273" y="893"/>
              <a:ext cx="51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00"/>
                <a:t>Databases</a:t>
              </a:r>
            </a:p>
          </p:txBody>
        </p:sp>
        <p:sp>
          <p:nvSpPr>
            <p:cNvPr id="200715" name="Text Box 11"/>
            <p:cNvSpPr txBox="1">
              <a:spLocks noChangeArrowheads="1"/>
            </p:cNvSpPr>
            <p:nvPr/>
          </p:nvSpPr>
          <p:spPr bwMode="auto">
            <a:xfrm>
              <a:off x="3796" y="893"/>
              <a:ext cx="43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00"/>
                <a:t>Sensors</a:t>
              </a:r>
            </a:p>
          </p:txBody>
        </p:sp>
        <p:sp>
          <p:nvSpPr>
            <p:cNvPr id="200716" name="Text Box 12"/>
            <p:cNvSpPr txBox="1">
              <a:spLocks noChangeArrowheads="1"/>
            </p:cNvSpPr>
            <p:nvPr/>
          </p:nvSpPr>
          <p:spPr bwMode="auto">
            <a:xfrm>
              <a:off x="4312" y="893"/>
              <a:ext cx="297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00"/>
                <a:t>Files</a:t>
              </a:r>
            </a:p>
          </p:txBody>
        </p:sp>
      </p:grpSp>
      <p:grpSp>
        <p:nvGrpSpPr>
          <p:cNvPr id="200717" name="Group 13"/>
          <p:cNvGrpSpPr>
            <a:grpSpLocks/>
          </p:cNvGrpSpPr>
          <p:nvPr/>
        </p:nvGrpSpPr>
        <p:grpSpPr bwMode="auto">
          <a:xfrm>
            <a:off x="4846638" y="2789238"/>
            <a:ext cx="2560637" cy="1554162"/>
            <a:chOff x="3053" y="1757"/>
            <a:chExt cx="1613" cy="979"/>
          </a:xfrm>
        </p:grpSpPr>
        <p:sp>
          <p:nvSpPr>
            <p:cNvPr id="200718" name="Rectangle 14"/>
            <p:cNvSpPr>
              <a:spLocks noChangeArrowheads="1"/>
            </p:cNvSpPr>
            <p:nvPr/>
          </p:nvSpPr>
          <p:spPr bwMode="auto">
            <a:xfrm>
              <a:off x="3053" y="1757"/>
              <a:ext cx="1613" cy="979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19" name="Text Box 15"/>
            <p:cNvSpPr txBox="1">
              <a:spLocks noChangeArrowheads="1"/>
            </p:cNvSpPr>
            <p:nvPr/>
          </p:nvSpPr>
          <p:spPr bwMode="auto">
            <a:xfrm>
              <a:off x="3053" y="2506"/>
              <a:ext cx="124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0"/>
                <a:t>Data integration server</a:t>
              </a:r>
            </a:p>
          </p:txBody>
        </p:sp>
        <p:grpSp>
          <p:nvGrpSpPr>
            <p:cNvPr id="200720" name="Group 16"/>
            <p:cNvGrpSpPr>
              <a:grpSpLocks/>
            </p:cNvGrpSpPr>
            <p:nvPr/>
          </p:nvGrpSpPr>
          <p:grpSpPr bwMode="auto">
            <a:xfrm>
              <a:off x="3110" y="1872"/>
              <a:ext cx="346" cy="288"/>
              <a:chOff x="3341" y="1872"/>
              <a:chExt cx="346" cy="288"/>
            </a:xfrm>
          </p:grpSpPr>
          <p:sp>
            <p:nvSpPr>
              <p:cNvPr id="200721" name="Rectangle 17"/>
              <p:cNvSpPr>
                <a:spLocks noChangeArrowheads="1"/>
              </p:cNvSpPr>
              <p:nvPr/>
            </p:nvSpPr>
            <p:spPr bwMode="auto">
              <a:xfrm>
                <a:off x="3341" y="1872"/>
                <a:ext cx="346" cy="58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22" name="Rectangle 18"/>
              <p:cNvSpPr>
                <a:spLocks noChangeArrowheads="1"/>
              </p:cNvSpPr>
              <p:nvPr/>
            </p:nvSpPr>
            <p:spPr bwMode="auto">
              <a:xfrm>
                <a:off x="3341" y="1930"/>
                <a:ext cx="346" cy="23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23" name="Line 19"/>
              <p:cNvSpPr>
                <a:spLocks noChangeShapeType="1"/>
              </p:cNvSpPr>
              <p:nvPr/>
            </p:nvSpPr>
            <p:spPr bwMode="auto">
              <a:xfrm>
                <a:off x="3341" y="1988"/>
                <a:ext cx="3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24" name="Line 20"/>
              <p:cNvSpPr>
                <a:spLocks noChangeShapeType="1"/>
              </p:cNvSpPr>
              <p:nvPr/>
            </p:nvSpPr>
            <p:spPr bwMode="auto">
              <a:xfrm>
                <a:off x="3341" y="2045"/>
                <a:ext cx="3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25" name="Line 21"/>
              <p:cNvSpPr>
                <a:spLocks noChangeShapeType="1"/>
              </p:cNvSpPr>
              <p:nvPr/>
            </p:nvSpPr>
            <p:spPr bwMode="auto">
              <a:xfrm>
                <a:off x="3341" y="2103"/>
                <a:ext cx="3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26" name="Line 22"/>
              <p:cNvSpPr>
                <a:spLocks noChangeShapeType="1"/>
              </p:cNvSpPr>
              <p:nvPr/>
            </p:nvSpPr>
            <p:spPr bwMode="auto">
              <a:xfrm>
                <a:off x="3399" y="1930"/>
                <a:ext cx="0" cy="2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27" name="Line 23"/>
              <p:cNvSpPr>
                <a:spLocks noChangeShapeType="1"/>
              </p:cNvSpPr>
              <p:nvPr/>
            </p:nvSpPr>
            <p:spPr bwMode="auto">
              <a:xfrm>
                <a:off x="3514" y="1930"/>
                <a:ext cx="0" cy="2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0728" name="Group 24"/>
            <p:cNvGrpSpPr>
              <a:grpSpLocks/>
            </p:cNvGrpSpPr>
            <p:nvPr/>
          </p:nvGrpSpPr>
          <p:grpSpPr bwMode="auto">
            <a:xfrm>
              <a:off x="3686" y="2045"/>
              <a:ext cx="346" cy="288"/>
              <a:chOff x="3802" y="2045"/>
              <a:chExt cx="346" cy="288"/>
            </a:xfrm>
          </p:grpSpPr>
          <p:sp>
            <p:nvSpPr>
              <p:cNvPr id="200729" name="Rectangle 25"/>
              <p:cNvSpPr>
                <a:spLocks noChangeArrowheads="1"/>
              </p:cNvSpPr>
              <p:nvPr/>
            </p:nvSpPr>
            <p:spPr bwMode="auto">
              <a:xfrm>
                <a:off x="3802" y="2045"/>
                <a:ext cx="346" cy="58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30" name="Rectangle 26"/>
              <p:cNvSpPr>
                <a:spLocks noChangeArrowheads="1"/>
              </p:cNvSpPr>
              <p:nvPr/>
            </p:nvSpPr>
            <p:spPr bwMode="auto">
              <a:xfrm>
                <a:off x="3802" y="2103"/>
                <a:ext cx="346" cy="23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31" name="Line 27"/>
              <p:cNvSpPr>
                <a:spLocks noChangeShapeType="1"/>
              </p:cNvSpPr>
              <p:nvPr/>
            </p:nvSpPr>
            <p:spPr bwMode="auto">
              <a:xfrm>
                <a:off x="3802" y="2161"/>
                <a:ext cx="3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32" name="Line 28"/>
              <p:cNvSpPr>
                <a:spLocks noChangeShapeType="1"/>
              </p:cNvSpPr>
              <p:nvPr/>
            </p:nvSpPr>
            <p:spPr bwMode="auto">
              <a:xfrm>
                <a:off x="3802" y="2218"/>
                <a:ext cx="3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33" name="Line 29"/>
              <p:cNvSpPr>
                <a:spLocks noChangeShapeType="1"/>
              </p:cNvSpPr>
              <p:nvPr/>
            </p:nvSpPr>
            <p:spPr bwMode="auto">
              <a:xfrm>
                <a:off x="3802" y="2276"/>
                <a:ext cx="3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34" name="Line 30"/>
              <p:cNvSpPr>
                <a:spLocks noChangeShapeType="1"/>
              </p:cNvSpPr>
              <p:nvPr/>
            </p:nvSpPr>
            <p:spPr bwMode="auto">
              <a:xfrm>
                <a:off x="3860" y="2103"/>
                <a:ext cx="0" cy="2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35" name="Line 31"/>
              <p:cNvSpPr>
                <a:spLocks noChangeShapeType="1"/>
              </p:cNvSpPr>
              <p:nvPr/>
            </p:nvSpPr>
            <p:spPr bwMode="auto">
              <a:xfrm>
                <a:off x="3975" y="2103"/>
                <a:ext cx="0" cy="2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0736" name="Group 32"/>
            <p:cNvGrpSpPr>
              <a:grpSpLocks/>
            </p:cNvGrpSpPr>
            <p:nvPr/>
          </p:nvGrpSpPr>
          <p:grpSpPr bwMode="auto">
            <a:xfrm>
              <a:off x="4262" y="1929"/>
              <a:ext cx="346" cy="288"/>
              <a:chOff x="4205" y="1814"/>
              <a:chExt cx="346" cy="288"/>
            </a:xfrm>
          </p:grpSpPr>
          <p:sp>
            <p:nvSpPr>
              <p:cNvPr id="200737" name="Rectangle 33"/>
              <p:cNvSpPr>
                <a:spLocks noChangeArrowheads="1"/>
              </p:cNvSpPr>
              <p:nvPr/>
            </p:nvSpPr>
            <p:spPr bwMode="auto">
              <a:xfrm>
                <a:off x="4205" y="1814"/>
                <a:ext cx="346" cy="58"/>
              </a:xfrm>
              <a:prstGeom prst="rect">
                <a:avLst/>
              </a:prstGeom>
              <a:solidFill>
                <a:srgbClr val="3399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38" name="Rectangle 34"/>
              <p:cNvSpPr>
                <a:spLocks noChangeArrowheads="1"/>
              </p:cNvSpPr>
              <p:nvPr/>
            </p:nvSpPr>
            <p:spPr bwMode="auto">
              <a:xfrm>
                <a:off x="4205" y="1872"/>
                <a:ext cx="346" cy="23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39" name="Line 35"/>
              <p:cNvSpPr>
                <a:spLocks noChangeShapeType="1"/>
              </p:cNvSpPr>
              <p:nvPr/>
            </p:nvSpPr>
            <p:spPr bwMode="auto">
              <a:xfrm>
                <a:off x="4205" y="1930"/>
                <a:ext cx="3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40" name="Line 36"/>
              <p:cNvSpPr>
                <a:spLocks noChangeShapeType="1"/>
              </p:cNvSpPr>
              <p:nvPr/>
            </p:nvSpPr>
            <p:spPr bwMode="auto">
              <a:xfrm>
                <a:off x="4205" y="1987"/>
                <a:ext cx="3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41" name="Line 37"/>
              <p:cNvSpPr>
                <a:spLocks noChangeShapeType="1"/>
              </p:cNvSpPr>
              <p:nvPr/>
            </p:nvSpPr>
            <p:spPr bwMode="auto">
              <a:xfrm>
                <a:off x="4205" y="2045"/>
                <a:ext cx="3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42" name="Line 38"/>
              <p:cNvSpPr>
                <a:spLocks noChangeShapeType="1"/>
              </p:cNvSpPr>
              <p:nvPr/>
            </p:nvSpPr>
            <p:spPr bwMode="auto">
              <a:xfrm>
                <a:off x="4263" y="1872"/>
                <a:ext cx="0" cy="2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43" name="Line 39"/>
              <p:cNvSpPr>
                <a:spLocks noChangeShapeType="1"/>
              </p:cNvSpPr>
              <p:nvPr/>
            </p:nvSpPr>
            <p:spPr bwMode="auto">
              <a:xfrm>
                <a:off x="4378" y="1872"/>
                <a:ext cx="0" cy="2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0744" name="Line 40"/>
            <p:cNvSpPr>
              <a:spLocks noChangeShapeType="1"/>
            </p:cNvSpPr>
            <p:nvPr/>
          </p:nvSpPr>
          <p:spPr bwMode="auto">
            <a:xfrm>
              <a:off x="3456" y="1987"/>
              <a:ext cx="1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45" name="Line 41"/>
            <p:cNvSpPr>
              <a:spLocks noChangeShapeType="1"/>
            </p:cNvSpPr>
            <p:nvPr/>
          </p:nvSpPr>
          <p:spPr bwMode="auto">
            <a:xfrm>
              <a:off x="3571" y="1987"/>
              <a:ext cx="0" cy="1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46" name="Line 42"/>
            <p:cNvSpPr>
              <a:spLocks noChangeShapeType="1"/>
            </p:cNvSpPr>
            <p:nvPr/>
          </p:nvSpPr>
          <p:spPr bwMode="auto">
            <a:xfrm>
              <a:off x="3571" y="2160"/>
              <a:ext cx="1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47" name="Line 43"/>
            <p:cNvSpPr>
              <a:spLocks noChangeShapeType="1"/>
            </p:cNvSpPr>
            <p:nvPr/>
          </p:nvSpPr>
          <p:spPr bwMode="auto">
            <a:xfrm>
              <a:off x="4032" y="2160"/>
              <a:ext cx="1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48" name="Line 44"/>
            <p:cNvSpPr>
              <a:spLocks noChangeShapeType="1"/>
            </p:cNvSpPr>
            <p:nvPr/>
          </p:nvSpPr>
          <p:spPr bwMode="auto">
            <a:xfrm flipV="1">
              <a:off x="4147" y="2045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49" name="Line 45"/>
            <p:cNvSpPr>
              <a:spLocks noChangeShapeType="1"/>
            </p:cNvSpPr>
            <p:nvPr/>
          </p:nvSpPr>
          <p:spPr bwMode="auto">
            <a:xfrm>
              <a:off x="4147" y="2045"/>
              <a:ext cx="1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50" name="Text Box 46"/>
            <p:cNvSpPr txBox="1">
              <a:spLocks noChangeArrowheads="1"/>
            </p:cNvSpPr>
            <p:nvPr/>
          </p:nvSpPr>
          <p:spPr bwMode="auto">
            <a:xfrm>
              <a:off x="3168" y="2208"/>
              <a:ext cx="51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000" i="1"/>
                <a:t>Virtual</a:t>
              </a:r>
            </a:p>
            <a:p>
              <a:r>
                <a:rPr lang="en-US" sz="1000" i="1"/>
                <a:t>data views</a:t>
              </a:r>
            </a:p>
          </p:txBody>
        </p:sp>
      </p:grpSp>
      <p:grpSp>
        <p:nvGrpSpPr>
          <p:cNvPr id="200751" name="Group 47"/>
          <p:cNvGrpSpPr>
            <a:grpSpLocks/>
          </p:cNvGrpSpPr>
          <p:nvPr/>
        </p:nvGrpSpPr>
        <p:grpSpPr bwMode="auto">
          <a:xfrm>
            <a:off x="4846638" y="4525963"/>
            <a:ext cx="2560637" cy="1463675"/>
            <a:chOff x="3053" y="2851"/>
            <a:chExt cx="1613" cy="922"/>
          </a:xfrm>
        </p:grpSpPr>
        <p:sp>
          <p:nvSpPr>
            <p:cNvPr id="200752" name="Rectangle 48"/>
            <p:cNvSpPr>
              <a:spLocks noChangeArrowheads="1"/>
            </p:cNvSpPr>
            <p:nvPr/>
          </p:nvSpPr>
          <p:spPr bwMode="auto">
            <a:xfrm>
              <a:off x="3053" y="2851"/>
              <a:ext cx="1613" cy="922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53" name="Text Box 49"/>
            <p:cNvSpPr txBox="1">
              <a:spLocks noChangeArrowheads="1"/>
            </p:cNvSpPr>
            <p:nvPr/>
          </p:nvSpPr>
          <p:spPr bwMode="auto">
            <a:xfrm>
              <a:off x="3110" y="3543"/>
              <a:ext cx="115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0"/>
                <a:t>Faults archive server</a:t>
              </a:r>
            </a:p>
          </p:txBody>
        </p:sp>
        <p:sp>
          <p:nvSpPr>
            <p:cNvPr id="200754" name="AutoShape 50"/>
            <p:cNvSpPr>
              <a:spLocks noChangeArrowheads="1"/>
            </p:cNvSpPr>
            <p:nvPr/>
          </p:nvSpPr>
          <p:spPr bwMode="auto">
            <a:xfrm>
              <a:off x="3514" y="3024"/>
              <a:ext cx="288" cy="345"/>
            </a:xfrm>
            <a:prstGeom prst="can">
              <a:avLst>
                <a:gd name="adj" fmla="val 29948"/>
              </a:avLst>
            </a:prstGeom>
            <a:solidFill>
              <a:srgbClr val="CC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0755" name="Group 51"/>
            <p:cNvGrpSpPr>
              <a:grpSpLocks/>
            </p:cNvGrpSpPr>
            <p:nvPr/>
          </p:nvGrpSpPr>
          <p:grpSpPr bwMode="auto">
            <a:xfrm>
              <a:off x="3933" y="2967"/>
              <a:ext cx="634" cy="460"/>
              <a:chOff x="3859" y="2794"/>
              <a:chExt cx="634" cy="460"/>
            </a:xfrm>
          </p:grpSpPr>
          <p:sp>
            <p:nvSpPr>
              <p:cNvPr id="200756" name="AutoShape 52"/>
              <p:cNvSpPr>
                <a:spLocks noChangeArrowheads="1"/>
              </p:cNvSpPr>
              <p:nvPr/>
            </p:nvSpPr>
            <p:spPr bwMode="auto">
              <a:xfrm>
                <a:off x="3859" y="2794"/>
                <a:ext cx="634" cy="460"/>
              </a:xfrm>
              <a:prstGeom prst="roundRect">
                <a:avLst>
                  <a:gd name="adj" fmla="val 16667"/>
                </a:avLst>
              </a:prstGeom>
              <a:solidFill>
                <a:srgbClr val="66FF66"/>
              </a:solidFill>
              <a:ln w="28575">
                <a:solidFill>
                  <a:srgbClr val="008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57" name="Text Box 53"/>
              <p:cNvSpPr txBox="1">
                <a:spLocks noChangeArrowheads="1"/>
              </p:cNvSpPr>
              <p:nvPr/>
            </p:nvSpPr>
            <p:spPr bwMode="auto">
              <a:xfrm>
                <a:off x="3859" y="2794"/>
                <a:ext cx="569" cy="4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b="0"/>
                  <a:t>Faults</a:t>
                </a:r>
              </a:p>
              <a:p>
                <a:r>
                  <a:rPr lang="en-US" sz="1400" b="0"/>
                  <a:t>matching</a:t>
                </a:r>
              </a:p>
              <a:p>
                <a:r>
                  <a:rPr lang="en-US" sz="1400" b="0"/>
                  <a:t>engine</a:t>
                </a:r>
              </a:p>
            </p:txBody>
          </p:sp>
        </p:grpSp>
        <p:sp>
          <p:nvSpPr>
            <p:cNvPr id="200758" name="Text Box 54"/>
            <p:cNvSpPr txBox="1">
              <a:spLocks noChangeArrowheads="1"/>
            </p:cNvSpPr>
            <p:nvPr/>
          </p:nvSpPr>
          <p:spPr bwMode="auto">
            <a:xfrm>
              <a:off x="3053" y="3082"/>
              <a:ext cx="5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000" i="1"/>
                <a:t>Faults database</a:t>
              </a:r>
            </a:p>
          </p:txBody>
        </p:sp>
      </p:grpSp>
      <p:grpSp>
        <p:nvGrpSpPr>
          <p:cNvPr id="200759" name="Group 55"/>
          <p:cNvGrpSpPr>
            <a:grpSpLocks/>
          </p:cNvGrpSpPr>
          <p:nvPr/>
        </p:nvGrpSpPr>
        <p:grpSpPr bwMode="auto">
          <a:xfrm>
            <a:off x="2103438" y="2789238"/>
            <a:ext cx="2468562" cy="3200400"/>
            <a:chOff x="1325" y="1757"/>
            <a:chExt cx="1555" cy="2016"/>
          </a:xfrm>
        </p:grpSpPr>
        <p:sp>
          <p:nvSpPr>
            <p:cNvPr id="200760" name="Rectangle 56"/>
            <p:cNvSpPr>
              <a:spLocks noChangeArrowheads="1"/>
            </p:cNvSpPr>
            <p:nvPr/>
          </p:nvSpPr>
          <p:spPr bwMode="auto">
            <a:xfrm>
              <a:off x="1325" y="1757"/>
              <a:ext cx="1555" cy="2016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0">
                <a:latin typeface="Times New Roman" charset="0"/>
              </a:endParaRPr>
            </a:p>
          </p:txBody>
        </p:sp>
        <p:sp>
          <p:nvSpPr>
            <p:cNvPr id="200761" name="Text Box 57"/>
            <p:cNvSpPr txBox="1">
              <a:spLocks noChangeArrowheads="1"/>
            </p:cNvSpPr>
            <p:nvPr/>
          </p:nvSpPr>
          <p:spPr bwMode="auto">
            <a:xfrm>
              <a:off x="1325" y="1757"/>
              <a:ext cx="83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0"/>
                <a:t>Server system</a:t>
              </a:r>
            </a:p>
          </p:txBody>
        </p:sp>
        <p:sp>
          <p:nvSpPr>
            <p:cNvPr id="200762" name="Rectangle 58"/>
            <p:cNvSpPr>
              <a:spLocks noChangeArrowheads="1"/>
            </p:cNvSpPr>
            <p:nvPr/>
          </p:nvSpPr>
          <p:spPr bwMode="auto">
            <a:xfrm>
              <a:off x="1440" y="2045"/>
              <a:ext cx="461" cy="1613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63" name="Text Box 59"/>
            <p:cNvSpPr txBox="1">
              <a:spLocks noChangeArrowheads="1"/>
            </p:cNvSpPr>
            <p:nvPr/>
          </p:nvSpPr>
          <p:spPr bwMode="auto">
            <a:xfrm>
              <a:off x="1440" y="2045"/>
              <a:ext cx="426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0"/>
                <a:t>Web</a:t>
              </a:r>
            </a:p>
            <a:p>
              <a:r>
                <a:rPr lang="en-US" sz="1400" b="0"/>
                <a:t>server</a:t>
              </a:r>
            </a:p>
          </p:txBody>
        </p:sp>
        <p:sp>
          <p:nvSpPr>
            <p:cNvPr id="200764" name="Rectangle 60"/>
            <p:cNvSpPr>
              <a:spLocks noChangeArrowheads="1"/>
            </p:cNvSpPr>
            <p:nvPr/>
          </p:nvSpPr>
          <p:spPr bwMode="auto">
            <a:xfrm>
              <a:off x="2016" y="2045"/>
              <a:ext cx="749" cy="1613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65" name="Text Box 61"/>
            <p:cNvSpPr txBox="1">
              <a:spLocks noChangeArrowheads="1"/>
            </p:cNvSpPr>
            <p:nvPr/>
          </p:nvSpPr>
          <p:spPr bwMode="auto">
            <a:xfrm>
              <a:off x="2016" y="2045"/>
              <a:ext cx="663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0"/>
                <a:t>Application</a:t>
              </a:r>
            </a:p>
            <a:p>
              <a:r>
                <a:rPr lang="en-US" sz="1400" b="0"/>
                <a:t>server</a:t>
              </a:r>
            </a:p>
          </p:txBody>
        </p:sp>
        <p:sp>
          <p:nvSpPr>
            <p:cNvPr id="200766" name="AutoShape 62"/>
            <p:cNvSpPr>
              <a:spLocks noChangeArrowheads="1"/>
            </p:cNvSpPr>
            <p:nvPr/>
          </p:nvSpPr>
          <p:spPr bwMode="auto">
            <a:xfrm>
              <a:off x="1498" y="2447"/>
              <a:ext cx="115" cy="116"/>
            </a:xfrm>
            <a:prstGeom prst="roundRect">
              <a:avLst>
                <a:gd name="adj" fmla="val 16667"/>
              </a:avLst>
            </a:prstGeom>
            <a:solidFill>
              <a:srgbClr val="0000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67" name="AutoShape 63"/>
            <p:cNvSpPr>
              <a:spLocks noChangeArrowheads="1"/>
            </p:cNvSpPr>
            <p:nvPr/>
          </p:nvSpPr>
          <p:spPr bwMode="auto">
            <a:xfrm>
              <a:off x="1728" y="2736"/>
              <a:ext cx="115" cy="116"/>
            </a:xfrm>
            <a:prstGeom prst="roundRect">
              <a:avLst>
                <a:gd name="adj" fmla="val 16667"/>
              </a:avLst>
            </a:prstGeom>
            <a:solidFill>
              <a:srgbClr val="0000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68" name="AutoShape 64"/>
            <p:cNvSpPr>
              <a:spLocks noChangeArrowheads="1"/>
            </p:cNvSpPr>
            <p:nvPr/>
          </p:nvSpPr>
          <p:spPr bwMode="auto">
            <a:xfrm>
              <a:off x="1555" y="2966"/>
              <a:ext cx="115" cy="116"/>
            </a:xfrm>
            <a:prstGeom prst="roundRect">
              <a:avLst>
                <a:gd name="adj" fmla="val 16667"/>
              </a:avLst>
            </a:prstGeom>
            <a:solidFill>
              <a:srgbClr val="0000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69" name="Text Box 65"/>
            <p:cNvSpPr txBox="1">
              <a:spLocks noChangeArrowheads="1"/>
            </p:cNvSpPr>
            <p:nvPr/>
          </p:nvSpPr>
          <p:spPr bwMode="auto">
            <a:xfrm>
              <a:off x="1440" y="3370"/>
              <a:ext cx="39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00" i="1"/>
                <a:t>Web</a:t>
              </a:r>
            </a:p>
            <a:p>
              <a:r>
                <a:rPr lang="en-US" sz="1000" i="1"/>
                <a:t>objects</a:t>
              </a:r>
            </a:p>
          </p:txBody>
        </p:sp>
        <p:sp>
          <p:nvSpPr>
            <p:cNvPr id="200770" name="Text Box 66"/>
            <p:cNvSpPr txBox="1">
              <a:spLocks noChangeArrowheads="1"/>
            </p:cNvSpPr>
            <p:nvPr/>
          </p:nvSpPr>
          <p:spPr bwMode="auto">
            <a:xfrm>
              <a:off x="2016" y="3350"/>
              <a:ext cx="55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00" i="1"/>
                <a:t>Application</a:t>
              </a:r>
            </a:p>
            <a:p>
              <a:r>
                <a:rPr lang="en-US" sz="1000" i="1"/>
                <a:t>objects</a:t>
              </a:r>
            </a:p>
          </p:txBody>
        </p:sp>
        <p:sp>
          <p:nvSpPr>
            <p:cNvPr id="200771" name="AutoShape 67"/>
            <p:cNvSpPr>
              <a:spLocks noChangeArrowheads="1"/>
            </p:cNvSpPr>
            <p:nvPr/>
          </p:nvSpPr>
          <p:spPr bwMode="auto">
            <a:xfrm>
              <a:off x="2189" y="2447"/>
              <a:ext cx="115" cy="116"/>
            </a:xfrm>
            <a:prstGeom prst="roundRect">
              <a:avLst>
                <a:gd name="adj" fmla="val 16667"/>
              </a:avLst>
            </a:prstGeom>
            <a:solidFill>
              <a:srgbClr val="66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72" name="AutoShape 68"/>
            <p:cNvSpPr>
              <a:spLocks noChangeArrowheads="1"/>
            </p:cNvSpPr>
            <p:nvPr/>
          </p:nvSpPr>
          <p:spPr bwMode="auto">
            <a:xfrm>
              <a:off x="2535" y="2621"/>
              <a:ext cx="115" cy="116"/>
            </a:xfrm>
            <a:prstGeom prst="roundRect">
              <a:avLst>
                <a:gd name="adj" fmla="val 16667"/>
              </a:avLst>
            </a:prstGeom>
            <a:solidFill>
              <a:srgbClr val="66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73" name="AutoShape 69"/>
            <p:cNvSpPr>
              <a:spLocks noChangeArrowheads="1"/>
            </p:cNvSpPr>
            <p:nvPr/>
          </p:nvSpPr>
          <p:spPr bwMode="auto">
            <a:xfrm>
              <a:off x="2362" y="2851"/>
              <a:ext cx="115" cy="116"/>
            </a:xfrm>
            <a:prstGeom prst="roundRect">
              <a:avLst>
                <a:gd name="adj" fmla="val 16667"/>
              </a:avLst>
            </a:prstGeom>
            <a:solidFill>
              <a:srgbClr val="66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74" name="AutoShape 70"/>
            <p:cNvSpPr>
              <a:spLocks noChangeArrowheads="1"/>
            </p:cNvSpPr>
            <p:nvPr/>
          </p:nvSpPr>
          <p:spPr bwMode="auto">
            <a:xfrm>
              <a:off x="2131" y="3024"/>
              <a:ext cx="115" cy="116"/>
            </a:xfrm>
            <a:prstGeom prst="roundRect">
              <a:avLst>
                <a:gd name="adj" fmla="val 16667"/>
              </a:avLst>
            </a:prstGeom>
            <a:solidFill>
              <a:srgbClr val="66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75" name="AutoShape 71"/>
            <p:cNvSpPr>
              <a:spLocks noChangeArrowheads="1"/>
            </p:cNvSpPr>
            <p:nvPr/>
          </p:nvSpPr>
          <p:spPr bwMode="auto">
            <a:xfrm>
              <a:off x="2534" y="3139"/>
              <a:ext cx="115" cy="116"/>
            </a:xfrm>
            <a:prstGeom prst="roundRect">
              <a:avLst>
                <a:gd name="adj" fmla="val 16667"/>
              </a:avLst>
            </a:prstGeom>
            <a:solidFill>
              <a:srgbClr val="66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76" name="Line 72"/>
            <p:cNvSpPr>
              <a:spLocks noChangeShapeType="1"/>
            </p:cNvSpPr>
            <p:nvPr/>
          </p:nvSpPr>
          <p:spPr bwMode="auto">
            <a:xfrm>
              <a:off x="2304" y="2563"/>
              <a:ext cx="23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77" name="Line 73"/>
            <p:cNvSpPr>
              <a:spLocks noChangeShapeType="1"/>
            </p:cNvSpPr>
            <p:nvPr/>
          </p:nvSpPr>
          <p:spPr bwMode="auto">
            <a:xfrm>
              <a:off x="2246" y="3082"/>
              <a:ext cx="288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78" name="Line 74"/>
            <p:cNvSpPr>
              <a:spLocks noChangeShapeType="1"/>
            </p:cNvSpPr>
            <p:nvPr/>
          </p:nvSpPr>
          <p:spPr bwMode="auto">
            <a:xfrm>
              <a:off x="1670" y="3024"/>
              <a:ext cx="461" cy="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79" name="Line 75"/>
            <p:cNvSpPr>
              <a:spLocks noChangeShapeType="1"/>
            </p:cNvSpPr>
            <p:nvPr/>
          </p:nvSpPr>
          <p:spPr bwMode="auto">
            <a:xfrm>
              <a:off x="1613" y="2563"/>
              <a:ext cx="115" cy="1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80" name="Line 76"/>
            <p:cNvSpPr>
              <a:spLocks noChangeShapeType="1"/>
            </p:cNvSpPr>
            <p:nvPr/>
          </p:nvSpPr>
          <p:spPr bwMode="auto">
            <a:xfrm>
              <a:off x="1843" y="2794"/>
              <a:ext cx="519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81" name="Line 77"/>
            <p:cNvSpPr>
              <a:spLocks noChangeShapeType="1"/>
            </p:cNvSpPr>
            <p:nvPr/>
          </p:nvSpPr>
          <p:spPr bwMode="auto">
            <a:xfrm flipV="1">
              <a:off x="1843" y="2563"/>
              <a:ext cx="346" cy="1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0782" name="Line 78"/>
          <p:cNvSpPr>
            <a:spLocks noChangeShapeType="1"/>
          </p:cNvSpPr>
          <p:nvPr/>
        </p:nvSpPr>
        <p:spPr bwMode="auto">
          <a:xfrm flipV="1">
            <a:off x="4206875" y="3429000"/>
            <a:ext cx="639763" cy="731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783" name="Line 79"/>
          <p:cNvSpPr>
            <a:spLocks noChangeShapeType="1"/>
          </p:cNvSpPr>
          <p:nvPr/>
        </p:nvSpPr>
        <p:spPr bwMode="auto">
          <a:xfrm flipV="1">
            <a:off x="3932238" y="4068763"/>
            <a:ext cx="914400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784" name="Line 80"/>
          <p:cNvSpPr>
            <a:spLocks noChangeShapeType="1"/>
          </p:cNvSpPr>
          <p:nvPr/>
        </p:nvSpPr>
        <p:spPr bwMode="auto">
          <a:xfrm>
            <a:off x="3930650" y="4708525"/>
            <a:ext cx="915988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785" name="Line 81"/>
          <p:cNvSpPr>
            <a:spLocks noChangeShapeType="1"/>
          </p:cNvSpPr>
          <p:nvPr/>
        </p:nvSpPr>
        <p:spPr bwMode="auto">
          <a:xfrm>
            <a:off x="4206875" y="5075238"/>
            <a:ext cx="639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0786" name="Group 82"/>
          <p:cNvGrpSpPr>
            <a:grpSpLocks/>
          </p:cNvGrpSpPr>
          <p:nvPr/>
        </p:nvGrpSpPr>
        <p:grpSpPr bwMode="auto">
          <a:xfrm>
            <a:off x="7132638" y="4800600"/>
            <a:ext cx="1828800" cy="488950"/>
            <a:chOff x="4493" y="3024"/>
            <a:chExt cx="1152" cy="308"/>
          </a:xfrm>
        </p:grpSpPr>
        <p:sp>
          <p:nvSpPr>
            <p:cNvPr id="200787" name="Text Box 83"/>
            <p:cNvSpPr txBox="1">
              <a:spLocks noChangeArrowheads="1"/>
            </p:cNvSpPr>
            <p:nvPr/>
          </p:nvSpPr>
          <p:spPr bwMode="auto">
            <a:xfrm>
              <a:off x="5126" y="3082"/>
              <a:ext cx="51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000" i="1"/>
                <a:t>Matching</a:t>
              </a:r>
            </a:p>
            <a:p>
              <a:r>
                <a:rPr lang="en-US" sz="1000" i="1"/>
                <a:t>rules base</a:t>
              </a:r>
            </a:p>
          </p:txBody>
        </p:sp>
        <p:grpSp>
          <p:nvGrpSpPr>
            <p:cNvPr id="200788" name="Group 84"/>
            <p:cNvGrpSpPr>
              <a:grpSpLocks/>
            </p:cNvGrpSpPr>
            <p:nvPr/>
          </p:nvGrpSpPr>
          <p:grpSpPr bwMode="auto">
            <a:xfrm>
              <a:off x="4493" y="3024"/>
              <a:ext cx="633" cy="288"/>
              <a:chOff x="4493" y="3024"/>
              <a:chExt cx="633" cy="288"/>
            </a:xfrm>
          </p:grpSpPr>
          <p:sp>
            <p:nvSpPr>
              <p:cNvPr id="200789" name="AutoShape 85"/>
              <p:cNvSpPr>
                <a:spLocks noChangeArrowheads="1"/>
              </p:cNvSpPr>
              <p:nvPr/>
            </p:nvSpPr>
            <p:spPr bwMode="auto">
              <a:xfrm>
                <a:off x="4895" y="3024"/>
                <a:ext cx="231" cy="288"/>
              </a:xfrm>
              <a:prstGeom prst="can">
                <a:avLst>
                  <a:gd name="adj" fmla="val 31169"/>
                </a:avLst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90" name="Line 86"/>
              <p:cNvSpPr>
                <a:spLocks noChangeShapeType="1"/>
              </p:cNvSpPr>
              <p:nvPr/>
            </p:nvSpPr>
            <p:spPr bwMode="auto">
              <a:xfrm flipH="1">
                <a:off x="4493" y="3197"/>
                <a:ext cx="40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00791" name="Line 87"/>
          <p:cNvSpPr>
            <a:spLocks noChangeShapeType="1"/>
          </p:cNvSpPr>
          <p:nvPr/>
        </p:nvSpPr>
        <p:spPr bwMode="auto">
          <a:xfrm flipH="1">
            <a:off x="5578475" y="2149475"/>
            <a:ext cx="0" cy="639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792" name="Line 88"/>
          <p:cNvSpPr>
            <a:spLocks noChangeShapeType="1"/>
          </p:cNvSpPr>
          <p:nvPr/>
        </p:nvSpPr>
        <p:spPr bwMode="auto">
          <a:xfrm>
            <a:off x="6369050" y="2149475"/>
            <a:ext cx="0" cy="639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793" name="Line 89"/>
          <p:cNvSpPr>
            <a:spLocks noChangeShapeType="1"/>
          </p:cNvSpPr>
          <p:nvPr/>
        </p:nvSpPr>
        <p:spPr bwMode="auto">
          <a:xfrm>
            <a:off x="7040563" y="2149475"/>
            <a:ext cx="0" cy="639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0794" name="Group 90"/>
          <p:cNvGrpSpPr>
            <a:grpSpLocks/>
          </p:cNvGrpSpPr>
          <p:nvPr/>
        </p:nvGrpSpPr>
        <p:grpSpPr bwMode="auto">
          <a:xfrm>
            <a:off x="549275" y="3429000"/>
            <a:ext cx="1919288" cy="2286000"/>
            <a:chOff x="346" y="2160"/>
            <a:chExt cx="1209" cy="1440"/>
          </a:xfrm>
        </p:grpSpPr>
        <p:graphicFrame>
          <p:nvGraphicFramePr>
            <p:cNvPr id="200795" name="Object 91"/>
            <p:cNvGraphicFramePr>
              <a:graphicFrameLocks noChangeAspect="1"/>
            </p:cNvGraphicFramePr>
            <p:nvPr/>
          </p:nvGraphicFramePr>
          <p:xfrm>
            <a:off x="346" y="2160"/>
            <a:ext cx="518" cy="4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5" name="Micrografx Windows Draw 6.0 Drawing" r:id="rId3" imgW="474480" imgH="457200" progId="Draw.Document.6">
                    <p:embed/>
                  </p:oleObj>
                </mc:Choice>
                <mc:Fallback>
                  <p:oleObj name="Micrografx Windows Draw 6.0 Drawing" r:id="rId3" imgW="474480" imgH="457200" progId="Draw.Document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6" y="2160"/>
                          <a:ext cx="518" cy="4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0796" name="Object 92"/>
            <p:cNvGraphicFramePr>
              <a:graphicFrameLocks noChangeAspect="1"/>
            </p:cNvGraphicFramePr>
            <p:nvPr/>
          </p:nvGraphicFramePr>
          <p:xfrm>
            <a:off x="346" y="2909"/>
            <a:ext cx="518" cy="4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6" name="Micrografx Windows Draw 6.0 Drawing" r:id="rId5" imgW="474480" imgH="457200" progId="Draw.Document.6">
                    <p:embed/>
                  </p:oleObj>
                </mc:Choice>
                <mc:Fallback>
                  <p:oleObj name="Micrografx Windows Draw 6.0 Drawing" r:id="rId5" imgW="474480" imgH="457200" progId="Draw.Document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6" y="2909"/>
                          <a:ext cx="518" cy="4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0797" name="Text Box 93"/>
            <p:cNvSpPr txBox="1">
              <a:spLocks noChangeArrowheads="1"/>
            </p:cNvSpPr>
            <p:nvPr/>
          </p:nvSpPr>
          <p:spPr bwMode="auto">
            <a:xfrm>
              <a:off x="403" y="3408"/>
              <a:ext cx="40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0"/>
                <a:t>Users</a:t>
              </a:r>
            </a:p>
          </p:txBody>
        </p:sp>
        <p:sp>
          <p:nvSpPr>
            <p:cNvPr id="200798" name="Line 94"/>
            <p:cNvSpPr>
              <a:spLocks noChangeShapeType="1"/>
            </p:cNvSpPr>
            <p:nvPr/>
          </p:nvSpPr>
          <p:spPr bwMode="auto">
            <a:xfrm>
              <a:off x="864" y="2448"/>
              <a:ext cx="634" cy="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99" name="Line 95"/>
            <p:cNvSpPr>
              <a:spLocks noChangeShapeType="1"/>
            </p:cNvSpPr>
            <p:nvPr/>
          </p:nvSpPr>
          <p:spPr bwMode="auto">
            <a:xfrm flipV="1">
              <a:off x="922" y="3024"/>
              <a:ext cx="633" cy="1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31323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0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0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0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0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0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0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0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0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0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0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0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0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0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82" grpId="0" animBg="1"/>
      <p:bldP spid="200783" grpId="0" animBg="1"/>
      <p:bldP spid="200784" grpId="0" animBg="1"/>
      <p:bldP spid="200785" grpId="0" animBg="1"/>
      <p:bldP spid="200791" grpId="0" animBg="1"/>
      <p:bldP spid="200792" grpId="0" animBg="1"/>
      <p:bldP spid="20079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B65A-13E6-1A4B-A5FA-6A165B85BBF8}" type="slidenum">
              <a:rPr lang="en-US"/>
              <a:pPr/>
              <a:t>12</a:t>
            </a:fld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Fault Analysis Use Case</a:t>
            </a:r>
            <a:endParaRPr lang="en-US" dirty="0"/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Name: </a:t>
            </a:r>
            <a:r>
              <a:rPr lang="en-US" dirty="0"/>
              <a:t>Fix Coolant Leak</a:t>
            </a:r>
          </a:p>
          <a:p>
            <a:pPr lvl="5">
              <a:lnSpc>
                <a:spcPct val="90000"/>
              </a:lnSpc>
            </a:pPr>
            <a:endParaRPr lang="en-US" sz="1050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Goal: </a:t>
            </a:r>
            <a:r>
              <a:rPr lang="en-US" dirty="0"/>
              <a:t>Provide remedies to a coolant leak.</a:t>
            </a:r>
          </a:p>
          <a:p>
            <a:pPr lvl="4">
              <a:lnSpc>
                <a:spcPct val="90000"/>
              </a:lnSpc>
            </a:pPr>
            <a:endParaRPr lang="en-US" sz="1050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Summary: </a:t>
            </a:r>
            <a:r>
              <a:rPr lang="en-US" dirty="0"/>
              <a:t>An astronaut must be provided remedies to a detected coolant leak in the space vehicle.</a:t>
            </a:r>
          </a:p>
          <a:p>
            <a:pPr lvl="4">
              <a:lnSpc>
                <a:spcPct val="90000"/>
              </a:lnSpc>
            </a:pPr>
            <a:endParaRPr lang="en-US" sz="1050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Actors: </a:t>
            </a:r>
            <a:r>
              <a:rPr lang="en-US" dirty="0"/>
              <a:t>The astronaut and the space </a:t>
            </a:r>
            <a:r>
              <a:rPr lang="en-US" dirty="0" smtClean="0"/>
              <a:t>vehicle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000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B65A-13E6-1A4B-A5FA-6A165B85BBF8}" type="slidenum">
              <a:rPr lang="en-US"/>
              <a:pPr/>
              <a:t>13</a:t>
            </a:fld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Fault Analysis Use Case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B23C00"/>
                </a:solidFill>
              </a:rPr>
              <a:t>Preconditions</a:t>
            </a:r>
          </a:p>
          <a:p>
            <a:pPr lvl="5">
              <a:lnSpc>
                <a:spcPct val="90000"/>
              </a:lnSpc>
            </a:pPr>
            <a:endParaRPr lang="en-US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The astronaut is in the space vehicle.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space vehicle is in space.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system sensors are actively monitoring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vehicle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 smtClean="0"/>
          </a:p>
          <a:p>
            <a:pPr marL="533400" indent="-533400"/>
            <a:r>
              <a:rPr lang="en-US" dirty="0">
                <a:solidFill>
                  <a:srgbClr val="B23C00"/>
                </a:solidFill>
              </a:rPr>
              <a:t>Primary </a:t>
            </a:r>
            <a:r>
              <a:rPr lang="en-US" dirty="0" smtClean="0">
                <a:solidFill>
                  <a:srgbClr val="B23C00"/>
                </a:solidFill>
              </a:rPr>
              <a:t>trigger</a:t>
            </a:r>
          </a:p>
          <a:p>
            <a:pPr marL="2817813" lvl="5" indent="-533400"/>
            <a:endParaRPr lang="en-US" dirty="0">
              <a:solidFill>
                <a:srgbClr val="B23C00"/>
              </a:solidFill>
            </a:endParaRPr>
          </a:p>
          <a:p>
            <a:pPr marL="928688" lvl="1" indent="-457200"/>
            <a:r>
              <a:rPr lang="en-US" dirty="0"/>
              <a:t>The </a:t>
            </a:r>
            <a:r>
              <a:rPr lang="en-US" dirty="0" smtClean="0"/>
              <a:t>vehicle sensors </a:t>
            </a:r>
            <a:r>
              <a:rPr lang="en-US" dirty="0"/>
              <a:t>detect a drop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the warp engine coolant level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494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1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1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431E-54C0-E64D-B866-CC2B1CE50605}" type="slidenum">
              <a:rPr lang="en-US"/>
              <a:pPr/>
              <a:t>14</a:t>
            </a:fld>
            <a:endParaRPr lang="en-US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Fault Analysis Use Case</a:t>
            </a:r>
            <a:r>
              <a:rPr lang="en-US" i="1" dirty="0"/>
              <a:t>, cont’d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 dirty="0" smtClean="0">
                <a:solidFill>
                  <a:srgbClr val="B23C00"/>
                </a:solidFill>
              </a:rPr>
              <a:t>Primary sequence</a:t>
            </a:r>
          </a:p>
          <a:p>
            <a:pPr marL="2817813" lvl="5" indent="-533400"/>
            <a:endParaRPr lang="en-US" dirty="0">
              <a:solidFill>
                <a:srgbClr val="B23C00"/>
              </a:solidFill>
            </a:endParaRPr>
          </a:p>
          <a:p>
            <a:pPr marL="928688" lvl="1" indent="-457200">
              <a:buFont typeface="Wingdings" charset="0"/>
              <a:buAutoNum type="arabicPeriod"/>
            </a:pPr>
            <a:r>
              <a:rPr lang="en-US" dirty="0"/>
              <a:t>The sensor monitor display flags a coolant leak</a:t>
            </a:r>
            <a:r>
              <a:rPr lang="en-US" dirty="0" smtClean="0"/>
              <a:t>.</a:t>
            </a:r>
          </a:p>
          <a:p>
            <a:pPr marL="3232151" lvl="6" indent="-457200">
              <a:buFont typeface="Wingdings" charset="0"/>
              <a:buAutoNum type="arabicPeriod"/>
            </a:pPr>
            <a:endParaRPr lang="en-US" dirty="0"/>
          </a:p>
          <a:p>
            <a:pPr marL="928688" lvl="1" indent="-457200">
              <a:buFont typeface="Wingdings" charset="0"/>
              <a:buAutoNum type="arabicPeriod"/>
            </a:pPr>
            <a:r>
              <a:rPr lang="en-US" dirty="0"/>
              <a:t>Realtime fault analysis </a:t>
            </a:r>
            <a:r>
              <a:rPr lang="en-US" dirty="0" smtClean="0"/>
              <a:t>displays </a:t>
            </a:r>
            <a:r>
              <a:rPr lang="en-US" dirty="0"/>
              <a:t>possible diagnoses.</a:t>
            </a:r>
          </a:p>
          <a:p>
            <a:pPr lvl="2">
              <a:buFont typeface="Wingdings" charset="0"/>
              <a:buChar char="n"/>
            </a:pPr>
            <a:r>
              <a:rPr lang="en-US" dirty="0"/>
              <a:t>See use case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Match fault</a:t>
            </a:r>
            <a:r>
              <a:rPr lang="ja-JP" altLang="en-US" dirty="0">
                <a:latin typeface="Arial"/>
              </a:rPr>
              <a:t>”</a:t>
            </a:r>
            <a:endParaRPr lang="en-US" dirty="0"/>
          </a:p>
          <a:p>
            <a:pPr lvl="2">
              <a:buFont typeface="Wingdings" charset="0"/>
              <a:buChar char="n"/>
            </a:pPr>
            <a:r>
              <a:rPr lang="en-US" dirty="0"/>
              <a:t>See use case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Compute confidence level</a:t>
            </a:r>
            <a:r>
              <a:rPr lang="ja-JP" altLang="en-US" dirty="0" smtClean="0">
                <a:latin typeface="Arial"/>
              </a:rPr>
              <a:t>”</a:t>
            </a:r>
            <a:endParaRPr lang="en-US" altLang="ja-JP" dirty="0" smtClean="0">
              <a:latin typeface="Arial"/>
            </a:endParaRPr>
          </a:p>
          <a:p>
            <a:pPr lvl="7"/>
            <a:endParaRPr lang="en-US" dirty="0"/>
          </a:p>
          <a:p>
            <a:pPr marL="928688" lvl="1" indent="-457200">
              <a:buFont typeface="Wingdings" charset="0"/>
              <a:buAutoNum type="arabicPeriod"/>
            </a:pPr>
            <a:r>
              <a:rPr lang="en-US" dirty="0"/>
              <a:t>The astronaut clicks on each diagnosis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display the associated remedy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866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E59DE-69DE-B249-95F9-144145AC4D1C}" type="slidenum">
              <a:rPr lang="en-US"/>
              <a:pPr/>
              <a:t>15</a:t>
            </a:fld>
            <a:endParaRPr lang="en-US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Fault Analysis Use Case</a:t>
            </a:r>
            <a:r>
              <a:rPr lang="en-US" i="1" dirty="0"/>
              <a:t>, cont’d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Primary </a:t>
            </a:r>
            <a:r>
              <a:rPr lang="en-US" dirty="0" err="1" smtClean="0">
                <a:solidFill>
                  <a:srgbClr val="B23C00"/>
                </a:solidFill>
              </a:rPr>
              <a:t>postconditions</a:t>
            </a:r>
            <a:endParaRPr lang="en-US" dirty="0" smtClean="0">
              <a:solidFill>
                <a:srgbClr val="B23C00"/>
              </a:solidFill>
            </a:endParaRPr>
          </a:p>
          <a:p>
            <a:pPr lvl="5">
              <a:lnSpc>
                <a:spcPct val="80000"/>
              </a:lnSpc>
            </a:pPr>
            <a:endParaRPr lang="en-US" dirty="0">
              <a:solidFill>
                <a:srgbClr val="B23C00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2000" dirty="0"/>
              <a:t>The astronaut chooses the most likely diagnosis.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astronaut implements the corresponding remedy.</a:t>
            </a:r>
          </a:p>
          <a:p>
            <a:pPr lvl="3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Alternate sequences</a:t>
            </a:r>
          </a:p>
          <a:p>
            <a:pPr lvl="1">
              <a:lnSpc>
                <a:spcPct val="80000"/>
              </a:lnSpc>
            </a:pPr>
            <a:r>
              <a:rPr lang="en-US" sz="2000" i="1" dirty="0"/>
              <a:t>etc.</a:t>
            </a:r>
          </a:p>
          <a:p>
            <a:pPr lvl="3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Nonfunctional </a:t>
            </a:r>
            <a:r>
              <a:rPr lang="en-US" dirty="0" smtClean="0">
                <a:solidFill>
                  <a:srgbClr val="B23C00"/>
                </a:solidFill>
              </a:rPr>
              <a:t>requirements</a:t>
            </a:r>
          </a:p>
          <a:p>
            <a:pPr lvl="5">
              <a:lnSpc>
                <a:spcPct val="80000"/>
              </a:lnSpc>
            </a:pPr>
            <a:endParaRPr lang="en-US" dirty="0">
              <a:solidFill>
                <a:srgbClr val="B23C00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2000" dirty="0"/>
              <a:t>The system sensors are constantly active.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system displays alerts in real time.</a:t>
            </a:r>
          </a:p>
          <a:p>
            <a:pPr lvl="3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Glossary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rgbClr val="0033CC"/>
                </a:solidFill>
              </a:rPr>
              <a:t>astronaut </a:t>
            </a:r>
            <a:r>
              <a:rPr lang="en-US" sz="2000" dirty="0"/>
              <a:t>= a person flying in the space vehicle.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rgbClr val="0033CC"/>
                </a:solidFill>
              </a:rPr>
              <a:t>space vehicle </a:t>
            </a:r>
            <a:r>
              <a:rPr lang="en-US" sz="2000" dirty="0"/>
              <a:t>= </a:t>
            </a:r>
            <a:r>
              <a:rPr lang="en-US" sz="2000" i="1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553120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3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37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37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37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37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377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84611-106D-4B47-B2ED-13107A72205F}" type="slidenum">
              <a:rPr lang="en-US"/>
              <a:pPr/>
              <a:t>16</a:t>
            </a:fld>
            <a:endParaRPr 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Case Demo</a:t>
            </a:r>
          </a:p>
        </p:txBody>
      </p:sp>
      <p:sp>
        <p:nvSpPr>
          <p:cNvPr id="204803" name="Text Box 3"/>
          <p:cNvSpPr txBox="1">
            <a:spLocks noChangeArrowheads="1"/>
          </p:cNvSpPr>
          <p:nvPr/>
        </p:nvSpPr>
        <p:spPr bwMode="auto">
          <a:xfrm>
            <a:off x="107366" y="1783098"/>
            <a:ext cx="885370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0" u="sng" dirty="0">
                <a:solidFill>
                  <a:srgbClr val="0000FF"/>
                </a:solidFill>
                <a:hlinkClick r:id="rId2"/>
              </a:rPr>
              <a:t>http://www.cs.sjsu.edu/~mak</a:t>
            </a:r>
            <a:r>
              <a:rPr lang="en-US" sz="2400" b="0" u="sng" dirty="0" smtClean="0">
                <a:solidFill>
                  <a:srgbClr val="0000FF"/>
                </a:solidFill>
                <a:hlinkClick r:id="rId2"/>
              </a:rPr>
              <a:t>/CS160/lectures</a:t>
            </a:r>
            <a:r>
              <a:rPr lang="en-US" sz="2400" b="0" u="sng" dirty="0">
                <a:solidFill>
                  <a:srgbClr val="0000FF"/>
                </a:solidFill>
                <a:hlinkClick r:id="rId2"/>
              </a:rPr>
              <a:t>/prototype-100204/</a:t>
            </a:r>
            <a:endParaRPr lang="en-US" sz="2400" b="0" u="sng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051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3B42-46BD-DB44-BBCE-D2859BB8A731}" type="slidenum">
              <a:rPr lang="en-US"/>
              <a:pPr/>
              <a:t>17</a:t>
            </a:fld>
            <a:endParaRPr lang="en-US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Actual Screen Shot</a:t>
            </a:r>
            <a:endParaRPr lang="en-US" dirty="0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78475" y="1295400"/>
            <a:ext cx="3108325" cy="4835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NASA lingo</a:t>
            </a:r>
          </a:p>
          <a:p>
            <a:pPr lvl="2">
              <a:lnSpc>
                <a:spcPct val="90000"/>
              </a:lnSpc>
            </a:pPr>
            <a:endParaRPr lang="en-US" sz="1800" dirty="0">
              <a:solidFill>
                <a:srgbClr val="0033CC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B23C00"/>
                </a:solidFill>
              </a:rPr>
              <a:t>ISS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International Space Station</a:t>
            </a:r>
          </a:p>
          <a:p>
            <a:pPr lvl="2">
              <a:lnSpc>
                <a:spcPct val="90000"/>
              </a:lnSpc>
            </a:pPr>
            <a:endParaRPr lang="en-US" sz="1800" dirty="0"/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B23C00"/>
                </a:solidFill>
              </a:rPr>
              <a:t>PUI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Program Unique Identifier (i.e., part number)</a:t>
            </a:r>
          </a:p>
          <a:p>
            <a:pPr lvl="2">
              <a:lnSpc>
                <a:spcPct val="90000"/>
              </a:lnSpc>
            </a:pPr>
            <a:endParaRPr lang="en-US" sz="1800" dirty="0"/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B23C00"/>
                </a:solidFill>
              </a:rPr>
              <a:t>PRACA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Problem Report and Corrective Action</a:t>
            </a:r>
          </a:p>
        </p:txBody>
      </p:sp>
      <p:pic>
        <p:nvPicPr>
          <p:cNvPr id="205828" name="Picture 4" descr="screensho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3" y="1235075"/>
            <a:ext cx="4960937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6867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44E4-8736-BB45-9C33-904D8728E299}" type="slidenum">
              <a:rPr lang="en-US"/>
              <a:pPr/>
              <a:t>18</a:t>
            </a:fld>
            <a:endParaRPr lang="en-US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</a:t>
            </a:r>
            <a:r>
              <a:rPr lang="en-US" dirty="0" smtClean="0"/>
              <a:t>#4: </a:t>
            </a:r>
            <a:r>
              <a:rPr lang="en-US" dirty="0"/>
              <a:t>Conceptual Design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Oral presentations next </a:t>
            </a:r>
            <a:r>
              <a:rPr lang="en-US" dirty="0" smtClean="0">
                <a:solidFill>
                  <a:srgbClr val="B23C00"/>
                </a:solidFill>
              </a:rPr>
              <a:t>week.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CS 160: </a:t>
            </a:r>
            <a:r>
              <a:rPr lang="en-US" dirty="0" smtClean="0"/>
              <a:t>     4 </a:t>
            </a:r>
            <a:r>
              <a:rPr lang="en-US" dirty="0"/>
              <a:t>teams Tuesday, 4 teams Thursday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CMPE 131: 6 teams Tuesday, 6 teams Thursday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Do a </a:t>
            </a:r>
            <a:r>
              <a:rPr lang="en-US" dirty="0">
                <a:solidFill>
                  <a:srgbClr val="B23C00"/>
                </a:solidFill>
              </a:rPr>
              <a:t>product pitch </a:t>
            </a:r>
            <a:r>
              <a:rPr lang="en-US" dirty="0"/>
              <a:t>for your web application.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CS 160 project team has 15 minutes.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CMPE 131 project team has 12 </a:t>
            </a:r>
            <a:r>
              <a:rPr lang="en-US" dirty="0" smtClean="0"/>
              <a:t>minutes.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Grab </a:t>
            </a:r>
            <a:r>
              <a:rPr lang="en-US" dirty="0"/>
              <a:t>the audience’s attention in the first </a:t>
            </a:r>
            <a:r>
              <a:rPr lang="en-US" dirty="0" smtClean="0"/>
              <a:t>minute.</a:t>
            </a:r>
            <a:endParaRPr lang="en-US" sz="1450" dirty="0"/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PowerPoint </a:t>
            </a:r>
            <a:r>
              <a:rPr lang="en-US" dirty="0"/>
              <a:t>slides plus a </a:t>
            </a:r>
            <a:r>
              <a:rPr lang="en-US" dirty="0">
                <a:solidFill>
                  <a:srgbClr val="B23C00"/>
                </a:solidFill>
              </a:rPr>
              <a:t>live web demo</a:t>
            </a:r>
            <a:r>
              <a:rPr lang="en-US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Demo </a:t>
            </a:r>
            <a:r>
              <a:rPr lang="en-US" dirty="0"/>
              <a:t>the prototype of a key use case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318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6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6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6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6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44E4-8736-BB45-9C33-904D8728E299}" type="slidenum">
              <a:rPr lang="en-US"/>
              <a:pPr/>
              <a:t>19</a:t>
            </a:fld>
            <a:endParaRPr lang="en-US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#4: Conceptual Design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dirty="0"/>
              <a:t>rest of the class will represent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potential future users and customers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your product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Allow </a:t>
            </a:r>
            <a:r>
              <a:rPr lang="en-US" dirty="0" smtClean="0"/>
              <a:t>a few minutes </a:t>
            </a:r>
            <a:r>
              <a:rPr lang="en-US" dirty="0"/>
              <a:t>for Q&amp;A and suggestions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rest of the class will fill out </a:t>
            </a:r>
            <a:r>
              <a:rPr lang="en-US" dirty="0">
                <a:solidFill>
                  <a:srgbClr val="B23C00"/>
                </a:solidFill>
              </a:rPr>
              <a:t>survey forms </a:t>
            </a:r>
            <a:r>
              <a:rPr lang="en-US" dirty="0"/>
              <a:t>rating whether or not they would buy and use your product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129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8EE62-8524-9F4E-897F-15D0D91087B1}" type="slidenum">
              <a:rPr lang="en-US"/>
              <a:pPr/>
              <a:t>2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Design</a:t>
            </a:r>
            <a:endParaRPr lang="en-US" dirty="0"/>
          </a:p>
        </p:txBody>
      </p:sp>
      <p:pic>
        <p:nvPicPr>
          <p:cNvPr id="194564" name="Picture 4" descr="fig02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928" y="1417342"/>
            <a:ext cx="8681412" cy="4023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65" name="Rectangle 5"/>
          <p:cNvSpPr>
            <a:spLocks noChangeArrowheads="1"/>
          </p:cNvSpPr>
          <p:nvPr/>
        </p:nvSpPr>
        <p:spPr bwMode="auto">
          <a:xfrm>
            <a:off x="1180563" y="2648324"/>
            <a:ext cx="2103097" cy="274637"/>
          </a:xfrm>
          <a:prstGeom prst="rect">
            <a:avLst/>
          </a:prstGeom>
          <a:noFill/>
          <a:ln w="28575">
            <a:solidFill>
              <a:srgbClr val="B23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55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#4: Conceptual Design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320994" cy="5029145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reate </a:t>
            </a:r>
            <a:r>
              <a:rPr lang="en-US" dirty="0"/>
              <a:t>a 1- or 2-page </a:t>
            </a:r>
            <a:r>
              <a:rPr lang="en-US" dirty="0">
                <a:solidFill>
                  <a:srgbClr val="B23C00"/>
                </a:solidFill>
              </a:rPr>
              <a:t>marketing </a:t>
            </a:r>
            <a:r>
              <a:rPr lang="en-US" dirty="0" smtClean="0">
                <a:solidFill>
                  <a:srgbClr val="B23C00"/>
                </a:solidFill>
              </a:rPr>
              <a:t>brochure</a:t>
            </a:r>
            <a:r>
              <a:rPr lang="en-US" dirty="0" smtClean="0"/>
              <a:t>:</a:t>
            </a:r>
            <a:endParaRPr lang="en-US" sz="3200" dirty="0"/>
          </a:p>
          <a:p>
            <a:pPr lvl="1"/>
            <a:r>
              <a:rPr lang="en-US" dirty="0"/>
              <a:t>The name of your product (the web application)</a:t>
            </a:r>
          </a:p>
          <a:p>
            <a:pPr lvl="1"/>
            <a:r>
              <a:rPr lang="en-US" dirty="0"/>
              <a:t>Problem statement and objectives</a:t>
            </a:r>
          </a:p>
          <a:p>
            <a:pPr lvl="2"/>
            <a:r>
              <a:rPr lang="en-US" dirty="0"/>
              <a:t>What is the purpose of this application?</a:t>
            </a:r>
          </a:p>
          <a:p>
            <a:pPr lvl="2"/>
            <a:r>
              <a:rPr lang="en-US" dirty="0"/>
              <a:t>What will it do?</a:t>
            </a:r>
          </a:p>
          <a:p>
            <a:pPr lvl="1"/>
            <a:r>
              <a:rPr lang="en-US" dirty="0"/>
              <a:t>A list of major </a:t>
            </a:r>
            <a:r>
              <a:rPr lang="en-US" dirty="0" smtClean="0"/>
              <a:t>features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Submit your </a:t>
            </a:r>
            <a:r>
              <a:rPr lang="en-US" dirty="0"/>
              <a:t>brochure </a:t>
            </a:r>
            <a:r>
              <a:rPr lang="en-US" dirty="0" smtClean="0"/>
              <a:t>(</a:t>
            </a:r>
            <a:r>
              <a:rPr lang="en-US" dirty="0"/>
              <a:t>as a PDF, JPEG, or GIF</a:t>
            </a:r>
            <a:r>
              <a:rPr lang="en-US" dirty="0" smtClean="0"/>
              <a:t>) to Canvas at </a:t>
            </a:r>
            <a:r>
              <a:rPr lang="en-US" dirty="0"/>
              <a:t>least one day before </a:t>
            </a:r>
            <a:r>
              <a:rPr lang="en-US" dirty="0" smtClean="0"/>
              <a:t>your presentation.</a:t>
            </a:r>
          </a:p>
          <a:p>
            <a:pPr lvl="1"/>
            <a:r>
              <a:rPr lang="en-US" dirty="0" smtClean="0"/>
              <a:t>Assignments/Brochure</a:t>
            </a:r>
            <a:endParaRPr lang="en-US" dirty="0"/>
          </a:p>
          <a:p>
            <a:pPr lvl="1"/>
            <a:r>
              <a:rPr lang="en-US" dirty="0" smtClean="0"/>
              <a:t>I will post </a:t>
            </a:r>
            <a:r>
              <a:rPr lang="en-US" dirty="0"/>
              <a:t>it on the class </a:t>
            </a:r>
            <a:r>
              <a:rPr lang="en-US" dirty="0" smtClean="0"/>
              <a:t>website.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592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#4: Conceptual Design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Presentation schedule, CS 160-01</a:t>
            </a:r>
          </a:p>
          <a:p>
            <a:pPr lvl="6"/>
            <a:endParaRPr lang="en-US" sz="1100" dirty="0" smtClean="0"/>
          </a:p>
          <a:p>
            <a:r>
              <a:rPr lang="en-US" sz="2400" dirty="0" smtClean="0">
                <a:solidFill>
                  <a:srgbClr val="B23C00"/>
                </a:solidFill>
              </a:rPr>
              <a:t>Tuesday, March 1</a:t>
            </a:r>
          </a:p>
          <a:p>
            <a:pPr lvl="1"/>
            <a:r>
              <a:rPr lang="en-US" sz="2000" dirty="0" smtClean="0"/>
              <a:t>Big Trains</a:t>
            </a:r>
          </a:p>
          <a:p>
            <a:pPr lvl="1"/>
            <a:r>
              <a:rPr lang="en-US" sz="2000" dirty="0" smtClean="0"/>
              <a:t>Code-Ninjas</a:t>
            </a:r>
          </a:p>
          <a:p>
            <a:pPr lvl="1"/>
            <a:r>
              <a:rPr lang="en-US" sz="2000" dirty="0" err="1" smtClean="0"/>
              <a:t>NoName</a:t>
            </a:r>
            <a:endParaRPr lang="en-US" sz="2000" dirty="0" smtClean="0"/>
          </a:p>
          <a:p>
            <a:pPr lvl="1"/>
            <a:r>
              <a:rPr lang="en-US" sz="2000" dirty="0" smtClean="0"/>
              <a:t>Revy</a:t>
            </a:r>
          </a:p>
          <a:p>
            <a:pPr lvl="4"/>
            <a:endParaRPr lang="en-US" sz="1100" dirty="0" smtClean="0"/>
          </a:p>
          <a:p>
            <a:r>
              <a:rPr lang="en-US" sz="2400" dirty="0" smtClean="0">
                <a:solidFill>
                  <a:srgbClr val="B23C00"/>
                </a:solidFill>
              </a:rPr>
              <a:t>Thursday, March 3</a:t>
            </a:r>
          </a:p>
          <a:p>
            <a:pPr lvl="1"/>
            <a:r>
              <a:rPr lang="en-US" sz="2000" dirty="0" smtClean="0"/>
              <a:t>Ruby Baby</a:t>
            </a:r>
          </a:p>
          <a:p>
            <a:pPr lvl="1"/>
            <a:r>
              <a:rPr lang="en-US" sz="2000" dirty="0" err="1" smtClean="0"/>
              <a:t>Softneers</a:t>
            </a:r>
            <a:endParaRPr lang="en-US" sz="2000" dirty="0" smtClean="0"/>
          </a:p>
          <a:p>
            <a:pPr lvl="1"/>
            <a:r>
              <a:rPr lang="en-US" sz="2000" dirty="0" smtClean="0"/>
              <a:t>TBA</a:t>
            </a:r>
          </a:p>
          <a:p>
            <a:pPr lvl="1"/>
            <a:r>
              <a:rPr lang="en-US" sz="2000" dirty="0" smtClean="0"/>
              <a:t>Underground </a:t>
            </a:r>
            <a:r>
              <a:rPr lang="en-US" sz="2000" dirty="0" err="1" smtClean="0"/>
              <a:t>Railsroad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767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#4: Conceptual Design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Presentation schedule, CS 160-02</a:t>
            </a:r>
          </a:p>
          <a:p>
            <a:pPr lvl="6"/>
            <a:endParaRPr lang="en-US" sz="1100" dirty="0" smtClean="0"/>
          </a:p>
          <a:p>
            <a:r>
              <a:rPr lang="en-US" sz="2400" dirty="0" smtClean="0">
                <a:solidFill>
                  <a:srgbClr val="B23C00"/>
                </a:solidFill>
              </a:rPr>
              <a:t>Tuesday, March 1</a:t>
            </a:r>
          </a:p>
          <a:p>
            <a:pPr lvl="1"/>
            <a:r>
              <a:rPr lang="en-US" sz="2000" dirty="0" smtClean="0"/>
              <a:t>Face</a:t>
            </a:r>
          </a:p>
          <a:p>
            <a:pPr lvl="1"/>
            <a:r>
              <a:rPr lang="en-US" sz="2000" dirty="0" smtClean="0"/>
              <a:t>Green</a:t>
            </a:r>
          </a:p>
          <a:p>
            <a:pPr lvl="1"/>
            <a:r>
              <a:rPr lang="en-US" sz="2000" dirty="0" smtClean="0"/>
              <a:t>Hacking Bad</a:t>
            </a:r>
          </a:p>
          <a:p>
            <a:pPr lvl="1"/>
            <a:r>
              <a:rPr lang="en-US" sz="2000" dirty="0" smtClean="0"/>
              <a:t>Mak &amp; Cheese</a:t>
            </a:r>
          </a:p>
          <a:p>
            <a:pPr lvl="4"/>
            <a:endParaRPr lang="en-US" sz="1100" dirty="0" smtClean="0"/>
          </a:p>
          <a:p>
            <a:r>
              <a:rPr lang="en-US" sz="2400" dirty="0" smtClean="0">
                <a:solidFill>
                  <a:srgbClr val="B23C00"/>
                </a:solidFill>
              </a:rPr>
              <a:t>Thursday, March 3</a:t>
            </a:r>
          </a:p>
          <a:p>
            <a:pPr lvl="1"/>
            <a:r>
              <a:rPr lang="en-US" sz="2000" dirty="0" smtClean="0"/>
              <a:t>Spartans on Rails</a:t>
            </a:r>
          </a:p>
          <a:p>
            <a:pPr lvl="1"/>
            <a:r>
              <a:rPr lang="en-US" sz="2000" dirty="0" err="1" smtClean="0"/>
              <a:t>SpartanSE</a:t>
            </a:r>
            <a:endParaRPr lang="en-US" sz="2000" dirty="0" smtClean="0"/>
          </a:p>
          <a:p>
            <a:pPr lvl="1"/>
            <a:r>
              <a:rPr lang="en-US" sz="2000" dirty="0" smtClean="0"/>
              <a:t>The A Team</a:t>
            </a:r>
          </a:p>
          <a:p>
            <a:pPr lvl="1"/>
            <a:r>
              <a:rPr lang="en-US" sz="2000" dirty="0" smtClean="0"/>
              <a:t>The Directors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832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#4: Conceptual Design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98"/>
          </a:xfrm>
        </p:spPr>
        <p:txBody>
          <a:bodyPr/>
          <a:lstStyle/>
          <a:p>
            <a:r>
              <a:rPr lang="en-US" sz="2400" dirty="0" smtClean="0"/>
              <a:t>Presentation schedule, CMPE 131-01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45" y="1965977"/>
            <a:ext cx="8229600" cy="310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2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sz="2400" dirty="0" smtClean="0">
                <a:solidFill>
                  <a:srgbClr val="B23C00"/>
                </a:solidFill>
              </a:rPr>
              <a:t>Tuesday, March 1</a:t>
            </a:r>
          </a:p>
          <a:p>
            <a:pPr lvl="1"/>
            <a:r>
              <a:rPr lang="en-US" sz="2000" dirty="0" smtClean="0"/>
              <a:t>ARMY</a:t>
            </a:r>
          </a:p>
          <a:p>
            <a:pPr lvl="1"/>
            <a:r>
              <a:rPr lang="en-US" sz="2000" dirty="0" err="1" smtClean="0"/>
              <a:t>Codiggers</a:t>
            </a:r>
            <a:endParaRPr lang="en-US" sz="2000" dirty="0" smtClean="0"/>
          </a:p>
          <a:p>
            <a:pPr lvl="1"/>
            <a:r>
              <a:rPr lang="en-US" sz="2000" dirty="0" smtClean="0"/>
              <a:t>Cupid’s Minions</a:t>
            </a:r>
          </a:p>
          <a:p>
            <a:pPr lvl="1"/>
            <a:r>
              <a:rPr lang="en-US" sz="2000" dirty="0" smtClean="0"/>
              <a:t>Fabulous</a:t>
            </a:r>
          </a:p>
          <a:p>
            <a:pPr lvl="1"/>
            <a:r>
              <a:rPr lang="en-US" sz="2000" dirty="0" smtClean="0"/>
              <a:t>Gains</a:t>
            </a:r>
          </a:p>
          <a:p>
            <a:pPr lvl="1"/>
            <a:r>
              <a:rPr lang="en-US" sz="2000" dirty="0" smtClean="0"/>
              <a:t>JAMH</a:t>
            </a:r>
          </a:p>
          <a:p>
            <a:pPr lvl="4"/>
            <a:endParaRPr lang="en-US" sz="1100" dirty="0" smtClean="0"/>
          </a:p>
          <a:p>
            <a:r>
              <a:rPr lang="en-US" sz="2400" dirty="0" smtClean="0">
                <a:solidFill>
                  <a:srgbClr val="B23C00"/>
                </a:solidFill>
              </a:rPr>
              <a:t>Thursday, March 3</a:t>
            </a:r>
          </a:p>
          <a:p>
            <a:pPr lvl="1"/>
            <a:r>
              <a:rPr lang="en-US" sz="2000" dirty="0" smtClean="0"/>
              <a:t>NoName4</a:t>
            </a:r>
          </a:p>
          <a:p>
            <a:pPr lvl="1"/>
            <a:r>
              <a:rPr lang="en-US" sz="2000" dirty="0" err="1" smtClean="0"/>
              <a:t>Piramides</a:t>
            </a:r>
            <a:endParaRPr lang="en-US" sz="2000" dirty="0" smtClean="0"/>
          </a:p>
          <a:p>
            <a:pPr lvl="1"/>
            <a:r>
              <a:rPr lang="en-US" sz="2000" dirty="0" smtClean="0"/>
              <a:t>Rubber Ducks</a:t>
            </a:r>
          </a:p>
          <a:p>
            <a:pPr lvl="1"/>
            <a:r>
              <a:rPr lang="en-US" sz="2000" dirty="0" err="1" smtClean="0"/>
              <a:t>RubyLand</a:t>
            </a:r>
            <a:endParaRPr lang="en-US" sz="2000" dirty="0" smtClean="0"/>
          </a:p>
          <a:p>
            <a:pPr lvl="1"/>
            <a:r>
              <a:rPr lang="en-US" sz="2000" dirty="0" smtClean="0"/>
              <a:t>Sour Patch Kids</a:t>
            </a:r>
          </a:p>
          <a:p>
            <a:pPr lvl="1"/>
            <a:r>
              <a:rPr lang="en-US" sz="2000" dirty="0" err="1" smtClean="0"/>
              <a:t>Unispace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87736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44E4-8736-BB45-9C33-904D8728E299}" type="slidenum">
              <a:rPr lang="en-US"/>
              <a:pPr/>
              <a:t>24</a:t>
            </a:fld>
            <a:endParaRPr lang="en-US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#4: Conceptual </a:t>
            </a:r>
            <a:r>
              <a:rPr lang="en-US" dirty="0" smtClean="0"/>
              <a:t>Design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Add the Conceptual Design to your </a:t>
            </a:r>
            <a:br>
              <a:rPr lang="en-US" dirty="0" smtClean="0"/>
            </a:br>
            <a:r>
              <a:rPr lang="en-US" dirty="0" smtClean="0"/>
              <a:t>Functional Specification.</a:t>
            </a:r>
          </a:p>
          <a:p>
            <a:pPr lvl="4">
              <a:lnSpc>
                <a:spcPct val="90000"/>
              </a:lnSpc>
            </a:pPr>
            <a:endParaRPr lang="en-US" dirty="0" smtClean="0"/>
          </a:p>
          <a:p>
            <a:pPr lvl="0"/>
            <a:r>
              <a:rPr lang="en-US" dirty="0"/>
              <a:t>An overview of your </a:t>
            </a:r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list of major features</a:t>
            </a:r>
            <a:endParaRPr lang="en-US" sz="2800" dirty="0"/>
          </a:p>
          <a:p>
            <a:pPr lvl="1"/>
            <a:r>
              <a:rPr lang="en-US" dirty="0"/>
              <a:t>A description of your application’s major modules and how they will interact with each other</a:t>
            </a:r>
            <a:endParaRPr lang="en-US" sz="2800" dirty="0"/>
          </a:p>
          <a:p>
            <a:pPr lvl="1"/>
            <a:r>
              <a:rPr lang="en-US" dirty="0"/>
              <a:t>High-level architecture diagrams</a:t>
            </a:r>
            <a:endParaRPr lang="en-US" sz="2800" dirty="0"/>
          </a:p>
          <a:p>
            <a:pPr lvl="1"/>
            <a:r>
              <a:rPr lang="en-US" dirty="0"/>
              <a:t>No implementation </a:t>
            </a:r>
            <a:r>
              <a:rPr lang="en-US" dirty="0" smtClean="0"/>
              <a:t>details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88165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6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44E4-8736-BB45-9C33-904D8728E299}" type="slidenum">
              <a:rPr lang="en-US"/>
              <a:pPr/>
              <a:t>25</a:t>
            </a:fld>
            <a:endParaRPr lang="en-US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#4: Conceptual </a:t>
            </a:r>
            <a:r>
              <a:rPr lang="en-US" dirty="0" smtClean="0"/>
              <a:t>Design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/>
              <a:t>Screen </a:t>
            </a:r>
            <a:r>
              <a:rPr lang="en-US" dirty="0"/>
              <a:t>shots of mocked-up web </a:t>
            </a:r>
            <a:r>
              <a:rPr lang="en-US" dirty="0" smtClean="0"/>
              <a:t>pages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Illustrate the sequence of web pages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a key use case</a:t>
            </a:r>
            <a:r>
              <a:rPr lang="en-US" dirty="0" smtClean="0"/>
              <a:t>.</a:t>
            </a:r>
          </a:p>
          <a:p>
            <a:pPr lvl="6"/>
            <a:endParaRPr lang="en-US" dirty="0" smtClean="0"/>
          </a:p>
          <a:p>
            <a:pPr lvl="1"/>
            <a:r>
              <a:rPr lang="en-US" dirty="0" smtClean="0"/>
              <a:t>Taken from your live presentation.</a:t>
            </a:r>
          </a:p>
          <a:p>
            <a:pPr lvl="5"/>
            <a:endParaRPr lang="en-US" dirty="0"/>
          </a:p>
          <a:p>
            <a:r>
              <a:rPr lang="en-US" dirty="0" smtClean="0"/>
              <a:t>Your revised Functional Specification will </a:t>
            </a:r>
            <a:r>
              <a:rPr lang="en-US" dirty="0"/>
              <a:t>be due one week after your oral presentation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Resubmit to Canvas: Assignment #4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641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6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6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to Design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hlinkClick r:id="rId2"/>
              </a:rPr>
              <a:t>https://www.youtube.com/watch?v=</a:t>
            </a:r>
            <a:r>
              <a:rPr lang="en-US" sz="2400" dirty="0" smtClean="0">
                <a:hlinkClick r:id="rId2"/>
              </a:rPr>
              <a:t>BKorP55Aqvg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567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CEAC3-7F4A-7349-8C9D-BF99DC4B9BE7}" type="slidenum">
              <a:rPr lang="en-US"/>
              <a:pPr/>
              <a:t>3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Conceptual </a:t>
            </a:r>
            <a:r>
              <a:rPr lang="en-US" dirty="0" smtClean="0"/>
              <a:t>Design, </a:t>
            </a:r>
            <a:r>
              <a:rPr lang="en-US" i="1" dirty="0" smtClean="0"/>
              <a:t>cont’d</a:t>
            </a:r>
            <a:endParaRPr lang="en-US" i="1" dirty="0"/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high-level description </a:t>
            </a:r>
            <a:r>
              <a:rPr lang="en-US" dirty="0"/>
              <a:t>of your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application design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A written report and an oral presentation.</a:t>
            </a:r>
          </a:p>
          <a:p>
            <a:pPr lvl="1"/>
            <a:r>
              <a:rPr lang="en-US" dirty="0"/>
              <a:t>A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product pitch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.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Conceptual design </a:t>
            </a:r>
            <a:r>
              <a:rPr lang="en-US" dirty="0">
                <a:sym typeface="Wingdings" charset="0"/>
              </a:rPr>
              <a:t></a:t>
            </a:r>
            <a:r>
              <a:rPr lang="en-US" dirty="0"/>
              <a:t> formal design </a:t>
            </a:r>
            <a:r>
              <a:rPr lang="en-US" dirty="0" smtClean="0"/>
              <a:t>document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Created by the software developers.</a:t>
            </a:r>
          </a:p>
          <a:p>
            <a:pPr lvl="1"/>
            <a:r>
              <a:rPr lang="en-US" dirty="0"/>
              <a:t>Understandable by the </a:t>
            </a:r>
            <a:r>
              <a:rPr lang="en-US" dirty="0" smtClean="0"/>
              <a:t>product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users, clients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stakeholders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650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4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4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2FD1F-3ED5-034B-8CE2-2EB79ED2FCF2}" type="slidenum">
              <a:rPr lang="en-US"/>
              <a:pPr/>
              <a:t>4</a:t>
            </a:fld>
            <a:endParaRPr lang="en-US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Conceptual Design Contents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Problem</a:t>
            </a:r>
            <a:r>
              <a:rPr lang="en-US" dirty="0"/>
              <a:t> statement and objectives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What is the purpose of this application?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What will it do?</a:t>
            </a:r>
          </a:p>
          <a:p>
            <a:pPr lvl="2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Overview</a:t>
            </a:r>
            <a:r>
              <a:rPr lang="en-US" dirty="0"/>
              <a:t> of your </a:t>
            </a:r>
            <a:r>
              <a:rPr lang="en-US" dirty="0" smtClean="0"/>
              <a:t>solution</a:t>
            </a:r>
          </a:p>
          <a:p>
            <a:pPr lvl="7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 list of major features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description of your </a:t>
            </a:r>
            <a:r>
              <a:rPr lang="en-US" dirty="0" smtClean="0"/>
              <a:t>application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major modules and how they will interact with each other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High-level diagrams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 implementation </a:t>
            </a:r>
            <a:r>
              <a:rPr lang="en-US" dirty="0" smtClean="0"/>
              <a:t>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364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5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5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5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5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2FD1F-3ED5-034B-8CE2-2EB79ED2FCF2}" type="slidenum">
              <a:rPr lang="en-US"/>
              <a:pPr/>
              <a:t>5</a:t>
            </a:fld>
            <a:endParaRPr lang="en-US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Conceptual Design </a:t>
            </a:r>
            <a:r>
              <a:rPr lang="en-US" dirty="0" smtClean="0"/>
              <a:t>Contents, </a:t>
            </a:r>
            <a:r>
              <a:rPr lang="en-US" i="1" dirty="0" smtClean="0"/>
              <a:t>cont’d</a:t>
            </a:r>
            <a:endParaRPr lang="en-US" i="1" dirty="0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B23C00"/>
                </a:solidFill>
              </a:rPr>
              <a:t>Prototype</a:t>
            </a:r>
            <a:r>
              <a:rPr lang="en-US" dirty="0" smtClean="0"/>
              <a:t> </a:t>
            </a:r>
            <a:r>
              <a:rPr lang="en-US" dirty="0"/>
              <a:t>of a key use </a:t>
            </a:r>
            <a:r>
              <a:rPr lang="en-US" dirty="0" smtClean="0"/>
              <a:t>case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 sequence of screen </a:t>
            </a:r>
            <a:r>
              <a:rPr lang="en-US" dirty="0" smtClean="0"/>
              <a:t>shots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Or a live </a:t>
            </a:r>
            <a:r>
              <a:rPr lang="en-US" dirty="0"/>
              <a:t>demo with mocked-up web pages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can be </a:t>
            </a:r>
            <a:r>
              <a:rPr lang="en-US" dirty="0" smtClean="0"/>
              <a:t>static pages)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Or Rails-generated web pages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884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8516-72F5-414D-A396-54AE70A2AB4B}" type="slidenum">
              <a:rPr lang="en-US"/>
              <a:pPr/>
              <a:t>6</a:t>
            </a:fld>
            <a:endParaRPr lang="en-US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Conceptual Design Presentation</a:t>
            </a:r>
          </a:p>
        </p:txBody>
      </p:sp>
      <p:sp>
        <p:nvSpPr>
          <p:cNvPr id="196611" name="Text Box 3"/>
          <p:cNvSpPr txBox="1">
            <a:spLocks noChangeArrowheads="1"/>
          </p:cNvSpPr>
          <p:nvPr/>
        </p:nvSpPr>
        <p:spPr bwMode="auto">
          <a:xfrm>
            <a:off x="1789113" y="1417638"/>
            <a:ext cx="5526087" cy="1582737"/>
          </a:xfrm>
          <a:prstGeom prst="rect">
            <a:avLst/>
          </a:prstGeom>
          <a:noFill/>
          <a:ln w="28575">
            <a:solidFill>
              <a:srgbClr val="33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200" b="0">
                <a:solidFill>
                  <a:srgbClr val="000099"/>
                </a:solidFill>
                <a:latin typeface="Times New Roman" charset="0"/>
              </a:rPr>
              <a:t>Real-time Fault Analysis</a:t>
            </a:r>
            <a:br>
              <a:rPr lang="en-US" sz="3200" b="0">
                <a:solidFill>
                  <a:srgbClr val="000099"/>
                </a:solidFill>
                <a:latin typeface="Times New Roman" charset="0"/>
              </a:rPr>
            </a:br>
            <a:r>
              <a:rPr lang="en-US" sz="3200" b="0">
                <a:solidFill>
                  <a:srgbClr val="000099"/>
                </a:solidFill>
                <a:latin typeface="Times New Roman" charset="0"/>
              </a:rPr>
              <a:t>for</a:t>
            </a:r>
            <a:br>
              <a:rPr lang="en-US" sz="3200" b="0">
                <a:solidFill>
                  <a:srgbClr val="000099"/>
                </a:solidFill>
                <a:latin typeface="Times New Roman" charset="0"/>
              </a:rPr>
            </a:br>
            <a:r>
              <a:rPr lang="en-US" sz="3200" b="0">
                <a:solidFill>
                  <a:srgbClr val="000099"/>
                </a:solidFill>
                <a:latin typeface="Times New Roman" charset="0"/>
              </a:rPr>
              <a:t>Manned Space Vehicle Systems</a:t>
            </a:r>
          </a:p>
        </p:txBody>
      </p:sp>
      <p:sp>
        <p:nvSpPr>
          <p:cNvPr id="196612" name="Text Box 4"/>
          <p:cNvSpPr txBox="1">
            <a:spLocks noChangeArrowheads="1"/>
          </p:cNvSpPr>
          <p:nvPr/>
        </p:nvSpPr>
        <p:spPr bwMode="auto">
          <a:xfrm>
            <a:off x="2471738" y="5532438"/>
            <a:ext cx="42941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 b="0"/>
              <a:t>(Based on a real NASA application</a:t>
            </a:r>
          </a:p>
          <a:p>
            <a:pPr algn="ctr"/>
            <a:r>
              <a:rPr lang="en-US" sz="2000" b="0"/>
              <a:t>and an actual presentation.)</a:t>
            </a:r>
            <a:endParaRPr lang="en-US" sz="2000" b="0">
              <a:solidFill>
                <a:schemeClr val="folHlink"/>
              </a:solidFill>
              <a:latin typeface="Times New Roman" charset="0"/>
            </a:endParaRPr>
          </a:p>
        </p:txBody>
      </p:sp>
      <p:pic>
        <p:nvPicPr>
          <p:cNvPr id="196613" name="Picture 5" descr="133830main_leave_earth_h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3246438"/>
            <a:ext cx="3886200" cy="218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10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6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354B-010A-F246-8FAD-9538E6073CF8}" type="slidenum">
              <a:rPr lang="en-US"/>
              <a:pPr/>
              <a:t>7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Statement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During emergency situations, a real-time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fault analysis system </a:t>
            </a:r>
            <a:r>
              <a:rPr lang="en-US" dirty="0"/>
              <a:t>must rapidly suggest correct remedies for the onboard astronauts to implement.</a:t>
            </a:r>
          </a:p>
          <a:p>
            <a:pPr lvl="5"/>
            <a:endParaRPr lang="en-US" dirty="0"/>
          </a:p>
          <a:p>
            <a:r>
              <a:rPr lang="en-US" dirty="0"/>
              <a:t>Space vehicle fault analysis is a daunting task, especially in extremely remote environments.</a:t>
            </a:r>
          </a:p>
        </p:txBody>
      </p:sp>
    </p:spTree>
    <p:extLst>
      <p:ext uri="{BB962C8B-B14F-4D97-AF65-F5344CB8AC3E}">
        <p14:creationId xmlns:p14="http://schemas.microsoft.com/office/powerpoint/2010/main" val="1072161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BAFC-073C-6844-880F-1DBEC7921AA3}" type="slidenum">
              <a:rPr lang="en-US"/>
              <a:pPr/>
              <a:t>8</a:t>
            </a:fld>
            <a:endParaRPr lang="en-US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Objectives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Design and develop a </a:t>
            </a:r>
            <a:r>
              <a:rPr lang="en-US" dirty="0">
                <a:solidFill>
                  <a:srgbClr val="B23C00"/>
                </a:solidFill>
              </a:rPr>
              <a:t>real-time fault analysis </a:t>
            </a:r>
            <a:r>
              <a:rPr lang="en-US" dirty="0"/>
              <a:t>system for manned space vehicles that overcomes the following challenges: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Diverse and disparate data sources</a:t>
            </a:r>
          </a:p>
          <a:p>
            <a:pPr lvl="1"/>
            <a:r>
              <a:rPr lang="en-US" dirty="0"/>
              <a:t>Incomplete or imprecise vehicle sensor data</a:t>
            </a:r>
          </a:p>
          <a:p>
            <a:pPr lvl="1"/>
            <a:r>
              <a:rPr lang="en-US" dirty="0"/>
              <a:t>Insufficient working knowledge of the vehicle system</a:t>
            </a:r>
          </a:p>
          <a:p>
            <a:pPr lvl="1"/>
            <a:r>
              <a:rPr lang="en-US" dirty="0"/>
              <a:t>Real time diagnosis and rapid response</a:t>
            </a:r>
          </a:p>
          <a:p>
            <a:pPr lvl="1"/>
            <a:r>
              <a:rPr lang="en-US" dirty="0"/>
              <a:t>Limited system resources</a:t>
            </a:r>
          </a:p>
          <a:p>
            <a:pPr lvl="1"/>
            <a:r>
              <a:rPr lang="en-US" dirty="0"/>
              <a:t>Loss of communication with ground </a:t>
            </a:r>
            <a:r>
              <a:rPr lang="en-US" dirty="0" smtClean="0"/>
              <a:t>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342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8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8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8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9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0DDC9-E2F4-FD48-B0FF-1A5FBE6C4E19}" type="slidenum">
              <a:rPr lang="en-US"/>
              <a:pPr/>
              <a:t>9</a:t>
            </a:fld>
            <a:endParaRPr lang="en-US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Product Features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A web application that stores and remembers </a:t>
            </a:r>
            <a:r>
              <a:rPr lang="en-US" dirty="0">
                <a:solidFill>
                  <a:srgbClr val="B23C00"/>
                </a:solidFill>
              </a:rPr>
              <a:t>past faults </a:t>
            </a:r>
            <a:r>
              <a:rPr lang="en-US" dirty="0"/>
              <a:t>and their remedies in a repository</a:t>
            </a:r>
            <a:r>
              <a:rPr lang="en-US" dirty="0" smtClean="0"/>
              <a:t>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Each fault is defined by 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snapshot </a:t>
            </a:r>
            <a:r>
              <a:rPr lang="en-US" dirty="0">
                <a:solidFill>
                  <a:srgbClr val="B23C00"/>
                </a:solidFill>
              </a:rPr>
              <a:t>of sensor readings</a:t>
            </a:r>
            <a:r>
              <a:rPr lang="en-US" dirty="0"/>
              <a:t>.</a:t>
            </a:r>
          </a:p>
          <a:p>
            <a:pPr lvl="2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Collect and integrate data </a:t>
            </a:r>
            <a:r>
              <a:rPr lang="en-US" dirty="0"/>
              <a:t>from various sources</a:t>
            </a:r>
            <a:r>
              <a:rPr lang="en-US" dirty="0" smtClean="0"/>
              <a:t>.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Sensor readings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Parts lists and maintenance </a:t>
            </a:r>
            <a:r>
              <a:rPr lang="en-US" dirty="0" smtClean="0"/>
              <a:t>manuals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83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9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9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3" grpId="0" build="p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28736</TotalTime>
  <Words>838</Words>
  <Application>Microsoft Macintosh PowerPoint</Application>
  <PresentationFormat>On-screen Show (4:3)</PresentationFormat>
  <Paragraphs>268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Quadrant</vt:lpstr>
      <vt:lpstr>Micrografx Windows Draw 6.0 Drawing</vt:lpstr>
      <vt:lpstr>CS 160 and CMPE/SE 131 Software Engineering February 23 Class Meeting</vt:lpstr>
      <vt:lpstr>Conceptual Design</vt:lpstr>
      <vt:lpstr>Conceptual Design, cont’d</vt:lpstr>
      <vt:lpstr>Conceptual Design Contents</vt:lpstr>
      <vt:lpstr>Conceptual Design Contents, cont’d</vt:lpstr>
      <vt:lpstr>Example Conceptual Design Presentation</vt:lpstr>
      <vt:lpstr>Problem Statement</vt:lpstr>
      <vt:lpstr>Project Objectives</vt:lpstr>
      <vt:lpstr>Product Features</vt:lpstr>
      <vt:lpstr>Product Features, cont’d</vt:lpstr>
      <vt:lpstr>Major Modules</vt:lpstr>
      <vt:lpstr>Fault Analysis Use Case</vt:lpstr>
      <vt:lpstr>Fault Analysis Use Case, cont’d</vt:lpstr>
      <vt:lpstr>Fault Analysis Use Case, cont’d</vt:lpstr>
      <vt:lpstr>Fault Analysis Use Case, cont’d</vt:lpstr>
      <vt:lpstr>Use Case Demo</vt:lpstr>
      <vt:lpstr>Actual Screen Shot</vt:lpstr>
      <vt:lpstr>Assignment #4: Conceptual Design</vt:lpstr>
      <vt:lpstr>Assignment #4: Conceptual Design, cont’d</vt:lpstr>
      <vt:lpstr>Assignment #4: Conceptual Design, cont’d</vt:lpstr>
      <vt:lpstr>Assignment #4: Conceptual Design, cont’d</vt:lpstr>
      <vt:lpstr>Assignment #4: Conceptual Design, cont’d</vt:lpstr>
      <vt:lpstr>Assignment #4: Conceptual Design, cont’d</vt:lpstr>
      <vt:lpstr>Assignment #4: Conceptual Design, cont’d</vt:lpstr>
      <vt:lpstr>Assignment #4: Conceptual Design, cont’d</vt:lpstr>
      <vt:lpstr>Link to Design Video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subject/>
  <dc:creator>Ronald Mak</dc:creator>
  <cp:keywords/>
  <dc:description/>
  <cp:lastModifiedBy>Ronald Mak</cp:lastModifiedBy>
  <cp:revision>369</cp:revision>
  <dcterms:created xsi:type="dcterms:W3CDTF">2008-01-12T03:52:55Z</dcterms:created>
  <dcterms:modified xsi:type="dcterms:W3CDTF">2016-02-25T13:10:37Z</dcterms:modified>
  <cp:category/>
</cp:coreProperties>
</file>