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68" autoAdjust="0"/>
    <p:restoredTop sz="94660"/>
  </p:normalViewPr>
  <p:slideViewPr>
    <p:cSldViewPr>
      <p:cViewPr varScale="1">
        <p:scale>
          <a:sx n="63" d="100"/>
          <a:sy n="63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2/18/16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</a:t>
            </a:r>
            <a:r>
              <a:rPr lang="en-US" sz="1000" baseline="0" dirty="0" smtClean="0"/>
              <a:t>18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160/assignments/3/UseCaseForm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gilemanifesto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18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A45B-57FE-5E4B-A090-3646EAFCE0E8}" type="slidenum">
              <a:rPr lang="en-US"/>
              <a:pPr/>
              <a:t>10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</a:t>
            </a:r>
            <a:r>
              <a:rPr lang="en-US" dirty="0" smtClean="0"/>
              <a:t>Phases,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pic>
        <p:nvPicPr>
          <p:cNvPr id="154628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417638"/>
            <a:ext cx="8686800" cy="402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603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FA4D9-63C9-B445-A431-1F5B1B978FC0}" type="slidenum">
              <a:rPr lang="en-US"/>
              <a:pPr/>
              <a:t>11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Phases, </a:t>
            </a:r>
            <a:r>
              <a:rPr lang="en-US" i="1" dirty="0"/>
              <a:t>cont’d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512"/>
            <a:ext cx="8229600" cy="1970413"/>
          </a:xfrm>
        </p:spPr>
        <p:txBody>
          <a:bodyPr/>
          <a:lstStyle/>
          <a:p>
            <a:r>
              <a:rPr lang="en-US" dirty="0"/>
              <a:t>Development is a </a:t>
            </a:r>
            <a:r>
              <a:rPr lang="en-US" dirty="0">
                <a:solidFill>
                  <a:srgbClr val="B23C00"/>
                </a:solidFill>
              </a:rPr>
              <a:t>series of iterations</a:t>
            </a:r>
            <a:r>
              <a:rPr lang="en-US" dirty="0"/>
              <a:t>.</a:t>
            </a:r>
          </a:p>
          <a:p>
            <a:r>
              <a:rPr lang="en-US" dirty="0"/>
              <a:t>Each iteration is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mini waterfall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consisting of design, code (implementation), and test.</a:t>
            </a:r>
          </a:p>
          <a:p>
            <a:r>
              <a:rPr lang="en-US" dirty="0"/>
              <a:t>Extreme programmers say: design, test, code</a:t>
            </a:r>
          </a:p>
        </p:txBody>
      </p:sp>
      <p:pic>
        <p:nvPicPr>
          <p:cNvPr id="155652" name="Picture 4" descr="fig02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1234464"/>
            <a:ext cx="8686800" cy="286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04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1CAE1-ED2A-A44D-B5DF-4F2CFCE30635}" type="slidenum">
              <a:rPr lang="en-US"/>
              <a:pPr/>
              <a:t>12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</a:t>
            </a:r>
            <a:r>
              <a:rPr lang="en-US" dirty="0" smtClean="0"/>
              <a:t>Elicitation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Requires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communication </a:t>
            </a:r>
            <a:r>
              <a:rPr lang="en-US" dirty="0"/>
              <a:t>among the developers, clients, and users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Clients can </a:t>
            </a:r>
            <a:r>
              <a:rPr lang="en-US" dirty="0">
                <a:solidFill>
                  <a:srgbClr val="B23C00"/>
                </a:solidFill>
              </a:rPr>
              <a:t>validate </a:t>
            </a:r>
            <a:r>
              <a:rPr lang="en-US" dirty="0"/>
              <a:t>the requirements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Creates a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contract </a:t>
            </a:r>
            <a:r>
              <a:rPr lang="en-US" dirty="0"/>
              <a:t>between the client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developers</a:t>
            </a:r>
            <a:r>
              <a:rPr lang="en-US" dirty="0" smtClean="0"/>
              <a:t>.</a:t>
            </a:r>
          </a:p>
          <a:p>
            <a:pPr lvl="6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Result: a </a:t>
            </a:r>
            <a:r>
              <a:rPr lang="en-US" dirty="0" smtClean="0">
                <a:solidFill>
                  <a:srgbClr val="B23C00"/>
                </a:solidFill>
              </a:rPr>
              <a:t>Functional Specification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that </a:t>
            </a:r>
            <a:r>
              <a:rPr lang="en-US" dirty="0" smtClean="0"/>
              <a:t>the clients can understand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lnSpc>
                <a:spcPct val="90000"/>
              </a:lnSpc>
              <a:buFont typeface="Wingdings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961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2B1E7-A6BF-B54B-A356-79F252553DCD}" type="slidenum">
              <a:rPr lang="en-US"/>
              <a:pPr/>
              <a:t>13</a:t>
            </a:fld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Bridging the Gap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Clients and </a:t>
            </a:r>
            <a:r>
              <a:rPr lang="en-US" dirty="0" smtClean="0">
                <a:solidFill>
                  <a:srgbClr val="B23C00"/>
                </a:solidFill>
              </a:rPr>
              <a:t>users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Have a general idea of what the system should do.</a:t>
            </a:r>
          </a:p>
          <a:p>
            <a:pPr lvl="1"/>
            <a:r>
              <a:rPr lang="en-US" dirty="0"/>
              <a:t>Have little experience with software development.</a:t>
            </a:r>
          </a:p>
          <a:p>
            <a:pPr lvl="1"/>
            <a:r>
              <a:rPr lang="en-US" dirty="0"/>
              <a:t>Are experts in their domain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Software </a:t>
            </a:r>
            <a:r>
              <a:rPr lang="en-US" dirty="0" smtClean="0">
                <a:solidFill>
                  <a:srgbClr val="B23C00"/>
                </a:solidFill>
              </a:rPr>
              <a:t>developers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May have little knowledge of the application domain.</a:t>
            </a:r>
          </a:p>
          <a:p>
            <a:pPr lvl="1"/>
            <a:r>
              <a:rPr lang="en-US" dirty="0"/>
              <a:t>Have experience with software technology.</a:t>
            </a:r>
          </a:p>
          <a:p>
            <a:pPr lvl="1"/>
            <a:r>
              <a:rPr lang="en-US" dirty="0"/>
              <a:t>Are geeks with poor social skills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19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9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9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1142-C92D-4A41-AE72-6A668AA4310E}" type="slidenum">
              <a:rPr lang="en-US"/>
              <a:pPr/>
              <a:t>14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Requirements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the system </a:t>
            </a:r>
            <a:r>
              <a:rPr lang="en-US" dirty="0">
                <a:solidFill>
                  <a:srgbClr val="B23C00"/>
                </a:solidFill>
              </a:rPr>
              <a:t>shall be able to do </a:t>
            </a:r>
            <a:r>
              <a:rPr lang="en-US" dirty="0" smtClean="0">
                <a:solidFill>
                  <a:srgbClr val="0033CC"/>
                </a:solidFill>
              </a:rPr>
              <a:t/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/>
              <a:t>or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>
                <a:solidFill>
                  <a:srgbClr val="B23C00"/>
                </a:solidFill>
              </a:rPr>
              <a:t>allow users to do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The phone </a:t>
            </a:r>
            <a:r>
              <a:rPr lang="en-US" sz="2200" dirty="0">
                <a:solidFill>
                  <a:srgbClr val="B23C00"/>
                </a:solidFill>
              </a:rPr>
              <a:t>shall</a:t>
            </a:r>
            <a:r>
              <a:rPr lang="en-US" sz="2200" dirty="0"/>
              <a:t> use GPS to determine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the wearer</a:t>
            </a:r>
            <a:r>
              <a:rPr lang="en-US" sz="2200" dirty="0" smtClean="0">
                <a:latin typeface="Arial"/>
              </a:rPr>
              <a:t>’</a:t>
            </a:r>
            <a:r>
              <a:rPr lang="en-US" sz="2200" dirty="0" smtClean="0"/>
              <a:t>s </a:t>
            </a:r>
            <a:r>
              <a:rPr lang="en-US" sz="2200" dirty="0"/>
              <a:t>location.</a:t>
            </a:r>
            <a:r>
              <a:rPr lang="ja-JP" altLang="en-US" sz="2200" dirty="0" smtClean="0">
                <a:latin typeface="Arial"/>
              </a:rPr>
              <a:t>”</a:t>
            </a:r>
            <a:endParaRPr lang="en-US" altLang="ja-JP" sz="2200" dirty="0" smtClean="0">
              <a:latin typeface="Arial"/>
            </a:endParaRPr>
          </a:p>
          <a:p>
            <a:pPr lvl="5"/>
            <a:endParaRPr lang="en-US" sz="1000" dirty="0"/>
          </a:p>
          <a:p>
            <a:pPr lvl="1"/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Users </a:t>
            </a:r>
            <a:r>
              <a:rPr lang="en-US" sz="2200" dirty="0">
                <a:solidFill>
                  <a:srgbClr val="B23C00"/>
                </a:solidFill>
              </a:rPr>
              <a:t>shall</a:t>
            </a:r>
            <a:r>
              <a:rPr lang="en-US" sz="2200" dirty="0"/>
              <a:t> be able to choose either Option A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or Option </a:t>
            </a:r>
            <a:r>
              <a:rPr lang="en-US" sz="2200" dirty="0"/>
              <a:t>B.</a:t>
            </a:r>
            <a:r>
              <a:rPr lang="ja-JP" altLang="en-US" sz="2200" dirty="0" smtClean="0">
                <a:latin typeface="Arial"/>
              </a:rPr>
              <a:t>”</a:t>
            </a:r>
            <a:endParaRPr lang="en-US" altLang="ja-JP" sz="2200" dirty="0" smtClean="0">
              <a:latin typeface="Arial"/>
            </a:endParaRPr>
          </a:p>
          <a:p>
            <a:pPr lvl="6"/>
            <a:endParaRPr lang="en-US" sz="1000" dirty="0"/>
          </a:p>
          <a:p>
            <a:r>
              <a:rPr lang="en-US" dirty="0"/>
              <a:t>Describe the </a:t>
            </a:r>
            <a:r>
              <a:rPr lang="en-US" dirty="0">
                <a:solidFill>
                  <a:srgbClr val="B23C00"/>
                </a:solidFill>
              </a:rPr>
              <a:t>interactions </a:t>
            </a:r>
            <a:r>
              <a:rPr lang="en-US" dirty="0"/>
              <a:t>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system and its environment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independent </a:t>
            </a:r>
            <a:r>
              <a:rPr lang="en-US" dirty="0"/>
              <a:t>of its implementation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01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1142-C92D-4A41-AE72-6A668AA4310E}" type="slidenum">
              <a:rPr lang="en-US"/>
              <a:pPr/>
              <a:t>15</a:t>
            </a:fld>
            <a:endParaRPr lang="en-US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Nonfunctional Requirements</a:t>
            </a:r>
            <a:endParaRPr lang="en-US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Usability</a:t>
            </a:r>
            <a:r>
              <a:rPr lang="en-US" dirty="0">
                <a:solidFill>
                  <a:srgbClr val="B23C00"/>
                </a:solidFill>
              </a:rPr>
              <a:t>, reliability, performance, supportability</a:t>
            </a:r>
            <a:r>
              <a:rPr lang="en-US" dirty="0"/>
              <a:t>, etc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The system </a:t>
            </a:r>
            <a:r>
              <a:rPr lang="en-US" sz="2200" dirty="0">
                <a:solidFill>
                  <a:srgbClr val="B23C00"/>
                </a:solidFill>
              </a:rPr>
              <a:t>must</a:t>
            </a:r>
            <a:r>
              <a:rPr lang="en-US" sz="2200" dirty="0"/>
              <a:t> respond to the user 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within </a:t>
            </a:r>
            <a:r>
              <a:rPr lang="en-US" sz="2200" dirty="0"/>
              <a:t>15 seconds.</a:t>
            </a:r>
            <a:r>
              <a:rPr lang="ja-JP" altLang="en-US" sz="2200" dirty="0" smtClean="0">
                <a:latin typeface="Arial"/>
              </a:rPr>
              <a:t>”</a:t>
            </a:r>
            <a:endParaRPr lang="en-US" altLang="ja-JP" sz="2200" dirty="0" smtClean="0">
              <a:latin typeface="Arial"/>
            </a:endParaRPr>
          </a:p>
          <a:p>
            <a:pPr lvl="5"/>
            <a:endParaRPr lang="en-US" sz="1000" dirty="0"/>
          </a:p>
          <a:p>
            <a:pPr lvl="1"/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The system </a:t>
            </a:r>
            <a:r>
              <a:rPr lang="en-US" sz="2200" dirty="0" smtClean="0">
                <a:solidFill>
                  <a:srgbClr val="B23C00"/>
                </a:solidFill>
              </a:rPr>
              <a:t>shall </a:t>
            </a:r>
            <a:r>
              <a:rPr lang="en-US" sz="2200" dirty="0" smtClean="0"/>
              <a:t>run </a:t>
            </a:r>
            <a:r>
              <a:rPr lang="en-US" sz="2200" dirty="0"/>
              <a:t>on Windows and Linux servers.</a:t>
            </a:r>
            <a:r>
              <a:rPr lang="ja-JP" altLang="en-US" sz="2200" dirty="0" smtClean="0">
                <a:latin typeface="Arial"/>
              </a:rPr>
              <a:t>”</a:t>
            </a:r>
            <a:endParaRPr lang="en-US" altLang="ja-JP" sz="2200" dirty="0" smtClean="0">
              <a:latin typeface="Arial"/>
            </a:endParaRPr>
          </a:p>
          <a:p>
            <a:pPr lvl="5"/>
            <a:endParaRPr lang="en-US" sz="1000" dirty="0"/>
          </a:p>
          <a:p>
            <a:pPr lvl="1"/>
            <a:r>
              <a:rPr lang="ja-JP" altLang="en-US" sz="2200" dirty="0">
                <a:latin typeface="Arial"/>
              </a:rPr>
              <a:t>“</a:t>
            </a:r>
            <a:r>
              <a:rPr lang="en-US" sz="2200" dirty="0"/>
              <a:t>The new GUI </a:t>
            </a:r>
            <a:r>
              <a:rPr lang="en-US" sz="2200" dirty="0" smtClean="0">
                <a:solidFill>
                  <a:srgbClr val="B23C00"/>
                </a:solidFill>
              </a:rPr>
              <a:t>must</a:t>
            </a:r>
            <a:r>
              <a:rPr lang="en-US" sz="2200" dirty="0" smtClean="0"/>
              <a:t> resemble </a:t>
            </a:r>
            <a:r>
              <a:rPr lang="en-US" sz="2200" dirty="0"/>
              <a:t>the existing GUI.</a:t>
            </a:r>
            <a:r>
              <a:rPr lang="ja-JP" altLang="en-US" sz="2200" dirty="0" smtClean="0">
                <a:latin typeface="Arial"/>
              </a:rPr>
              <a:t>”</a:t>
            </a:r>
            <a:endParaRPr lang="en-US" altLang="ja-JP" sz="2200" dirty="0" smtClean="0">
              <a:latin typeface="Arial"/>
            </a:endParaRPr>
          </a:p>
          <a:p>
            <a:pPr lvl="5"/>
            <a:endParaRPr lang="en-US" sz="1000" dirty="0"/>
          </a:p>
          <a:p>
            <a:r>
              <a:rPr lang="en-US" dirty="0">
                <a:solidFill>
                  <a:srgbClr val="B23C00"/>
                </a:solidFill>
              </a:rPr>
              <a:t>Constraints </a:t>
            </a:r>
            <a:r>
              <a:rPr lang="en-US" dirty="0"/>
              <a:t>that the system must meet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0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8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Must Have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Completeness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Are all system </a:t>
            </a:r>
            <a:r>
              <a:rPr lang="en-US" dirty="0" smtClean="0"/>
              <a:t>features and constraints </a:t>
            </a:r>
            <a:br>
              <a:rPr lang="en-US" dirty="0" smtClean="0"/>
            </a:br>
            <a:r>
              <a:rPr lang="en-US" dirty="0" smtClean="0"/>
              <a:t>described </a:t>
            </a:r>
            <a:r>
              <a:rPr lang="en-US" dirty="0"/>
              <a:t>by requirements?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Consistency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two requirements can contradict each other.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Clarity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requirement must be unambiguous.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Correctness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errors in the requirements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9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Must </a:t>
            </a:r>
            <a:r>
              <a:rPr lang="en-US" dirty="0" smtClean="0"/>
              <a:t>Have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Realism</a:t>
            </a:r>
          </a:p>
          <a:p>
            <a:pPr lvl="1"/>
            <a:r>
              <a:rPr lang="en-US" dirty="0"/>
              <a:t>Can the system be implemented?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Verifiability</a:t>
            </a:r>
          </a:p>
          <a:p>
            <a:pPr lvl="1"/>
            <a:r>
              <a:rPr lang="en-US" dirty="0"/>
              <a:t>Can the system be tested?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Traceability</a:t>
            </a:r>
          </a:p>
          <a:p>
            <a:pPr lvl="1"/>
            <a:r>
              <a:rPr lang="en-US" dirty="0"/>
              <a:t>Can each requirement be traced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an application </a:t>
            </a:r>
            <a:r>
              <a:rPr lang="en-US" dirty="0" smtClean="0"/>
              <a:t>function or constraint?</a:t>
            </a:r>
          </a:p>
          <a:p>
            <a:pPr lvl="1"/>
            <a:r>
              <a:rPr lang="en-US" dirty="0"/>
              <a:t>Can each application function or constraint </a:t>
            </a:r>
            <a:br>
              <a:rPr lang="en-US" dirty="0"/>
            </a:br>
            <a:r>
              <a:rPr lang="en-US" dirty="0"/>
              <a:t>be traced to a requirement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2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are Strong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solidFill>
                  <a:srgbClr val="B23C00"/>
                </a:solidFill>
              </a:rPr>
              <a:t>strong declarative statements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“shall” and “must”.</a:t>
            </a:r>
          </a:p>
          <a:p>
            <a:pPr lvl="5"/>
            <a:endParaRPr lang="en-US" dirty="0" smtClean="0"/>
          </a:p>
          <a:p>
            <a:pPr marL="939800" lvl="2" indent="-469900">
              <a:buSzPct val="70000"/>
            </a:pPr>
            <a:r>
              <a:rPr lang="ja-JP" altLang="en-US" sz="2400" dirty="0"/>
              <a:t>“</a:t>
            </a:r>
            <a:r>
              <a:rPr lang="en-US" sz="2400" dirty="0"/>
              <a:t>The phone </a:t>
            </a:r>
            <a:r>
              <a:rPr lang="en-US" sz="2400" dirty="0">
                <a:solidFill>
                  <a:srgbClr val="B23C00"/>
                </a:solidFill>
              </a:rPr>
              <a:t>shall</a:t>
            </a:r>
            <a:r>
              <a:rPr lang="en-US" sz="2400" dirty="0"/>
              <a:t> use GPS to determine the wearer’s location.</a:t>
            </a:r>
            <a:r>
              <a:rPr lang="ja-JP" altLang="en-US" sz="2400" dirty="0" smtClean="0"/>
              <a:t>”</a:t>
            </a:r>
            <a:endParaRPr lang="en-US" altLang="ja-JP" sz="2400" dirty="0" smtClean="0"/>
          </a:p>
          <a:p>
            <a:pPr marL="2773363" lvl="6" indent="-469900">
              <a:buSzPct val="70000"/>
            </a:pPr>
            <a:endParaRPr lang="en-US" altLang="ja-JP" dirty="0" smtClean="0"/>
          </a:p>
          <a:p>
            <a:pPr marL="939800" lvl="2" indent="-469900">
              <a:buSzPct val="70000"/>
            </a:pPr>
            <a:r>
              <a:rPr lang="ja-JP" altLang="en-US" sz="2400" dirty="0"/>
              <a:t>“</a:t>
            </a:r>
            <a:r>
              <a:rPr lang="en-US" sz="2400" dirty="0"/>
              <a:t>The system </a:t>
            </a:r>
            <a:r>
              <a:rPr lang="en-US" sz="2400" dirty="0">
                <a:solidFill>
                  <a:srgbClr val="B23C00"/>
                </a:solidFill>
              </a:rPr>
              <a:t>must</a:t>
            </a:r>
            <a:r>
              <a:rPr lang="en-US" sz="2400" dirty="0"/>
              <a:t> respond to the user </a:t>
            </a:r>
            <a:br>
              <a:rPr lang="en-US" sz="2400" dirty="0"/>
            </a:br>
            <a:r>
              <a:rPr lang="en-US" sz="2400" dirty="0"/>
              <a:t>within 15 seconds.</a:t>
            </a:r>
            <a:r>
              <a:rPr lang="ja-JP" altLang="en-US" sz="2400" dirty="0" smtClean="0"/>
              <a:t>”</a:t>
            </a:r>
            <a:endParaRPr lang="en-US" altLang="ja-JP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46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Get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 future users of your application.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Observe how the users currently work.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Stated requirements</a:t>
            </a:r>
          </a:p>
          <a:p>
            <a:pPr lvl="1"/>
            <a:r>
              <a:rPr lang="en-US" dirty="0" smtClean="0"/>
              <a:t>The user tells you want he or she wants.</a:t>
            </a:r>
          </a:p>
          <a:p>
            <a:pPr lvl="6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Implied requirements</a:t>
            </a:r>
          </a:p>
          <a:p>
            <a:pPr lvl="1"/>
            <a:r>
              <a:rPr lang="en-US" dirty="0" smtClean="0"/>
              <a:t>What do you think the user wants</a:t>
            </a:r>
            <a:r>
              <a:rPr lang="en-US" dirty="0" smtClean="0"/>
              <a:t>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8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E7D6-1C59-6742-B4C0-AA2948AF9C56}" type="slidenum">
              <a:rPr lang="en-US"/>
              <a:pPr/>
              <a:t>2</a:t>
            </a:fld>
            <a:endParaRPr 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Phases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Requirements </a:t>
            </a:r>
            <a:r>
              <a:rPr lang="en-US" dirty="0"/>
              <a:t>elicitation</a:t>
            </a:r>
          </a:p>
          <a:p>
            <a:r>
              <a:rPr lang="en-US" dirty="0"/>
              <a:t>Design</a:t>
            </a:r>
          </a:p>
          <a:p>
            <a:r>
              <a:rPr lang="en-US" dirty="0"/>
              <a:t>Implementation</a:t>
            </a:r>
          </a:p>
          <a:p>
            <a:r>
              <a:rPr lang="en-US" dirty="0"/>
              <a:t>Testing</a:t>
            </a:r>
          </a:p>
          <a:p>
            <a:r>
              <a:rPr lang="en-US" dirty="0"/>
              <a:t>Deployment</a:t>
            </a:r>
          </a:p>
          <a:p>
            <a:r>
              <a:rPr lang="en-US" dirty="0"/>
              <a:t>Maintenance</a:t>
            </a:r>
          </a:p>
          <a:p>
            <a:pPr lvl="1"/>
            <a:endParaRPr lang="en-US" dirty="0"/>
          </a:p>
          <a:p>
            <a:r>
              <a:rPr lang="en-US" dirty="0"/>
              <a:t>How do we accomplish these phases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7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</a:t>
            </a:r>
            <a:r>
              <a:rPr lang="en-US" dirty="0" smtClean="0"/>
              <a:t>Requirements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Users </a:t>
            </a:r>
            <a:r>
              <a:rPr lang="en-US" dirty="0">
                <a:solidFill>
                  <a:srgbClr val="B23C00"/>
                </a:solidFill>
              </a:rPr>
              <a:t>don’t always know what they want</a:t>
            </a:r>
            <a:r>
              <a:rPr lang="en-US" dirty="0" smtClean="0">
                <a:solidFill>
                  <a:srgbClr val="B23C00"/>
                </a:solidFill>
              </a:rPr>
              <a:t>.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They will know more when you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show </a:t>
            </a:r>
            <a:r>
              <a:rPr lang="en-US" dirty="0" smtClean="0"/>
              <a:t>them </a:t>
            </a:r>
            <a:r>
              <a:rPr lang="en-US" dirty="0" smtClean="0"/>
              <a:t>a </a:t>
            </a:r>
            <a:r>
              <a:rPr lang="en-US" dirty="0"/>
              <a:t>prototype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They will change their minds.</a:t>
            </a:r>
          </a:p>
          <a:p>
            <a:pPr lvl="4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It’s an iterative process</a:t>
            </a:r>
            <a:r>
              <a:rPr lang="en-US" dirty="0" smtClean="0">
                <a:solidFill>
                  <a:srgbClr val="B23C00"/>
                </a:solidFill>
              </a:rPr>
              <a:t>!</a:t>
            </a:r>
            <a:endParaRPr lang="en-US" dirty="0">
              <a:solidFill>
                <a:srgbClr val="B23C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4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E0859-95A2-A44D-BBD7-1C2BA82E7687}" type="slidenum">
              <a:rPr lang="en-US"/>
              <a:pPr/>
              <a:t>21</a:t>
            </a:fld>
            <a:endParaRPr lang="en-US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Requirements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the developers force the clients or users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come up with the requirements too soon, they may make something up</a:t>
            </a:r>
            <a:r>
              <a:rPr lang="en-US" dirty="0" smtClean="0"/>
              <a:t>!</a:t>
            </a:r>
          </a:p>
          <a:p>
            <a:pPr lvl="4"/>
            <a:endParaRPr lang="en-US" dirty="0"/>
          </a:p>
          <a:p>
            <a:r>
              <a:rPr lang="en-US" dirty="0"/>
              <a:t>Such requirements will most likely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wrong or </a:t>
            </a:r>
            <a:r>
              <a:rPr lang="en-US" dirty="0" smtClean="0"/>
              <a:t>incomplete</a:t>
            </a:r>
            <a:r>
              <a:rPr lang="en-US" dirty="0"/>
              <a:t> </a:t>
            </a:r>
            <a:r>
              <a:rPr lang="en-US" dirty="0" smtClean="0"/>
              <a:t>and lead you astray.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30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AD23-0C81-774A-96DF-C486697B1A31}" type="slidenum">
              <a:rPr lang="en-US"/>
              <a:pPr/>
              <a:t>22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Cases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use case describes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B23C00"/>
                </a:solidFill>
              </a:rPr>
              <a:t>single task </a:t>
            </a:r>
            <a:r>
              <a:rPr lang="en-US" dirty="0" smtClean="0"/>
              <a:t>that your application must allow</a:t>
            </a:r>
            <a:r>
              <a:rPr lang="en-US" dirty="0"/>
              <a:t> </a:t>
            </a:r>
            <a:r>
              <a:rPr lang="en-US" dirty="0" smtClean="0"/>
              <a:t>an actor to accomplish or a </a:t>
            </a:r>
            <a:r>
              <a:rPr lang="en-US" dirty="0" smtClean="0">
                <a:solidFill>
                  <a:srgbClr val="B23C00"/>
                </a:solidFill>
              </a:rPr>
              <a:t>single goal </a:t>
            </a:r>
            <a:r>
              <a:rPr lang="en-US" dirty="0" smtClean="0"/>
              <a:t>that an actor must achieve.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Actors </a:t>
            </a:r>
            <a:r>
              <a:rPr lang="en-US" dirty="0"/>
              <a:t>are </a:t>
            </a:r>
            <a:r>
              <a:rPr lang="en-US" dirty="0">
                <a:solidFill>
                  <a:srgbClr val="B23C00"/>
                </a:solidFill>
              </a:rPr>
              <a:t>external agents </a:t>
            </a:r>
            <a:r>
              <a:rPr lang="en-US" dirty="0"/>
              <a:t>that interact or communicate with the system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actors </a:t>
            </a:r>
            <a:r>
              <a:rPr lang="en-US" dirty="0"/>
              <a:t>= role abstractions 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An actor can be a person or another system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 lvl="2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93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5AD23-0C81-774A-96DF-C486697B1A31}" type="slidenum">
              <a:rPr lang="en-US"/>
              <a:pPr/>
              <a:t>23</a:t>
            </a:fld>
            <a:endParaRPr lang="en-US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smtClean="0"/>
              <a:t>Cases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use case </a:t>
            </a:r>
            <a:r>
              <a:rPr lang="en-US" dirty="0" smtClean="0"/>
              <a:t>includes: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complete sequence of actions or events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 </a:t>
            </a:r>
            <a:r>
              <a:rPr lang="en-US" dirty="0"/>
              <a:t>the point of view of an actor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A </a:t>
            </a:r>
            <a:r>
              <a:rPr lang="en-US" dirty="0" smtClean="0">
                <a:solidFill>
                  <a:srgbClr val="B23C00"/>
                </a:solidFill>
              </a:rPr>
              <a:t>primary </a:t>
            </a:r>
            <a:r>
              <a:rPr lang="en-US" dirty="0" smtClean="0">
                <a:solidFill>
                  <a:srgbClr val="B23C00"/>
                </a:solidFill>
              </a:rPr>
              <a:t>sequence</a:t>
            </a:r>
            <a:r>
              <a:rPr lang="en-US" dirty="0" smtClean="0"/>
              <a:t> 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Alternate </a:t>
            </a:r>
            <a:r>
              <a:rPr lang="en-US" dirty="0">
                <a:solidFill>
                  <a:srgbClr val="B23C00"/>
                </a:solidFill>
              </a:rPr>
              <a:t>sequences </a:t>
            </a:r>
            <a:r>
              <a:rPr lang="en-US" dirty="0"/>
              <a:t>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exception paths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 sequence is triggered by an actor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Focus on what the system must do,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not </a:t>
            </a:r>
            <a:r>
              <a:rPr lang="en-US" dirty="0"/>
              <a:t>how to do </a:t>
            </a:r>
            <a:r>
              <a:rPr lang="en-US" dirty="0" smtClean="0"/>
              <a:t>it.</a:t>
            </a:r>
            <a:endParaRPr lang="en-US" sz="300" dirty="0"/>
          </a:p>
          <a:p>
            <a:pPr lvl="4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/>
              <a:t>use case treats the system as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black box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2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48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A81-7726-0C46-B048-AE3ADA299888}" type="slidenum">
              <a:rPr lang="en-US"/>
              <a:pPr/>
              <a:t>24</a:t>
            </a:fld>
            <a:endParaRPr 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Bank ATM System</a:t>
            </a: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4481513" y="1417638"/>
            <a:ext cx="1644650" cy="4481512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364" name="Group 4"/>
          <p:cNvGrpSpPr>
            <a:grpSpLocks/>
          </p:cNvGrpSpPr>
          <p:nvPr/>
        </p:nvGrpSpPr>
        <p:grpSpPr bwMode="auto">
          <a:xfrm>
            <a:off x="4846638" y="1509713"/>
            <a:ext cx="914400" cy="4297362"/>
            <a:chOff x="3053" y="951"/>
            <a:chExt cx="576" cy="2707"/>
          </a:xfrm>
        </p:grpSpPr>
        <p:sp>
          <p:nvSpPr>
            <p:cNvPr id="143365" name="Oval 5"/>
            <p:cNvSpPr>
              <a:spLocks noChangeArrowheads="1"/>
            </p:cNvSpPr>
            <p:nvPr/>
          </p:nvSpPr>
          <p:spPr bwMode="auto">
            <a:xfrm>
              <a:off x="3053" y="1873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Log in</a:t>
              </a:r>
            </a:p>
            <a:p>
              <a:pPr algn="ctr"/>
              <a:r>
                <a:rPr lang="en-US" sz="1400"/>
                <a:t>customer</a:t>
              </a:r>
            </a:p>
          </p:txBody>
        </p:sp>
        <p:sp>
          <p:nvSpPr>
            <p:cNvPr id="143366" name="Oval 6"/>
            <p:cNvSpPr>
              <a:spLocks noChangeArrowheads="1"/>
            </p:cNvSpPr>
            <p:nvPr/>
          </p:nvSpPr>
          <p:spPr bwMode="auto">
            <a:xfrm>
              <a:off x="3053" y="3255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Display </a:t>
              </a:r>
            </a:p>
            <a:p>
              <a:pPr algn="ctr"/>
              <a:r>
                <a:rPr lang="en-US" sz="1400"/>
                <a:t>balance</a:t>
              </a:r>
            </a:p>
          </p:txBody>
        </p:sp>
        <p:sp>
          <p:nvSpPr>
            <p:cNvPr id="143367" name="Oval 7"/>
            <p:cNvSpPr>
              <a:spLocks noChangeArrowheads="1"/>
            </p:cNvSpPr>
            <p:nvPr/>
          </p:nvSpPr>
          <p:spPr bwMode="auto">
            <a:xfrm>
              <a:off x="3053" y="1412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Shut down</a:t>
              </a:r>
            </a:p>
            <a:p>
              <a:pPr algn="ctr"/>
              <a:r>
                <a:rPr lang="en-US" sz="1400"/>
                <a:t>ATM</a:t>
              </a:r>
            </a:p>
          </p:txBody>
        </p:sp>
        <p:sp>
          <p:nvSpPr>
            <p:cNvPr id="143368" name="Oval 8"/>
            <p:cNvSpPr>
              <a:spLocks noChangeArrowheads="1"/>
            </p:cNvSpPr>
            <p:nvPr/>
          </p:nvSpPr>
          <p:spPr bwMode="auto">
            <a:xfrm>
              <a:off x="3053" y="951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Start up</a:t>
              </a:r>
            </a:p>
            <a:p>
              <a:pPr algn="ctr"/>
              <a:r>
                <a:rPr lang="en-US" sz="1400"/>
                <a:t>ATM</a:t>
              </a:r>
            </a:p>
          </p:txBody>
        </p:sp>
        <p:sp>
          <p:nvSpPr>
            <p:cNvPr id="143369" name="Oval 9"/>
            <p:cNvSpPr>
              <a:spLocks noChangeArrowheads="1"/>
            </p:cNvSpPr>
            <p:nvPr/>
          </p:nvSpPr>
          <p:spPr bwMode="auto">
            <a:xfrm>
              <a:off x="3053" y="2333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Log out</a:t>
              </a:r>
            </a:p>
            <a:p>
              <a:pPr algn="ctr"/>
              <a:r>
                <a:rPr lang="en-US" sz="1400"/>
                <a:t>customer</a:t>
              </a:r>
            </a:p>
          </p:txBody>
        </p:sp>
        <p:sp>
          <p:nvSpPr>
            <p:cNvPr id="143370" name="Oval 10"/>
            <p:cNvSpPr>
              <a:spLocks noChangeArrowheads="1"/>
            </p:cNvSpPr>
            <p:nvPr/>
          </p:nvSpPr>
          <p:spPr bwMode="auto">
            <a:xfrm>
              <a:off x="3053" y="2794"/>
              <a:ext cx="576" cy="403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400"/>
                <a:t>Withdraw</a:t>
              </a:r>
            </a:p>
            <a:p>
              <a:pPr algn="ctr"/>
              <a:r>
                <a:rPr lang="en-US" sz="1400"/>
                <a:t>cash</a:t>
              </a:r>
            </a:p>
          </p:txBody>
        </p:sp>
      </p:grpSp>
      <p:grpSp>
        <p:nvGrpSpPr>
          <p:cNvPr id="143371" name="Group 11"/>
          <p:cNvGrpSpPr>
            <a:grpSpLocks/>
          </p:cNvGrpSpPr>
          <p:nvPr/>
        </p:nvGrpSpPr>
        <p:grpSpPr bwMode="auto">
          <a:xfrm>
            <a:off x="2103438" y="1874838"/>
            <a:ext cx="6257925" cy="3840162"/>
            <a:chOff x="1325" y="1181"/>
            <a:chExt cx="3942" cy="2419"/>
          </a:xfrm>
        </p:grpSpPr>
        <p:grpSp>
          <p:nvGrpSpPr>
            <p:cNvPr id="143372" name="Group 12"/>
            <p:cNvGrpSpPr>
              <a:grpSpLocks/>
            </p:cNvGrpSpPr>
            <p:nvPr/>
          </p:nvGrpSpPr>
          <p:grpSpPr bwMode="auto">
            <a:xfrm>
              <a:off x="1498" y="2562"/>
              <a:ext cx="230" cy="404"/>
              <a:chOff x="634" y="1238"/>
              <a:chExt cx="230" cy="404"/>
            </a:xfrm>
          </p:grpSpPr>
          <p:sp>
            <p:nvSpPr>
              <p:cNvPr id="143373" name="Oval 1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74" name="Line 1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5" name="Line 1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6" name="Line 1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7" name="Line 1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378" name="Group 18"/>
            <p:cNvGrpSpPr>
              <a:grpSpLocks/>
            </p:cNvGrpSpPr>
            <p:nvPr/>
          </p:nvGrpSpPr>
          <p:grpSpPr bwMode="auto">
            <a:xfrm>
              <a:off x="4954" y="2966"/>
              <a:ext cx="230" cy="404"/>
              <a:chOff x="634" y="1238"/>
              <a:chExt cx="230" cy="404"/>
            </a:xfrm>
          </p:grpSpPr>
          <p:sp>
            <p:nvSpPr>
              <p:cNvPr id="143379" name="Oval 19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80" name="Line 20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1" name="Line 21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2" name="Line 22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3" name="Line 23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384" name="Group 24"/>
            <p:cNvGrpSpPr>
              <a:grpSpLocks/>
            </p:cNvGrpSpPr>
            <p:nvPr/>
          </p:nvGrpSpPr>
          <p:grpSpPr bwMode="auto">
            <a:xfrm>
              <a:off x="1498" y="1181"/>
              <a:ext cx="230" cy="404"/>
              <a:chOff x="634" y="1238"/>
              <a:chExt cx="230" cy="404"/>
            </a:xfrm>
          </p:grpSpPr>
          <p:sp>
            <p:nvSpPr>
              <p:cNvPr id="143385" name="Oval 25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386" name="Line 26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7" name="Line 27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8" name="Line 28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89" name="Line 29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390" name="Text Box 30"/>
            <p:cNvSpPr txBox="1">
              <a:spLocks noChangeArrowheads="1"/>
            </p:cNvSpPr>
            <p:nvPr/>
          </p:nvSpPr>
          <p:spPr bwMode="auto">
            <a:xfrm>
              <a:off x="1325" y="1642"/>
              <a:ext cx="5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Operator</a:t>
              </a:r>
            </a:p>
          </p:txBody>
        </p:sp>
        <p:sp>
          <p:nvSpPr>
            <p:cNvPr id="143391" name="Text Box 31"/>
            <p:cNvSpPr txBox="1">
              <a:spLocks noChangeArrowheads="1"/>
            </p:cNvSpPr>
            <p:nvPr/>
          </p:nvSpPr>
          <p:spPr bwMode="auto">
            <a:xfrm>
              <a:off x="1325" y="3024"/>
              <a:ext cx="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Customer</a:t>
              </a:r>
            </a:p>
          </p:txBody>
        </p:sp>
        <p:sp>
          <p:nvSpPr>
            <p:cNvPr id="143392" name="Text Box 32"/>
            <p:cNvSpPr txBox="1">
              <a:spLocks noChangeArrowheads="1"/>
            </p:cNvSpPr>
            <p:nvPr/>
          </p:nvSpPr>
          <p:spPr bwMode="auto">
            <a:xfrm>
              <a:off x="4896" y="3408"/>
              <a:ext cx="37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Bank</a:t>
              </a:r>
            </a:p>
          </p:txBody>
        </p:sp>
      </p:grpSp>
      <p:grpSp>
        <p:nvGrpSpPr>
          <p:cNvPr id="143393" name="Group 33"/>
          <p:cNvGrpSpPr>
            <a:grpSpLocks/>
          </p:cNvGrpSpPr>
          <p:nvPr/>
        </p:nvGrpSpPr>
        <p:grpSpPr bwMode="auto">
          <a:xfrm>
            <a:off x="2835275" y="1874838"/>
            <a:ext cx="4937125" cy="3565525"/>
            <a:chOff x="1786" y="1181"/>
            <a:chExt cx="3110" cy="2246"/>
          </a:xfrm>
        </p:grpSpPr>
        <p:sp>
          <p:nvSpPr>
            <p:cNvPr id="143394" name="Line 34"/>
            <p:cNvSpPr>
              <a:spLocks noChangeShapeType="1"/>
            </p:cNvSpPr>
            <p:nvPr/>
          </p:nvSpPr>
          <p:spPr bwMode="auto">
            <a:xfrm flipV="1">
              <a:off x="1786" y="1181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5" name="Line 35"/>
            <p:cNvSpPr>
              <a:spLocks noChangeShapeType="1"/>
            </p:cNvSpPr>
            <p:nvPr/>
          </p:nvSpPr>
          <p:spPr bwMode="auto">
            <a:xfrm>
              <a:off x="1786" y="1469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6" name="Line 36"/>
            <p:cNvSpPr>
              <a:spLocks noChangeShapeType="1"/>
            </p:cNvSpPr>
            <p:nvPr/>
          </p:nvSpPr>
          <p:spPr bwMode="auto">
            <a:xfrm flipV="1">
              <a:off x="1786" y="2102"/>
              <a:ext cx="1267" cy="4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7" name="Line 37"/>
            <p:cNvSpPr>
              <a:spLocks noChangeShapeType="1"/>
            </p:cNvSpPr>
            <p:nvPr/>
          </p:nvSpPr>
          <p:spPr bwMode="auto">
            <a:xfrm flipV="1">
              <a:off x="1786" y="2506"/>
              <a:ext cx="1267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8" name="Line 38"/>
            <p:cNvSpPr>
              <a:spLocks noChangeShapeType="1"/>
            </p:cNvSpPr>
            <p:nvPr/>
          </p:nvSpPr>
          <p:spPr bwMode="auto">
            <a:xfrm>
              <a:off x="1786" y="2794"/>
              <a:ext cx="1267" cy="1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99" name="Line 39"/>
            <p:cNvSpPr>
              <a:spLocks noChangeShapeType="1"/>
            </p:cNvSpPr>
            <p:nvPr/>
          </p:nvSpPr>
          <p:spPr bwMode="auto">
            <a:xfrm>
              <a:off x="1786" y="2909"/>
              <a:ext cx="1267" cy="5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0" name="Line 40"/>
            <p:cNvSpPr>
              <a:spLocks noChangeShapeType="1"/>
            </p:cNvSpPr>
            <p:nvPr/>
          </p:nvSpPr>
          <p:spPr bwMode="auto">
            <a:xfrm>
              <a:off x="3629" y="2966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1" name="Line 41"/>
            <p:cNvSpPr>
              <a:spLocks noChangeShapeType="1"/>
            </p:cNvSpPr>
            <p:nvPr/>
          </p:nvSpPr>
          <p:spPr bwMode="auto">
            <a:xfrm flipV="1">
              <a:off x="3629" y="3254"/>
              <a:ext cx="1267" cy="1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02" name="Group 42"/>
          <p:cNvGrpSpPr>
            <a:grpSpLocks/>
          </p:cNvGrpSpPr>
          <p:nvPr/>
        </p:nvGrpSpPr>
        <p:grpSpPr bwMode="auto">
          <a:xfrm>
            <a:off x="6126163" y="1508125"/>
            <a:ext cx="2546350" cy="369888"/>
            <a:chOff x="3859" y="950"/>
            <a:chExt cx="1604" cy="233"/>
          </a:xfrm>
        </p:grpSpPr>
        <p:sp>
          <p:nvSpPr>
            <p:cNvPr id="143403" name="Line 43"/>
            <p:cNvSpPr>
              <a:spLocks noChangeShapeType="1"/>
            </p:cNvSpPr>
            <p:nvPr/>
          </p:nvSpPr>
          <p:spPr bwMode="auto">
            <a:xfrm>
              <a:off x="3859" y="1065"/>
              <a:ext cx="346" cy="1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04" name="Text Box 44"/>
            <p:cNvSpPr txBox="1">
              <a:spLocks noChangeArrowheads="1"/>
            </p:cNvSpPr>
            <p:nvPr/>
          </p:nvSpPr>
          <p:spPr bwMode="auto">
            <a:xfrm>
              <a:off x="4205" y="950"/>
              <a:ext cx="1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system boundary</a:t>
              </a:r>
            </a:p>
          </p:txBody>
        </p:sp>
      </p:grpSp>
      <p:grpSp>
        <p:nvGrpSpPr>
          <p:cNvPr id="143408" name="Group 48"/>
          <p:cNvGrpSpPr>
            <a:grpSpLocks/>
          </p:cNvGrpSpPr>
          <p:nvPr/>
        </p:nvGrpSpPr>
        <p:grpSpPr bwMode="auto">
          <a:xfrm>
            <a:off x="731838" y="2149475"/>
            <a:ext cx="1646237" cy="369888"/>
            <a:chOff x="691" y="2102"/>
            <a:chExt cx="1037" cy="233"/>
          </a:xfrm>
        </p:grpSpPr>
        <p:sp>
          <p:nvSpPr>
            <p:cNvPr id="143409" name="Line 49"/>
            <p:cNvSpPr>
              <a:spLocks noChangeShapeType="1"/>
            </p:cNvSpPr>
            <p:nvPr/>
          </p:nvSpPr>
          <p:spPr bwMode="auto">
            <a:xfrm>
              <a:off x="1152" y="2218"/>
              <a:ext cx="576" cy="0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0" name="Text Box 50"/>
            <p:cNvSpPr txBox="1">
              <a:spLocks noChangeArrowheads="1"/>
            </p:cNvSpPr>
            <p:nvPr/>
          </p:nvSpPr>
          <p:spPr bwMode="auto">
            <a:xfrm>
              <a:off x="691" y="2102"/>
              <a:ext cx="47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actor</a:t>
              </a:r>
            </a:p>
          </p:txBody>
        </p:sp>
      </p:grpSp>
      <p:grpSp>
        <p:nvGrpSpPr>
          <p:cNvPr id="143411" name="Group 51"/>
          <p:cNvGrpSpPr>
            <a:grpSpLocks/>
          </p:cNvGrpSpPr>
          <p:nvPr/>
        </p:nvGrpSpPr>
        <p:grpSpPr bwMode="auto">
          <a:xfrm>
            <a:off x="731838" y="3429000"/>
            <a:ext cx="2652712" cy="369888"/>
            <a:chOff x="461" y="2160"/>
            <a:chExt cx="1671" cy="233"/>
          </a:xfrm>
        </p:grpSpPr>
        <p:sp>
          <p:nvSpPr>
            <p:cNvPr id="143412" name="Line 52"/>
            <p:cNvSpPr>
              <a:spLocks noChangeShapeType="1"/>
            </p:cNvSpPr>
            <p:nvPr/>
          </p:nvSpPr>
          <p:spPr bwMode="auto">
            <a:xfrm>
              <a:off x="2074" y="2275"/>
              <a:ext cx="58" cy="115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3" name="Text Box 53"/>
            <p:cNvSpPr txBox="1">
              <a:spLocks noChangeArrowheads="1"/>
            </p:cNvSpPr>
            <p:nvPr/>
          </p:nvSpPr>
          <p:spPr bwMode="auto">
            <a:xfrm>
              <a:off x="461" y="2160"/>
              <a:ext cx="82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interaction</a:t>
              </a:r>
            </a:p>
          </p:txBody>
        </p:sp>
        <p:sp>
          <p:nvSpPr>
            <p:cNvPr id="143414" name="Line 54"/>
            <p:cNvSpPr>
              <a:spLocks noChangeShapeType="1"/>
            </p:cNvSpPr>
            <p:nvPr/>
          </p:nvSpPr>
          <p:spPr bwMode="auto">
            <a:xfrm flipH="1">
              <a:off x="1267" y="2275"/>
              <a:ext cx="807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15" name="Group 55"/>
          <p:cNvGrpSpPr>
            <a:grpSpLocks/>
          </p:cNvGrpSpPr>
          <p:nvPr/>
        </p:nvGrpSpPr>
        <p:grpSpPr bwMode="auto">
          <a:xfrm>
            <a:off x="731838" y="1417638"/>
            <a:ext cx="3932237" cy="369887"/>
            <a:chOff x="461" y="893"/>
            <a:chExt cx="2477" cy="233"/>
          </a:xfrm>
        </p:grpSpPr>
        <p:sp>
          <p:nvSpPr>
            <p:cNvPr id="143416" name="Line 56"/>
            <p:cNvSpPr>
              <a:spLocks noChangeShapeType="1"/>
            </p:cNvSpPr>
            <p:nvPr/>
          </p:nvSpPr>
          <p:spPr bwMode="auto">
            <a:xfrm>
              <a:off x="1037" y="1008"/>
              <a:ext cx="1901" cy="0"/>
            </a:xfrm>
            <a:prstGeom prst="line">
              <a:avLst/>
            </a:prstGeom>
            <a:noFill/>
            <a:ln w="9525">
              <a:solidFill>
                <a:srgbClr val="99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17" name="Text Box 57"/>
            <p:cNvSpPr txBox="1">
              <a:spLocks noChangeArrowheads="1"/>
            </p:cNvSpPr>
            <p:nvPr/>
          </p:nvSpPr>
          <p:spPr bwMode="auto">
            <a:xfrm>
              <a:off x="461" y="893"/>
              <a:ext cx="611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i="1" dirty="0">
                  <a:solidFill>
                    <a:srgbClr val="B23C00"/>
                  </a:solidFill>
                </a:rPr>
                <a:t>system</a:t>
              </a:r>
            </a:p>
          </p:txBody>
        </p:sp>
      </p:grpSp>
      <p:sp>
        <p:nvSpPr>
          <p:cNvPr id="143418" name="Text Box 58"/>
          <p:cNvSpPr txBox="1">
            <a:spLocks noChangeArrowheads="1"/>
          </p:cNvSpPr>
          <p:nvPr/>
        </p:nvSpPr>
        <p:spPr bwMode="auto">
          <a:xfrm>
            <a:off x="457200" y="5440363"/>
            <a:ext cx="3321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33CC"/>
                </a:solidFill>
              </a:rPr>
              <a:t>UML use case diagram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669268" y="1965325"/>
            <a:ext cx="2284109" cy="3292455"/>
            <a:chOff x="5669268" y="1965325"/>
            <a:chExt cx="2284109" cy="3292455"/>
          </a:xfrm>
        </p:grpSpPr>
        <p:grpSp>
          <p:nvGrpSpPr>
            <p:cNvPr id="143421" name="Group 61"/>
            <p:cNvGrpSpPr>
              <a:grpSpLocks/>
            </p:cNvGrpSpPr>
            <p:nvPr/>
          </p:nvGrpSpPr>
          <p:grpSpPr bwMode="auto">
            <a:xfrm>
              <a:off x="5761039" y="1965325"/>
              <a:ext cx="2192338" cy="1189038"/>
              <a:chOff x="3629" y="1238"/>
              <a:chExt cx="1381" cy="749"/>
            </a:xfrm>
          </p:grpSpPr>
          <p:sp>
            <p:nvSpPr>
              <p:cNvPr id="143406" name="Line 46"/>
              <p:cNvSpPr>
                <a:spLocks noChangeShapeType="1"/>
              </p:cNvSpPr>
              <p:nvPr/>
            </p:nvSpPr>
            <p:spPr bwMode="auto">
              <a:xfrm>
                <a:off x="3629" y="1584"/>
                <a:ext cx="576" cy="0"/>
              </a:xfrm>
              <a:prstGeom prst="line">
                <a:avLst/>
              </a:prstGeom>
              <a:noFill/>
              <a:ln w="9525">
                <a:solidFill>
                  <a:srgbClr val="99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07" name="Text Box 47"/>
              <p:cNvSpPr txBox="1">
                <a:spLocks noChangeArrowheads="1"/>
              </p:cNvSpPr>
              <p:nvPr/>
            </p:nvSpPr>
            <p:spPr bwMode="auto">
              <a:xfrm>
                <a:off x="4205" y="1469"/>
                <a:ext cx="805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i="1" dirty="0">
                    <a:solidFill>
                      <a:srgbClr val="B23C00"/>
                    </a:solidFill>
                  </a:rPr>
                  <a:t>use cases</a:t>
                </a:r>
              </a:p>
            </p:txBody>
          </p:sp>
          <p:sp>
            <p:nvSpPr>
              <p:cNvPr id="143419" name="Line 59"/>
              <p:cNvSpPr>
                <a:spLocks noChangeShapeType="1"/>
              </p:cNvSpPr>
              <p:nvPr/>
            </p:nvSpPr>
            <p:spPr bwMode="auto">
              <a:xfrm flipH="1">
                <a:off x="3629" y="1584"/>
                <a:ext cx="576" cy="403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20" name="Line 60"/>
              <p:cNvSpPr>
                <a:spLocks noChangeShapeType="1"/>
              </p:cNvSpPr>
              <p:nvPr/>
            </p:nvSpPr>
            <p:spPr bwMode="auto">
              <a:xfrm flipH="1" flipV="1">
                <a:off x="3629" y="1238"/>
                <a:ext cx="576" cy="346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" name="Straight Arrow Connector 2"/>
            <p:cNvCxnSpPr>
              <a:stCxn id="143407" idx="1"/>
            </p:cNvCxnSpPr>
            <p:nvPr/>
          </p:nvCxnSpPr>
          <p:spPr bwMode="auto">
            <a:xfrm flipH="1">
              <a:off x="5760707" y="2516982"/>
              <a:ext cx="914732" cy="1369213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" name="Straight Arrow Connector 4"/>
            <p:cNvCxnSpPr>
              <a:stCxn id="143407" idx="1"/>
            </p:cNvCxnSpPr>
            <p:nvPr/>
          </p:nvCxnSpPr>
          <p:spPr bwMode="auto">
            <a:xfrm flipH="1">
              <a:off x="5669268" y="2516982"/>
              <a:ext cx="1006171" cy="200928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7" name="Straight Arrow Connector 6"/>
            <p:cNvCxnSpPr>
              <a:stCxn id="143419" idx="0"/>
            </p:cNvCxnSpPr>
            <p:nvPr/>
          </p:nvCxnSpPr>
          <p:spPr bwMode="auto">
            <a:xfrm flipH="1">
              <a:off x="5669268" y="2514600"/>
              <a:ext cx="1006171" cy="274318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800000"/>
              </a:solidFill>
              <a:prstDash val="solid"/>
              <a:round/>
              <a:headEnd type="oval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21208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3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3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3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3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41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01BB-353D-1D48-B30A-DBC69D37AB9E}" type="slidenum">
              <a:rPr lang="en-US"/>
              <a:pPr/>
              <a:t>25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Use Case Description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Name: </a:t>
            </a:r>
            <a:r>
              <a:rPr lang="en-US" dirty="0"/>
              <a:t>Withdraw Cash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Goal: </a:t>
            </a:r>
            <a:r>
              <a:rPr lang="en-US" dirty="0">
                <a:solidFill>
                  <a:srgbClr val="000000"/>
                </a:solidFill>
              </a:rPr>
              <a:t>Customer withdraws cash from ATM.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Summary</a:t>
            </a:r>
            <a:r>
              <a:rPr lang="en-US" dirty="0">
                <a:solidFill>
                  <a:srgbClr val="CC3300"/>
                </a:solidFill>
              </a:rPr>
              <a:t>:</a:t>
            </a:r>
            <a:r>
              <a:rPr lang="en-US" dirty="0"/>
              <a:t> A customer who has logged in can withdraw up to $500 cash in $20 bills.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Actors: </a:t>
            </a:r>
            <a:r>
              <a:rPr lang="en-US" dirty="0"/>
              <a:t>The customer and the </a:t>
            </a:r>
            <a:r>
              <a:rPr lang="en-US" dirty="0" smtClean="0"/>
              <a:t>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0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B01BB-353D-1D48-B30A-DBC69D37AB9E}" type="slidenum">
              <a:rPr lang="en-US"/>
              <a:pPr/>
              <a:t>26</a:t>
            </a:fld>
            <a:endParaRPr lang="en-US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rgbClr val="B23C00"/>
                </a:solidFill>
              </a:rPr>
              <a:t>Preconditions: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The ATM has been started up.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Start up ATM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customer has inserted a valid bank card.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 customer has entered a correct PIN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Trigger: </a:t>
            </a:r>
            <a:r>
              <a:rPr lang="en-US" dirty="0"/>
              <a:t>The customer selects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ja-JP" altLang="en-US" dirty="0" smtClean="0"/>
              <a:t>“</a:t>
            </a:r>
            <a:r>
              <a:rPr lang="en-US" dirty="0"/>
              <a:t>Withdraw Cash</a:t>
            </a:r>
            <a:r>
              <a:rPr lang="ja-JP" altLang="en-US" dirty="0"/>
              <a:t>”</a:t>
            </a:r>
            <a:r>
              <a:rPr lang="en-US" dirty="0"/>
              <a:t> option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66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E0C4A-3A75-D24C-84FA-7827224B2212}" type="slidenum">
              <a:rPr lang="en-US"/>
              <a:pPr/>
              <a:t>27</a:t>
            </a:fld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</a:t>
            </a:r>
            <a:r>
              <a:rPr lang="en-US" dirty="0" smtClean="0"/>
              <a:t>Description</a:t>
            </a:r>
            <a:r>
              <a:rPr lang="en-US" i="1" dirty="0" smtClean="0"/>
              <a:t>, 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pPr marL="533400" indent="-533400"/>
            <a:r>
              <a:rPr lang="en-US" dirty="0" smtClean="0">
                <a:solidFill>
                  <a:srgbClr val="B23C00"/>
                </a:solidFill>
              </a:rPr>
              <a:t>Primary </a:t>
            </a:r>
            <a:r>
              <a:rPr lang="en-US" dirty="0">
                <a:solidFill>
                  <a:srgbClr val="B23C00"/>
                </a:solidFill>
              </a:rPr>
              <a:t>sequence</a:t>
            </a:r>
            <a:r>
              <a:rPr lang="en-US" dirty="0" smtClean="0">
                <a:solidFill>
                  <a:srgbClr val="B23C00"/>
                </a:solidFill>
              </a:rPr>
              <a:t>:</a:t>
            </a:r>
          </a:p>
          <a:p>
            <a:pPr marL="2360613" lvl="4" indent="-533400"/>
            <a:endParaRPr lang="en-US" dirty="0">
              <a:solidFill>
                <a:srgbClr val="B23C00"/>
              </a:solidFill>
            </a:endParaRP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prompts the customer for the amount.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customer chooses from a list of amounts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enters a amount.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</a:t>
            </a:r>
            <a:r>
              <a:rPr lang="en-US" dirty="0" smtClean="0"/>
              <a:t>customer confirms and </a:t>
            </a:r>
            <a:r>
              <a:rPr lang="en-US" dirty="0"/>
              <a:t>submits the amount</a:t>
            </a:r>
            <a:r>
              <a:rPr lang="en-US" dirty="0" smtClean="0"/>
              <a:t>.</a:t>
            </a:r>
          </a:p>
          <a:p>
            <a:pPr marL="1398588" lvl="2" indent="-457200">
              <a:buFont typeface="Wingdings" charset="0"/>
              <a:buAutoNum type="arabicPeriod"/>
            </a:pPr>
            <a:r>
              <a:rPr lang="en-US" dirty="0"/>
              <a:t>(The ATM communicates with the bank to check the customer’s account.)</a:t>
            </a:r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dispenses the amount in $20 bills.</a:t>
            </a:r>
          </a:p>
          <a:p>
            <a:pPr marL="1398588" lvl="2" indent="-457200">
              <a:buFont typeface="Wingdings" charset="0"/>
              <a:buAutoNum type="arabicPeriod"/>
            </a:pPr>
            <a:r>
              <a:rPr lang="en-US" dirty="0" smtClean="0"/>
              <a:t>(The </a:t>
            </a:r>
            <a:r>
              <a:rPr lang="en-US" dirty="0"/>
              <a:t>bank deducts the amount from the </a:t>
            </a:r>
            <a:r>
              <a:rPr lang="en-US" dirty="0" smtClean="0"/>
              <a:t>customer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balance</a:t>
            </a:r>
            <a:r>
              <a:rPr lang="en-US" dirty="0" smtClean="0"/>
              <a:t>.)</a:t>
            </a:r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dirty="0"/>
              <a:t>The system displays the customer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balance </a:t>
            </a:r>
          </a:p>
          <a:p>
            <a:pPr lvl="2">
              <a:buFont typeface="Wingdings" charset="0"/>
              <a:buChar char="n"/>
            </a:pPr>
            <a:r>
              <a:rPr lang="en-US" dirty="0"/>
              <a:t>See use case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Display balance</a:t>
            </a:r>
            <a:r>
              <a:rPr lang="ja-JP" altLang="en-US" dirty="0" smtClean="0">
                <a:latin typeface="Arial"/>
              </a:rPr>
              <a:t>”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45412" name="Text Box 4"/>
          <p:cNvSpPr txBox="1">
            <a:spLocks noChangeArrowheads="1"/>
          </p:cNvSpPr>
          <p:nvPr/>
        </p:nvSpPr>
        <p:spPr bwMode="auto">
          <a:xfrm>
            <a:off x="4206244" y="1325903"/>
            <a:ext cx="2941779" cy="400110"/>
          </a:xfrm>
          <a:prstGeom prst="rect">
            <a:avLst/>
          </a:prstGeom>
          <a:solidFill>
            <a:srgbClr val="FFFFC2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  <a:ex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8000"/>
                </a:solidFill>
              </a:rPr>
              <a:t>At most about 10 steps.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0707" y="5894277"/>
            <a:ext cx="2058126" cy="369332"/>
          </a:xfrm>
          <a:prstGeom prst="rect">
            <a:avLst/>
          </a:prstGeom>
          <a:solidFill>
            <a:srgbClr val="FFFFC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Another use case.</a:t>
            </a:r>
          </a:p>
        </p:txBody>
      </p:sp>
    </p:spTree>
    <p:extLst>
      <p:ext uri="{BB962C8B-B14F-4D97-AF65-F5344CB8AC3E}">
        <p14:creationId xmlns:p14="http://schemas.microsoft.com/office/powerpoint/2010/main" val="1381642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2" grpId="0" animBg="1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9B4-ABA7-7544-BC8F-059BBD6CD5D1}" type="slidenum">
              <a:rPr lang="en-US"/>
              <a:pPr/>
              <a:t>28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Alternate sequences</a:t>
            </a:r>
            <a:r>
              <a:rPr lang="en-US" dirty="0" smtClean="0">
                <a:solidFill>
                  <a:srgbClr val="B23C00"/>
                </a:solidFill>
              </a:rPr>
              <a:t>:</a:t>
            </a:r>
          </a:p>
          <a:p>
            <a:pPr lvl="4"/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3.1  The customer entered an amount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is not </a:t>
            </a:r>
            <a:r>
              <a:rPr lang="en-US" dirty="0"/>
              <a:t>a multiple of $20.</a:t>
            </a:r>
          </a:p>
          <a:p>
            <a:pPr lvl="2"/>
            <a:r>
              <a:rPr lang="en-US" dirty="0"/>
              <a:t>3.1.1 The system displays a message to the customer .</a:t>
            </a:r>
          </a:p>
          <a:p>
            <a:pPr lvl="2"/>
            <a:r>
              <a:rPr lang="en-US" dirty="0"/>
              <a:t>3.1.2. The system prompts the customer for a new amount</a:t>
            </a:r>
            <a:r>
              <a:rPr lang="en-US" dirty="0" smtClean="0"/>
              <a:t>.</a:t>
            </a:r>
          </a:p>
          <a:p>
            <a:pPr lvl="7"/>
            <a:endParaRPr lang="en-US" dirty="0"/>
          </a:p>
          <a:p>
            <a:pPr lvl="1"/>
            <a:r>
              <a:rPr lang="en-US" dirty="0"/>
              <a:t>3.2  The </a:t>
            </a:r>
            <a:r>
              <a:rPr lang="en-US" dirty="0" smtClean="0"/>
              <a:t>customer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bank balance is insufficient.</a:t>
            </a:r>
          </a:p>
          <a:p>
            <a:pPr lvl="2"/>
            <a:r>
              <a:rPr lang="en-US" dirty="0"/>
              <a:t>3.2.1  </a:t>
            </a:r>
            <a:r>
              <a:rPr lang="en-US" i="1" dirty="0"/>
              <a:t>etc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05740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9B4-ABA7-7544-BC8F-059BBD6CD5D1}" type="slidenum">
              <a:rPr lang="en-US"/>
              <a:pPr/>
              <a:t>29</a:t>
            </a:fld>
            <a:endParaRPr lang="en-US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457200" y="1325903"/>
            <a:ext cx="8229600" cy="484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 err="1">
                <a:solidFill>
                  <a:srgbClr val="B23C00"/>
                </a:solidFill>
              </a:rPr>
              <a:t>Postconditions</a:t>
            </a:r>
            <a:r>
              <a:rPr lang="en-US" sz="2800" dirty="0" smtClean="0">
                <a:solidFill>
                  <a:srgbClr val="B23C00"/>
                </a:solidFill>
              </a:rPr>
              <a:t>: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sz="1000" dirty="0" smtClean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 smtClean="0"/>
              <a:t>The </a:t>
            </a:r>
            <a:r>
              <a:rPr lang="en-US" sz="2400" dirty="0"/>
              <a:t>customer</a:t>
            </a:r>
            <a:r>
              <a:rPr lang="en-US" sz="2800" dirty="0"/>
              <a:t> </a:t>
            </a:r>
            <a:r>
              <a:rPr lang="en-US" sz="2400" dirty="0"/>
              <a:t>receives the desired amount of cash.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amount is deducted from the customer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</a:t>
            </a:r>
            <a:r>
              <a:rPr lang="en-US" sz="2400" dirty="0"/>
              <a:t> </a:t>
            </a:r>
            <a:r>
              <a:rPr lang="en-US" sz="2000" dirty="0"/>
              <a:t>account.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customer</a:t>
            </a:r>
            <a:r>
              <a:rPr lang="en-US" sz="2400" dirty="0"/>
              <a:t> </a:t>
            </a:r>
            <a:r>
              <a:rPr lang="en-US" sz="2000" dirty="0"/>
              <a:t>sees the new account balance</a:t>
            </a:r>
            <a:r>
              <a:rPr lang="en-US" sz="2000" dirty="0" smtClean="0"/>
              <a:t>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endParaRPr lang="en-US" sz="1000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b="1" i="1" dirty="0"/>
              <a:t>OR:</a:t>
            </a:r>
            <a:r>
              <a:rPr lang="en-US" sz="2400" dirty="0"/>
              <a:t> The customer</a:t>
            </a:r>
            <a:r>
              <a:rPr lang="en-US" sz="2800" dirty="0"/>
              <a:t> </a:t>
            </a:r>
            <a:r>
              <a:rPr lang="en-US" sz="2400" dirty="0"/>
              <a:t>receives no cash.</a:t>
            </a:r>
          </a:p>
          <a:p>
            <a:pPr marL="1377950" lvl="2" indent="-468313" eaLnBrk="1" hangingPunct="1">
              <a:spcBef>
                <a:spcPct val="20000"/>
              </a:spcBef>
              <a:buClr>
                <a:schemeClr val="bg2"/>
              </a:buClr>
              <a:buSzPct val="65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dirty="0" smtClean="0"/>
              <a:t>customer</a:t>
            </a:r>
            <a:r>
              <a:rPr lang="en-US" sz="2000" dirty="0" smtClean="0">
                <a:latin typeface="Arial"/>
              </a:rPr>
              <a:t>’</a:t>
            </a:r>
            <a:r>
              <a:rPr lang="en-US" sz="2000" dirty="0" smtClean="0"/>
              <a:t>s</a:t>
            </a:r>
            <a:r>
              <a:rPr lang="en-US" sz="2400" dirty="0" smtClean="0"/>
              <a:t> </a:t>
            </a:r>
            <a:r>
              <a:rPr lang="en-US" sz="2000" dirty="0"/>
              <a:t>account is unchanged.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3657611" y="1417342"/>
            <a:ext cx="5303462" cy="400110"/>
          </a:xfrm>
          <a:prstGeom prst="rect">
            <a:avLst/>
          </a:prstGeom>
          <a:solidFill>
            <a:srgbClr val="FFFFC2"/>
          </a:solidFill>
          <a:ln w="12700">
            <a:solidFill>
              <a:srgbClr val="008000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8000"/>
                </a:solidFill>
              </a:rPr>
              <a:t>What must be true after the use case is done.</a:t>
            </a:r>
          </a:p>
        </p:txBody>
      </p:sp>
    </p:spTree>
    <p:extLst>
      <p:ext uri="{BB962C8B-B14F-4D97-AF65-F5344CB8AC3E}">
        <p14:creationId xmlns:p14="http://schemas.microsoft.com/office/powerpoint/2010/main" val="1111300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6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6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5D37F-8332-754A-9DDE-180CEE209B28}" type="slidenum">
              <a:rPr lang="en-US"/>
              <a:pPr/>
              <a:t>3</a:t>
            </a:fld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Lucida Blackletter"/>
                <a:cs typeface="Lucida Blackletter"/>
              </a:rPr>
              <a:t>Ye </a:t>
            </a:r>
            <a:r>
              <a:rPr lang="en-US" sz="4000" dirty="0" err="1">
                <a:latin typeface="Lucida Blackletter"/>
                <a:cs typeface="Lucida Blackletter"/>
              </a:rPr>
              <a:t>Olde</a:t>
            </a:r>
            <a:r>
              <a:rPr lang="en-US" sz="4000" dirty="0">
                <a:latin typeface="Lucida Blackletter"/>
                <a:cs typeface="Lucida Blackletter"/>
              </a:rPr>
              <a:t> Waterfall Model</a:t>
            </a:r>
          </a:p>
        </p:txBody>
      </p:sp>
      <p:sp>
        <p:nvSpPr>
          <p:cNvPr id="133123" name="AutoShape 3"/>
          <p:cNvSpPr>
            <a:spLocks noChangeArrowheads="1"/>
          </p:cNvSpPr>
          <p:nvPr/>
        </p:nvSpPr>
        <p:spPr bwMode="auto">
          <a:xfrm>
            <a:off x="914400" y="1600200"/>
            <a:ext cx="1616075" cy="4889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Requirements</a:t>
            </a:r>
          </a:p>
        </p:txBody>
      </p:sp>
      <p:grpSp>
        <p:nvGrpSpPr>
          <p:cNvPr id="133125" name="Group 5"/>
          <p:cNvGrpSpPr>
            <a:grpSpLocks/>
          </p:cNvGrpSpPr>
          <p:nvPr/>
        </p:nvGrpSpPr>
        <p:grpSpPr bwMode="auto">
          <a:xfrm>
            <a:off x="2536825" y="1874838"/>
            <a:ext cx="1822450" cy="1128712"/>
            <a:chOff x="1598" y="1181"/>
            <a:chExt cx="1148" cy="711"/>
          </a:xfrm>
        </p:grpSpPr>
        <p:sp>
          <p:nvSpPr>
            <p:cNvPr id="133126" name="AutoShape 6"/>
            <p:cNvSpPr>
              <a:spLocks noChangeArrowheads="1"/>
            </p:cNvSpPr>
            <p:nvPr/>
          </p:nvSpPr>
          <p:spPr bwMode="auto">
            <a:xfrm>
              <a:off x="1728" y="1584"/>
              <a:ext cx="1018" cy="308"/>
            </a:xfrm>
            <a:prstGeom prst="roundRect">
              <a:avLst>
                <a:gd name="adj" fmla="val 16667"/>
              </a:avLst>
            </a:prstGeom>
            <a:solidFill>
              <a:srgbClr val="CC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Design</a:t>
              </a:r>
            </a:p>
          </p:txBody>
        </p:sp>
        <p:grpSp>
          <p:nvGrpSpPr>
            <p:cNvPr id="133127" name="Group 7"/>
            <p:cNvGrpSpPr>
              <a:grpSpLocks/>
            </p:cNvGrpSpPr>
            <p:nvPr/>
          </p:nvGrpSpPr>
          <p:grpSpPr bwMode="auto">
            <a:xfrm>
              <a:off x="1598" y="1181"/>
              <a:ext cx="345" cy="403"/>
              <a:chOff x="1613" y="1181"/>
              <a:chExt cx="345" cy="403"/>
            </a:xfrm>
          </p:grpSpPr>
          <p:sp>
            <p:nvSpPr>
              <p:cNvPr id="133128" name="Line 8"/>
              <p:cNvSpPr>
                <a:spLocks noChangeShapeType="1"/>
              </p:cNvSpPr>
              <p:nvPr/>
            </p:nvSpPr>
            <p:spPr bwMode="auto">
              <a:xfrm>
                <a:off x="1613" y="1181"/>
                <a:ext cx="34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29" name="Line 9"/>
              <p:cNvSpPr>
                <a:spLocks noChangeShapeType="1"/>
              </p:cNvSpPr>
              <p:nvPr/>
            </p:nvSpPr>
            <p:spPr bwMode="auto">
              <a:xfrm>
                <a:off x="1946" y="1181"/>
                <a:ext cx="0" cy="4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3130" name="Group 10"/>
          <p:cNvGrpSpPr>
            <a:grpSpLocks/>
          </p:cNvGrpSpPr>
          <p:nvPr/>
        </p:nvGrpSpPr>
        <p:grpSpPr bwMode="auto">
          <a:xfrm>
            <a:off x="4357688" y="2789238"/>
            <a:ext cx="1830387" cy="1128712"/>
            <a:chOff x="2745" y="1757"/>
            <a:chExt cx="1153" cy="711"/>
          </a:xfrm>
        </p:grpSpPr>
        <p:sp>
          <p:nvSpPr>
            <p:cNvPr id="133131" name="AutoShape 11"/>
            <p:cNvSpPr>
              <a:spLocks noChangeArrowheads="1"/>
            </p:cNvSpPr>
            <p:nvPr/>
          </p:nvSpPr>
          <p:spPr bwMode="auto">
            <a:xfrm>
              <a:off x="2880" y="2160"/>
              <a:ext cx="1018" cy="308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Implementation</a:t>
              </a:r>
            </a:p>
          </p:txBody>
        </p:sp>
        <p:grpSp>
          <p:nvGrpSpPr>
            <p:cNvPr id="133132" name="Group 12"/>
            <p:cNvGrpSpPr>
              <a:grpSpLocks/>
            </p:cNvGrpSpPr>
            <p:nvPr/>
          </p:nvGrpSpPr>
          <p:grpSpPr bwMode="auto">
            <a:xfrm>
              <a:off x="2745" y="1757"/>
              <a:ext cx="345" cy="403"/>
              <a:chOff x="1613" y="1181"/>
              <a:chExt cx="345" cy="403"/>
            </a:xfrm>
          </p:grpSpPr>
          <p:sp>
            <p:nvSpPr>
              <p:cNvPr id="133133" name="Line 13"/>
              <p:cNvSpPr>
                <a:spLocks noChangeShapeType="1"/>
              </p:cNvSpPr>
              <p:nvPr/>
            </p:nvSpPr>
            <p:spPr bwMode="auto">
              <a:xfrm>
                <a:off x="1613" y="1181"/>
                <a:ext cx="34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34" name="Line 14"/>
              <p:cNvSpPr>
                <a:spLocks noChangeShapeType="1"/>
              </p:cNvSpPr>
              <p:nvPr/>
            </p:nvSpPr>
            <p:spPr bwMode="auto">
              <a:xfrm>
                <a:off x="1946" y="1181"/>
                <a:ext cx="0" cy="4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3135" name="Group 15"/>
          <p:cNvGrpSpPr>
            <a:grpSpLocks/>
          </p:cNvGrpSpPr>
          <p:nvPr/>
        </p:nvGrpSpPr>
        <p:grpSpPr bwMode="auto">
          <a:xfrm>
            <a:off x="6196013" y="3697288"/>
            <a:ext cx="1820862" cy="1135062"/>
            <a:chOff x="3903" y="2329"/>
            <a:chExt cx="1147" cy="715"/>
          </a:xfrm>
        </p:grpSpPr>
        <p:sp>
          <p:nvSpPr>
            <p:cNvPr id="133136" name="AutoShape 16"/>
            <p:cNvSpPr>
              <a:spLocks noChangeArrowheads="1"/>
            </p:cNvSpPr>
            <p:nvPr/>
          </p:nvSpPr>
          <p:spPr bwMode="auto">
            <a:xfrm>
              <a:off x="4032" y="2736"/>
              <a:ext cx="1018" cy="308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Testing</a:t>
              </a:r>
            </a:p>
          </p:txBody>
        </p:sp>
        <p:grpSp>
          <p:nvGrpSpPr>
            <p:cNvPr id="133137" name="Group 17"/>
            <p:cNvGrpSpPr>
              <a:grpSpLocks/>
            </p:cNvGrpSpPr>
            <p:nvPr/>
          </p:nvGrpSpPr>
          <p:grpSpPr bwMode="auto">
            <a:xfrm>
              <a:off x="3903" y="2329"/>
              <a:ext cx="345" cy="403"/>
              <a:chOff x="1613" y="1181"/>
              <a:chExt cx="345" cy="403"/>
            </a:xfrm>
          </p:grpSpPr>
          <p:sp>
            <p:nvSpPr>
              <p:cNvPr id="133138" name="Line 18"/>
              <p:cNvSpPr>
                <a:spLocks noChangeShapeType="1"/>
              </p:cNvSpPr>
              <p:nvPr/>
            </p:nvSpPr>
            <p:spPr bwMode="auto">
              <a:xfrm>
                <a:off x="1613" y="1181"/>
                <a:ext cx="34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139" name="Line 19"/>
              <p:cNvSpPr>
                <a:spLocks noChangeShapeType="1"/>
              </p:cNvSpPr>
              <p:nvPr/>
            </p:nvSpPr>
            <p:spPr bwMode="auto">
              <a:xfrm>
                <a:off x="1946" y="1181"/>
                <a:ext cx="0" cy="40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7350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6AEE9-0E42-3C4D-A2A2-B6DC657C4F23}" type="slidenum">
              <a:rPr lang="en-US"/>
              <a:pPr/>
              <a:t>30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Use Case Description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Nonfunctional requirements</a:t>
            </a:r>
            <a:r>
              <a:rPr lang="en-US" dirty="0" smtClean="0">
                <a:solidFill>
                  <a:srgbClr val="B23C00"/>
                </a:solidFill>
              </a:rPr>
              <a:t>: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system responds to each customer input </a:t>
            </a:r>
            <a:br>
              <a:rPr lang="en-US" dirty="0"/>
            </a:br>
            <a:r>
              <a:rPr lang="en-US" dirty="0" smtClean="0"/>
              <a:t>within </a:t>
            </a:r>
            <a:r>
              <a:rPr lang="en-US" dirty="0"/>
              <a:t>15 seconds.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system displays messages in either English, </a:t>
            </a:r>
            <a:br>
              <a:rPr lang="en-US" dirty="0"/>
            </a:br>
            <a:r>
              <a:rPr lang="en-US" dirty="0"/>
              <a:t>Spanish, or Vietnamese.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B23C00"/>
                </a:solidFill>
              </a:rPr>
              <a:t>Glossary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customer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= a person who wants to withdraw cash from the ATM.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bank </a:t>
            </a:r>
            <a:r>
              <a:rPr lang="en-US" dirty="0"/>
              <a:t>= a system that maintains customer accounts and balances.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26666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4565D-6E02-6049-8D57-BD3C0A0E5F6D}" type="slidenum">
              <a:rPr lang="en-US"/>
              <a:pPr/>
              <a:t>31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Description Guidelines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case names should be </a:t>
            </a:r>
            <a:r>
              <a:rPr lang="en-US" dirty="0">
                <a:solidFill>
                  <a:srgbClr val="B23C00"/>
                </a:solidFill>
              </a:rPr>
              <a:t>verb-object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name should describe an </a:t>
            </a:r>
            <a:r>
              <a:rPr lang="en-US" dirty="0">
                <a:solidFill>
                  <a:srgbClr val="B23C00"/>
                </a:solidFill>
              </a:rPr>
              <a:t>achievable goal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B23C00"/>
                </a:solidFill>
              </a:rPr>
              <a:t>doable task </a:t>
            </a:r>
            <a:r>
              <a:rPr lang="en-US" dirty="0" smtClean="0"/>
              <a:t>(</a:t>
            </a:r>
            <a:r>
              <a:rPr lang="en-US" dirty="0"/>
              <a:t>e.g.,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Withdraw Cash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/>
              <a:t>).</a:t>
            </a:r>
          </a:p>
          <a:p>
            <a:pPr lvl="2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Keep use cases </a:t>
            </a:r>
            <a:r>
              <a:rPr lang="en-US" dirty="0">
                <a:solidFill>
                  <a:srgbClr val="B23C00"/>
                </a:solidFill>
              </a:rPr>
              <a:t>short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simple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informal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Clients and users need to understand them.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No GUI or implementation details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07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8EE62-8524-9F4E-897F-15D0D91087B1}" type="slidenum">
              <a:rPr lang="en-US"/>
              <a:pPr/>
              <a:t>32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Functional Specification</a:t>
            </a:r>
          </a:p>
        </p:txBody>
      </p:sp>
      <p:pic>
        <p:nvPicPr>
          <p:cNvPr id="194564" name="Picture 4" descr="fig02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2091" y="1417638"/>
            <a:ext cx="6510420" cy="3017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65" name="Rectangle 5"/>
          <p:cNvSpPr>
            <a:spLocks noChangeArrowheads="1"/>
          </p:cNvSpPr>
          <p:nvPr/>
        </p:nvSpPr>
        <p:spPr bwMode="auto">
          <a:xfrm>
            <a:off x="4297683" y="1691339"/>
            <a:ext cx="2103097" cy="274637"/>
          </a:xfrm>
          <a:prstGeom prst="rect">
            <a:avLst/>
          </a:prstGeom>
          <a:noFill/>
          <a:ln w="2857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66" name="Text Box 6"/>
          <p:cNvSpPr txBox="1">
            <a:spLocks noChangeArrowheads="1"/>
          </p:cNvSpPr>
          <p:nvPr/>
        </p:nvSpPr>
        <p:spPr bwMode="auto">
          <a:xfrm>
            <a:off x="5029195" y="4800585"/>
            <a:ext cx="259364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>
                <a:solidFill>
                  <a:schemeClr val="folHlink"/>
                </a:solidFill>
              </a:rPr>
              <a:t>Primary contents of a</a:t>
            </a:r>
          </a:p>
          <a:p>
            <a:r>
              <a:rPr lang="en-US">
                <a:solidFill>
                  <a:schemeClr val="folHlink"/>
                </a:solidFill>
              </a:rPr>
              <a:t>Functional Specification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35075"/>
            <a:ext cx="8503827" cy="502853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Product name</a:t>
            </a:r>
          </a:p>
          <a:p>
            <a:pPr lvl="4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Clear </a:t>
            </a:r>
            <a:r>
              <a:rPr lang="en-US" sz="2400" dirty="0"/>
              <a:t>problem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statement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What is the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problem?</a:t>
            </a:r>
          </a:p>
          <a:p>
            <a:pPr lvl="5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What is your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application </a:t>
            </a:r>
            <a:br>
              <a:rPr lang="en-US" sz="2000" dirty="0" smtClean="0"/>
            </a:br>
            <a:r>
              <a:rPr lang="en-US" sz="2000" dirty="0" smtClean="0"/>
              <a:t>supposed </a:t>
            </a:r>
            <a:r>
              <a:rPr lang="en-US" sz="2000" dirty="0"/>
              <a:t>to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accomplish?</a:t>
            </a:r>
          </a:p>
          <a:p>
            <a:pPr lvl="5"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400" dirty="0"/>
              <a:t>Functional requirements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Nonfunctional </a:t>
            </a:r>
            <a:r>
              <a:rPr lang="en-US" sz="2400" dirty="0" smtClean="0"/>
              <a:t>requirements</a:t>
            </a:r>
          </a:p>
          <a:p>
            <a:pPr lvl="4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Use cases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877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4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 animBg="1"/>
      <p:bldP spid="19456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C2EC9-CB01-2048-95C5-96CF88E7EAFC}" type="slidenum">
              <a:rPr lang="en-US"/>
              <a:pPr/>
              <a:t>33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#3: </a:t>
            </a:r>
            <a:r>
              <a:rPr lang="en-US" dirty="0"/>
              <a:t>Functional Specification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Each project </a:t>
            </a:r>
            <a:r>
              <a:rPr lang="en-US" dirty="0">
                <a:solidFill>
                  <a:srgbClr val="B23C00"/>
                </a:solidFill>
              </a:rPr>
              <a:t>team creates the first </a:t>
            </a:r>
            <a:r>
              <a:rPr lang="en-US" dirty="0">
                <a:solidFill>
                  <a:srgbClr val="CC3300"/>
                </a:solidFill>
              </a:rPr>
              <a:t>draft</a:t>
            </a:r>
            <a:r>
              <a:rPr lang="en-US" dirty="0"/>
              <a:t> of </a:t>
            </a:r>
            <a:r>
              <a:rPr lang="en-US" dirty="0" smtClean="0"/>
              <a:t>the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Functional </a:t>
            </a:r>
            <a:r>
              <a:rPr lang="en-US" dirty="0" smtClean="0">
                <a:solidFill>
                  <a:srgbClr val="B23C00"/>
                </a:solidFill>
              </a:rPr>
              <a:t>Specification</a:t>
            </a:r>
            <a:r>
              <a:rPr lang="en-US" dirty="0"/>
              <a:t> </a:t>
            </a:r>
            <a:r>
              <a:rPr lang="en-US" dirty="0" smtClean="0"/>
              <a:t>for its web application.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Product name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Problem statement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Objectives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6 Functional </a:t>
            </a:r>
            <a:r>
              <a:rPr lang="en-US" dirty="0"/>
              <a:t>requirements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4 Nonfunctional </a:t>
            </a:r>
            <a:r>
              <a:rPr lang="en-US" dirty="0"/>
              <a:t>requirements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Use case diagram with 6 use cases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Use case descriptions of 3 of your use cases</a:t>
            </a:r>
            <a:endParaRPr lang="en-US" dirty="0"/>
          </a:p>
          <a:p>
            <a:pPr lvl="6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Later assignments will add a conceptual design and screen mockups.</a:t>
            </a:r>
          </a:p>
        </p:txBody>
      </p:sp>
    </p:spTree>
    <p:extLst>
      <p:ext uri="{BB962C8B-B14F-4D97-AF65-F5344CB8AC3E}">
        <p14:creationId xmlns:p14="http://schemas.microsoft.com/office/powerpoint/2010/main" val="1191358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</a:t>
            </a:r>
            <a:r>
              <a:rPr lang="en-US" dirty="0" smtClean="0"/>
              <a:t>#3</a:t>
            </a:r>
            <a:r>
              <a:rPr lang="en-US" i="1" dirty="0" smtClean="0"/>
              <a:t>, </a:t>
            </a:r>
            <a:r>
              <a:rPr lang="en-US" i="1" dirty="0" smtClean="0"/>
              <a:t>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Each team turns in one Functional Specification.</a:t>
            </a:r>
          </a:p>
          <a:p>
            <a:pPr lvl="1"/>
            <a:r>
              <a:rPr lang="en-US" dirty="0" smtClean="0"/>
              <a:t>Microsoft Word document or PDF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Canvas: </a:t>
            </a:r>
            <a:r>
              <a:rPr lang="en-US" b="1" dirty="0" smtClean="0"/>
              <a:t>Assignment #3</a:t>
            </a:r>
          </a:p>
          <a:p>
            <a:pPr lvl="5"/>
            <a:endParaRPr lang="en-US" dirty="0" smtClean="0"/>
          </a:p>
          <a:p>
            <a:r>
              <a:rPr lang="en-US" dirty="0"/>
              <a:t>Due </a:t>
            </a:r>
            <a:r>
              <a:rPr lang="en-US" dirty="0">
                <a:solidFill>
                  <a:srgbClr val="B23C00"/>
                </a:solidFill>
              </a:rPr>
              <a:t>Friday, February 26 </a:t>
            </a:r>
            <a:r>
              <a:rPr lang="en-US" dirty="0"/>
              <a:t>at 11:59 PM.</a:t>
            </a:r>
          </a:p>
          <a:p>
            <a:pPr lvl="5"/>
            <a:endParaRPr lang="en-US" dirty="0"/>
          </a:p>
          <a:p>
            <a:r>
              <a:rPr lang="en-US" dirty="0"/>
              <a:t>Use case description form:</a:t>
            </a:r>
            <a:br>
              <a:rPr lang="en-US" dirty="0"/>
            </a:br>
            <a:r>
              <a:rPr lang="en-US" sz="1800" dirty="0">
                <a:hlinkClick r:id="rId2"/>
              </a:rPr>
              <a:t>http://www.cs.sjsu.edu/~mak/CS160/assignments</a:t>
            </a:r>
            <a:r>
              <a:rPr lang="en-US" sz="1800" dirty="0" smtClean="0">
                <a:hlinkClick r:id="rId2"/>
              </a:rPr>
              <a:t>/3/</a:t>
            </a:r>
            <a:r>
              <a:rPr lang="en-US" sz="1800" dirty="0">
                <a:hlinkClick r:id="rId2"/>
              </a:rPr>
              <a:t>UseCaseForm.docx </a:t>
            </a:r>
            <a:endParaRPr lang="en-US" sz="1800" dirty="0"/>
          </a:p>
          <a:p>
            <a:endParaRPr lang="en-US" b="1" dirty="0" smtClean="0">
              <a:latin typeface="Courier New"/>
              <a:cs typeface="Courier New"/>
            </a:endParaRPr>
          </a:p>
          <a:p>
            <a:pPr marL="2743200" lvl="6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28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6AF6-D90C-8C44-94B7-D76C2B48170F}" type="slidenum">
              <a:rPr lang="en-US"/>
              <a:pPr/>
              <a:t>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Waterfall </a:t>
            </a:r>
            <a:r>
              <a:rPr lang="en-US" dirty="0" smtClean="0"/>
              <a:t>Model,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Make sure each phase is </a:t>
            </a:r>
            <a:r>
              <a:rPr lang="en-US" dirty="0">
                <a:solidFill>
                  <a:srgbClr val="B23C00"/>
                </a:solidFill>
              </a:rPr>
              <a:t>100% complete </a:t>
            </a:r>
            <a:r>
              <a:rPr lang="en-US" dirty="0" smtClean="0">
                <a:solidFill>
                  <a:srgbClr val="B23C00"/>
                </a:solidFill>
              </a:rPr>
              <a:t/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>
                <a:solidFill>
                  <a:srgbClr val="B23C00"/>
                </a:solidFill>
              </a:rPr>
              <a:t>and </a:t>
            </a:r>
            <a:r>
              <a:rPr lang="en-US" dirty="0">
                <a:solidFill>
                  <a:srgbClr val="B23C00"/>
                </a:solidFill>
              </a:rPr>
              <a:t>absolutely correct </a:t>
            </a:r>
            <a:r>
              <a:rPr lang="en-US" dirty="0"/>
              <a:t>before proceeding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next phase.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Big Design Up Front </a:t>
            </a:r>
            <a:r>
              <a:rPr lang="en-US" dirty="0"/>
              <a:t>(BDUF</a:t>
            </a:r>
            <a:r>
              <a:rPr lang="en-US" dirty="0" smtClean="0"/>
              <a:t>)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Set requirements in stone before starting the design</a:t>
            </a:r>
            <a:r>
              <a:rPr lang="en-US" dirty="0" smtClean="0"/>
              <a:t>.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Otherwise, </a:t>
            </a:r>
            <a:r>
              <a:rPr lang="en-US" dirty="0" smtClean="0"/>
              <a:t>you might waste design </a:t>
            </a:r>
            <a:r>
              <a:rPr lang="en-US" dirty="0"/>
              <a:t>work </a:t>
            </a:r>
            <a:r>
              <a:rPr lang="en-US" dirty="0" smtClean="0"/>
              <a:t>on </a:t>
            </a:r>
            <a:br>
              <a:rPr lang="en-US" dirty="0" smtClean="0"/>
            </a:br>
            <a:r>
              <a:rPr lang="ja-JP" altLang="en-US" dirty="0" smtClean="0">
                <a:latin typeface="Arial"/>
              </a:rPr>
              <a:t>“</a:t>
            </a:r>
            <a:r>
              <a:rPr lang="en-US" dirty="0"/>
              <a:t>incorrect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dirty="0" smtClean="0"/>
              <a:t>requirements.</a:t>
            </a:r>
          </a:p>
          <a:p>
            <a:pPr lvl="7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Spend extra time at the beginning to </a:t>
            </a:r>
            <a:r>
              <a:rPr lang="en-US" dirty="0">
                <a:solidFill>
                  <a:srgbClr val="B23C00"/>
                </a:solidFill>
              </a:rPr>
              <a:t>make sure that the requirements and design are absolutely correct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dirty="0"/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2000" i="1" dirty="0"/>
              <a:t>Source: Wikipedia article on </a:t>
            </a:r>
            <a:r>
              <a:rPr lang="ja-JP" altLang="en-US" sz="2000" i="1" dirty="0">
                <a:solidFill>
                  <a:srgbClr val="0000FF"/>
                </a:solidFill>
                <a:latin typeface="Arial"/>
              </a:rPr>
              <a:t>“</a:t>
            </a:r>
            <a:r>
              <a:rPr lang="en-US" sz="2000" i="1" dirty="0">
                <a:solidFill>
                  <a:srgbClr val="0000FF"/>
                </a:solidFill>
              </a:rPr>
              <a:t>Waterfall Model</a:t>
            </a:r>
            <a:r>
              <a:rPr lang="ja-JP" altLang="en-US" sz="2000" i="1" dirty="0">
                <a:solidFill>
                  <a:srgbClr val="0000FF"/>
                </a:solidFill>
                <a:latin typeface="Arial"/>
              </a:rPr>
              <a:t>”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877721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4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4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4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96AF6-D90C-8C44-94B7-D76C2B48170F}" type="slidenum">
              <a:rPr lang="en-US"/>
              <a:pPr/>
              <a:t>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Waterfall </a:t>
            </a:r>
            <a:r>
              <a:rPr lang="en-US" dirty="0" smtClean="0"/>
              <a:t>Model,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/>
              <a:t>waterfall model has been </a:t>
            </a:r>
            <a:r>
              <a:rPr lang="en-US" dirty="0" smtClean="0"/>
              <a:t>mostly discredited.</a:t>
            </a:r>
          </a:p>
          <a:p>
            <a:pPr lvl="6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It </a:t>
            </a:r>
            <a:r>
              <a:rPr lang="en-US" dirty="0" smtClean="0"/>
              <a:t>doesn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work!</a:t>
            </a: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But </a:t>
            </a:r>
            <a:r>
              <a:rPr lang="en-US" dirty="0" smtClean="0">
                <a:solidFill>
                  <a:srgbClr val="B23C00"/>
                </a:solidFill>
              </a:rPr>
              <a:t>it</a:t>
            </a:r>
            <a:r>
              <a:rPr lang="en-US" dirty="0" smtClean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 smtClean="0">
                <a:solidFill>
                  <a:srgbClr val="B23C00"/>
                </a:solidFill>
              </a:rPr>
              <a:t>s </a:t>
            </a:r>
            <a:r>
              <a:rPr lang="en-US" dirty="0">
                <a:solidFill>
                  <a:srgbClr val="B23C00"/>
                </a:solidFill>
              </a:rPr>
              <a:t>still commonly practiced.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dirty="0"/>
          </a:p>
        </p:txBody>
      </p:sp>
      <p:grpSp>
        <p:nvGrpSpPr>
          <p:cNvPr id="134164" name="Group 20"/>
          <p:cNvGrpSpPr>
            <a:grpSpLocks/>
          </p:cNvGrpSpPr>
          <p:nvPr/>
        </p:nvGrpSpPr>
        <p:grpSpPr bwMode="auto">
          <a:xfrm>
            <a:off x="823001" y="2788927"/>
            <a:ext cx="7497997" cy="3291804"/>
            <a:chOff x="576" y="1008"/>
            <a:chExt cx="4474" cy="2036"/>
          </a:xfrm>
        </p:grpSpPr>
        <p:sp>
          <p:nvSpPr>
            <p:cNvPr id="134148" name="AutoShape 4"/>
            <p:cNvSpPr>
              <a:spLocks noChangeArrowheads="1"/>
            </p:cNvSpPr>
            <p:nvPr/>
          </p:nvSpPr>
          <p:spPr bwMode="auto">
            <a:xfrm>
              <a:off x="576" y="1008"/>
              <a:ext cx="1018" cy="30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/>
                <a:t>Requirements</a:t>
              </a:r>
            </a:p>
          </p:txBody>
        </p:sp>
        <p:grpSp>
          <p:nvGrpSpPr>
            <p:cNvPr id="134149" name="Group 5"/>
            <p:cNvGrpSpPr>
              <a:grpSpLocks/>
            </p:cNvGrpSpPr>
            <p:nvPr/>
          </p:nvGrpSpPr>
          <p:grpSpPr bwMode="auto">
            <a:xfrm>
              <a:off x="1598" y="1181"/>
              <a:ext cx="1148" cy="711"/>
              <a:chOff x="1598" y="1181"/>
              <a:chExt cx="1148" cy="711"/>
            </a:xfrm>
          </p:grpSpPr>
          <p:sp>
            <p:nvSpPr>
              <p:cNvPr id="134150" name="AutoShape 6"/>
              <p:cNvSpPr>
                <a:spLocks noChangeArrowheads="1"/>
              </p:cNvSpPr>
              <p:nvPr/>
            </p:nvSpPr>
            <p:spPr bwMode="auto">
              <a:xfrm>
                <a:off x="1728" y="1584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000"/>
                  <a:t>Design</a:t>
                </a:r>
              </a:p>
            </p:txBody>
          </p:sp>
          <p:grpSp>
            <p:nvGrpSpPr>
              <p:cNvPr id="134151" name="Group 7"/>
              <p:cNvGrpSpPr>
                <a:grpSpLocks/>
              </p:cNvGrpSpPr>
              <p:nvPr/>
            </p:nvGrpSpPr>
            <p:grpSpPr bwMode="auto">
              <a:xfrm>
                <a:off x="1598" y="1181"/>
                <a:ext cx="345" cy="403"/>
                <a:chOff x="1613" y="1181"/>
                <a:chExt cx="345" cy="403"/>
              </a:xfrm>
            </p:grpSpPr>
            <p:sp>
              <p:nvSpPr>
                <p:cNvPr id="134152" name="Line 8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53" name="Line 9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154" name="Group 10"/>
            <p:cNvGrpSpPr>
              <a:grpSpLocks/>
            </p:cNvGrpSpPr>
            <p:nvPr/>
          </p:nvGrpSpPr>
          <p:grpSpPr bwMode="auto">
            <a:xfrm>
              <a:off x="2745" y="1757"/>
              <a:ext cx="1153" cy="711"/>
              <a:chOff x="2745" y="1757"/>
              <a:chExt cx="1153" cy="711"/>
            </a:xfrm>
          </p:grpSpPr>
          <p:sp>
            <p:nvSpPr>
              <p:cNvPr id="134155" name="AutoShape 11"/>
              <p:cNvSpPr>
                <a:spLocks noChangeArrowheads="1"/>
              </p:cNvSpPr>
              <p:nvPr/>
            </p:nvSpPr>
            <p:spPr bwMode="auto">
              <a:xfrm>
                <a:off x="2880" y="2160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Implementation</a:t>
                </a:r>
              </a:p>
            </p:txBody>
          </p:sp>
          <p:grpSp>
            <p:nvGrpSpPr>
              <p:cNvPr id="134156" name="Group 12"/>
              <p:cNvGrpSpPr>
                <a:grpSpLocks/>
              </p:cNvGrpSpPr>
              <p:nvPr/>
            </p:nvGrpSpPr>
            <p:grpSpPr bwMode="auto">
              <a:xfrm>
                <a:off x="2745" y="1757"/>
                <a:ext cx="345" cy="403"/>
                <a:chOff x="1613" y="1181"/>
                <a:chExt cx="345" cy="403"/>
              </a:xfrm>
            </p:grpSpPr>
            <p:sp>
              <p:nvSpPr>
                <p:cNvPr id="134157" name="Line 13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58" name="Line 14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4159" name="Group 15"/>
            <p:cNvGrpSpPr>
              <a:grpSpLocks/>
            </p:cNvGrpSpPr>
            <p:nvPr/>
          </p:nvGrpSpPr>
          <p:grpSpPr bwMode="auto">
            <a:xfrm>
              <a:off x="3903" y="2329"/>
              <a:ext cx="1147" cy="715"/>
              <a:chOff x="3903" y="2329"/>
              <a:chExt cx="1147" cy="715"/>
            </a:xfrm>
          </p:grpSpPr>
          <p:sp>
            <p:nvSpPr>
              <p:cNvPr id="134160" name="AutoShape 16"/>
              <p:cNvSpPr>
                <a:spLocks noChangeArrowheads="1"/>
              </p:cNvSpPr>
              <p:nvPr/>
            </p:nvSpPr>
            <p:spPr bwMode="auto">
              <a:xfrm>
                <a:off x="4032" y="2736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000"/>
                  <a:t>Testing</a:t>
                </a:r>
              </a:p>
            </p:txBody>
          </p:sp>
          <p:grpSp>
            <p:nvGrpSpPr>
              <p:cNvPr id="134161" name="Group 17"/>
              <p:cNvGrpSpPr>
                <a:grpSpLocks/>
              </p:cNvGrpSpPr>
              <p:nvPr/>
            </p:nvGrpSpPr>
            <p:grpSpPr bwMode="auto">
              <a:xfrm>
                <a:off x="3903" y="2329"/>
                <a:ext cx="345" cy="403"/>
                <a:chOff x="1613" y="1181"/>
                <a:chExt cx="345" cy="403"/>
              </a:xfrm>
            </p:grpSpPr>
            <p:sp>
              <p:nvSpPr>
                <p:cNvPr id="134162" name="Line 18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4163" name="Line 19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79193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77C6-EDFB-894A-9280-CCC57E096DCB}" type="slidenum">
              <a:rPr lang="en-US"/>
              <a:pPr/>
              <a:t>6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The Agile Manifesto for Software Development</a:t>
            </a: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508000" y="1306513"/>
            <a:ext cx="797718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dirty="0"/>
              <a:t>We are uncovering </a:t>
            </a:r>
            <a:r>
              <a:rPr lang="en-US" sz="2400" dirty="0">
                <a:solidFill>
                  <a:srgbClr val="B23C00"/>
                </a:solidFill>
              </a:rPr>
              <a:t>better ways of developing </a:t>
            </a:r>
            <a:r>
              <a:rPr lang="en-US" sz="2400" dirty="0" smtClean="0">
                <a:solidFill>
                  <a:srgbClr val="B23C00"/>
                </a:solidFill>
              </a:rPr>
              <a:t>software </a:t>
            </a:r>
            <a:br>
              <a:rPr lang="en-US" sz="2400" dirty="0" smtClean="0">
                <a:solidFill>
                  <a:srgbClr val="B23C00"/>
                </a:solidFill>
              </a:rPr>
            </a:br>
            <a:r>
              <a:rPr lang="en-US" sz="2400" dirty="0" smtClean="0"/>
              <a:t>by </a:t>
            </a:r>
            <a:r>
              <a:rPr lang="en-US" sz="2400" dirty="0"/>
              <a:t>doing it and helping others do it. </a:t>
            </a:r>
            <a:br>
              <a:rPr lang="en-US" sz="2400" dirty="0"/>
            </a:br>
            <a:r>
              <a:rPr lang="en-US" sz="2400" dirty="0"/>
              <a:t>Through this work we have come to value:</a:t>
            </a:r>
            <a:br>
              <a:rPr lang="en-US" sz="2400" dirty="0"/>
            </a:br>
            <a:r>
              <a:rPr lang="en-US" sz="2400" dirty="0"/>
              <a:t> </a:t>
            </a:r>
          </a:p>
          <a:p>
            <a:pPr algn="ctr"/>
            <a:r>
              <a:rPr lang="en-US" sz="2400" dirty="0">
                <a:solidFill>
                  <a:srgbClr val="B23C00"/>
                </a:solidFill>
              </a:rPr>
              <a:t>Individuals and interactions </a:t>
            </a:r>
            <a:r>
              <a:rPr lang="en-US" sz="2400" dirty="0"/>
              <a:t>over </a:t>
            </a:r>
            <a:r>
              <a:rPr lang="en-US" sz="2400" dirty="0">
                <a:solidFill>
                  <a:srgbClr val="0033CC"/>
                </a:solidFill>
              </a:rPr>
              <a:t>processes and tools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Working software </a:t>
            </a:r>
            <a:r>
              <a:rPr lang="en-US" sz="2400" dirty="0"/>
              <a:t>over </a:t>
            </a:r>
            <a:r>
              <a:rPr lang="en-US" sz="2400" dirty="0">
                <a:solidFill>
                  <a:srgbClr val="0033CC"/>
                </a:solidFill>
              </a:rPr>
              <a:t>comprehensive documentation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Customer collaboration </a:t>
            </a:r>
            <a:r>
              <a:rPr lang="en-US" sz="2400" dirty="0"/>
              <a:t>over </a:t>
            </a:r>
            <a:r>
              <a:rPr lang="en-US" sz="2400" dirty="0">
                <a:solidFill>
                  <a:srgbClr val="0033CC"/>
                </a:solidFill>
              </a:rPr>
              <a:t>contract negotiation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B23C00"/>
                </a:solidFill>
              </a:rPr>
              <a:t>Responding to change </a:t>
            </a:r>
            <a:r>
              <a:rPr lang="en-US" sz="2400" dirty="0"/>
              <a:t>over </a:t>
            </a:r>
            <a:r>
              <a:rPr lang="en-US" sz="2400" dirty="0">
                <a:solidFill>
                  <a:srgbClr val="0033CC"/>
                </a:solidFill>
              </a:rPr>
              <a:t>following a plan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algn="ctr"/>
            <a:r>
              <a:rPr lang="en-US" sz="2400" dirty="0"/>
              <a:t>That is, while there is value in the items on </a:t>
            </a:r>
            <a:br>
              <a:rPr lang="en-US" sz="2400" dirty="0"/>
            </a:br>
            <a:r>
              <a:rPr lang="en-US" sz="2400" dirty="0"/>
              <a:t>the </a:t>
            </a:r>
            <a:r>
              <a:rPr lang="en-US" sz="2400" dirty="0">
                <a:solidFill>
                  <a:srgbClr val="0033CC"/>
                </a:solidFill>
              </a:rPr>
              <a:t>right</a:t>
            </a:r>
            <a:r>
              <a:rPr lang="en-US" sz="2400" dirty="0"/>
              <a:t>, we value the items on the </a:t>
            </a:r>
            <a:r>
              <a:rPr lang="en-US" sz="2400" dirty="0">
                <a:solidFill>
                  <a:srgbClr val="B23C00"/>
                </a:solidFill>
              </a:rPr>
              <a:t>left </a:t>
            </a:r>
            <a:r>
              <a:rPr lang="en-US" sz="2400" dirty="0"/>
              <a:t>more.</a:t>
            </a:r>
          </a:p>
          <a:p>
            <a:pPr algn="ctr"/>
            <a:endParaRPr lang="en-US" sz="2400" dirty="0"/>
          </a:p>
          <a:p>
            <a:pPr algn="ctr"/>
            <a:r>
              <a:rPr lang="en-US" sz="2000" i="1" dirty="0"/>
              <a:t>Source: </a:t>
            </a:r>
            <a:r>
              <a:rPr lang="en-US" sz="2000" i="1" u="sng" dirty="0">
                <a:solidFill>
                  <a:srgbClr val="0000FF"/>
                </a:solidFill>
                <a:hlinkClick r:id="rId2"/>
              </a:rPr>
              <a:t>http://agilemanifesto.org/</a:t>
            </a:r>
            <a:endParaRPr lang="en-US" sz="2000" i="1" u="sng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70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8B10-4D7D-5E4F-B975-7D9DCA5E9CA4}" type="slidenum">
              <a:rPr lang="en-US"/>
              <a:pPr/>
              <a:t>7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Software Development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Iterative and incremental </a:t>
            </a:r>
            <a:r>
              <a:rPr lang="en-US" dirty="0" smtClean="0">
                <a:solidFill>
                  <a:srgbClr val="B23C00"/>
                </a:solidFill>
              </a:rPr>
              <a:t>development.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Each iteration is a </a:t>
            </a:r>
            <a:r>
              <a:rPr lang="ja-JP" altLang="en-US" dirty="0"/>
              <a:t>“</a:t>
            </a:r>
            <a:r>
              <a:rPr lang="en-US" dirty="0"/>
              <a:t>mini waterfall</a:t>
            </a:r>
            <a:r>
              <a:rPr lang="ja-JP" altLang="en-US" dirty="0"/>
              <a:t>”</a:t>
            </a:r>
            <a:r>
              <a:rPr lang="en-US" dirty="0" smtClean="0"/>
              <a:t>: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plan (with new requirements)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refine design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add new code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unit and integration </a:t>
            </a:r>
            <a:r>
              <a:rPr lang="en-US" dirty="0" smtClean="0"/>
              <a:t>testing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>
                <a:solidFill>
                  <a:srgbClr val="B23C00"/>
                </a:solidFill>
              </a:rPr>
              <a:t>Iterations are short: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weeks </a:t>
            </a:r>
            <a:r>
              <a:rPr lang="en-US" dirty="0"/>
              <a:t>rather than months</a:t>
            </a:r>
            <a:r>
              <a:rPr lang="en-US" dirty="0" smtClean="0"/>
              <a:t>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Iterations are sometimes called “</a:t>
            </a:r>
            <a:r>
              <a:rPr lang="en-US" dirty="0" smtClean="0">
                <a:solidFill>
                  <a:srgbClr val="B23C00"/>
                </a:solidFill>
              </a:rPr>
              <a:t>sprints</a:t>
            </a:r>
            <a:r>
              <a:rPr lang="en-US" dirty="0" smtClean="0"/>
              <a:t>”.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We do sprints, not marathons!</a:t>
            </a:r>
            <a:endParaRPr lang="en-US" dirty="0"/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</p:txBody>
      </p:sp>
      <p:grpSp>
        <p:nvGrpSpPr>
          <p:cNvPr id="136196" name="Group 4"/>
          <p:cNvGrpSpPr>
            <a:grpSpLocks/>
          </p:cNvGrpSpPr>
          <p:nvPr/>
        </p:nvGrpSpPr>
        <p:grpSpPr bwMode="auto">
          <a:xfrm>
            <a:off x="4480561" y="2971805"/>
            <a:ext cx="4206194" cy="1920219"/>
            <a:chOff x="576" y="1008"/>
            <a:chExt cx="4474" cy="2036"/>
          </a:xfrm>
        </p:grpSpPr>
        <p:sp>
          <p:nvSpPr>
            <p:cNvPr id="136197" name="AutoShape 5"/>
            <p:cNvSpPr>
              <a:spLocks noChangeArrowheads="1"/>
            </p:cNvSpPr>
            <p:nvPr/>
          </p:nvSpPr>
          <p:spPr bwMode="auto">
            <a:xfrm>
              <a:off x="576" y="1008"/>
              <a:ext cx="1018" cy="30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000"/>
                <a:t>Requirements</a:t>
              </a:r>
            </a:p>
          </p:txBody>
        </p: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598" y="1181"/>
              <a:ext cx="1148" cy="711"/>
              <a:chOff x="1598" y="1181"/>
              <a:chExt cx="1148" cy="71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1728" y="1584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CCFF66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000"/>
                  <a:t>Design</a:t>
                </a:r>
              </a:p>
            </p:txBody>
          </p:sp>
          <p:grpSp>
            <p:nvGrpSpPr>
              <p:cNvPr id="136200" name="Group 8"/>
              <p:cNvGrpSpPr>
                <a:grpSpLocks/>
              </p:cNvGrpSpPr>
              <p:nvPr/>
            </p:nvGrpSpPr>
            <p:grpSpPr bwMode="auto">
              <a:xfrm>
                <a:off x="1598" y="1181"/>
                <a:ext cx="345" cy="403"/>
                <a:chOff x="1613" y="1181"/>
                <a:chExt cx="345" cy="403"/>
              </a:xfrm>
            </p:grpSpPr>
            <p:sp>
              <p:nvSpPr>
                <p:cNvPr id="136201" name="Line 9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202" name="Line 10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6203" name="Group 11"/>
            <p:cNvGrpSpPr>
              <a:grpSpLocks/>
            </p:cNvGrpSpPr>
            <p:nvPr/>
          </p:nvGrpSpPr>
          <p:grpSpPr bwMode="auto">
            <a:xfrm>
              <a:off x="2745" y="1757"/>
              <a:ext cx="1153" cy="711"/>
              <a:chOff x="2745" y="1757"/>
              <a:chExt cx="1153" cy="711"/>
            </a:xfrm>
          </p:grpSpPr>
          <p:sp>
            <p:nvSpPr>
              <p:cNvPr id="136204" name="AutoShape 12"/>
              <p:cNvSpPr>
                <a:spLocks noChangeArrowheads="1"/>
              </p:cNvSpPr>
              <p:nvPr/>
            </p:nvSpPr>
            <p:spPr bwMode="auto">
              <a:xfrm>
                <a:off x="2880" y="2160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900"/>
                  <a:t>Implementation</a:t>
                </a:r>
              </a:p>
            </p:txBody>
          </p:sp>
          <p:grpSp>
            <p:nvGrpSpPr>
              <p:cNvPr id="136205" name="Group 13"/>
              <p:cNvGrpSpPr>
                <a:grpSpLocks/>
              </p:cNvGrpSpPr>
              <p:nvPr/>
            </p:nvGrpSpPr>
            <p:grpSpPr bwMode="auto">
              <a:xfrm>
                <a:off x="2745" y="1757"/>
                <a:ext cx="345" cy="403"/>
                <a:chOff x="1613" y="1181"/>
                <a:chExt cx="345" cy="403"/>
              </a:xfrm>
            </p:grpSpPr>
            <p:sp>
              <p:nvSpPr>
                <p:cNvPr id="136206" name="Line 14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207" name="Line 15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36208" name="Group 16"/>
            <p:cNvGrpSpPr>
              <a:grpSpLocks/>
            </p:cNvGrpSpPr>
            <p:nvPr/>
          </p:nvGrpSpPr>
          <p:grpSpPr bwMode="auto">
            <a:xfrm>
              <a:off x="3903" y="2329"/>
              <a:ext cx="1147" cy="715"/>
              <a:chOff x="3903" y="2329"/>
              <a:chExt cx="1147" cy="715"/>
            </a:xfrm>
          </p:grpSpPr>
          <p:sp>
            <p:nvSpPr>
              <p:cNvPr id="136209" name="AutoShape 17"/>
              <p:cNvSpPr>
                <a:spLocks noChangeArrowheads="1"/>
              </p:cNvSpPr>
              <p:nvPr/>
            </p:nvSpPr>
            <p:spPr bwMode="auto">
              <a:xfrm>
                <a:off x="4032" y="2736"/>
                <a:ext cx="1018" cy="308"/>
              </a:xfrm>
              <a:prstGeom prst="roundRect">
                <a:avLst>
                  <a:gd name="adj" fmla="val 16667"/>
                </a:avLst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000"/>
                  <a:t>Testing</a:t>
                </a:r>
              </a:p>
            </p:txBody>
          </p:sp>
          <p:grpSp>
            <p:nvGrpSpPr>
              <p:cNvPr id="136210" name="Group 18"/>
              <p:cNvGrpSpPr>
                <a:grpSpLocks/>
              </p:cNvGrpSpPr>
              <p:nvPr/>
            </p:nvGrpSpPr>
            <p:grpSpPr bwMode="auto">
              <a:xfrm>
                <a:off x="3903" y="2329"/>
                <a:ext cx="345" cy="403"/>
                <a:chOff x="1613" y="1181"/>
                <a:chExt cx="345" cy="403"/>
              </a:xfrm>
            </p:grpSpPr>
            <p:sp>
              <p:nvSpPr>
                <p:cNvPr id="136211" name="Line 19"/>
                <p:cNvSpPr>
                  <a:spLocks noChangeShapeType="1"/>
                </p:cNvSpPr>
                <p:nvPr/>
              </p:nvSpPr>
              <p:spPr bwMode="auto">
                <a:xfrm>
                  <a:off x="1613" y="1181"/>
                  <a:ext cx="34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6212" name="Line 20"/>
                <p:cNvSpPr>
                  <a:spLocks noChangeShapeType="1"/>
                </p:cNvSpPr>
                <p:nvPr/>
              </p:nvSpPr>
              <p:spPr bwMode="auto">
                <a:xfrm>
                  <a:off x="1946" y="1181"/>
                  <a:ext cx="0" cy="40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58107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6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6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6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6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8B10-4D7D-5E4F-B975-7D9DCA5E9CA4}" type="slidenum">
              <a:rPr lang="en-US"/>
              <a:pPr/>
              <a:t>8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Software Development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/>
              <a:t>initial iteration produces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conceptual </a:t>
            </a:r>
            <a:r>
              <a:rPr lang="en-US" dirty="0">
                <a:solidFill>
                  <a:srgbClr val="B23C00"/>
                </a:solidFill>
              </a:rPr>
              <a:t>design </a:t>
            </a:r>
            <a:r>
              <a:rPr lang="en-US" dirty="0"/>
              <a:t>and a </a:t>
            </a:r>
            <a:r>
              <a:rPr lang="en-US" dirty="0">
                <a:solidFill>
                  <a:srgbClr val="B23C00"/>
                </a:solidFill>
              </a:rPr>
              <a:t>prototype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Subsequent iterations refine the design and incrementally build the actual product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Each subsequent iteration may also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include </a:t>
            </a:r>
            <a:r>
              <a:rPr lang="en-US" dirty="0"/>
              <a:t>a prototype that is quickly produced (</a:t>
            </a:r>
            <a:r>
              <a:rPr lang="en-US" dirty="0">
                <a:solidFill>
                  <a:srgbClr val="B23C00"/>
                </a:solidFill>
              </a:rPr>
              <a:t>rapid prototyping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550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58B10-4D7D-5E4F-B975-7D9DCA5E9CA4}" type="slidenum">
              <a:rPr lang="en-US"/>
              <a:pPr/>
              <a:t>9</a:t>
            </a:fld>
            <a:endParaRPr lang="en-US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Software </a:t>
            </a:r>
            <a:r>
              <a:rPr lang="en-US" dirty="0" smtClean="0"/>
              <a:t>Development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The </a:t>
            </a:r>
            <a:r>
              <a:rPr lang="en-US" dirty="0"/>
              <a:t>initial iteration </a:t>
            </a:r>
            <a:r>
              <a:rPr lang="en-US" dirty="0" smtClean="0"/>
              <a:t>Prototyping </a:t>
            </a:r>
            <a:r>
              <a:rPr lang="en-US" dirty="0"/>
              <a:t>and iterative development are the foundation for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Rapid </a:t>
            </a:r>
            <a:r>
              <a:rPr lang="en-US" dirty="0">
                <a:solidFill>
                  <a:srgbClr val="B23C00"/>
                </a:solidFill>
              </a:rPr>
              <a:t>Application Development </a:t>
            </a:r>
            <a:r>
              <a:rPr lang="en-US" dirty="0"/>
              <a:t>(RAD) tools</a:t>
            </a:r>
            <a:r>
              <a:rPr lang="en-US" dirty="0" smtClean="0"/>
              <a:t>.</a:t>
            </a:r>
          </a:p>
          <a:p>
            <a:pPr lvl="5">
              <a:lnSpc>
                <a:spcPct val="80000"/>
              </a:lnSpc>
            </a:pP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Is Ruby on Rails RAD?</a:t>
            </a:r>
            <a:endParaRPr lang="en-US" dirty="0" smtClean="0"/>
          </a:p>
          <a:p>
            <a:pPr lvl="5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Agile methodologies range from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Extreme </a:t>
            </a:r>
            <a:r>
              <a:rPr lang="en-US" dirty="0">
                <a:solidFill>
                  <a:srgbClr val="B23C00"/>
                </a:solidFill>
              </a:rPr>
              <a:t>Programming </a:t>
            </a:r>
            <a:r>
              <a:rPr lang="en-US" dirty="0"/>
              <a:t>(XP) to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Rational </a:t>
            </a:r>
            <a:r>
              <a:rPr lang="en-US" dirty="0">
                <a:solidFill>
                  <a:srgbClr val="B23C00"/>
                </a:solidFill>
              </a:rPr>
              <a:t>Unified Process </a:t>
            </a:r>
            <a:r>
              <a:rPr lang="en-US" dirty="0"/>
              <a:t>(RUP)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522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27209</TotalTime>
  <Words>902</Words>
  <Application>Microsoft Macintosh PowerPoint</Application>
  <PresentationFormat>On-screen Show (4:3)</PresentationFormat>
  <Paragraphs>347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Quadrant</vt:lpstr>
      <vt:lpstr>CS 160 and CMPE/SE 131 Software Engineering February 18 Class Meeting</vt:lpstr>
      <vt:lpstr>Project Phases</vt:lpstr>
      <vt:lpstr>Ye Olde Waterfall Model</vt:lpstr>
      <vt:lpstr>The Waterfall Model, cont’d</vt:lpstr>
      <vt:lpstr>The Waterfall Model, cont’d</vt:lpstr>
      <vt:lpstr>The Agile Manifesto for Software Development</vt:lpstr>
      <vt:lpstr>Agile Software Development</vt:lpstr>
      <vt:lpstr>Agile Software Development</vt:lpstr>
      <vt:lpstr>Agile Software Development, cont’d</vt:lpstr>
      <vt:lpstr>Project Phases, cont’d</vt:lpstr>
      <vt:lpstr>Project Phases, cont’d</vt:lpstr>
      <vt:lpstr>Requirements Elicitation</vt:lpstr>
      <vt:lpstr>Bridging the Gap</vt:lpstr>
      <vt:lpstr>Functional Requirements</vt:lpstr>
      <vt:lpstr>Nonfunctional Requirements</vt:lpstr>
      <vt:lpstr>Requirements Must Have …</vt:lpstr>
      <vt:lpstr>Requirements Must Have, cont’d</vt:lpstr>
      <vt:lpstr>Requirements are Strong Statements</vt:lpstr>
      <vt:lpstr>How to Get Requirements</vt:lpstr>
      <vt:lpstr>How to Get Requirements, cont’d</vt:lpstr>
      <vt:lpstr>How to Get Requirements, cont’d</vt:lpstr>
      <vt:lpstr>Use Cases</vt:lpstr>
      <vt:lpstr>Use Cases, cont’d</vt:lpstr>
      <vt:lpstr>Example: Bank ATM System</vt:lpstr>
      <vt:lpstr>Example Use Case Description</vt:lpstr>
      <vt:lpstr>Example Use Case Description, cont’d</vt:lpstr>
      <vt:lpstr>Example Use Case Description, cont’d</vt:lpstr>
      <vt:lpstr>Example Use Case Description, cont’d</vt:lpstr>
      <vt:lpstr>Example Use Case Description, cont’d</vt:lpstr>
      <vt:lpstr>Example Use Case Description, cont’d</vt:lpstr>
      <vt:lpstr>Use Case Description Guidelines</vt:lpstr>
      <vt:lpstr>The Functional Specification</vt:lpstr>
      <vt:lpstr>Assignment #3: Functional Specification</vt:lpstr>
      <vt:lpstr>Assignment #3,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353</cp:revision>
  <dcterms:created xsi:type="dcterms:W3CDTF">2008-01-12T03:52:55Z</dcterms:created>
  <dcterms:modified xsi:type="dcterms:W3CDTF">2016-02-18T19:38:53Z</dcterms:modified>
  <cp:category/>
</cp:coreProperties>
</file>