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385" r:id="rId3"/>
    <p:sldId id="373" r:id="rId4"/>
    <p:sldId id="374" r:id="rId5"/>
    <p:sldId id="375" r:id="rId6"/>
    <p:sldId id="376" r:id="rId7"/>
    <p:sldId id="377" r:id="rId8"/>
    <p:sldId id="378" r:id="rId9"/>
    <p:sldId id="379" r:id="rId10"/>
    <p:sldId id="380" r:id="rId11"/>
    <p:sldId id="371" r:id="rId12"/>
    <p:sldId id="372" r:id="rId13"/>
    <p:sldId id="381" r:id="rId14"/>
    <p:sldId id="382" r:id="rId15"/>
    <p:sldId id="383" r:id="rId16"/>
    <p:sldId id="384" r:id="rId17"/>
    <p:sldId id="386" r:id="rId18"/>
    <p:sldId id="387" r:id="rId19"/>
    <p:sldId id="388" r:id="rId20"/>
    <p:sldId id="389" r:id="rId21"/>
    <p:sldId id="390" r:id="rId22"/>
    <p:sldId id="391" r:id="rId23"/>
    <p:sldId id="392" r:id="rId24"/>
    <p:sldId id="393" r:id="rId25"/>
    <p:sldId id="394" r:id="rId26"/>
    <p:sldId id="395" r:id="rId27"/>
    <p:sldId id="396" r:id="rId28"/>
    <p:sldId id="397" r:id="rId29"/>
    <p:sldId id="398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B23C00"/>
    <a:srgbClr val="66CCFF"/>
    <a:srgbClr val="993300"/>
    <a:srgbClr val="0080FF"/>
    <a:srgbClr val="0033CC"/>
    <a:srgbClr val="CC99FF"/>
    <a:srgbClr val="99FF66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468" autoAdjust="0"/>
    <p:restoredTop sz="94660"/>
  </p:normalViewPr>
  <p:slideViewPr>
    <p:cSldViewPr>
      <p:cViewPr varScale="1">
        <p:scale>
          <a:sx n="93" d="100"/>
          <a:sy n="93" d="100"/>
        </p:scale>
        <p:origin x="-1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6294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February </a:t>
            </a:r>
            <a:r>
              <a:rPr lang="en-US" sz="1000" baseline="0" dirty="0" smtClean="0"/>
              <a:t>11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arketplace.eclipse.org/content/ruby-dltk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</a:t>
            </a:r>
            <a:r>
              <a:rPr lang="en-US" sz="2400" dirty="0" smtClean="0"/>
              <a:t>11 </a:t>
            </a:r>
            <a:r>
              <a:rPr lang="en-US" sz="2400" dirty="0" smtClean="0"/>
              <a:t>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 Suggested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325903"/>
            <a:ext cx="6279634" cy="53553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# </a:t>
            </a:r>
            <a:r>
              <a:rPr lang="en-US" b="1" dirty="0">
                <a:latin typeface="Courier New"/>
                <a:cs typeface="Courier New"/>
              </a:rPr>
              <a:t>First print a plant total.</a:t>
            </a:r>
          </a:p>
          <a:p>
            <a:r>
              <a:rPr lang="en-US" b="1" dirty="0">
                <a:latin typeface="Courier New"/>
                <a:cs typeface="Courier New"/>
              </a:rPr>
              <a:t>  # Then print a state total.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print_state_total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print_plant_total</a:t>
            </a:r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("%28d TOTAL FOR STATE %2d ***\n", </a:t>
            </a:r>
          </a:p>
          <a:p>
            <a:r>
              <a:rPr lang="en-US" b="1" dirty="0">
                <a:latin typeface="Courier New"/>
                <a:cs typeface="Courier New"/>
              </a:rPr>
              <a:t>           @</a:t>
            </a:r>
            <a:r>
              <a:rPr lang="en-US" b="1" dirty="0" err="1">
                <a:latin typeface="Courier New"/>
                <a:cs typeface="Courier New"/>
              </a:rPr>
              <a:t>state_total</a:t>
            </a:r>
            <a:r>
              <a:rPr lang="en-US" b="1" dirty="0">
                <a:latin typeface="Courier New"/>
                <a:cs typeface="Courier New"/>
              </a:rPr>
              <a:t>, @</a:t>
            </a:r>
            <a:r>
              <a:rPr lang="en-US" b="1" dirty="0" err="1">
                <a:latin typeface="Courier New"/>
                <a:cs typeface="Courier New"/>
              </a:rPr>
              <a:t>prev_state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  @</a:t>
            </a:r>
            <a:r>
              <a:rPr lang="en-US" b="1" dirty="0" err="1">
                <a:latin typeface="Courier New"/>
                <a:cs typeface="Courier New"/>
              </a:rPr>
              <a:t>state_total</a:t>
            </a:r>
            <a:r>
              <a:rPr lang="en-US" b="1" dirty="0">
                <a:latin typeface="Courier New"/>
                <a:cs typeface="Courier New"/>
              </a:rPr>
              <a:t> = 0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# First print a state total.</a:t>
            </a:r>
          </a:p>
          <a:p>
            <a:r>
              <a:rPr lang="en-US" b="1" dirty="0">
                <a:latin typeface="Courier New"/>
                <a:cs typeface="Courier New"/>
              </a:rPr>
              <a:t>  # Then print the grand total.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print_grand_total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puts "\n"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print_state_total</a:t>
            </a:r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puts "\n"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("%28d GRAND TOTAL        ****\n",</a:t>
            </a:r>
          </a:p>
          <a:p>
            <a:r>
              <a:rPr lang="en-US" b="1" dirty="0">
                <a:latin typeface="Courier New"/>
                <a:cs typeface="Courier New"/>
              </a:rPr>
              <a:t>           @</a:t>
            </a:r>
            <a:r>
              <a:rPr lang="en-US" b="1" dirty="0" err="1">
                <a:latin typeface="Courier New"/>
                <a:cs typeface="Courier New"/>
              </a:rPr>
              <a:t>grand_total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</p:txBody>
      </p:sp>
    </p:spTree>
    <p:extLst>
      <p:ext uri="{BB962C8B-B14F-4D97-AF65-F5344CB8AC3E}">
        <p14:creationId xmlns:p14="http://schemas.microsoft.com/office/powerpoint/2010/main" val="3345940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Comments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95401"/>
            <a:ext cx="8229600" cy="487698"/>
          </a:xfrm>
        </p:spPr>
        <p:txBody>
          <a:bodyPr/>
          <a:lstStyle/>
          <a:p>
            <a:r>
              <a:rPr lang="en-US" dirty="0" smtClean="0"/>
              <a:t>Generate a new controller for comments: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874537"/>
            <a:ext cx="8495986" cy="4247317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~/ruby/code/blog: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bin/rails generate controller comments</a:t>
            </a:r>
          </a:p>
          <a:p>
            <a:r>
              <a:rPr lang="en-US" b="1" dirty="0">
                <a:latin typeface="Courier New"/>
                <a:cs typeface="Courier New"/>
              </a:rPr>
              <a:t>Running via Spring </a:t>
            </a:r>
            <a:r>
              <a:rPr lang="en-US" b="1" dirty="0" err="1">
                <a:latin typeface="Courier New"/>
                <a:cs typeface="Courier New"/>
              </a:rPr>
              <a:t>preloader</a:t>
            </a:r>
            <a:r>
              <a:rPr lang="en-US" b="1" dirty="0">
                <a:latin typeface="Courier New"/>
                <a:cs typeface="Courier New"/>
              </a:rPr>
              <a:t> in process 1782</a:t>
            </a:r>
          </a:p>
          <a:p>
            <a:r>
              <a:rPr lang="en-US" b="1" dirty="0">
                <a:latin typeface="Courier New"/>
                <a:cs typeface="Courier New"/>
              </a:rPr>
              <a:t>      create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app/controllers/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comments_controller.rb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ro-RO" b="1" dirty="0">
                <a:latin typeface="Courier New"/>
                <a:cs typeface="Courier New"/>
              </a:rPr>
              <a:t>      invoke  erb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</a:t>
            </a:r>
            <a:r>
              <a:rPr lang="ro-RO" b="1" dirty="0">
                <a:solidFill>
                  <a:srgbClr val="008000"/>
                </a:solidFill>
                <a:latin typeface="Courier New"/>
                <a:cs typeface="Courier New"/>
              </a:rPr>
              <a:t>app/views/comments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test_unit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test/controllers/comments_controller_test.rb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helper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app/helpers/comments_helper.rb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  test_unit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assets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  coffee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  app/assets/javascripts/comments.coffee</a:t>
            </a:r>
          </a:p>
          <a:p>
            <a:r>
              <a:rPr lang="ro-RO" b="1" dirty="0">
                <a:latin typeface="Courier New"/>
                <a:cs typeface="Courier New"/>
              </a:rPr>
              <a:t>      invoke    scss</a:t>
            </a:r>
          </a:p>
          <a:p>
            <a:r>
              <a:rPr lang="ro-RO" b="1" dirty="0">
                <a:latin typeface="Courier New"/>
                <a:cs typeface="Courier New"/>
              </a:rPr>
              <a:t>      create      app/assets/stylesheets/comments.scss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32292" y="2788927"/>
            <a:ext cx="182675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empty controller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20634" y="3059668"/>
            <a:ext cx="17625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empty directory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51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Comments </a:t>
            </a:r>
            <a:r>
              <a:rPr lang="en-US" dirty="0" smtClean="0"/>
              <a:t>Controller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5109" y="1399680"/>
            <a:ext cx="8634508" cy="53553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class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CommentsController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&lt; </a:t>
            </a:r>
            <a:r>
              <a:rPr lang="en-US" b="1" dirty="0" err="1">
                <a:latin typeface="Courier New"/>
                <a:cs typeface="Courier New"/>
              </a:rPr>
              <a:t>ApplicationController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create</a:t>
            </a:r>
          </a:p>
          <a:p>
            <a:r>
              <a:rPr lang="en-US" b="1" dirty="0">
                <a:latin typeface="Courier New"/>
                <a:cs typeface="Courier New"/>
              </a:rPr>
              <a:t>    @post = </a:t>
            </a:r>
            <a:r>
              <a:rPr lang="en-US" b="1" dirty="0" err="1">
                <a:latin typeface="Courier New"/>
                <a:cs typeface="Courier New"/>
              </a:rPr>
              <a:t>Post.find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params</a:t>
            </a:r>
            <a:r>
              <a:rPr lang="en-US" b="1" dirty="0">
                <a:latin typeface="Courier New"/>
                <a:cs typeface="Courier New"/>
              </a:rPr>
              <a:t>[:</a:t>
            </a:r>
            <a:r>
              <a:rPr lang="en-US" b="1" dirty="0" err="1">
                <a:latin typeface="Courier New"/>
                <a:cs typeface="Courier New"/>
              </a:rPr>
              <a:t>post_id</a:t>
            </a:r>
            <a:r>
              <a:rPr lang="en-US" b="1" dirty="0">
                <a:latin typeface="Courier New"/>
                <a:cs typeface="Courier New"/>
              </a:rPr>
              <a:t>])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if @</a:t>
            </a:r>
            <a:r>
              <a:rPr lang="en-US" b="1" dirty="0" err="1">
                <a:latin typeface="Courier New"/>
                <a:cs typeface="Courier New"/>
              </a:rPr>
              <a:t>post.comments.create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err="1">
                <a:latin typeface="Courier New"/>
                <a:cs typeface="Courier New"/>
              </a:rPr>
              <a:t>comment_params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err="1">
                <a:latin typeface="Courier New"/>
                <a:cs typeface="Courier New"/>
              </a:rPr>
              <a:t>redirect_to</a:t>
            </a:r>
            <a:r>
              <a:rPr lang="en-US" b="1" dirty="0">
                <a:latin typeface="Courier New"/>
                <a:cs typeface="Courier New"/>
              </a:rPr>
              <a:t> @post,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notice: 'Comment was successfully created.'</a:t>
            </a:r>
          </a:p>
          <a:p>
            <a:r>
              <a:rPr lang="en-US" b="1" dirty="0">
                <a:latin typeface="Courier New"/>
                <a:cs typeface="Courier New"/>
              </a:rPr>
              <a:t>    else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err="1">
                <a:latin typeface="Courier New"/>
                <a:cs typeface="Courier New"/>
              </a:rPr>
              <a:t>redirect_to</a:t>
            </a:r>
            <a:r>
              <a:rPr lang="en-US" b="1" dirty="0">
                <a:latin typeface="Courier New"/>
                <a:cs typeface="Courier New"/>
              </a:rPr>
              <a:t> @post,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     alert: 'Error creating comment'</a:t>
            </a:r>
          </a:p>
          <a:p>
            <a:r>
              <a:rPr lang="en-US" b="1" dirty="0">
                <a:latin typeface="Courier New"/>
                <a:cs typeface="Courier New"/>
              </a:rPr>
              <a:t>    end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private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comment_params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params.require</a:t>
            </a:r>
            <a:r>
              <a:rPr lang="en-US" b="1" dirty="0">
                <a:latin typeface="Courier New"/>
                <a:cs typeface="Courier New"/>
              </a:rPr>
              <a:t>(:comment).permit(:author, :body)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  <a:p>
            <a:r>
              <a:rPr lang="en-US" b="1" dirty="0">
                <a:latin typeface="Courier New"/>
                <a:cs typeface="Courier New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69116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17707"/>
            <a:ext cx="8229600" cy="1513218"/>
          </a:xfrm>
        </p:spPr>
        <p:txBody>
          <a:bodyPr/>
          <a:lstStyle/>
          <a:p>
            <a:r>
              <a:rPr lang="en-US" dirty="0" smtClean="0"/>
              <a:t>The view is your application’s </a:t>
            </a:r>
            <a:r>
              <a:rPr lang="en-US" dirty="0" smtClean="0">
                <a:solidFill>
                  <a:srgbClr val="B23C00"/>
                </a:solidFill>
              </a:rPr>
              <a:t>user interface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Presents a user-friendly visual rendition </a:t>
            </a:r>
            <a:br>
              <a:rPr lang="en-US" dirty="0" smtClean="0"/>
            </a:br>
            <a:r>
              <a:rPr lang="en-US" dirty="0" smtClean="0"/>
              <a:t>of the application’s model.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659" y="1325903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2475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Ruby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embedded Ruby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.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erb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file is a template from which Rails generates an HTML page.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HTML page is dynamic.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It contains embedded Ruby code that executes</a:t>
            </a:r>
            <a:br>
              <a:rPr lang="en-US" dirty="0" smtClean="0"/>
            </a:br>
            <a:r>
              <a:rPr lang="en-US" dirty="0" smtClean="0"/>
              <a:t>before the page is sent to the client.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The embedded Ruby code </a:t>
            </a:r>
            <a:r>
              <a:rPr lang="en-US" dirty="0" smtClean="0">
                <a:solidFill>
                  <a:srgbClr val="B23C00"/>
                </a:solidFill>
              </a:rPr>
              <a:t>dynamically creates content </a:t>
            </a:r>
            <a:r>
              <a:rPr lang="en-US" dirty="0" smtClean="0"/>
              <a:t>which replaces the embedded code within the HTML page.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270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127771"/>
          </a:xfrm>
        </p:spPr>
        <p:txBody>
          <a:bodyPr/>
          <a:lstStyle/>
          <a:p>
            <a:r>
              <a:rPr lang="en-US" dirty="0" smtClean="0"/>
              <a:t>Output  </a:t>
            </a:r>
            <a:r>
              <a:rPr lang="en-US" dirty="0"/>
              <a:t>tags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%=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and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%&gt;</a:t>
            </a:r>
            <a:r>
              <a:rPr lang="en-US" dirty="0" smtClean="0"/>
              <a:t>.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Example: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app/views/post/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show.html.erb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1734" y="21797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80196" y="2293291"/>
            <a:ext cx="6556678" cy="397031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&lt;p id="notice"&gt;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notice %&gt;</a:t>
            </a:r>
            <a:r>
              <a:rPr lang="en-US" b="1" dirty="0">
                <a:latin typeface="Courier New"/>
                <a:cs typeface="Courier New"/>
              </a:rPr>
              <a:t>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&lt;p&gt;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b="1" dirty="0">
                <a:latin typeface="Courier New"/>
                <a:cs typeface="Courier New"/>
              </a:rPr>
              <a:t> &lt;strong&gt;Title:&lt;/strong&gt;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post.title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&lt;/p&gt;</a:t>
            </a:r>
          </a:p>
          <a:p>
            <a:endParaRPr lang="en-US" b="1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&lt;p&gt;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</a:t>
            </a:r>
            <a:r>
              <a:rPr lang="en-US" b="1" dirty="0">
                <a:latin typeface="Courier New"/>
                <a:cs typeface="Courier New"/>
              </a:rPr>
              <a:t>&lt;strong&gt;Body:&lt;/strong&gt;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&lt;%=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post.body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latin typeface="Courier New"/>
                <a:cs typeface="Courier New"/>
              </a:rPr>
              <a:t>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'Edit',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edit_post_path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(@post) %&gt; |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'Back',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posts_path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%</a:t>
            </a:r>
            <a:r>
              <a:rPr lang="en-US" b="1" dirty="0" smtClean="0">
                <a:solidFill>
                  <a:srgbClr val="B23C00"/>
                </a:solidFill>
                <a:latin typeface="Courier New"/>
                <a:cs typeface="Courier New"/>
              </a:rPr>
              <a:t>&gt;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pic>
        <p:nvPicPr>
          <p:cNvPr id="7" name="Picture 6" descr="Screen Shot 2016-02-11 at 6.09.4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146" y="2971805"/>
            <a:ext cx="2501900" cy="12446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08276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Flow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584966"/>
          </a:xfrm>
        </p:spPr>
        <p:txBody>
          <a:bodyPr/>
          <a:lstStyle/>
          <a:p>
            <a:r>
              <a:rPr lang="en-US" dirty="0" smtClean="0"/>
              <a:t>Tags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&lt;%</a:t>
            </a:r>
            <a:r>
              <a:rPr lang="en-US" dirty="0" smtClean="0"/>
              <a:t>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%&gt;</a:t>
            </a:r>
            <a:r>
              <a:rPr lang="en-US" dirty="0" smtClean="0"/>
              <a:t> enclose Ruby code that executes to do control flow.</a:t>
            </a:r>
          </a:p>
          <a:p>
            <a:pPr lvl="1"/>
            <a:r>
              <a:rPr lang="en-US" dirty="0" smtClean="0"/>
              <a:t>Example: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app/views/post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index.html.erb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2755850"/>
            <a:ext cx="8635697" cy="341632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 &lt;</a:t>
            </a:r>
            <a:r>
              <a:rPr lang="en-US" b="1" dirty="0" err="1">
                <a:latin typeface="Courier New"/>
                <a:cs typeface="Courier New"/>
              </a:rPr>
              <a:t>tbody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posts.each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do |post| %&gt;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post.title</a:t>
            </a:r>
            <a:r>
              <a:rPr lang="en-US" b="1" dirty="0">
                <a:latin typeface="Courier New"/>
                <a:cs typeface="Courier New"/>
              </a:rPr>
              <a:t>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post.body</a:t>
            </a:r>
            <a:r>
              <a:rPr lang="en-US" b="1" dirty="0">
                <a:latin typeface="Courier New"/>
                <a:cs typeface="Courier New"/>
              </a:rPr>
              <a:t>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'Show', post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'Edit', </a:t>
            </a:r>
            <a:r>
              <a:rPr lang="en-US" b="1" dirty="0" err="1">
                <a:latin typeface="Courier New"/>
                <a:cs typeface="Courier New"/>
              </a:rPr>
              <a:t>edit_post_path</a:t>
            </a:r>
            <a:r>
              <a:rPr lang="en-US" b="1" dirty="0">
                <a:latin typeface="Courier New"/>
                <a:cs typeface="Courier New"/>
              </a:rPr>
              <a:t>(post)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'Destroy', post, method: :delete,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  data</a:t>
            </a:r>
            <a:r>
              <a:rPr lang="en-US" b="1" dirty="0">
                <a:latin typeface="Courier New"/>
                <a:cs typeface="Courier New"/>
              </a:rPr>
              <a:t>: { confirm: 'Are you sure?' } %&gt;&lt;/td&gt;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&lt;/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 end %&gt;</a:t>
            </a:r>
          </a:p>
          <a:p>
            <a:r>
              <a:rPr lang="en-US" b="1" dirty="0">
                <a:latin typeface="Courier New"/>
                <a:cs typeface="Courier New"/>
              </a:rPr>
              <a:t>  &lt;/</a:t>
            </a:r>
            <a:r>
              <a:rPr lang="en-US" b="1" dirty="0" err="1">
                <a:latin typeface="Courier New"/>
                <a:cs typeface="Courier New"/>
              </a:rPr>
              <a:t>tbody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605439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methods that simplify your view code.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create links</a:t>
            </a:r>
          </a:p>
          <a:p>
            <a:pPr lvl="1"/>
            <a:r>
              <a:rPr lang="en-US" dirty="0" smtClean="0"/>
              <a:t>format numbers</a:t>
            </a:r>
          </a:p>
          <a:p>
            <a:pPr lvl="1"/>
            <a:r>
              <a:rPr lang="en-US" dirty="0" smtClean="0"/>
              <a:t>other common tasks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Avoid having too much embedded code.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Write your own helpers.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67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Helpers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URL helpers</a:t>
            </a:r>
          </a:p>
          <a:p>
            <a:pPr lvl="1"/>
            <a:r>
              <a:rPr lang="en-US" dirty="0" smtClean="0"/>
              <a:t>Example: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generates</a:t>
            </a:r>
            <a:br>
              <a:rPr lang="en-US" dirty="0" smtClean="0"/>
            </a:br>
            <a:endParaRPr lang="en-US" dirty="0" smtClean="0"/>
          </a:p>
          <a:p>
            <a:pPr lvl="4"/>
            <a:endParaRPr lang="en-US" dirty="0" smtClean="0"/>
          </a:p>
          <a:p>
            <a:r>
              <a:rPr lang="en-US" dirty="0" smtClean="0"/>
              <a:t>Number helpers</a:t>
            </a:r>
          </a:p>
          <a:p>
            <a:pPr lvl="1"/>
            <a:r>
              <a:rPr lang="en-US" dirty="0" smtClean="0"/>
              <a:t>number conversion</a:t>
            </a:r>
          </a:p>
          <a:p>
            <a:pPr lvl="1"/>
            <a:r>
              <a:rPr lang="en-US" dirty="0" smtClean="0"/>
              <a:t>number formatting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25513" y="2236717"/>
            <a:ext cx="3009511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link_to</a:t>
            </a:r>
            <a:r>
              <a:rPr lang="en-US" b="1" dirty="0" smtClean="0">
                <a:latin typeface="Courier New"/>
                <a:cs typeface="Courier New"/>
              </a:rPr>
              <a:t> 'Show', post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25513" y="2971805"/>
            <a:ext cx="3929281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&lt;a </a:t>
            </a:r>
            <a:r>
              <a:rPr lang="en-US" b="1" dirty="0" err="1" smtClean="0">
                <a:latin typeface="Courier New"/>
                <a:cs typeface="Courier New"/>
              </a:rPr>
              <a:t>href</a:t>
            </a:r>
            <a:r>
              <a:rPr lang="en-US" b="1" dirty="0" smtClean="0">
                <a:latin typeface="Courier New"/>
                <a:cs typeface="Courier New"/>
              </a:rPr>
              <a:t>="/posts/1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&gt;Show&lt;/a&gt;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51442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Your Own Helpers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584965"/>
          </a:xfrm>
        </p:spPr>
        <p:txBody>
          <a:bodyPr/>
          <a:lstStyle/>
          <a:p>
            <a:r>
              <a:rPr lang="en-US" dirty="0" smtClean="0"/>
              <a:t>Put in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app/helpers</a:t>
            </a: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Example: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app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/helpers/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post_helper.rb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/>
            </a:r>
            <a:b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</a:br>
            <a:r>
              <a:rPr lang="en-US" dirty="0"/>
              <a:t>for </a:t>
            </a:r>
            <a:r>
              <a:rPr lang="en-US" dirty="0" smtClean="0"/>
              <a:t>post views.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60342" y="3059668"/>
            <a:ext cx="3979165" cy="14773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module </a:t>
            </a:r>
            <a:r>
              <a:rPr lang="en-US" b="1" dirty="0" err="1" smtClean="0">
                <a:latin typeface="Courier New"/>
                <a:cs typeface="Courier New"/>
              </a:rPr>
              <a:t>ApplicationHelper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def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friendly_date</a:t>
            </a:r>
            <a:r>
              <a:rPr lang="en-US" b="1" dirty="0" smtClean="0">
                <a:latin typeface="Courier New"/>
                <a:cs typeface="Courier New"/>
              </a:rPr>
              <a:t>(d)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</a:t>
            </a:r>
            <a:r>
              <a:rPr lang="en-US" b="1" dirty="0" err="1" smtClean="0">
                <a:latin typeface="Courier New"/>
                <a:cs typeface="Courier New"/>
              </a:rPr>
              <a:t>d.strftime</a:t>
            </a:r>
            <a:r>
              <a:rPr lang="en-US" b="1" dirty="0" smtClean="0">
                <a:latin typeface="Courier New"/>
                <a:cs typeface="Courier New"/>
              </a:rPr>
              <a:t>("%B %e, %Y</a:t>
            </a:r>
            <a:r>
              <a:rPr lang="en-US" b="1" dirty="0">
                <a:latin typeface="Courier New"/>
                <a:cs typeface="Courier New"/>
              </a:rPr>
              <a:t>"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end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end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1708" y="5071326"/>
            <a:ext cx="5087341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friendly_date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Time.new</a:t>
            </a:r>
            <a:r>
              <a:rPr lang="en-US" b="1" dirty="0" smtClean="0">
                <a:latin typeface="Courier New"/>
                <a:cs typeface="Courier New"/>
              </a:rPr>
              <a:t>(2016, 2, 11)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6718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Eclipse Ruby Plugin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DLTK</a:t>
            </a:r>
          </a:p>
          <a:p>
            <a:pPr lvl="1"/>
            <a:r>
              <a:rPr lang="en-US" dirty="0" smtClean="0"/>
              <a:t>Dynamic Languages Toolkit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://marketplace.eclipse.org/content/ruby-</a:t>
            </a:r>
            <a:r>
              <a:rPr lang="en-US" dirty="0" smtClean="0">
                <a:hlinkClick r:id="rId2"/>
              </a:rPr>
              <a:t>dltk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98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Page Generation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127771"/>
          </a:xfrm>
        </p:spPr>
        <p:txBody>
          <a:bodyPr/>
          <a:lstStyle/>
          <a:p>
            <a:r>
              <a:rPr lang="en-US" dirty="0" smtClean="0"/>
              <a:t>The index page is dynamically generated.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app/views/posts/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index.html.erb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 descr="Screen Shot 2016-02-11 at 5.22.5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391" y="2606049"/>
            <a:ext cx="5397500" cy="24003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69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Page Generation </a:t>
            </a:r>
            <a:r>
              <a:rPr lang="en-US" dirty="0" smtClean="0"/>
              <a:t>Example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94586" y="1417342"/>
            <a:ext cx="4621778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&lt;p id="notice"&gt;&lt;%= notice %&gt;&lt;/p&gt;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&lt;h1&gt;Listing Posts&lt;/h1&gt;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&lt;table&gt;</a:t>
            </a:r>
          </a:p>
          <a:p>
            <a:r>
              <a:rPr lang="en-US" b="1" dirty="0">
                <a:latin typeface="Courier New"/>
                <a:cs typeface="Courier New"/>
              </a:rPr>
              <a:t>  &lt;</a:t>
            </a:r>
            <a:r>
              <a:rPr lang="en-US" b="1" dirty="0" err="1">
                <a:latin typeface="Courier New"/>
                <a:cs typeface="Courier New"/>
              </a:rPr>
              <a:t>thead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&gt;Title&lt;/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&gt;Body&lt;/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colspan</a:t>
            </a:r>
            <a:r>
              <a:rPr lang="en-US" b="1" dirty="0">
                <a:latin typeface="Courier New"/>
                <a:cs typeface="Courier New"/>
              </a:rPr>
              <a:t>="3"&gt;&lt;/</a:t>
            </a:r>
            <a:r>
              <a:rPr lang="en-US" b="1" dirty="0" err="1">
                <a:latin typeface="Courier New"/>
                <a:cs typeface="Courier New"/>
              </a:rPr>
              <a:t>th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&lt;/</a:t>
            </a:r>
            <a:r>
              <a:rPr lang="en-US" b="1" dirty="0" err="1">
                <a:latin typeface="Courier New"/>
                <a:cs typeface="Courier New"/>
              </a:rPr>
              <a:t>thead</a:t>
            </a:r>
            <a:r>
              <a:rPr lang="en-US" b="1" dirty="0" smtClean="0">
                <a:latin typeface="Courier New"/>
                <a:cs typeface="Courier New"/>
              </a:rPr>
              <a:t>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...</a:t>
            </a:r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261166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Index Page Generation Example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5806" y="1365491"/>
            <a:ext cx="8495986" cy="53553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 ... </a:t>
            </a:r>
          </a:p>
          <a:p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&lt;</a:t>
            </a:r>
            <a:r>
              <a:rPr lang="en-US" b="1" dirty="0" err="1">
                <a:latin typeface="Courier New"/>
                <a:cs typeface="Courier New"/>
              </a:rPr>
              <a:t>tbody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posts.each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do |post| %&gt;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post.title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%</a:t>
            </a:r>
            <a:r>
              <a:rPr lang="en-US" b="1" dirty="0">
                <a:latin typeface="Courier New"/>
                <a:cs typeface="Courier New"/>
              </a:rPr>
              <a:t>&gt;&lt;/td&gt;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post.body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%&gt;</a:t>
            </a:r>
            <a:r>
              <a:rPr lang="en-US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'Show', post %&gt;</a:t>
            </a:r>
            <a:r>
              <a:rPr lang="en-US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'Edit',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edit_post_path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(post) %&gt;</a:t>
            </a:r>
            <a:r>
              <a:rPr lang="en-US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&lt;td&gt;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link_to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'Destroy', post, method: :delete, </a:t>
            </a:r>
            <a:endParaRPr lang="en-US" b="1" dirty="0" smtClean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                data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: { confirm: 'Are you sure?' } %&gt;</a:t>
            </a:r>
            <a:r>
              <a:rPr lang="en-US" b="1" dirty="0">
                <a:latin typeface="Courier New"/>
                <a:cs typeface="Courier New"/>
              </a:rPr>
              <a:t>&lt;/td&gt;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&lt;/</a:t>
            </a:r>
            <a:r>
              <a:rPr lang="en-US" b="1" dirty="0" err="1">
                <a:latin typeface="Courier New"/>
                <a:cs typeface="Courier New"/>
              </a:rPr>
              <a:t>tr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&lt;% end %&gt;</a:t>
            </a:r>
          </a:p>
          <a:p>
            <a:r>
              <a:rPr lang="en-US" b="1" dirty="0">
                <a:latin typeface="Courier New"/>
                <a:cs typeface="Courier New"/>
              </a:rPr>
              <a:t>  &lt;/</a:t>
            </a:r>
            <a:r>
              <a:rPr lang="en-US" b="1" dirty="0" err="1">
                <a:latin typeface="Courier New"/>
                <a:cs typeface="Courier New"/>
              </a:rPr>
              <a:t>tbody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&lt;/table&gt;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</a:t>
            </a:r>
            <a:r>
              <a:rPr lang="en-US" b="1" dirty="0" err="1">
                <a:latin typeface="Courier New"/>
                <a:cs typeface="Courier New"/>
              </a:rPr>
              <a:t>br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&lt;%= </a:t>
            </a:r>
            <a:r>
              <a:rPr lang="en-US" b="1" dirty="0" err="1">
                <a:latin typeface="Courier New"/>
                <a:cs typeface="Courier New"/>
              </a:rPr>
              <a:t>link_to</a:t>
            </a:r>
            <a:r>
              <a:rPr lang="en-US" b="1" dirty="0">
                <a:latin typeface="Courier New"/>
                <a:cs typeface="Courier New"/>
              </a:rPr>
              <a:t> 'New Post', </a:t>
            </a:r>
            <a:r>
              <a:rPr lang="en-US" b="1" dirty="0" err="1">
                <a:latin typeface="Courier New"/>
                <a:cs typeface="Courier New"/>
              </a:rPr>
              <a:t>new_post_path</a:t>
            </a:r>
            <a:r>
              <a:rPr lang="en-US" b="1" dirty="0">
                <a:latin typeface="Courier New"/>
                <a:cs typeface="Courier New"/>
              </a:rPr>
              <a:t> %&gt;</a:t>
            </a:r>
          </a:p>
        </p:txBody>
      </p:sp>
    </p:spTree>
    <p:extLst>
      <p:ext uri="{BB962C8B-B14F-4D97-AF65-F5344CB8AC3E}">
        <p14:creationId xmlns:p14="http://schemas.microsoft.com/office/powerpoint/2010/main" val="3157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Good UI design includes having a consistent layout for your application’s web pages.</a:t>
            </a:r>
          </a:p>
          <a:p>
            <a:pPr lvl="3"/>
            <a:endParaRPr lang="en-US" dirty="0" smtClean="0"/>
          </a:p>
          <a:p>
            <a:pPr lvl="1"/>
            <a:r>
              <a:rPr lang="en-US" dirty="0" smtClean="0"/>
              <a:t>common headers, footers.</a:t>
            </a:r>
          </a:p>
          <a:p>
            <a:pPr lvl="1"/>
            <a:r>
              <a:rPr lang="en-US" dirty="0" smtClean="0"/>
              <a:t>common page structure</a:t>
            </a:r>
          </a:p>
          <a:p>
            <a:pPr lvl="1"/>
            <a:r>
              <a:rPr lang="en-US" dirty="0" smtClean="0"/>
              <a:t>etc.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 Rails </a:t>
            </a:r>
            <a:r>
              <a:rPr lang="en-US" dirty="0" smtClean="0">
                <a:solidFill>
                  <a:srgbClr val="B23C00"/>
                </a:solidFill>
              </a:rPr>
              <a:t>layout</a:t>
            </a:r>
            <a:r>
              <a:rPr lang="en-US" dirty="0" smtClean="0"/>
              <a:t> is a file containing the common HTML code for every application page.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app/views/layouts/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application.html.erb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906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Layouts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4685" y="1325903"/>
            <a:ext cx="8917826" cy="4524316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&lt;!DOCTYPE html&gt;</a:t>
            </a:r>
          </a:p>
          <a:p>
            <a:r>
              <a:rPr lang="en-US" b="1" dirty="0">
                <a:latin typeface="Courier New"/>
                <a:cs typeface="Courier New"/>
              </a:rPr>
              <a:t>&lt;html&gt;</a:t>
            </a:r>
          </a:p>
          <a:p>
            <a:r>
              <a:rPr lang="en-US" b="1" dirty="0">
                <a:latin typeface="Courier New"/>
                <a:cs typeface="Courier New"/>
              </a:rPr>
              <a:t>&lt;head&gt;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&lt;title&gt;Blog&lt;/title&gt;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</a:t>
            </a:r>
            <a:r>
              <a:rPr lang="en-US" b="1" dirty="0">
                <a:latin typeface="Courier New"/>
                <a:cs typeface="Courier New"/>
              </a:rPr>
              <a:t>&lt;%= </a:t>
            </a:r>
            <a:r>
              <a:rPr lang="en-US" b="1" dirty="0" err="1">
                <a:latin typeface="Courier New"/>
                <a:cs typeface="Courier New"/>
              </a:rPr>
              <a:t>stylesheet_link_tag</a:t>
            </a:r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smtClean="0">
                <a:latin typeface="Courier New"/>
                <a:cs typeface="Courier New"/>
              </a:rPr>
              <a:t>'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application</a:t>
            </a:r>
            <a:r>
              <a:rPr lang="en-US" b="1" dirty="0" smtClean="0">
                <a:latin typeface="Courier New"/>
                <a:cs typeface="Courier New"/>
              </a:rPr>
              <a:t>', media: 'all',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                         'data-</a:t>
            </a:r>
            <a:r>
              <a:rPr lang="en-US" b="1" dirty="0" err="1" smtClean="0">
                <a:latin typeface="Courier New"/>
                <a:cs typeface="Courier New"/>
              </a:rPr>
              <a:t>turbolinks</a:t>
            </a:r>
            <a:r>
              <a:rPr lang="en-US" b="1" dirty="0" smtClean="0">
                <a:latin typeface="Courier New"/>
                <a:cs typeface="Courier New"/>
              </a:rPr>
              <a:t>-track' =&gt; true %&gt;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</a:t>
            </a:r>
            <a:r>
              <a:rPr lang="en-US" b="1" dirty="0">
                <a:latin typeface="Courier New"/>
                <a:cs typeface="Courier New"/>
              </a:rPr>
              <a:t>&lt;%= </a:t>
            </a:r>
            <a:r>
              <a:rPr lang="en-US" b="1" dirty="0" err="1">
                <a:latin typeface="Courier New"/>
                <a:cs typeface="Courier New"/>
              </a:rPr>
              <a:t>javascript_include_tag</a:t>
            </a:r>
            <a:r>
              <a:rPr lang="en-US" b="1" dirty="0">
                <a:latin typeface="Courier New"/>
                <a:cs typeface="Courier New"/>
              </a:rPr>
              <a:t> '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application</a:t>
            </a:r>
            <a:r>
              <a:rPr lang="en-US" b="1" dirty="0">
                <a:latin typeface="Courier New"/>
                <a:cs typeface="Courier New"/>
              </a:rPr>
              <a:t>',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                  '</a:t>
            </a:r>
            <a:r>
              <a:rPr lang="en-US" b="1" dirty="0">
                <a:latin typeface="Courier New"/>
                <a:cs typeface="Courier New"/>
              </a:rPr>
              <a:t>data-</a:t>
            </a:r>
            <a:r>
              <a:rPr lang="en-US" b="1" dirty="0" err="1">
                <a:latin typeface="Courier New"/>
                <a:cs typeface="Courier New"/>
              </a:rPr>
              <a:t>turbolinks</a:t>
            </a:r>
            <a:r>
              <a:rPr lang="en-US" b="1" dirty="0">
                <a:latin typeface="Courier New"/>
                <a:cs typeface="Courier New"/>
              </a:rPr>
              <a:t>-track' =&gt; true %&gt;</a:t>
            </a:r>
          </a:p>
          <a:p>
            <a:r>
              <a:rPr lang="en-US" b="1" dirty="0">
                <a:latin typeface="Courier New"/>
                <a:cs typeface="Courier New"/>
              </a:rPr>
              <a:t>  &lt;%= </a:t>
            </a:r>
            <a:r>
              <a:rPr lang="en-US" b="1" dirty="0" err="1">
                <a:latin typeface="Courier New"/>
                <a:cs typeface="Courier New"/>
              </a:rPr>
              <a:t>csrf_meta_tags</a:t>
            </a:r>
            <a:r>
              <a:rPr lang="en-US" b="1" dirty="0"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latin typeface="Courier New"/>
                <a:cs typeface="Courier New"/>
              </a:rPr>
              <a:t>&lt;/head&gt;</a:t>
            </a:r>
          </a:p>
          <a:p>
            <a:r>
              <a:rPr lang="en-US" b="1" dirty="0">
                <a:latin typeface="Courier New"/>
                <a:cs typeface="Courier New"/>
              </a:rPr>
              <a:t>&lt;body&gt;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&lt;%= yield %&gt;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&lt;/body&gt;</a:t>
            </a:r>
          </a:p>
          <a:p>
            <a:r>
              <a:rPr lang="en-US" b="1" dirty="0">
                <a:latin typeface="Courier New"/>
                <a:cs typeface="Courier New"/>
              </a:rPr>
              <a:t>&lt;/html&gt;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6244" y="1783098"/>
            <a:ext cx="232720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9933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Change to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default</a:t>
            </a:r>
          </a:p>
          <a:p>
            <a:r>
              <a:rPr lang="en-US" dirty="0" smtClean="0">
                <a:solidFill>
                  <a:srgbClr val="B23C00"/>
                </a:solidFill>
              </a:rPr>
              <a:t>for Windows.</a:t>
            </a:r>
            <a:endParaRPr lang="en-US" dirty="0">
              <a:solidFill>
                <a:srgbClr val="B23C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20" y="4069073"/>
            <a:ext cx="481614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Assets</a:t>
            </a:r>
            <a:r>
              <a:rPr lang="en-US" sz="2000" dirty="0" smtClean="0">
                <a:solidFill>
                  <a:srgbClr val="0033CC"/>
                </a:solidFill>
              </a:rPr>
              <a:t> such as JavaScript and CSS files</a:t>
            </a:r>
          </a:p>
          <a:p>
            <a:r>
              <a:rPr lang="en-US" sz="2000" dirty="0" smtClean="0">
                <a:solidFill>
                  <a:srgbClr val="0033CC"/>
                </a:solidFill>
              </a:rPr>
              <a:t>are kept in 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app/assets</a:t>
            </a:r>
            <a:r>
              <a:rPr lang="en-US" sz="2000" dirty="0" smtClean="0">
                <a:solidFill>
                  <a:srgbClr val="0033CC"/>
                </a:solidFill>
              </a:rPr>
              <a:t>.</a:t>
            </a:r>
            <a:endParaRPr lang="en-US" sz="20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5446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93527"/>
          </a:xfrm>
        </p:spPr>
        <p:txBody>
          <a:bodyPr/>
          <a:lstStyle/>
          <a:p>
            <a:r>
              <a:rPr lang="en-US" dirty="0" smtClean="0"/>
              <a:t>HTML forms enable users to submit data to the application code running on the web server.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app/views/posts/_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form.html.erb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" name="Picture 4" descr="Screen Shot 2016-02-11 at 5.41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93" y="2880366"/>
            <a:ext cx="2438400" cy="29337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2372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8684" y="1325903"/>
            <a:ext cx="7943200" cy="4524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&lt;%=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form_for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(@post) do |f| %&gt;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 if @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post.errors.any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? %&gt;</a:t>
            </a:r>
          </a:p>
          <a:p>
            <a:r>
              <a:rPr lang="en-US" b="1" dirty="0">
                <a:latin typeface="Courier New"/>
                <a:cs typeface="Courier New"/>
              </a:rPr>
              <a:t>    &lt;div id="</a:t>
            </a:r>
            <a:r>
              <a:rPr lang="en-US" b="1" dirty="0" err="1">
                <a:latin typeface="Courier New"/>
                <a:cs typeface="Courier New"/>
              </a:rPr>
              <a:t>error_explanation</a:t>
            </a:r>
            <a:r>
              <a:rPr lang="en-US" b="1" dirty="0">
                <a:latin typeface="Courier New"/>
                <a:cs typeface="Courier New"/>
              </a:rPr>
              <a:t>"&gt;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&lt;h2&gt;&lt;%= pluralize(@</a:t>
            </a:r>
            <a:r>
              <a:rPr lang="en-US" b="1" dirty="0" err="1">
                <a:latin typeface="Courier New"/>
                <a:cs typeface="Courier New"/>
              </a:rPr>
              <a:t>post.errors.count</a:t>
            </a:r>
            <a:r>
              <a:rPr lang="en-US" b="1" dirty="0">
                <a:latin typeface="Courier New"/>
                <a:cs typeface="Courier New"/>
              </a:rPr>
              <a:t>, "error") %&gt;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prohibited </a:t>
            </a:r>
            <a:r>
              <a:rPr lang="en-US" b="1" dirty="0">
                <a:latin typeface="Courier New"/>
                <a:cs typeface="Courier New"/>
              </a:rPr>
              <a:t>this post from being saved</a:t>
            </a:r>
            <a:r>
              <a:rPr lang="en-US" b="1" dirty="0" smtClean="0">
                <a:latin typeface="Courier New"/>
                <a:cs typeface="Courier New"/>
              </a:rPr>
              <a:t>:</a:t>
            </a: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&lt;</a:t>
            </a:r>
            <a:r>
              <a:rPr lang="en-US" b="1" dirty="0">
                <a:latin typeface="Courier New"/>
                <a:cs typeface="Courier New"/>
              </a:rPr>
              <a:t>/h2&gt;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&lt;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&lt;% @</a:t>
            </a:r>
            <a:r>
              <a:rPr lang="en-US" b="1" dirty="0" err="1">
                <a:latin typeface="Courier New"/>
                <a:cs typeface="Courier New"/>
              </a:rPr>
              <a:t>post.errors.full_messages.each</a:t>
            </a:r>
            <a:r>
              <a:rPr lang="en-US" b="1" dirty="0">
                <a:latin typeface="Courier New"/>
                <a:cs typeface="Courier New"/>
              </a:rPr>
              <a:t> do |message| %&gt;</a:t>
            </a:r>
          </a:p>
          <a:p>
            <a:r>
              <a:rPr lang="en-US" b="1" dirty="0">
                <a:latin typeface="Courier New"/>
                <a:cs typeface="Courier New"/>
              </a:rPr>
              <a:t>        &lt;li&gt;&lt;%= message %&gt;&lt;/li&gt;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&lt;% end %&gt;</a:t>
            </a:r>
          </a:p>
          <a:p>
            <a:r>
              <a:rPr lang="en-US" b="1" dirty="0">
                <a:latin typeface="Courier New"/>
                <a:cs typeface="Courier New"/>
              </a:rPr>
              <a:t>      &lt;/</a:t>
            </a:r>
            <a:r>
              <a:rPr lang="en-US" b="1" dirty="0" err="1">
                <a:latin typeface="Courier New"/>
                <a:cs typeface="Courier New"/>
              </a:rPr>
              <a:t>ul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&lt;% end %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&gt;</a:t>
            </a:r>
          </a:p>
          <a:p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  </a:t>
            </a:r>
            <a:r>
              <a:rPr lang="en-US" b="1" dirty="0" smtClean="0">
                <a:latin typeface="Courier New"/>
                <a:cs typeface="Courier New"/>
              </a:rPr>
              <a:t>...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17537" y="3154683"/>
            <a:ext cx="370001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Check for and handle form errors.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54878" y="1417342"/>
            <a:ext cx="257109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Bind a form to a model.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468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84" y="1325903"/>
            <a:ext cx="4572000" cy="3970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 ...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&lt;</a:t>
            </a:r>
            <a:r>
              <a:rPr lang="en-US" b="1" dirty="0">
                <a:latin typeface="Courier New"/>
                <a:cs typeface="Courier New"/>
              </a:rPr>
              <a:t>div class="field"&gt;</a:t>
            </a:r>
          </a:p>
          <a:p>
            <a:r>
              <a:rPr lang="en-US" b="1" dirty="0">
                <a:latin typeface="Courier New"/>
                <a:cs typeface="Courier New"/>
              </a:rPr>
              <a:t>    &lt;%= </a:t>
            </a:r>
            <a:r>
              <a:rPr lang="en-US" b="1" dirty="0" err="1">
                <a:latin typeface="Courier New"/>
                <a:cs typeface="Courier New"/>
              </a:rPr>
              <a:t>f.label</a:t>
            </a:r>
            <a:r>
              <a:rPr lang="en-US" b="1" dirty="0">
                <a:latin typeface="Courier New"/>
                <a:cs typeface="Courier New"/>
              </a:rPr>
              <a:t> :title %&gt;&lt;</a:t>
            </a:r>
            <a:r>
              <a:rPr lang="en-US" b="1" dirty="0" err="1">
                <a:latin typeface="Courier New"/>
                <a:cs typeface="Courier New"/>
              </a:rPr>
              <a:t>br</a:t>
            </a:r>
            <a:r>
              <a:rPr lang="en-US" b="1" dirty="0"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latin typeface="Courier New"/>
                <a:cs typeface="Courier New"/>
              </a:rPr>
              <a:t>    &lt;%= </a:t>
            </a:r>
            <a:r>
              <a:rPr lang="en-US" b="1" dirty="0" err="1">
                <a:latin typeface="Courier New"/>
                <a:cs typeface="Courier New"/>
              </a:rPr>
              <a:t>f.text_field</a:t>
            </a:r>
            <a:r>
              <a:rPr lang="en-US" b="1" dirty="0">
                <a:latin typeface="Courier New"/>
                <a:cs typeface="Courier New"/>
              </a:rPr>
              <a:t> :title %&gt;</a:t>
            </a:r>
          </a:p>
          <a:p>
            <a:r>
              <a:rPr lang="en-US" b="1" dirty="0">
                <a:latin typeface="Courier New"/>
                <a:cs typeface="Courier New"/>
              </a:rPr>
              <a:t>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&lt;div class="field"&gt;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&lt;%=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f.label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:body %&gt;&lt;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br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&gt;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&lt;%=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f.text_area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:body %&gt;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&lt;div class="actions"&gt;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  &lt;%=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f.submit</a:t>
            </a:r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%&gt;</a:t>
            </a:r>
          </a:p>
          <a:p>
            <a:r>
              <a:rPr lang="en-US" b="1" dirty="0">
                <a:solidFill>
                  <a:srgbClr val="008000"/>
                </a:solidFill>
                <a:latin typeface="Courier New"/>
                <a:cs typeface="Courier New"/>
              </a:rPr>
              <a:t>  &lt;/div&gt;</a:t>
            </a:r>
          </a:p>
          <a:p>
            <a:r>
              <a:rPr lang="en-US" b="1" dirty="0">
                <a:latin typeface="Courier New"/>
                <a:cs typeface="Courier New"/>
              </a:rPr>
              <a:t>&lt;% end %&gt;</a:t>
            </a:r>
          </a:p>
        </p:txBody>
      </p:sp>
      <p:pic>
        <p:nvPicPr>
          <p:cNvPr id="6" name="Picture 5" descr="Screen Shot 2016-02-11 at 5.41.10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29" y="1417342"/>
            <a:ext cx="2438400" cy="29337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69046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Team assignment.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Ruby on Rails to generate the </a:t>
            </a:r>
            <a:r>
              <a:rPr lang="en-US" dirty="0" smtClean="0">
                <a:solidFill>
                  <a:srgbClr val="B23C00"/>
                </a:solidFill>
              </a:rPr>
              <a:t>first draft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of your web project.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home page plus other pages</a:t>
            </a:r>
          </a:p>
          <a:p>
            <a:pPr lvl="1"/>
            <a:r>
              <a:rPr lang="en-US" dirty="0" smtClean="0"/>
              <a:t>at least one form</a:t>
            </a:r>
          </a:p>
          <a:p>
            <a:pPr lvl="1"/>
            <a:r>
              <a:rPr lang="en-US" dirty="0" smtClean="0"/>
              <a:t>model, view, and controller components</a:t>
            </a:r>
          </a:p>
          <a:p>
            <a:pPr lvl="1"/>
            <a:r>
              <a:rPr lang="en-US" dirty="0" smtClean="0"/>
              <a:t>at least two database tables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 application should be functional.</a:t>
            </a:r>
          </a:p>
          <a:p>
            <a:pPr lvl="1"/>
            <a:r>
              <a:rPr lang="en-US" dirty="0" smtClean="0"/>
              <a:t>You can change things later.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821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2,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zip file containing: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Rails commands to generate your application</a:t>
            </a:r>
          </a:p>
          <a:p>
            <a:pPr lvl="1"/>
            <a:r>
              <a:rPr lang="en-US" dirty="0" smtClean="0"/>
              <a:t>Brief instructions on how to run the application</a:t>
            </a:r>
          </a:p>
          <a:p>
            <a:pPr lvl="1"/>
            <a:r>
              <a:rPr lang="en-US" dirty="0" smtClean="0"/>
              <a:t>Screen shots of your web pages in action</a:t>
            </a:r>
          </a:p>
          <a:p>
            <a:pPr lvl="5"/>
            <a:endParaRPr lang="en-US" dirty="0"/>
          </a:p>
          <a:p>
            <a:r>
              <a:rPr lang="en-US" dirty="0" smtClean="0"/>
              <a:t>Submit the zip file into Canvas: Assignment #2</a:t>
            </a:r>
          </a:p>
          <a:p>
            <a:pPr lvl="1"/>
            <a:r>
              <a:rPr lang="en-US" dirty="0" smtClean="0"/>
              <a:t>I will create group accounts for team submissions.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Due Friday, Feb. 19 at 11:59 PM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75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#1 Suggested Solution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6905" y="1325903"/>
            <a:ext cx="8311289" cy="45243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class Widgets</a:t>
            </a: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</a:p>
          <a:p>
            <a:r>
              <a:rPr lang="en-US" sz="1600" b="1" dirty="0">
                <a:latin typeface="Courier New"/>
                <a:cs typeface="Courier New"/>
              </a:rPr>
              <a:t>  # Initialize the private instance variables of a Widgets object.</a:t>
            </a: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  <a:r>
              <a:rPr lang="en-US" sz="1600" b="1" dirty="0" err="1">
                <a:latin typeface="Courier New"/>
                <a:cs typeface="Courier New"/>
              </a:rPr>
              <a:t>def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>
                <a:solidFill>
                  <a:srgbClr val="B23C00"/>
                </a:solidFill>
                <a:latin typeface="Courier New"/>
                <a:cs typeface="Courier New"/>
              </a:rPr>
              <a:t>initialize</a:t>
            </a:r>
            <a:r>
              <a:rPr lang="en-US" sz="1600" b="1" dirty="0">
                <a:latin typeface="Courier New"/>
                <a:cs typeface="Courier New"/>
              </a:rPr>
              <a:t>(</a:t>
            </a:r>
            <a:r>
              <a:rPr lang="en-US" sz="1600" b="1" dirty="0" err="1">
                <a:latin typeface="Courier New"/>
                <a:cs typeface="Courier New"/>
              </a:rPr>
              <a:t>input_file_name</a:t>
            </a:r>
            <a:r>
              <a:rPr lang="en-US" sz="1600" b="1" dirty="0">
                <a:latin typeface="Courier New"/>
                <a:cs typeface="Courier New"/>
              </a:rPr>
              <a:t>)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@input = </a:t>
            </a:r>
            <a:r>
              <a:rPr lang="en-US" sz="1600" b="1" dirty="0" err="1">
                <a:latin typeface="Courier New"/>
                <a:cs typeface="Courier New"/>
              </a:rPr>
              <a:t>File.open</a:t>
            </a:r>
            <a:r>
              <a:rPr lang="en-US" sz="1600" b="1" dirty="0">
                <a:latin typeface="Courier New"/>
                <a:cs typeface="Courier New"/>
              </a:rPr>
              <a:t>(</a:t>
            </a:r>
            <a:r>
              <a:rPr lang="en-US" sz="1600" b="1" dirty="0" err="1">
                <a:latin typeface="Courier New"/>
                <a:cs typeface="Courier New"/>
              </a:rPr>
              <a:t>input_file_name,"r</a:t>
            </a:r>
            <a:r>
              <a:rPr lang="en-US" sz="1600" b="1" dirty="0">
                <a:latin typeface="Courier New"/>
                <a:cs typeface="Courier New"/>
              </a:rPr>
              <a:t>")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@</a:t>
            </a:r>
            <a:r>
              <a:rPr lang="en-US" sz="1600" b="1" dirty="0" err="1">
                <a:latin typeface="Courier New"/>
                <a:cs typeface="Courier New"/>
              </a:rPr>
              <a:t>prev_state</a:t>
            </a:r>
            <a:r>
              <a:rPr lang="en-US" sz="1600" b="1" dirty="0">
                <a:latin typeface="Courier New"/>
                <a:cs typeface="Courier New"/>
              </a:rPr>
              <a:t> = @</a:t>
            </a:r>
            <a:r>
              <a:rPr lang="en-US" sz="1600" b="1" dirty="0" err="1">
                <a:latin typeface="Courier New"/>
                <a:cs typeface="Courier New"/>
              </a:rPr>
              <a:t>prev_plant</a:t>
            </a:r>
            <a:r>
              <a:rPr lang="en-US" sz="1600" b="1" dirty="0">
                <a:latin typeface="Courier New"/>
                <a:cs typeface="Courier New"/>
              </a:rPr>
              <a:t> = @</a:t>
            </a:r>
            <a:r>
              <a:rPr lang="en-US" sz="1600" b="1" dirty="0" err="1">
                <a:latin typeface="Courier New"/>
                <a:cs typeface="Courier New"/>
              </a:rPr>
              <a:t>prev_dept</a:t>
            </a:r>
            <a:r>
              <a:rPr lang="en-US" sz="1600" b="1" dirty="0">
                <a:latin typeface="Courier New"/>
                <a:cs typeface="Courier New"/>
              </a:rPr>
              <a:t> = 0</a:t>
            </a:r>
          </a:p>
          <a:p>
            <a:r>
              <a:rPr lang="en-US" sz="1600" b="1" dirty="0">
                <a:latin typeface="Courier New"/>
                <a:cs typeface="Courier New"/>
              </a:rPr>
              <a:t>    @</a:t>
            </a:r>
            <a:r>
              <a:rPr lang="en-US" sz="1600" b="1" dirty="0" err="1">
                <a:latin typeface="Courier New"/>
                <a:cs typeface="Courier New"/>
              </a:rPr>
              <a:t>grand_total</a:t>
            </a:r>
            <a:r>
              <a:rPr lang="en-US" sz="1600" b="1" dirty="0">
                <a:latin typeface="Courier New"/>
                <a:cs typeface="Courier New"/>
              </a:rPr>
              <a:t> = @</a:t>
            </a:r>
            <a:r>
              <a:rPr lang="en-US" sz="1600" b="1" dirty="0" err="1">
                <a:latin typeface="Courier New"/>
                <a:cs typeface="Courier New"/>
              </a:rPr>
              <a:t>state_total</a:t>
            </a:r>
            <a:r>
              <a:rPr lang="en-US" sz="1600" b="1" dirty="0">
                <a:latin typeface="Courier New"/>
                <a:cs typeface="Courier New"/>
              </a:rPr>
              <a:t> = @</a:t>
            </a:r>
            <a:r>
              <a:rPr lang="en-US" sz="1600" b="1" dirty="0" err="1">
                <a:latin typeface="Courier New"/>
                <a:cs typeface="Courier New"/>
              </a:rPr>
              <a:t>plant_total</a:t>
            </a:r>
            <a:r>
              <a:rPr lang="en-US" sz="1600" b="1" dirty="0">
                <a:latin typeface="Courier New"/>
                <a:cs typeface="Courier New"/>
              </a:rPr>
              <a:t> = @</a:t>
            </a:r>
            <a:r>
              <a:rPr lang="en-US" sz="1600" b="1" dirty="0" err="1">
                <a:latin typeface="Courier New"/>
                <a:cs typeface="Courier New"/>
              </a:rPr>
              <a:t>dept_total</a:t>
            </a:r>
            <a:r>
              <a:rPr lang="en-US" sz="1600" b="1" dirty="0">
                <a:latin typeface="Courier New"/>
                <a:cs typeface="Courier New"/>
              </a:rPr>
              <a:t> = 0</a:t>
            </a: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  <a:r>
              <a:rPr lang="en-US" sz="1600" b="1" dirty="0" smtClean="0">
                <a:latin typeface="Courier New"/>
                <a:cs typeface="Courier New"/>
              </a:rPr>
              <a:t>end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...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 smtClean="0">
                <a:latin typeface="Courier New"/>
                <a:cs typeface="Courier New"/>
              </a:rPr>
              <a:t>  # </a:t>
            </a:r>
            <a:r>
              <a:rPr lang="en-US" sz="1600" b="1" dirty="0">
                <a:latin typeface="Courier New"/>
                <a:cs typeface="Courier New"/>
              </a:rPr>
              <a:t>Generate a widgets detail report.</a:t>
            </a:r>
          </a:p>
          <a:p>
            <a:r>
              <a:rPr lang="en-US" sz="1600" b="1" dirty="0">
                <a:latin typeface="Courier New"/>
                <a:cs typeface="Courier New"/>
              </a:rPr>
              <a:t>  </a:t>
            </a:r>
            <a:r>
              <a:rPr lang="en-US" sz="1600" b="1" dirty="0" err="1">
                <a:latin typeface="Courier New"/>
                <a:cs typeface="Courier New"/>
              </a:rPr>
              <a:t>def</a:t>
            </a:r>
            <a:r>
              <a:rPr lang="en-US" sz="1600" b="1" dirty="0">
                <a:latin typeface="Courier New"/>
                <a:cs typeface="Courier New"/>
              </a:rPr>
              <a:t> 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generate_report</a:t>
            </a:r>
            <a:endParaRPr lang="en-US" sz="16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  </a:t>
            </a:r>
            <a:r>
              <a:rPr lang="en-US" sz="1600" b="1" dirty="0" err="1">
                <a:latin typeface="Courier New"/>
                <a:cs typeface="Courier New"/>
              </a:rPr>
              <a:t>do_column_headers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  </a:t>
            </a:r>
            <a:r>
              <a:rPr lang="en-US" sz="1600" b="1" dirty="0" err="1">
                <a:latin typeface="Courier New"/>
                <a:cs typeface="Courier New"/>
              </a:rPr>
              <a:t>do_detail_records</a:t>
            </a:r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  end</a:t>
            </a:r>
          </a:p>
          <a:p>
            <a:r>
              <a:rPr lang="en-US" sz="1600" b="1" dirty="0" smtClean="0">
                <a:solidFill>
                  <a:srgbClr val="B23C00"/>
                </a:solidFill>
                <a:latin typeface="Courier New"/>
                <a:cs typeface="Courier New"/>
              </a:rPr>
              <a:t>end</a:t>
            </a:r>
            <a:endParaRPr lang="en-US" sz="16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6244" y="5074902"/>
            <a:ext cx="4137671" cy="1107996"/>
          </a:xfrm>
          <a:prstGeom prst="rect">
            <a:avLst/>
          </a:prstGeom>
          <a:solidFill>
            <a:srgbClr val="CCECFF"/>
          </a:solidFill>
          <a:ln>
            <a:solidFill>
              <a:srgbClr val="66CCFF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/>
                <a:cs typeface="Courier New"/>
              </a:rPr>
              <a:t>INPUT_FILE_NAME = "</a:t>
            </a:r>
            <a:r>
              <a:rPr lang="en-US" sz="1600" b="1" dirty="0" err="1">
                <a:latin typeface="Courier New"/>
                <a:cs typeface="Courier New"/>
              </a:rPr>
              <a:t>widgets.csv</a:t>
            </a:r>
            <a:r>
              <a:rPr lang="en-US" sz="1600" b="1" dirty="0">
                <a:latin typeface="Courier New"/>
                <a:cs typeface="Courier New"/>
              </a:rPr>
              <a:t>"</a:t>
            </a:r>
          </a:p>
          <a:p>
            <a:endParaRPr lang="en-US" sz="1600" b="1" dirty="0">
              <a:latin typeface="Courier New"/>
              <a:cs typeface="Courier New"/>
            </a:endParaRPr>
          </a:p>
          <a:p>
            <a:r>
              <a:rPr lang="en-US" sz="1600" b="1" dirty="0">
                <a:latin typeface="Courier New"/>
                <a:cs typeface="Courier New"/>
              </a:rPr>
              <a:t>w = 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Widgets.ne</a:t>
            </a:r>
            <a:r>
              <a:rPr lang="en-US" sz="1600" b="1" dirty="0" err="1">
                <a:latin typeface="Courier New"/>
                <a:cs typeface="Courier New"/>
              </a:rPr>
              <a:t>w</a:t>
            </a:r>
            <a:r>
              <a:rPr lang="en-US" sz="1600" b="1" dirty="0">
                <a:latin typeface="Courier New"/>
                <a:cs typeface="Courier New"/>
              </a:rPr>
              <a:t>(INPUT_FILE_NAME)</a:t>
            </a:r>
          </a:p>
          <a:p>
            <a:r>
              <a:rPr lang="en-US" sz="1600" b="1" dirty="0" err="1">
                <a:latin typeface="Courier New"/>
                <a:cs typeface="Courier New"/>
              </a:rPr>
              <a:t>w.</a:t>
            </a:r>
            <a:r>
              <a:rPr lang="en-US" sz="1600" b="1" dirty="0" err="1">
                <a:solidFill>
                  <a:srgbClr val="B23C00"/>
                </a:solidFill>
                <a:latin typeface="Courier New"/>
                <a:cs typeface="Courier New"/>
              </a:rPr>
              <a:t>generate_report</a:t>
            </a:r>
            <a:r>
              <a:rPr lang="en-US" sz="1600" b="1" dirty="0">
                <a:latin typeface="Courier New"/>
                <a:cs typeface="Courier New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495492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 Suggested </a:t>
            </a:r>
            <a:r>
              <a:rPr lang="en-US" dirty="0" smtClean="0"/>
              <a:t>Solution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508781"/>
            <a:ext cx="8080420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 # </a:t>
            </a:r>
            <a:r>
              <a:rPr lang="en-US" b="1" dirty="0">
                <a:latin typeface="Courier New"/>
                <a:cs typeface="Courier New"/>
              </a:rPr>
              <a:t>Read the column headers record and print the headers.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do_column_headers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header_record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= @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input.readline.strip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    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headers = </a:t>
            </a:r>
            <a:r>
              <a:rPr lang="en-US" b="1" dirty="0" err="1" smtClean="0">
                <a:solidFill>
                  <a:srgbClr val="008000"/>
                </a:solidFill>
                <a:latin typeface="Courier New"/>
                <a:cs typeface="Courier New"/>
              </a:rPr>
              <a:t>header_record.split</a:t>
            </a:r>
            <a:r>
              <a:rPr lang="en-US" b="1" dirty="0" smtClean="0">
                <a:solidFill>
                  <a:srgbClr val="008000"/>
                </a:solidFill>
                <a:latin typeface="Courier New"/>
                <a:cs typeface="Courier New"/>
              </a:rPr>
              <a:t>(",")</a:t>
            </a:r>
            <a:r>
              <a:rPr lang="en-US" b="1" dirty="0" smtClean="0">
                <a:latin typeface="Courier New"/>
                <a:cs typeface="Courier New"/>
              </a:rPr>
              <a:t>   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    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("%s %s %s %s %s %s\n\n",</a:t>
            </a:r>
          </a:p>
          <a:p>
            <a:r>
              <a:rPr lang="en-US" b="1" dirty="0">
                <a:latin typeface="Courier New"/>
                <a:cs typeface="Courier New"/>
              </a:rPr>
              <a:t>           headers[0], headers[1], headers[2],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     headers</a:t>
            </a:r>
            <a:r>
              <a:rPr lang="en-US" b="1" dirty="0">
                <a:latin typeface="Courier New"/>
                <a:cs typeface="Courier New"/>
              </a:rPr>
              <a:t>[3], headers[5], headers[4])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35024" y="1874537"/>
            <a:ext cx="253300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  <a:latin typeface="+mj-lt"/>
                <a:cs typeface="Courier New"/>
              </a:rPr>
              <a:t>read the header record </a:t>
            </a:r>
            <a:endParaRPr lang="en-US" dirty="0" smtClean="0">
              <a:solidFill>
                <a:srgbClr val="0033CC"/>
              </a:solidFill>
              <a:latin typeface="+mj-lt"/>
              <a:cs typeface="Courier New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+mj-lt"/>
                <a:cs typeface="Courier New"/>
              </a:rPr>
              <a:t>and </a:t>
            </a:r>
            <a:r>
              <a:rPr lang="en-US" dirty="0">
                <a:solidFill>
                  <a:srgbClr val="0033CC"/>
                </a:solidFill>
                <a:latin typeface="+mj-lt"/>
                <a:cs typeface="Courier New"/>
              </a:rPr>
              <a:t>remove the \</a:t>
            </a:r>
            <a:r>
              <a:rPr lang="en-US" dirty="0" smtClean="0">
                <a:solidFill>
                  <a:srgbClr val="0033CC"/>
                </a:solidFill>
                <a:latin typeface="+mj-lt"/>
                <a:cs typeface="Courier New"/>
              </a:rPr>
              <a:t>n</a:t>
            </a:r>
            <a:endParaRPr lang="en-US" dirty="0">
              <a:solidFill>
                <a:srgbClr val="0033CC"/>
              </a:solidFill>
              <a:latin typeface="+mj-lt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3495" y="2606049"/>
            <a:ext cx="2288870" cy="646331"/>
          </a:xfrm>
          <a:prstGeom prst="rect">
            <a:avLst/>
          </a:prstGeom>
          <a:solidFill>
            <a:srgbClr val="FFFFC2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+mj-lt"/>
                <a:cs typeface="Courier New"/>
              </a:rPr>
              <a:t>split the record apart </a:t>
            </a:r>
            <a:endParaRPr lang="en-US" dirty="0" smtClean="0">
              <a:solidFill>
                <a:srgbClr val="008000"/>
              </a:solidFill>
              <a:latin typeface="+mj-lt"/>
              <a:cs typeface="Courier New"/>
            </a:endParaRPr>
          </a:p>
          <a:p>
            <a:r>
              <a:rPr lang="en-US" dirty="0" smtClean="0">
                <a:solidFill>
                  <a:srgbClr val="008000"/>
                </a:solidFill>
                <a:latin typeface="+mj-lt"/>
                <a:cs typeface="Courier New"/>
              </a:rPr>
              <a:t>into </a:t>
            </a:r>
            <a:r>
              <a:rPr lang="en-US" dirty="0">
                <a:solidFill>
                  <a:srgbClr val="008000"/>
                </a:solidFill>
                <a:latin typeface="+mj-lt"/>
                <a:cs typeface="Courier New"/>
              </a:rPr>
              <a:t>the headers</a:t>
            </a:r>
            <a:endParaRPr lang="en-US" dirty="0">
              <a:solidFill>
                <a:srgbClr val="008000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25" y="4251951"/>
            <a:ext cx="4810297" cy="1200329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12,34,56,799,Mary Clinton,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6</a:t>
            </a:r>
          </a:p>
          <a:p>
            <a:r>
              <a:rPr lang="is-IS" b="1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...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31250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 Suggested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1299" y="1417724"/>
            <a:ext cx="8588334" cy="3108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/>
                <a:cs typeface="Courier New"/>
              </a:rPr>
              <a:t> # Read and process the detail records.</a:t>
            </a: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err="1">
                <a:latin typeface="Courier New"/>
                <a:cs typeface="Courier New"/>
              </a:rPr>
              <a:t>def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do_detail_records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first_detail_record</a:t>
            </a:r>
            <a:r>
              <a:rPr lang="en-US" sz="1400" b="1" dirty="0">
                <a:latin typeface="Courier New"/>
                <a:cs typeface="Courier New"/>
              </a:rPr>
              <a:t> = true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print_blank_line</a:t>
            </a:r>
            <a:r>
              <a:rPr lang="en-US" sz="1400" b="1" dirty="0">
                <a:latin typeface="Courier New"/>
                <a:cs typeface="Courier New"/>
              </a:rPr>
              <a:t>    = false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# Loop over each detail record.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@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input.each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{ |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detail_record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|        </a:t>
            </a:r>
            <a:r>
              <a:rPr lang="en-US" sz="1400" b="1" dirty="0">
                <a:latin typeface="Courier New"/>
                <a:cs typeface="Courier New"/>
              </a:rPr>
              <a:t># read each detail record 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fields = </a:t>
            </a:r>
            <a:r>
              <a:rPr lang="en-US" sz="1400" b="1" dirty="0" err="1">
                <a:latin typeface="Courier New"/>
                <a:cs typeface="Courier New"/>
              </a:rPr>
              <a:t>detail_record.split</a:t>
            </a:r>
            <a:r>
              <a:rPr lang="en-US" sz="1400" b="1" dirty="0">
                <a:latin typeface="Courier New"/>
                <a:cs typeface="Courier New"/>
              </a:rPr>
              <a:t>(",")  # split the detail record into fields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state  = fields[0].</a:t>
            </a:r>
            <a:r>
              <a:rPr lang="en-US" sz="1400" b="1" dirty="0" err="1">
                <a:latin typeface="Courier New"/>
                <a:cs typeface="Courier New"/>
              </a:rPr>
              <a:t>to_i</a:t>
            </a:r>
            <a:r>
              <a:rPr lang="en-US" sz="1400" b="1" dirty="0">
                <a:latin typeface="Courier New"/>
                <a:cs typeface="Courier New"/>
              </a:rPr>
              <a:t>            # convert each field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      plant  </a:t>
            </a:r>
            <a:r>
              <a:rPr lang="en-US" sz="1400" b="1" dirty="0">
                <a:latin typeface="Courier New"/>
                <a:cs typeface="Courier New"/>
              </a:rPr>
              <a:t>= fields[1].</a:t>
            </a:r>
            <a:r>
              <a:rPr lang="en-US" sz="1400" b="1" dirty="0" err="1" smtClean="0">
                <a:latin typeface="Courier New"/>
                <a:cs typeface="Courier New"/>
              </a:rPr>
              <a:t>to_i</a:t>
            </a:r>
            <a:r>
              <a:rPr lang="en-US" sz="1400" b="1" dirty="0" smtClean="0">
                <a:latin typeface="Courier New"/>
                <a:cs typeface="Courier New"/>
              </a:rPr>
              <a:t>            #   </a:t>
            </a:r>
            <a:r>
              <a:rPr lang="en-US" sz="1400" b="1" dirty="0">
                <a:latin typeface="Courier New"/>
                <a:cs typeface="Courier New"/>
              </a:rPr>
              <a:t>except name to integer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</a:t>
            </a:r>
            <a:r>
              <a:rPr lang="en-US" sz="1400" b="1" dirty="0" err="1">
                <a:latin typeface="Courier New"/>
                <a:cs typeface="Courier New"/>
              </a:rPr>
              <a:t>dept</a:t>
            </a:r>
            <a:r>
              <a:rPr lang="en-US" sz="1400" b="1" dirty="0">
                <a:latin typeface="Courier New"/>
                <a:cs typeface="Courier New"/>
              </a:rPr>
              <a:t>   = fields[2].</a:t>
            </a:r>
            <a:r>
              <a:rPr lang="en-US" sz="1400" b="1" dirty="0" err="1">
                <a:latin typeface="Courier New"/>
                <a:cs typeface="Courier New"/>
              </a:rPr>
              <a:t>to_i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  id     = fields[3].</a:t>
            </a:r>
            <a:r>
              <a:rPr lang="en-US" sz="1400" b="1" dirty="0" err="1">
                <a:latin typeface="Courier New"/>
                <a:cs typeface="Courier New"/>
              </a:rPr>
              <a:t>to_i</a:t>
            </a:r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   name   = fields[4]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  count  = fields[5].</a:t>
            </a:r>
            <a:r>
              <a:rPr lang="en-US" sz="1400" b="1" dirty="0" err="1">
                <a:latin typeface="Courier New"/>
                <a:cs typeface="Courier New"/>
              </a:rPr>
              <a:t>to_i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25" y="4892024"/>
            <a:ext cx="4810297" cy="1200329"/>
          </a:xfrm>
          <a:prstGeom prst="rect">
            <a:avLst/>
          </a:prstGeom>
          <a:solidFill>
            <a:srgbClr val="CCFFCC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7F7F7F"/>
                </a:solidFill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12,34,56,799,Mary Clinton,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6</a:t>
            </a:r>
          </a:p>
          <a:p>
            <a:r>
              <a:rPr lang="is-IS" b="1" dirty="0" smtClean="0">
                <a:solidFill>
                  <a:schemeClr val="bg1">
                    <a:lumMod val="50000"/>
                  </a:schemeClr>
                </a:solidFill>
                <a:latin typeface="Courier New"/>
                <a:cs typeface="Courier New"/>
              </a:rPr>
              <a:t>...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5" y="2331732"/>
            <a:ext cx="169882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Start read loop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228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 Suggested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92731" y="1234464"/>
            <a:ext cx="6279634" cy="507831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# </a:t>
            </a:r>
            <a:r>
              <a:rPr lang="en-US" b="1" dirty="0">
                <a:latin typeface="Courier New"/>
                <a:cs typeface="Courier New"/>
              </a:rPr>
              <a:t>Process changes in the state, plant, 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    # and </a:t>
            </a:r>
            <a:r>
              <a:rPr lang="en-US" b="1" dirty="0">
                <a:latin typeface="Courier New"/>
                <a:cs typeface="Courier New"/>
              </a:rPr>
              <a:t>department codes.</a:t>
            </a:r>
          </a:p>
          <a:p>
            <a:r>
              <a:rPr lang="en-US" b="1" dirty="0">
                <a:latin typeface="Courier New"/>
                <a:cs typeface="Courier New"/>
              </a:rPr>
              <a:t>      # Skip for the first detail record.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unless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first_detail_record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if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state !=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prev_state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puts "\n"</a:t>
            </a:r>
          </a:p>
          <a:p>
            <a:r>
              <a:rPr lang="en-US" b="1" dirty="0">
                <a:latin typeface="Courier New"/>
                <a:cs typeface="Courier New"/>
              </a:rPr>
              <a:t>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print_state_total</a:t>
            </a:r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</a:t>
            </a:r>
            <a:r>
              <a:rPr lang="en-US" b="1" dirty="0" err="1">
                <a:latin typeface="Courier New"/>
                <a:cs typeface="Courier New"/>
              </a:rPr>
              <a:t>print_blank_line</a:t>
            </a:r>
            <a:r>
              <a:rPr lang="en-US" b="1" dirty="0">
                <a:latin typeface="Courier New"/>
                <a:cs typeface="Courier New"/>
              </a:rPr>
              <a:t> = true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elsif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plant !=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prev_plant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puts "\n"</a:t>
            </a:r>
          </a:p>
          <a:p>
            <a:r>
              <a:rPr lang="en-US" b="1" dirty="0">
                <a:latin typeface="Courier New"/>
                <a:cs typeface="Courier New"/>
              </a:rPr>
              <a:t>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print_plant_total</a:t>
            </a:r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</a:t>
            </a:r>
            <a:r>
              <a:rPr lang="en-US" b="1" dirty="0" err="1">
                <a:latin typeface="Courier New"/>
                <a:cs typeface="Courier New"/>
              </a:rPr>
              <a:t>print_blank_line</a:t>
            </a:r>
            <a:r>
              <a:rPr lang="en-US" b="1" dirty="0">
                <a:latin typeface="Courier New"/>
                <a:cs typeface="Courier New"/>
              </a:rPr>
              <a:t> = true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elsif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dept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!= @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prev_dept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puts "\n"</a:t>
            </a:r>
          </a:p>
          <a:p>
            <a:r>
              <a:rPr lang="en-US" b="1" dirty="0">
                <a:latin typeface="Courier New"/>
                <a:cs typeface="Courier New"/>
              </a:rPr>
              <a:t>      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print_dept_total</a:t>
            </a:r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  </a:t>
            </a:r>
            <a:r>
              <a:rPr lang="en-US" b="1" dirty="0" err="1">
                <a:latin typeface="Courier New"/>
                <a:cs typeface="Courier New"/>
              </a:rPr>
              <a:t>print_blank_line</a:t>
            </a:r>
            <a:r>
              <a:rPr lang="en-US" b="1" dirty="0">
                <a:latin typeface="Courier New"/>
                <a:cs typeface="Courier New"/>
              </a:rPr>
              <a:t> = true</a:t>
            </a:r>
          </a:p>
          <a:p>
            <a:r>
              <a:rPr lang="en-US" b="1" dirty="0">
                <a:latin typeface="Courier New"/>
                <a:cs typeface="Courier New"/>
              </a:rPr>
              <a:t>        end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     end</a:t>
            </a:r>
          </a:p>
        </p:txBody>
      </p:sp>
    </p:spTree>
    <p:extLst>
      <p:ext uri="{BB962C8B-B14F-4D97-AF65-F5344CB8AC3E}">
        <p14:creationId xmlns:p14="http://schemas.microsoft.com/office/powerpoint/2010/main" val="3563890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 Suggested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22256" y="1355252"/>
            <a:ext cx="8495986" cy="4247317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     if </a:t>
            </a:r>
            <a:r>
              <a:rPr lang="en-US" b="1" dirty="0" err="1">
                <a:latin typeface="Courier New"/>
                <a:cs typeface="Courier New"/>
              </a:rPr>
              <a:t>print_blank_line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  puts "\n"</a:t>
            </a:r>
          </a:p>
          <a:p>
            <a:r>
              <a:rPr lang="en-US" b="1" dirty="0">
                <a:latin typeface="Courier New"/>
                <a:cs typeface="Courier New"/>
              </a:rPr>
              <a:t>        </a:t>
            </a:r>
            <a:r>
              <a:rPr lang="en-US" b="1" dirty="0" err="1">
                <a:latin typeface="Courier New"/>
                <a:cs typeface="Courier New"/>
              </a:rPr>
              <a:t>print_blank_line</a:t>
            </a:r>
            <a:r>
              <a:rPr lang="en-US" b="1" dirty="0">
                <a:latin typeface="Courier New"/>
                <a:cs typeface="Courier New"/>
              </a:rPr>
              <a:t> = false</a:t>
            </a:r>
          </a:p>
          <a:p>
            <a:r>
              <a:rPr lang="en-US" b="1" dirty="0">
                <a:latin typeface="Courier New"/>
                <a:cs typeface="Courier New"/>
              </a:rPr>
              <a:t>      end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# Remember the codes from the detail record just read.</a:t>
            </a:r>
          </a:p>
          <a:p>
            <a:r>
              <a:rPr lang="en-US" b="1" dirty="0">
                <a:latin typeface="Courier New"/>
                <a:cs typeface="Courier New"/>
              </a:rPr>
              <a:t>      @</a:t>
            </a:r>
            <a:r>
              <a:rPr lang="en-US" b="1" dirty="0" err="1">
                <a:latin typeface="Courier New"/>
                <a:cs typeface="Courier New"/>
              </a:rPr>
              <a:t>prev_dept</a:t>
            </a:r>
            <a:r>
              <a:rPr lang="en-US" b="1" dirty="0">
                <a:latin typeface="Courier New"/>
                <a:cs typeface="Courier New"/>
              </a:rPr>
              <a:t>  = </a:t>
            </a:r>
            <a:r>
              <a:rPr lang="en-US" b="1" dirty="0" err="1">
                <a:latin typeface="Courier New"/>
                <a:cs typeface="Courier New"/>
              </a:rPr>
              <a:t>dept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  @</a:t>
            </a:r>
            <a:r>
              <a:rPr lang="en-US" b="1" dirty="0" err="1">
                <a:latin typeface="Courier New"/>
                <a:cs typeface="Courier New"/>
              </a:rPr>
              <a:t>prev_plant</a:t>
            </a:r>
            <a:r>
              <a:rPr lang="en-US" b="1" dirty="0">
                <a:latin typeface="Courier New"/>
                <a:cs typeface="Courier New"/>
              </a:rPr>
              <a:t> = plant</a:t>
            </a:r>
          </a:p>
          <a:p>
            <a:r>
              <a:rPr lang="en-US" b="1" dirty="0">
                <a:latin typeface="Courier New"/>
                <a:cs typeface="Courier New"/>
              </a:rPr>
              <a:t>      @</a:t>
            </a:r>
            <a:r>
              <a:rPr lang="en-US" b="1" dirty="0" err="1">
                <a:latin typeface="Courier New"/>
                <a:cs typeface="Courier New"/>
              </a:rPr>
              <a:t>prev_state</a:t>
            </a:r>
            <a:r>
              <a:rPr lang="en-US" b="1" dirty="0">
                <a:latin typeface="Courier New"/>
                <a:cs typeface="Courier New"/>
              </a:rPr>
              <a:t> = state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     # Update the totals.</a:t>
            </a:r>
          </a:p>
          <a:p>
            <a:r>
              <a:rPr lang="en-US" b="1" dirty="0">
                <a:latin typeface="Courier New"/>
                <a:cs typeface="Courier New"/>
              </a:rPr>
              <a:t>      @</a:t>
            </a:r>
            <a:r>
              <a:rPr lang="en-US" b="1" dirty="0" err="1">
                <a:latin typeface="Courier New"/>
                <a:cs typeface="Courier New"/>
              </a:rPr>
              <a:t>dept_total</a:t>
            </a:r>
            <a:r>
              <a:rPr lang="en-US" b="1" dirty="0">
                <a:latin typeface="Courier New"/>
                <a:cs typeface="Courier New"/>
              </a:rPr>
              <a:t>  += count</a:t>
            </a:r>
          </a:p>
          <a:p>
            <a:r>
              <a:rPr lang="en-US" b="1" dirty="0">
                <a:latin typeface="Courier New"/>
                <a:cs typeface="Courier New"/>
              </a:rPr>
              <a:t>      @</a:t>
            </a:r>
            <a:r>
              <a:rPr lang="en-US" b="1" dirty="0" err="1">
                <a:latin typeface="Courier New"/>
                <a:cs typeface="Courier New"/>
              </a:rPr>
              <a:t>plant_total</a:t>
            </a:r>
            <a:r>
              <a:rPr lang="en-US" b="1" dirty="0">
                <a:latin typeface="Courier New"/>
                <a:cs typeface="Courier New"/>
              </a:rPr>
              <a:t> += count</a:t>
            </a:r>
          </a:p>
          <a:p>
            <a:r>
              <a:rPr lang="en-US" b="1" dirty="0">
                <a:latin typeface="Courier New"/>
                <a:cs typeface="Courier New"/>
              </a:rPr>
              <a:t>      @</a:t>
            </a:r>
            <a:r>
              <a:rPr lang="en-US" b="1" dirty="0" err="1">
                <a:latin typeface="Courier New"/>
                <a:cs typeface="Courier New"/>
              </a:rPr>
              <a:t>state_total</a:t>
            </a:r>
            <a:r>
              <a:rPr lang="en-US" b="1" dirty="0">
                <a:latin typeface="Courier New"/>
                <a:cs typeface="Courier New"/>
              </a:rPr>
              <a:t> += count</a:t>
            </a:r>
          </a:p>
          <a:p>
            <a:r>
              <a:rPr lang="en-US" b="1" dirty="0">
                <a:latin typeface="Courier New"/>
                <a:cs typeface="Courier New"/>
              </a:rPr>
              <a:t>      @</a:t>
            </a:r>
            <a:r>
              <a:rPr lang="en-US" b="1" dirty="0" err="1">
                <a:latin typeface="Courier New"/>
                <a:cs typeface="Courier New"/>
              </a:rPr>
              <a:t>grand_total</a:t>
            </a:r>
            <a:r>
              <a:rPr lang="en-US" b="1" dirty="0">
                <a:latin typeface="Courier New"/>
                <a:cs typeface="Courier New"/>
              </a:rPr>
              <a:t> += count</a:t>
            </a:r>
          </a:p>
        </p:txBody>
      </p:sp>
    </p:spTree>
    <p:extLst>
      <p:ext uri="{BB962C8B-B14F-4D97-AF65-F5344CB8AC3E}">
        <p14:creationId xmlns:p14="http://schemas.microsoft.com/office/powerpoint/2010/main" val="4257075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 Suggested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417342"/>
            <a:ext cx="6972244" cy="230832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      # </a:t>
            </a:r>
            <a:r>
              <a:rPr lang="en-US" b="1" dirty="0">
                <a:latin typeface="Courier New"/>
                <a:cs typeface="Courier New"/>
              </a:rPr>
              <a:t>Print a detail line.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("%5d %5d %4d %5d %5d %s\n",</a:t>
            </a:r>
          </a:p>
          <a:p>
            <a:r>
              <a:rPr lang="en-US" b="1" dirty="0">
                <a:latin typeface="Courier New"/>
                <a:cs typeface="Courier New"/>
              </a:rPr>
              <a:t>             state, plant, </a:t>
            </a:r>
            <a:r>
              <a:rPr lang="en-US" b="1" dirty="0" err="1">
                <a:latin typeface="Courier New"/>
                <a:cs typeface="Courier New"/>
              </a:rPr>
              <a:t>dept</a:t>
            </a:r>
            <a:r>
              <a:rPr lang="en-US" b="1" dirty="0">
                <a:latin typeface="Courier New"/>
                <a:cs typeface="Courier New"/>
              </a:rPr>
              <a:t>, id, count, name)</a:t>
            </a:r>
          </a:p>
          <a:p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err="1">
                <a:latin typeface="Courier New"/>
                <a:cs typeface="Courier New"/>
              </a:rPr>
              <a:t>first_detail_record</a:t>
            </a:r>
            <a:r>
              <a:rPr lang="en-US" b="1" dirty="0">
                <a:latin typeface="Courier New"/>
                <a:cs typeface="Courier New"/>
              </a:rPr>
              <a:t> = false</a:t>
            </a:r>
          </a:p>
          <a:p>
            <a:r>
              <a:rPr lang="en-US" b="1" dirty="0">
                <a:latin typeface="Courier New"/>
                <a:cs typeface="Courier New"/>
              </a:rPr>
              <a:t>    }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print_grand_total</a:t>
            </a:r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2661" y="2693912"/>
            <a:ext cx="162207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C00"/>
                </a:solidFill>
              </a:rPr>
              <a:t>End read loop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757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 Suggested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63074" y="1417342"/>
            <a:ext cx="6141112" cy="424731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 # </a:t>
            </a:r>
            <a:r>
              <a:rPr lang="en-US" b="1" dirty="0">
                <a:latin typeface="Courier New"/>
                <a:cs typeface="Courier New"/>
              </a:rPr>
              <a:t>Print a department total.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print_dept_total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("%28d TOTAL FOR DEPT  %2d *\n", </a:t>
            </a:r>
          </a:p>
          <a:p>
            <a:r>
              <a:rPr lang="en-US" b="1" dirty="0">
                <a:latin typeface="Courier New"/>
                <a:cs typeface="Courier New"/>
              </a:rPr>
              <a:t>           @</a:t>
            </a:r>
            <a:r>
              <a:rPr lang="en-US" b="1" dirty="0" err="1">
                <a:latin typeface="Courier New"/>
                <a:cs typeface="Courier New"/>
              </a:rPr>
              <a:t>dept_total</a:t>
            </a:r>
            <a:r>
              <a:rPr lang="en-US" b="1" dirty="0">
                <a:latin typeface="Courier New"/>
                <a:cs typeface="Courier New"/>
              </a:rPr>
              <a:t>, @</a:t>
            </a:r>
            <a:r>
              <a:rPr lang="en-US" b="1" dirty="0" err="1">
                <a:latin typeface="Courier New"/>
                <a:cs typeface="Courier New"/>
              </a:rPr>
              <a:t>prev_dept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  @</a:t>
            </a:r>
            <a:r>
              <a:rPr lang="en-US" b="1" dirty="0" err="1">
                <a:latin typeface="Courier New"/>
                <a:cs typeface="Courier New"/>
              </a:rPr>
              <a:t>dept_total</a:t>
            </a:r>
            <a:r>
              <a:rPr lang="en-US" b="1" dirty="0">
                <a:latin typeface="Courier New"/>
                <a:cs typeface="Courier New"/>
              </a:rPr>
              <a:t> = 0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</a:p>
          <a:p>
            <a:r>
              <a:rPr lang="en-US" b="1" dirty="0">
                <a:latin typeface="Courier New"/>
                <a:cs typeface="Courier New"/>
              </a:rPr>
              <a:t>  # First print a department total.</a:t>
            </a:r>
          </a:p>
          <a:p>
            <a:r>
              <a:rPr lang="en-US" b="1" dirty="0">
                <a:latin typeface="Courier New"/>
                <a:cs typeface="Courier New"/>
              </a:rPr>
              <a:t>  # Then print a plant total.</a:t>
            </a:r>
          </a:p>
          <a:p>
            <a:r>
              <a:rPr lang="en-US" b="1" dirty="0">
                <a:latin typeface="Courier New"/>
                <a:cs typeface="Courier New"/>
              </a:rPr>
              <a:t>  </a:t>
            </a:r>
            <a:r>
              <a:rPr lang="en-US" b="1" dirty="0" err="1">
                <a:latin typeface="Courier New"/>
                <a:cs typeface="Courier New"/>
              </a:rPr>
              <a:t>def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print_plant_total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solidFill>
                  <a:srgbClr val="008000"/>
                </a:solidFill>
                <a:latin typeface="Courier New"/>
                <a:cs typeface="Courier New"/>
              </a:rPr>
              <a:t>print_dept_total</a:t>
            </a:r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 </a:t>
            </a:r>
            <a:r>
              <a:rPr lang="en-US" b="1" dirty="0" err="1">
                <a:latin typeface="Courier New"/>
                <a:cs typeface="Courier New"/>
              </a:rPr>
              <a:t>printf</a:t>
            </a:r>
            <a:r>
              <a:rPr lang="en-US" b="1" dirty="0">
                <a:latin typeface="Courier New"/>
                <a:cs typeface="Courier New"/>
              </a:rPr>
              <a:t>("%28d TOTAL FOR PLANT %2d **\n",</a:t>
            </a:r>
          </a:p>
          <a:p>
            <a:r>
              <a:rPr lang="en-US" b="1" dirty="0">
                <a:latin typeface="Courier New"/>
                <a:cs typeface="Courier New"/>
              </a:rPr>
              <a:t>           @</a:t>
            </a:r>
            <a:r>
              <a:rPr lang="en-US" b="1" dirty="0" err="1">
                <a:latin typeface="Courier New"/>
                <a:cs typeface="Courier New"/>
              </a:rPr>
              <a:t>plant_total</a:t>
            </a:r>
            <a:r>
              <a:rPr lang="en-US" b="1" dirty="0">
                <a:latin typeface="Courier New"/>
                <a:cs typeface="Courier New"/>
              </a:rPr>
              <a:t>, @</a:t>
            </a:r>
            <a:r>
              <a:rPr lang="en-US" b="1" dirty="0" err="1">
                <a:latin typeface="Courier New"/>
                <a:cs typeface="Courier New"/>
              </a:rPr>
              <a:t>prev_plant</a:t>
            </a:r>
            <a:r>
              <a:rPr lang="en-US" b="1" dirty="0">
                <a:latin typeface="Courier New"/>
                <a:cs typeface="Courier New"/>
              </a:rPr>
              <a:t>)</a:t>
            </a:r>
          </a:p>
          <a:p>
            <a:r>
              <a:rPr lang="en-US" b="1" dirty="0">
                <a:latin typeface="Courier New"/>
                <a:cs typeface="Courier New"/>
              </a:rPr>
              <a:t>    @</a:t>
            </a:r>
            <a:r>
              <a:rPr lang="en-US" b="1" dirty="0" err="1">
                <a:latin typeface="Courier New"/>
                <a:cs typeface="Courier New"/>
              </a:rPr>
              <a:t>plant_total</a:t>
            </a:r>
            <a:r>
              <a:rPr lang="en-US" b="1" dirty="0">
                <a:latin typeface="Courier New"/>
                <a:cs typeface="Courier New"/>
              </a:rPr>
              <a:t> = 0</a:t>
            </a:r>
          </a:p>
          <a:p>
            <a:r>
              <a:rPr lang="en-US" b="1" dirty="0">
                <a:latin typeface="Courier New"/>
                <a:cs typeface="Courier New"/>
              </a:rPr>
              <a:t>  end</a:t>
            </a:r>
          </a:p>
        </p:txBody>
      </p:sp>
    </p:spTree>
    <p:extLst>
      <p:ext uri="{BB962C8B-B14F-4D97-AF65-F5344CB8AC3E}">
        <p14:creationId xmlns:p14="http://schemas.microsoft.com/office/powerpoint/2010/main" val="150274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25881</TotalTime>
  <Words>2313</Words>
  <Application>Microsoft Macintosh PowerPoint</Application>
  <PresentationFormat>On-screen Show (4:3)</PresentationFormat>
  <Paragraphs>417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Quadrant</vt:lpstr>
      <vt:lpstr>CS 160 and CMPE/SE 131 Software Engineering February 11 Class Meeting</vt:lpstr>
      <vt:lpstr>Eclipse Ruby Plugin</vt:lpstr>
      <vt:lpstr>Assignment #1 Suggested Solution</vt:lpstr>
      <vt:lpstr>Assignment #1 Suggested Solution, cont’d</vt:lpstr>
      <vt:lpstr>Assignment #1 Suggested Solution, cont’d</vt:lpstr>
      <vt:lpstr>Assignment #1 Suggested Solution, cont’d</vt:lpstr>
      <vt:lpstr>Assignment #1 Suggested Solution, cont’d</vt:lpstr>
      <vt:lpstr>Assignment #1 Suggested Solution, cont’d</vt:lpstr>
      <vt:lpstr>Assignment #1 Suggested Solution, cont’d</vt:lpstr>
      <vt:lpstr>Assignment #1 Suggested Solution, cont’d</vt:lpstr>
      <vt:lpstr>The Comments Controller</vt:lpstr>
      <vt:lpstr>The Comments Controller, cont’d</vt:lpstr>
      <vt:lpstr>Views</vt:lpstr>
      <vt:lpstr>Embedded Ruby</vt:lpstr>
      <vt:lpstr>Output Tags</vt:lpstr>
      <vt:lpstr>Control Flow Tags</vt:lpstr>
      <vt:lpstr>Helpers</vt:lpstr>
      <vt:lpstr>Helpers, cont’d</vt:lpstr>
      <vt:lpstr>Write Your Own Helpers</vt:lpstr>
      <vt:lpstr>Index Page Generation Example</vt:lpstr>
      <vt:lpstr>Index Page Generation Example, cont’d</vt:lpstr>
      <vt:lpstr>Index Page Generation Example, cont’d</vt:lpstr>
      <vt:lpstr>Layouts</vt:lpstr>
      <vt:lpstr>Layouts, cont’d</vt:lpstr>
      <vt:lpstr>Forms</vt:lpstr>
      <vt:lpstr>Forms, cont’d</vt:lpstr>
      <vt:lpstr>Forms, cont’d</vt:lpstr>
      <vt:lpstr>Assignment #2</vt:lpstr>
      <vt:lpstr>Assignment #2, cont’d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325</cp:revision>
  <dcterms:created xsi:type="dcterms:W3CDTF">2008-01-12T03:52:55Z</dcterms:created>
  <dcterms:modified xsi:type="dcterms:W3CDTF">2016-02-11T18:05:30Z</dcterms:modified>
  <cp:category/>
</cp:coreProperties>
</file>