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56" r:id="rId2"/>
    <p:sldId id="315" r:id="rId3"/>
    <p:sldId id="319" r:id="rId4"/>
    <p:sldId id="316" r:id="rId5"/>
    <p:sldId id="284" r:id="rId6"/>
    <p:sldId id="298" r:id="rId7"/>
    <p:sldId id="299" r:id="rId8"/>
    <p:sldId id="283" r:id="rId9"/>
    <p:sldId id="300" r:id="rId10"/>
    <p:sldId id="286" r:id="rId11"/>
    <p:sldId id="294" r:id="rId12"/>
    <p:sldId id="258" r:id="rId13"/>
    <p:sldId id="260" r:id="rId14"/>
    <p:sldId id="262" r:id="rId15"/>
    <p:sldId id="263" r:id="rId16"/>
    <p:sldId id="265" r:id="rId17"/>
    <p:sldId id="259" r:id="rId18"/>
    <p:sldId id="297" r:id="rId19"/>
    <p:sldId id="278" r:id="rId20"/>
    <p:sldId id="276" r:id="rId21"/>
    <p:sldId id="302" r:id="rId22"/>
    <p:sldId id="303" r:id="rId23"/>
    <p:sldId id="277" r:id="rId24"/>
    <p:sldId id="313" r:id="rId25"/>
    <p:sldId id="312" r:id="rId26"/>
    <p:sldId id="308" r:id="rId27"/>
    <p:sldId id="309" r:id="rId28"/>
    <p:sldId id="310" r:id="rId29"/>
    <p:sldId id="311" r:id="rId30"/>
    <p:sldId id="287" r:id="rId31"/>
    <p:sldId id="288" r:id="rId32"/>
    <p:sldId id="305" r:id="rId33"/>
    <p:sldId id="318" r:id="rId34"/>
    <p:sldId id="317" r:id="rId35"/>
    <p:sldId id="307" r:id="rId36"/>
    <p:sldId id="289" r:id="rId37"/>
    <p:sldId id="290" r:id="rId38"/>
    <p:sldId id="291" r:id="rId39"/>
    <p:sldId id="292" r:id="rId40"/>
    <p:sldId id="31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B23C00"/>
    <a:srgbClr val="66CCFF"/>
    <a:srgbClr val="993300"/>
    <a:srgbClr val="0080FF"/>
    <a:srgbClr val="0033CC"/>
    <a:srgbClr val="CC99FF"/>
    <a:srgbClr val="99FF66"/>
    <a:srgbClr val="FF99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38" autoAdjust="0"/>
    <p:restoredTop sz="94660"/>
  </p:normalViewPr>
  <p:slideViewPr>
    <p:cSldViewPr>
      <p:cViewPr varScale="1">
        <p:scale>
          <a:sx n="132" d="100"/>
          <a:sy n="132" d="100"/>
        </p:scale>
        <p:origin x="-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76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79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065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3" name="Picture 13" descr="SJSU-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January 28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0066" y="6263609"/>
            <a:ext cx="302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</a:t>
            </a:r>
            <a:r>
              <a:rPr lang="en-US" sz="1000" dirty="0" smtClean="0"/>
              <a:t>160 and CMPE/SE 131: </a:t>
            </a:r>
            <a:r>
              <a:rPr lang="en-US" sz="1000" dirty="0" smtClean="0"/>
              <a:t>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sjsu.edu/~mak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.mak@sjsu.ed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forms/tRFrljscFW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qlitestudio.pl/?act=download" TargetMode="External"/><Relationship Id="rId4" Type="http://schemas.openxmlformats.org/officeDocument/2006/relationships/hyperlink" Target="https://addons.mozilla.org/en-US/firefox/addon/sqlite-manager/" TargetMode="External"/><Relationship Id="rId5" Type="http://schemas.openxmlformats.org/officeDocument/2006/relationships/hyperlink" Target="http://www.ganttproject.biz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sjsu.edu/~mak/CS160/RCC-Windows-instal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hyperlink" Target="http://www.tracecode.com.au/blog/more-ruby-resources-for-beginner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binaryhash.com/ruby-on-rail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CS </a:t>
            </a:r>
            <a:r>
              <a:rPr lang="en-US" sz="3600" dirty="0" smtClean="0"/>
              <a:t>160 and 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January 28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01" y="4618989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49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1868-8FC9-D440-9802-CFD4EC57464D}" type="slidenum">
              <a:rPr lang="en-US"/>
              <a:pPr/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Software Complex</a:t>
            </a:r>
            <a:r>
              <a:rPr lang="en-US" dirty="0" smtClean="0"/>
              <a:t>?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37525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B23C00"/>
                </a:solidFill>
              </a:rPr>
              <a:t>Technology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Software packages: </a:t>
            </a:r>
            <a:r>
              <a:rPr lang="en-US" dirty="0" smtClean="0"/>
              <a:t>Ruby on Rails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Tools: </a:t>
            </a:r>
            <a:r>
              <a:rPr lang="en-US" dirty="0" err="1" smtClean="0"/>
              <a:t>Git</a:t>
            </a:r>
            <a:r>
              <a:rPr lang="en-US" dirty="0" smtClean="0"/>
              <a:t>, </a:t>
            </a:r>
            <a:r>
              <a:rPr lang="en-US" dirty="0" err="1" smtClean="0"/>
              <a:t>Heroku</a:t>
            </a:r>
            <a:r>
              <a:rPr lang="en-US" dirty="0" smtClean="0"/>
              <a:t>, Gantt charts, </a:t>
            </a:r>
            <a:r>
              <a:rPr lang="en-US" dirty="0"/>
              <a:t>...</a:t>
            </a:r>
          </a:p>
          <a:p>
            <a:pPr lvl="2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Project artifacts </a:t>
            </a:r>
            <a:r>
              <a:rPr lang="en-US" dirty="0"/>
              <a:t>(written and oral</a:t>
            </a:r>
            <a:r>
              <a:rPr lang="en-US" dirty="0" smtClean="0"/>
              <a:t>)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Requirements specifications, software design, </a:t>
            </a:r>
            <a:r>
              <a:rPr lang="en-US" dirty="0" smtClean="0"/>
              <a:t>design reviews, project plans</a:t>
            </a:r>
            <a:r>
              <a:rPr lang="en-US" dirty="0"/>
              <a:t>, test plans,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 </a:t>
            </a:r>
            <a:r>
              <a:rPr lang="en-US" dirty="0"/>
              <a:t>schedules, code reviews, demos, </a:t>
            </a:r>
            <a:r>
              <a:rPr lang="is-I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EC16-5509-F143-9CCE-5DEF8680AB91}" type="slidenum">
              <a:rPr lang="en-US"/>
              <a:pPr/>
              <a:t>11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Changes?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682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Requirements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Customers </a:t>
            </a:r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know </a:t>
            </a:r>
            <a:r>
              <a:rPr lang="en-US" dirty="0"/>
              <a:t>what they </a:t>
            </a:r>
            <a:r>
              <a:rPr lang="en-US" dirty="0" smtClean="0"/>
              <a:t>want.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Customers </a:t>
            </a:r>
            <a:r>
              <a:rPr lang="en-US" dirty="0"/>
              <a:t>change their </a:t>
            </a:r>
            <a:r>
              <a:rPr lang="en-US" dirty="0" smtClean="0"/>
              <a:t>minds.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Marketing </a:t>
            </a:r>
            <a:r>
              <a:rPr lang="en-US" dirty="0"/>
              <a:t>decides new features are </a:t>
            </a:r>
            <a:r>
              <a:rPr lang="en-US" dirty="0" smtClean="0"/>
              <a:t>necessary.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i="1" dirty="0" smtClean="0"/>
              <a:t>etc</a:t>
            </a:r>
            <a:r>
              <a:rPr lang="en-US" i="1" dirty="0"/>
              <a:t>.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Schedule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 need it done sooner!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Resources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Technology and tools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Personnel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Money</a:t>
            </a:r>
          </a:p>
          <a:p>
            <a:pPr lvl="1">
              <a:lnSpc>
                <a:spcPct val="80000"/>
              </a:lnSpc>
            </a:pPr>
            <a:r>
              <a:rPr lang="en-US" i="1" dirty="0" smtClean="0"/>
              <a:t>etc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BD66-F0CE-2F4C-AA12-25B227A4FBDC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23C00"/>
                </a:solidFill>
              </a:rPr>
              <a:t>C</a:t>
            </a:r>
            <a:r>
              <a:rPr lang="en-US" dirty="0"/>
              <a:t>omplexity + </a:t>
            </a:r>
            <a:r>
              <a:rPr lang="en-US" b="1" dirty="0">
                <a:solidFill>
                  <a:srgbClr val="B23C00"/>
                </a:solidFill>
              </a:rPr>
              <a:t>C</a:t>
            </a:r>
            <a:r>
              <a:rPr lang="en-US" dirty="0"/>
              <a:t>hange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153767"/>
            <a:ext cx="8229600" cy="5109842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B23C00"/>
                </a:solidFill>
              </a:rPr>
              <a:t>C</a:t>
            </a:r>
            <a:r>
              <a:rPr lang="en-US" dirty="0"/>
              <a:t>ollaboration</a:t>
            </a:r>
          </a:p>
          <a:p>
            <a:pPr lvl="1"/>
            <a:r>
              <a:rPr lang="en-US" dirty="0"/>
              <a:t>Teamwork</a:t>
            </a:r>
          </a:p>
          <a:p>
            <a:pPr lvl="1"/>
            <a:r>
              <a:rPr lang="en-US" dirty="0"/>
              <a:t>Methodologies</a:t>
            </a:r>
          </a:p>
          <a:p>
            <a:pPr lvl="1"/>
            <a:r>
              <a:rPr lang="en-US" dirty="0" smtClean="0"/>
              <a:t>Processes</a:t>
            </a:r>
          </a:p>
          <a:p>
            <a:pPr lvl="7"/>
            <a:endParaRPr lang="en-US" dirty="0"/>
          </a:p>
          <a:p>
            <a:r>
              <a:rPr lang="en-US" b="1" dirty="0">
                <a:solidFill>
                  <a:srgbClr val="B23C00"/>
                </a:solidFill>
              </a:rPr>
              <a:t>C</a:t>
            </a:r>
            <a:r>
              <a:rPr lang="en-US" dirty="0"/>
              <a:t>ommunication</a:t>
            </a:r>
          </a:p>
          <a:p>
            <a:pPr lvl="1"/>
            <a:r>
              <a:rPr lang="en-US" dirty="0"/>
              <a:t>Developers talk to their managers</a:t>
            </a:r>
          </a:p>
          <a:p>
            <a:pPr lvl="1"/>
            <a:r>
              <a:rPr lang="en-US" dirty="0"/>
              <a:t>Developers talk to the customers</a:t>
            </a:r>
          </a:p>
          <a:p>
            <a:pPr lvl="1"/>
            <a:r>
              <a:rPr lang="en-US" dirty="0"/>
              <a:t>Developers talk to each </a:t>
            </a:r>
            <a:r>
              <a:rPr lang="en-US" dirty="0" smtClean="0"/>
              <a:t>other</a:t>
            </a:r>
          </a:p>
          <a:p>
            <a:pPr lvl="8"/>
            <a:endParaRPr lang="en-US" dirty="0"/>
          </a:p>
          <a:p>
            <a:r>
              <a:rPr lang="en-US" b="1" dirty="0" smtClean="0">
                <a:solidFill>
                  <a:srgbClr val="B23C00"/>
                </a:solidFill>
              </a:rPr>
              <a:t>C</a:t>
            </a:r>
            <a:r>
              <a:rPr lang="en-US" dirty="0" smtClean="0"/>
              <a:t>oordination (or: </a:t>
            </a:r>
            <a:r>
              <a:rPr lang="en-US" b="1" dirty="0" smtClean="0">
                <a:solidFill>
                  <a:srgbClr val="B23C00"/>
                </a:solidFill>
              </a:rPr>
              <a:t>C</a:t>
            </a:r>
            <a:r>
              <a:rPr lang="en-US" dirty="0" smtClean="0"/>
              <a:t>ontrol)</a:t>
            </a:r>
            <a:endParaRPr lang="en-US" dirty="0"/>
          </a:p>
          <a:p>
            <a:pPr lvl="1"/>
            <a:r>
              <a:rPr lang="en-US" dirty="0"/>
              <a:t>Project management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257800" y="2057400"/>
            <a:ext cx="3063199" cy="707886"/>
          </a:xfrm>
          <a:prstGeom prst="rect">
            <a:avLst/>
          </a:prstGeom>
          <a:noFill/>
          <a:ln w="38100">
            <a:solidFill>
              <a:srgbClr val="B23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Arial"/>
              </a:rPr>
              <a:t>“</a:t>
            </a:r>
            <a:r>
              <a:rPr lang="en-US" sz="4000" dirty="0"/>
              <a:t>The 5 </a:t>
            </a:r>
            <a:r>
              <a:rPr lang="en-US" sz="4000" b="1" dirty="0">
                <a:solidFill>
                  <a:srgbClr val="B23C00"/>
                </a:solidFill>
              </a:rPr>
              <a:t>C</a:t>
            </a:r>
            <a:r>
              <a:rPr lang="ja-JP" altLang="en-US" sz="4000" dirty="0">
                <a:latin typeface="Arial"/>
              </a:rPr>
              <a:t>’</a:t>
            </a:r>
            <a:r>
              <a:rPr lang="en-US" sz="4000" dirty="0"/>
              <a:t>s</a:t>
            </a:r>
            <a:r>
              <a:rPr lang="ja-JP" altLang="en-US" sz="4000" dirty="0">
                <a:latin typeface="Arial"/>
              </a:rPr>
              <a:t>”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build="p"/>
      <p:bldP spid="61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DA37-2DB1-C849-BAA9-463A03FD4BAF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software process is a </a:t>
            </a:r>
            <a:r>
              <a:rPr lang="en-US" u="sng" dirty="0">
                <a:solidFill>
                  <a:srgbClr val="B23C00"/>
                </a:solidFill>
              </a:rPr>
              <a:t>set of activities </a:t>
            </a:r>
            <a:r>
              <a:rPr lang="en-US" dirty="0"/>
              <a:t>that leads to the production of a software product.</a:t>
            </a:r>
            <a:r>
              <a:rPr lang="ja-JP" altLang="en-US" dirty="0" smtClean="0">
                <a:latin typeface="Arial"/>
              </a:rPr>
              <a:t>”</a:t>
            </a:r>
            <a:endParaRPr lang="en-US" altLang="ja-JP" dirty="0"/>
          </a:p>
          <a:p>
            <a:pPr marL="917575" lvl="1" indent="0">
              <a:lnSpc>
                <a:spcPct val="90000"/>
              </a:lnSpc>
              <a:buNone/>
            </a:pPr>
            <a:r>
              <a:rPr lang="en-US" sz="1600" dirty="0" smtClean="0"/>
              <a:t>Ian </a:t>
            </a:r>
            <a:r>
              <a:rPr lang="en-US" sz="1600" dirty="0" err="1" smtClean="0"/>
              <a:t>Sommerville</a:t>
            </a:r>
            <a:r>
              <a:rPr lang="en-US" sz="1600" i="1" dirty="0" smtClean="0"/>
              <a:t>, Software </a:t>
            </a:r>
            <a:r>
              <a:rPr lang="en-US" sz="1600" i="1" dirty="0"/>
              <a:t>Engineering, 7</a:t>
            </a:r>
            <a:r>
              <a:rPr lang="en-US" sz="1600" i="1" baseline="30000" dirty="0"/>
              <a:t>th</a:t>
            </a:r>
            <a:r>
              <a:rPr lang="en-US" sz="1600" i="1" dirty="0"/>
              <a:t> ed</a:t>
            </a:r>
            <a:r>
              <a:rPr lang="en-US" sz="1600" i="1" dirty="0" smtClean="0"/>
              <a:t>.</a:t>
            </a:r>
            <a:endParaRPr lang="en-US" sz="1600" i="1" dirty="0"/>
          </a:p>
          <a:p>
            <a:pPr lvl="3">
              <a:lnSpc>
                <a:spcPct val="90000"/>
              </a:lnSpc>
            </a:pPr>
            <a:endParaRPr lang="en-US" sz="600" i="1" u="sng" dirty="0"/>
          </a:p>
          <a:p>
            <a:pPr lvl="7">
              <a:lnSpc>
                <a:spcPct val="90000"/>
              </a:lnSpc>
            </a:pPr>
            <a:endParaRPr lang="en-US" altLang="ja-JP" dirty="0" smtClean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ja-JP" altLang="en-US" dirty="0" smtClean="0">
                <a:latin typeface="Arial"/>
              </a:rPr>
              <a:t>“</a:t>
            </a:r>
            <a:r>
              <a:rPr lang="en-US" dirty="0"/>
              <a:t>A software process [is] a </a:t>
            </a:r>
            <a:r>
              <a:rPr lang="en-US" u="sng" dirty="0">
                <a:solidFill>
                  <a:srgbClr val="B23C00"/>
                </a:solidFill>
              </a:rPr>
              <a:t>framework</a:t>
            </a:r>
            <a:r>
              <a:rPr lang="en-US" dirty="0">
                <a:solidFill>
                  <a:srgbClr val="B23C00"/>
                </a:solidFill>
              </a:rPr>
              <a:t> for the </a:t>
            </a:r>
            <a:r>
              <a:rPr lang="en-US" u="sng" dirty="0">
                <a:solidFill>
                  <a:srgbClr val="B23C00"/>
                </a:solidFill>
              </a:rPr>
              <a:t>tasks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that are required to build high-quality software. [It] defines the </a:t>
            </a:r>
            <a:r>
              <a:rPr lang="en-US" u="sng" dirty="0">
                <a:solidFill>
                  <a:srgbClr val="B23C00"/>
                </a:solidFill>
              </a:rPr>
              <a:t>approach</a:t>
            </a:r>
            <a:r>
              <a:rPr lang="en-US" dirty="0">
                <a:solidFill>
                  <a:srgbClr val="B23C00"/>
                </a:solidFill>
              </a:rPr>
              <a:t> that is taken </a:t>
            </a:r>
            <a:r>
              <a:rPr lang="en-US" dirty="0"/>
              <a:t>as software is engineered.</a:t>
            </a:r>
            <a:r>
              <a:rPr lang="ja-JP" altLang="en-US" dirty="0" smtClean="0">
                <a:latin typeface="Arial"/>
              </a:rPr>
              <a:t>”</a:t>
            </a:r>
            <a:endParaRPr lang="en-US" altLang="ja-JP" dirty="0"/>
          </a:p>
          <a:p>
            <a:pPr marL="917575" lvl="1" indent="0">
              <a:lnSpc>
                <a:spcPct val="90000"/>
              </a:lnSpc>
              <a:buNone/>
            </a:pPr>
            <a:r>
              <a:rPr lang="en-US" sz="1600" dirty="0" smtClean="0"/>
              <a:t>Roger </a:t>
            </a:r>
            <a:r>
              <a:rPr lang="en-US" sz="1600" dirty="0"/>
              <a:t>Pressman</a:t>
            </a:r>
            <a:r>
              <a:rPr lang="en-US" sz="1600" i="1" dirty="0"/>
              <a:t>, Software </a:t>
            </a:r>
            <a:r>
              <a:rPr lang="en-US" sz="1600" i="1" dirty="0" smtClean="0"/>
              <a:t>Engineering: </a:t>
            </a:r>
            <a:r>
              <a:rPr lang="en-US" sz="1600" i="1" dirty="0"/>
              <a:t>A Practitioner</a:t>
            </a:r>
            <a:r>
              <a:rPr lang="ja-JP" altLang="en-US" sz="1600" i="1" dirty="0">
                <a:latin typeface="Arial"/>
              </a:rPr>
              <a:t>’</a:t>
            </a:r>
            <a:r>
              <a:rPr lang="en-US" sz="1600" i="1" dirty="0"/>
              <a:t>s Approach, 6</a:t>
            </a:r>
            <a:r>
              <a:rPr lang="en-US" sz="1600" i="1" baseline="30000" dirty="0"/>
              <a:t>th</a:t>
            </a:r>
            <a:r>
              <a:rPr lang="en-US" sz="1600" i="1" dirty="0"/>
              <a:t> ed</a:t>
            </a:r>
            <a:r>
              <a:rPr lang="en-US" sz="1600" i="1" dirty="0" smtClean="0"/>
              <a:t>.</a:t>
            </a:r>
            <a:endParaRPr lang="en-US" sz="1600" i="1" dirty="0"/>
          </a:p>
          <a:p>
            <a:pPr lvl="5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92BD-62BA-FE45-9114-87E3A5CD37F0}" type="slidenum">
              <a:rPr lang="en-US"/>
              <a:pPr/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method is a </a:t>
            </a:r>
            <a:r>
              <a:rPr lang="en-US" dirty="0">
                <a:solidFill>
                  <a:srgbClr val="B23C00"/>
                </a:solidFill>
              </a:rPr>
              <a:t>reusable technique or algorithm </a:t>
            </a:r>
            <a:r>
              <a:rPr lang="en-US" dirty="0"/>
              <a:t>for solving a specific problem.</a:t>
            </a:r>
          </a:p>
          <a:p>
            <a:pPr lvl="8"/>
            <a:endParaRPr lang="en-US" dirty="0"/>
          </a:p>
          <a:p>
            <a:pPr lvl="1"/>
            <a:r>
              <a:rPr lang="en-US" dirty="0"/>
              <a:t>This is the common definition of </a:t>
            </a:r>
            <a:r>
              <a:rPr lang="en-US" i="1" dirty="0"/>
              <a:t>method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/>
              <a:t>to be confused with a method (operation)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 class in the object-oriented sense</a:t>
            </a:r>
            <a:r>
              <a:rPr lang="en-US" dirty="0" smtClean="0"/>
              <a:t>.</a:t>
            </a:r>
          </a:p>
          <a:p>
            <a:pPr lvl="8"/>
            <a:endParaRPr lang="en-US" dirty="0"/>
          </a:p>
          <a:p>
            <a:r>
              <a:rPr lang="en-US" dirty="0"/>
              <a:t>Example methods</a:t>
            </a:r>
          </a:p>
          <a:p>
            <a:pPr lvl="1"/>
            <a:r>
              <a:rPr lang="en-US" dirty="0"/>
              <a:t>Object-oriented design techniques</a:t>
            </a:r>
          </a:p>
          <a:p>
            <a:pPr lvl="1"/>
            <a:r>
              <a:rPr lang="en-US" dirty="0"/>
              <a:t>Source control</a:t>
            </a:r>
          </a:p>
          <a:p>
            <a:pPr lvl="1"/>
            <a:r>
              <a:rPr lang="en-US" dirty="0"/>
              <a:t>Online bug </a:t>
            </a:r>
            <a:r>
              <a:rPr lang="en-US" dirty="0" smtClean="0"/>
              <a:t>tracking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63AE-4A21-534B-8C9A-445023AA0CF3}" type="slidenum">
              <a:rPr lang="en-US"/>
              <a:pPr/>
              <a:t>15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 methodology is a </a:t>
            </a:r>
            <a:r>
              <a:rPr lang="en-US" dirty="0">
                <a:solidFill>
                  <a:srgbClr val="B23C00"/>
                </a:solidFill>
              </a:rPr>
              <a:t>collection of methods </a:t>
            </a:r>
            <a:r>
              <a:rPr lang="en-US" dirty="0" smtClean="0">
                <a:solidFill>
                  <a:srgbClr val="B10000"/>
                </a:solidFill>
              </a:rPr>
              <a:t/>
            </a:r>
            <a:br>
              <a:rPr lang="en-US" dirty="0" smtClean="0">
                <a:solidFill>
                  <a:srgbClr val="B10000"/>
                </a:solidFill>
              </a:rPr>
            </a:br>
            <a:r>
              <a:rPr lang="en-US" dirty="0" smtClean="0"/>
              <a:t>for </a:t>
            </a:r>
            <a:r>
              <a:rPr lang="en-US" dirty="0"/>
              <a:t>solving a class of problems.</a:t>
            </a:r>
            <a:r>
              <a:rPr lang="ja-JP" altLang="en-US" dirty="0" smtClean="0">
                <a:latin typeface="Arial"/>
              </a:rPr>
              <a:t>”</a:t>
            </a:r>
            <a:endParaRPr lang="en-US" altLang="ja-JP" dirty="0"/>
          </a:p>
          <a:p>
            <a:pPr marL="803275" lvl="1" indent="0">
              <a:buNone/>
            </a:pPr>
            <a:r>
              <a:rPr lang="en-US" sz="1600" dirty="0" smtClean="0"/>
              <a:t>Bernd </a:t>
            </a:r>
            <a:r>
              <a:rPr lang="en-US" sz="1600" dirty="0" err="1"/>
              <a:t>Bruegge</a:t>
            </a:r>
            <a:r>
              <a:rPr lang="en-US" sz="1600" dirty="0"/>
              <a:t> and Allen </a:t>
            </a:r>
            <a:r>
              <a:rPr lang="en-US" sz="1600" dirty="0" err="1"/>
              <a:t>Dutoit</a:t>
            </a:r>
            <a:r>
              <a:rPr lang="en-US" sz="1600" i="1" dirty="0"/>
              <a:t>, Object-Oriented Software Engineering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Using </a:t>
            </a:r>
            <a:r>
              <a:rPr lang="en-US" sz="1600" i="1" dirty="0"/>
              <a:t>UML, Patterns, and Java, 3</a:t>
            </a:r>
            <a:r>
              <a:rPr lang="en-US" sz="1600" i="1" baseline="30000" dirty="0"/>
              <a:t>rd</a:t>
            </a:r>
            <a:r>
              <a:rPr lang="en-US" sz="1600" i="1" dirty="0"/>
              <a:t> ed</a:t>
            </a:r>
            <a:r>
              <a:rPr lang="en-US" sz="1600" i="1" u="sng" dirty="0"/>
              <a:t>.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[A methodology] </a:t>
            </a:r>
            <a:r>
              <a:rPr lang="en-US" dirty="0">
                <a:solidFill>
                  <a:srgbClr val="B23C00"/>
                </a:solidFill>
              </a:rPr>
              <a:t>specifies how and when </a:t>
            </a:r>
            <a:r>
              <a:rPr lang="en-US" dirty="0" smtClean="0">
                <a:solidFill>
                  <a:srgbClr val="B10000"/>
                </a:solidFill>
              </a:rPr>
              <a:t/>
            </a:r>
            <a:br>
              <a:rPr lang="en-US" dirty="0" smtClean="0">
                <a:solidFill>
                  <a:srgbClr val="B10000"/>
                </a:solidFill>
              </a:rPr>
            </a:br>
            <a:r>
              <a:rPr lang="en-US" dirty="0" smtClean="0"/>
              <a:t>each </a:t>
            </a:r>
            <a:r>
              <a:rPr lang="en-US" dirty="0"/>
              <a:t>method should be used.</a:t>
            </a:r>
            <a:r>
              <a:rPr lang="ja-JP" altLang="en-US" dirty="0" smtClean="0">
                <a:latin typeface="Arial"/>
              </a:rPr>
              <a:t>”</a:t>
            </a:r>
            <a:endParaRPr lang="en-US" altLang="ja-JP" dirty="0"/>
          </a:p>
          <a:p>
            <a:pPr marL="917575" indent="0">
              <a:buNone/>
            </a:pPr>
            <a:r>
              <a:rPr lang="en-US" sz="1800" i="1" dirty="0" smtClean="0"/>
              <a:t>ibid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66B1-0386-8241-B6EE-523A528B8320}" type="slidenum">
              <a:rPr lang="en-US"/>
              <a:pPr/>
              <a:t>16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Process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software process is </a:t>
            </a:r>
            <a:r>
              <a:rPr lang="en-US" dirty="0">
                <a:solidFill>
                  <a:srgbClr val="B23C00"/>
                </a:solidFill>
              </a:rPr>
              <a:t>the application of a methodology </a:t>
            </a:r>
            <a:r>
              <a:rPr lang="en-US" dirty="0"/>
              <a:t>in order to develop software.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Every methodology has: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Beliefs and assumptions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Prescribed rules of behavior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Criteria to determine </a:t>
            </a:r>
            <a:r>
              <a:rPr lang="en-US" dirty="0" smtClean="0"/>
              <a:t>what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good and </a:t>
            </a:r>
            <a:r>
              <a:rPr lang="en-US" dirty="0" smtClean="0"/>
              <a:t>what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bad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Sacred documents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that describe the methodology and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gurus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who promote 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Believers and nonbelievers.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Methodology = religion?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B690-6371-3A4E-9D89-91DB070E5DB2}" type="slidenum">
              <a:rPr lang="en-US"/>
              <a:pPr/>
              <a:t>17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Engineering is 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187700"/>
            <a:ext cx="3840162" cy="2161519"/>
          </a:xfrm>
        </p:spPr>
        <p:txBody>
          <a:bodyPr/>
          <a:lstStyle/>
          <a:p>
            <a:r>
              <a:rPr lang="en-US" dirty="0"/>
              <a:t>Team-based</a:t>
            </a:r>
          </a:p>
          <a:p>
            <a:r>
              <a:rPr lang="en-US" dirty="0" smtClean="0"/>
              <a:t>Processes </a:t>
            </a:r>
            <a:endParaRPr lang="en-US" dirty="0"/>
          </a:p>
          <a:p>
            <a:r>
              <a:rPr lang="en-US" dirty="0"/>
              <a:t>Manage complexity</a:t>
            </a:r>
          </a:p>
          <a:p>
            <a:r>
              <a:rPr lang="en-US" dirty="0"/>
              <a:t>Manage change.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7200" y="12192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2800" dirty="0"/>
              <a:t>… </a:t>
            </a:r>
            <a:r>
              <a:rPr lang="en-US" sz="2800" dirty="0">
                <a:solidFill>
                  <a:srgbClr val="B23C00"/>
                </a:solidFill>
              </a:rPr>
              <a:t>team-based </a:t>
            </a:r>
            <a:r>
              <a:rPr lang="en-US" sz="2800" dirty="0" smtClean="0">
                <a:solidFill>
                  <a:srgbClr val="B23C00"/>
                </a:solidFill>
              </a:rPr>
              <a:t>processes </a:t>
            </a:r>
            <a:r>
              <a:rPr lang="en-US" sz="2800" dirty="0"/>
              <a:t>that manage complexity and change in order to successfully develop software products.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4588156" y="2300583"/>
            <a:ext cx="3367087" cy="3140075"/>
            <a:chOff x="2688" y="1584"/>
            <a:chExt cx="2121" cy="1978"/>
          </a:xfrm>
        </p:grpSpPr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3552" y="2352"/>
              <a:ext cx="1257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B23C00"/>
                  </a:solidFill>
                </a:rPr>
                <a:t>Successful software </a:t>
              </a:r>
              <a:r>
                <a:rPr lang="en-US" sz="2800" dirty="0" smtClean="0">
                  <a:solidFill>
                    <a:srgbClr val="B23C00"/>
                  </a:solidFill>
                </a:rPr>
                <a:t>products!</a:t>
              </a:r>
              <a:endParaRPr lang="en-US" sz="2800" dirty="0">
                <a:solidFill>
                  <a:srgbClr val="B23C00"/>
                </a:solidFill>
              </a:endParaRP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2688" y="1584"/>
              <a:ext cx="730" cy="1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0000" dirty="0">
                  <a:solidFill>
                    <a:srgbClr val="B23C00"/>
                  </a:solidFill>
                  <a:latin typeface="Times New Roman" charset="0"/>
                </a:rPr>
                <a:t>}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87D2-A2BC-264D-B424-7260654C63D9}" type="slidenum">
              <a:rPr lang="en-US"/>
              <a:pPr/>
              <a:t>18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05200" y="2413000"/>
            <a:ext cx="2073275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B23C00"/>
                </a:solidFill>
              </a:rPr>
              <a:t>Take roll!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39BF-952F-B74D-BBAB-0F2FAD65F8A6}" type="slidenum">
              <a:rPr lang="en-US"/>
              <a:pPr/>
              <a:t>19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 Roles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role defines the </a:t>
            </a:r>
            <a:r>
              <a:rPr lang="en-US" dirty="0">
                <a:solidFill>
                  <a:srgbClr val="B23C00"/>
                </a:solidFill>
              </a:rPr>
              <a:t>set of tasks </a:t>
            </a:r>
            <a:r>
              <a:rPr lang="en-US" dirty="0"/>
              <a:t>that a team member is expected to complete.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A task can be technical or managerial,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programming </a:t>
            </a:r>
            <a:r>
              <a:rPr lang="en-US" dirty="0"/>
              <a:t>or not.</a:t>
            </a:r>
          </a:p>
          <a:p>
            <a:pPr lvl="7"/>
            <a:endParaRPr lang="en-US" dirty="0"/>
          </a:p>
          <a:p>
            <a:r>
              <a:rPr lang="en-US" dirty="0"/>
              <a:t>When you </a:t>
            </a:r>
            <a:r>
              <a:rPr lang="en-US" dirty="0">
                <a:solidFill>
                  <a:srgbClr val="B23C00"/>
                </a:solidFill>
              </a:rPr>
              <a:t>assign a role </a:t>
            </a:r>
            <a:r>
              <a:rPr lang="en-US" dirty="0"/>
              <a:t>to a team member,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/>
              <a:t>make that team member </a:t>
            </a:r>
            <a:r>
              <a:rPr lang="en-US" dirty="0">
                <a:solidFill>
                  <a:srgbClr val="B23C00"/>
                </a:solidFill>
              </a:rPr>
              <a:t>responsible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for </a:t>
            </a:r>
            <a:r>
              <a:rPr lang="en-US" dirty="0"/>
              <a:t>completing the </a:t>
            </a:r>
            <a:r>
              <a:rPr lang="en-US" dirty="0" smtClean="0"/>
              <a:t>role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tasks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</a:p>
          <a:p>
            <a:pPr lvl="1"/>
            <a:r>
              <a:rPr lang="en-US" dirty="0" err="1" smtClean="0"/>
              <a:t>TuTh</a:t>
            </a:r>
            <a:r>
              <a:rPr lang="en-US" dirty="0" smtClean="0"/>
              <a:t> 4:30 – 5:30 </a:t>
            </a:r>
            <a:r>
              <a:rPr lang="en-US" dirty="0" smtClean="0"/>
              <a:t>PM</a:t>
            </a:r>
          </a:p>
          <a:p>
            <a:pPr lvl="1"/>
            <a:r>
              <a:rPr lang="en-US" dirty="0" smtClean="0"/>
              <a:t>MH 413</a:t>
            </a:r>
          </a:p>
          <a:p>
            <a:pPr lvl="1"/>
            <a:endParaRPr lang="en-US" dirty="0"/>
          </a:p>
          <a:p>
            <a:r>
              <a:rPr lang="en-US" dirty="0" smtClean="0"/>
              <a:t>Class website</a:t>
            </a:r>
          </a:p>
          <a:p>
            <a:pPr lvl="1"/>
            <a:r>
              <a:rPr lang="en-US" dirty="0">
                <a:hlinkClick r:id="rId2"/>
              </a:rPr>
              <a:t>http://www.cs.sjsu.edu/~mak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Green sheet</a:t>
            </a:r>
          </a:p>
          <a:p>
            <a:pPr lvl="1"/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Lecture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1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A74D-28DD-5C4D-BF93-C8593E69A52C}" type="slidenum">
              <a:rPr lang="en-US"/>
              <a:pPr/>
              <a:t>20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Team </a:t>
            </a:r>
            <a:r>
              <a:rPr lang="en-US" dirty="0"/>
              <a:t>Member </a:t>
            </a:r>
            <a:r>
              <a:rPr lang="en-US" dirty="0" smtClean="0"/>
              <a:t>Roles</a:t>
            </a:r>
            <a:endParaRPr lang="en-US" i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30" y="1295400"/>
            <a:ext cx="4023041" cy="487677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dirty="0"/>
              <a:t>Project lead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dirty="0" smtClean="0"/>
              <a:t>Software architect</a:t>
            </a:r>
            <a:endParaRPr lang="en-US" dirty="0"/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dirty="0"/>
              <a:t>User </a:t>
            </a:r>
            <a:r>
              <a:rPr lang="en-US" dirty="0" smtClean="0"/>
              <a:t>interface (UI) </a:t>
            </a:r>
            <a:r>
              <a:rPr lang="en-US" dirty="0"/>
              <a:t>designer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dirty="0"/>
              <a:t>HTML programmer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dirty="0"/>
              <a:t>Java programmer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5148" y="1295400"/>
            <a:ext cx="4297363" cy="469389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dirty="0"/>
              <a:t>Quality assurance (tester)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dirty="0"/>
              <a:t>Database architect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dirty="0"/>
              <a:t>Database administrator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dirty="0"/>
              <a:t>Documenter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i="1" dirty="0"/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 Roles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roles need to be filled in each team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r>
              <a:rPr lang="en-US" dirty="0"/>
              <a:t>Each team member must have at least one role</a:t>
            </a:r>
            <a:r>
              <a:rPr lang="en-US" dirty="0" smtClean="0"/>
              <a:t>.</a:t>
            </a:r>
          </a:p>
          <a:p>
            <a:pPr lvl="7"/>
            <a:endParaRPr lang="en-US" dirty="0"/>
          </a:p>
          <a:p>
            <a:r>
              <a:rPr lang="en-US" dirty="0"/>
              <a:t>A team member can have more than one role </a:t>
            </a:r>
            <a:br>
              <a:rPr lang="en-US" dirty="0"/>
            </a:br>
            <a:r>
              <a:rPr lang="en-US" dirty="0"/>
              <a:t>during the project.</a:t>
            </a:r>
          </a:p>
          <a:p>
            <a:pPr lvl="1"/>
            <a:r>
              <a:rPr lang="en-US" sz="2800" dirty="0"/>
              <a:t>Can have multiple roles simultaneously</a:t>
            </a:r>
            <a:r>
              <a:rPr lang="en-US" sz="2800" dirty="0" smtClean="0"/>
              <a:t>.</a:t>
            </a:r>
          </a:p>
          <a:p>
            <a:pPr lvl="8"/>
            <a:endParaRPr lang="en-US" dirty="0"/>
          </a:p>
          <a:p>
            <a:r>
              <a:rPr lang="en-US" dirty="0"/>
              <a:t>A role can be filled by more than one </a:t>
            </a:r>
            <a:br>
              <a:rPr lang="en-US" dirty="0"/>
            </a:br>
            <a:r>
              <a:rPr lang="en-US" dirty="0"/>
              <a:t>team member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7090-BCEE-594B-8A99-6F98180E0FE4}" type="slidenum">
              <a:rPr lang="en-US"/>
              <a:pPr/>
              <a:t>22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Projects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Learn software engineering within </a:t>
            </a:r>
            <a:br>
              <a:rPr lang="en-US" dirty="0"/>
            </a:br>
            <a:r>
              <a:rPr lang="en-US" dirty="0"/>
              <a:t>the context of an </a:t>
            </a:r>
            <a:r>
              <a:rPr lang="en-US" dirty="0">
                <a:solidFill>
                  <a:srgbClr val="B23C00"/>
                </a:solidFill>
              </a:rPr>
              <a:t>actual project</a:t>
            </a:r>
            <a:r>
              <a:rPr lang="en-US" dirty="0"/>
              <a:t>.</a:t>
            </a:r>
          </a:p>
          <a:p>
            <a:pPr lvl="6">
              <a:lnSpc>
                <a:spcPct val="8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Apply what you learn immediately</a:t>
            </a:r>
            <a:r>
              <a:rPr lang="en-US" dirty="0" smtClean="0"/>
              <a:t>.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Simulate 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real world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software product development process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/>
              <a:t>Projects will be done by </a:t>
            </a:r>
            <a:r>
              <a:rPr lang="en-US" dirty="0">
                <a:solidFill>
                  <a:srgbClr val="B23C00"/>
                </a:solidFill>
              </a:rPr>
              <a:t>small project teams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Projects may be broken up into assignments.</a:t>
            </a:r>
          </a:p>
          <a:p>
            <a:pPr lvl="4"/>
            <a:endParaRPr lang="en-US" dirty="0"/>
          </a:p>
          <a:p>
            <a:r>
              <a:rPr lang="en-US" dirty="0"/>
              <a:t>Form your own teams of </a:t>
            </a:r>
            <a:r>
              <a:rPr lang="en-US" dirty="0">
                <a:solidFill>
                  <a:srgbClr val="B23C00"/>
                </a:solidFill>
              </a:rPr>
              <a:t>4 members </a:t>
            </a:r>
            <a:r>
              <a:rPr lang="en-US" dirty="0"/>
              <a:t>each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717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7090-BCEE-594B-8A99-6F98180E0FE4}" type="slidenum">
              <a:rPr lang="en-US"/>
              <a:pPr/>
              <a:t>23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Ruby on Rails</a:t>
            </a:r>
            <a:endParaRPr lang="en-US" i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Design, build, and deploy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complete web application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smtClean="0">
                <a:solidFill>
                  <a:srgbClr val="B23C00"/>
                </a:solidFill>
              </a:rPr>
              <a:t>Ruby on Rails </a:t>
            </a:r>
            <a:r>
              <a:rPr lang="en-US" dirty="0" smtClean="0"/>
              <a:t>framework</a:t>
            </a:r>
            <a:r>
              <a:rPr lang="en-US" dirty="0"/>
              <a:t>.</a:t>
            </a:r>
            <a:endParaRPr lang="en-US" dirty="0" smtClean="0"/>
          </a:p>
          <a:p>
            <a:pPr lvl="6"/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Front end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Dynamically generated web </a:t>
            </a:r>
            <a:r>
              <a:rPr lang="en-US" dirty="0" smtClean="0"/>
              <a:t>pages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Middleware: </a:t>
            </a:r>
            <a:r>
              <a:rPr lang="en-US" dirty="0"/>
              <a:t>Server-side business </a:t>
            </a:r>
            <a:r>
              <a:rPr lang="en-US" dirty="0" smtClean="0"/>
              <a:t>logic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Back end: </a:t>
            </a:r>
            <a:r>
              <a:rPr lang="en-US" dirty="0"/>
              <a:t>Relational database </a:t>
            </a:r>
            <a:r>
              <a:rPr lang="en-US" dirty="0" smtClean="0"/>
              <a:t>repository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SQLite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7090-BCEE-594B-8A99-6F98180E0FE4}" type="slidenum">
              <a:rPr lang="en-US"/>
              <a:pPr/>
              <a:t>24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Ruby on Rails</a:t>
            </a:r>
            <a:r>
              <a:rPr lang="en-US" dirty="0"/>
              <a:t>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Model-view-controller (</a:t>
            </a:r>
            <a:r>
              <a:rPr lang="en-US" dirty="0" smtClean="0">
                <a:solidFill>
                  <a:srgbClr val="B23C00"/>
                </a:solidFill>
              </a:rPr>
              <a:t>MVC</a:t>
            </a:r>
            <a:r>
              <a:rPr lang="en-US" dirty="0" smtClean="0"/>
              <a:t>) architecture</a:t>
            </a:r>
          </a:p>
          <a:p>
            <a:pPr lvl="5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/>
              <a:t>Representational State Transfer (</a:t>
            </a:r>
            <a:r>
              <a:rPr lang="en-US" dirty="0">
                <a:solidFill>
                  <a:srgbClr val="B23C00"/>
                </a:solidFill>
              </a:rPr>
              <a:t>REST</a:t>
            </a:r>
            <a:r>
              <a:rPr lang="en-US" dirty="0" smtClean="0"/>
              <a:t>)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Object</a:t>
            </a:r>
            <a:r>
              <a:rPr lang="en-US" dirty="0"/>
              <a:t>-relational mapping (</a:t>
            </a:r>
            <a:r>
              <a:rPr lang="en-US" dirty="0">
                <a:solidFill>
                  <a:srgbClr val="B23C00"/>
                </a:solidFill>
              </a:rPr>
              <a:t>ORM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</a:t>
            </a:r>
            <a:r>
              <a:rPr lang="en-US" dirty="0" smtClean="0"/>
              <a:t>ctive record </a:t>
            </a:r>
            <a:r>
              <a:rPr lang="en-US" dirty="0"/>
              <a:t>design pattern </a:t>
            </a:r>
          </a:p>
        </p:txBody>
      </p:sp>
    </p:spTree>
    <p:extLst>
      <p:ext uri="{BB962C8B-B14F-4D97-AF65-F5344CB8AC3E}">
        <p14:creationId xmlns:p14="http://schemas.microsoft.com/office/powerpoint/2010/main" val="284929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7090-BCEE-594B-8A99-6F98180E0FE4}" type="slidenum">
              <a:rPr lang="en-US"/>
              <a:pPr/>
              <a:t>25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Projects</a:t>
            </a:r>
            <a:r>
              <a:rPr lang="en-US" dirty="0" smtClean="0"/>
              <a:t>,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Each </a:t>
            </a:r>
            <a:r>
              <a:rPr lang="en-US" dirty="0"/>
              <a:t>team chooses its web </a:t>
            </a:r>
            <a:r>
              <a:rPr lang="en-US" dirty="0"/>
              <a:t>application.</a:t>
            </a:r>
          </a:p>
          <a:p>
            <a:pPr lvl="7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The application must </a:t>
            </a:r>
            <a:r>
              <a:rPr lang="en-US" dirty="0" smtClean="0"/>
              <a:t>insert</a:t>
            </a:r>
            <a:r>
              <a:rPr lang="en-US" dirty="0"/>
              <a:t>, update, and delete data </a:t>
            </a:r>
            <a:r>
              <a:rPr lang="en-US" dirty="0" smtClean="0"/>
              <a:t>in </a:t>
            </a:r>
            <a:r>
              <a:rPr lang="en-US" dirty="0"/>
              <a:t>the back-end data repository</a:t>
            </a:r>
            <a:r>
              <a:rPr lang="en-US" dirty="0" smtClean="0"/>
              <a:t>.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Previous class projects:</a:t>
            </a:r>
          </a:p>
          <a:p>
            <a:pPr lvl="1"/>
            <a:r>
              <a:rPr lang="en-US" dirty="0"/>
              <a:t>Car pool arranger</a:t>
            </a:r>
          </a:p>
          <a:p>
            <a:pPr lvl="1"/>
            <a:r>
              <a:rPr lang="en-US" dirty="0"/>
              <a:t>Class scheduler</a:t>
            </a:r>
          </a:p>
          <a:p>
            <a:pPr lvl="1"/>
            <a:r>
              <a:rPr lang="en-US" dirty="0"/>
              <a:t>Textbook rental service</a:t>
            </a:r>
          </a:p>
          <a:p>
            <a:pPr lvl="1"/>
            <a:r>
              <a:rPr lang="en-US" dirty="0"/>
              <a:t>Restaurant reviews</a:t>
            </a:r>
          </a:p>
          <a:p>
            <a:pPr lvl="1"/>
            <a:r>
              <a:rPr lang="en-US" dirty="0"/>
              <a:t>Product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2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FF9D-4AD1-E847-9BE7-B46EB8CAFD8F}" type="slidenum">
              <a:rPr lang="en-US"/>
              <a:pPr/>
              <a:t>26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</a:t>
            </a:r>
            <a:r>
              <a:rPr lang="en-US" dirty="0"/>
              <a:t>your team members wisely</a:t>
            </a:r>
            <a:r>
              <a:rPr lang="en-US" dirty="0" smtClean="0"/>
              <a:t>!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Be sure </a:t>
            </a:r>
            <a:r>
              <a:rPr lang="en-US" dirty="0" smtClean="0"/>
              <a:t>you’ll </a:t>
            </a:r>
            <a:r>
              <a:rPr lang="en-US" dirty="0"/>
              <a:t>be able to meet and communicate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each other and work together well.</a:t>
            </a:r>
          </a:p>
          <a:p>
            <a:pPr lvl="1"/>
            <a:r>
              <a:rPr lang="en-US" dirty="0"/>
              <a:t>No moving </a:t>
            </a:r>
            <a:r>
              <a:rPr lang="en-US" dirty="0" smtClean="0"/>
              <a:t>from team to team.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Each team member will receive the same score </a:t>
            </a:r>
            <a:r>
              <a:rPr lang="en-US" dirty="0"/>
              <a:t>on each team assignment </a:t>
            </a:r>
            <a:r>
              <a:rPr lang="en-US" dirty="0" smtClean="0"/>
              <a:t>and on the </a:t>
            </a:r>
            <a:r>
              <a:rPr lang="en-US" dirty="0"/>
              <a:t>team project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7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 smtClean="0"/>
              <a:t>Each team email to </a:t>
            </a:r>
            <a:r>
              <a:rPr lang="en-US" dirty="0" smtClean="0">
                <a:hlinkClick r:id="rId2"/>
              </a:rPr>
              <a:t>ron.mak@sjsu.edu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smtClean="0">
                <a:solidFill>
                  <a:srgbClr val="B23C00"/>
                </a:solidFill>
              </a:rPr>
              <a:t>Monday, February 1</a:t>
            </a:r>
            <a:r>
              <a:rPr lang="en-US" dirty="0" smtClean="0"/>
              <a:t>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dirty="0" smtClean="0">
                <a:solidFill>
                  <a:srgbClr val="B23C00"/>
                </a:solidFill>
              </a:rPr>
              <a:t>team name</a:t>
            </a:r>
          </a:p>
          <a:p>
            <a:pPr lvl="1"/>
            <a:r>
              <a:rPr lang="en-US" dirty="0" smtClean="0"/>
              <a:t>A list of </a:t>
            </a:r>
            <a:r>
              <a:rPr lang="en-US" dirty="0" smtClean="0">
                <a:solidFill>
                  <a:srgbClr val="B23C00"/>
                </a:solidFill>
              </a:rPr>
              <a:t>team members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B23C00"/>
                </a:solidFill>
              </a:rPr>
              <a:t>email addresses</a:t>
            </a:r>
            <a:endParaRPr lang="en-US" dirty="0">
              <a:solidFill>
                <a:schemeClr val="folHlink"/>
              </a:solidFill>
            </a:endParaRPr>
          </a:p>
          <a:p>
            <a:pPr marL="939800" lvl="2" indent="-469900">
              <a:buSzPct val="70000"/>
            </a:pPr>
            <a:r>
              <a:rPr lang="en-US" sz="2400" dirty="0" smtClean="0"/>
              <a:t>A 1</a:t>
            </a:r>
            <a:r>
              <a:rPr lang="en-US" sz="2400" dirty="0"/>
              <a:t>-paragraph description of the team’s </a:t>
            </a:r>
            <a:br>
              <a:rPr lang="en-US" sz="2400" dirty="0"/>
            </a:br>
            <a:r>
              <a:rPr lang="en-US" sz="2400" dirty="0"/>
              <a:t>web </a:t>
            </a:r>
            <a:r>
              <a:rPr lang="en-US" sz="2400" dirty="0" smtClean="0"/>
              <a:t>application (you can change it later)</a:t>
            </a:r>
            <a:endParaRPr lang="en-US" sz="2400" dirty="0" smtClean="0"/>
          </a:p>
          <a:p>
            <a:pPr marL="2773363" lvl="6" indent="-469900">
              <a:buSzPct val="70000"/>
            </a:pPr>
            <a:endParaRPr lang="en-US" dirty="0"/>
          </a:p>
          <a:p>
            <a:pPr>
              <a:tabLst>
                <a:tab pos="1830388" algn="l"/>
              </a:tabLst>
            </a:pPr>
            <a:r>
              <a:rPr lang="en-US" dirty="0" smtClean="0">
                <a:solidFill>
                  <a:srgbClr val="B23C00"/>
                </a:solidFill>
              </a:rPr>
              <a:t>Subject:</a:t>
            </a:r>
            <a:r>
              <a:rPr lang="en-US" dirty="0" smtClean="0"/>
              <a:t>	</a:t>
            </a:r>
            <a:r>
              <a:rPr lang="en-US" b="1" dirty="0" smtClean="0">
                <a:latin typeface="Courier New"/>
                <a:cs typeface="Courier New"/>
              </a:rPr>
              <a:t>CS 160</a:t>
            </a:r>
            <a:r>
              <a:rPr lang="en-US" i="1" dirty="0" smtClean="0">
                <a:latin typeface="Times New Roman"/>
                <a:cs typeface="Times New Roman"/>
              </a:rPr>
              <a:t>-section </a:t>
            </a:r>
            <a:r>
              <a:rPr lang="en-US" b="1" dirty="0" smtClean="0">
                <a:latin typeface="Courier New"/>
                <a:cs typeface="Courier New"/>
              </a:rPr>
              <a:t>Team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Team Name</a:t>
            </a:r>
            <a:br>
              <a:rPr lang="en-US" i="1" dirty="0" smtClean="0"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B23C00"/>
                </a:solidFill>
              </a:rPr>
              <a:t>or:</a:t>
            </a:r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b="1" dirty="0" smtClean="0">
                <a:latin typeface="Courier New"/>
                <a:cs typeface="Courier New"/>
              </a:rPr>
              <a:t>CMPE 131 Team</a:t>
            </a:r>
            <a:r>
              <a:rPr lang="en-US" i="1" dirty="0" smtClean="0">
                <a:latin typeface="Times New Roman"/>
                <a:cs typeface="Times New Roman"/>
              </a:rPr>
              <a:t> Team Name</a:t>
            </a:r>
          </a:p>
          <a:p>
            <a:pPr lvl="4">
              <a:tabLst>
                <a:tab pos="1830388" algn="l"/>
              </a:tabLst>
            </a:pPr>
            <a:endParaRPr lang="en-US" i="1" dirty="0" smtClean="0">
              <a:latin typeface="Times New Roman"/>
              <a:cs typeface="Times New Roman"/>
            </a:endParaRPr>
          </a:p>
          <a:p>
            <a:pPr lvl="1">
              <a:tabLst>
                <a:tab pos="2400300" algn="l"/>
              </a:tabLst>
            </a:pPr>
            <a:r>
              <a:rPr lang="en-US" dirty="0" smtClean="0"/>
              <a:t>Examples:	</a:t>
            </a:r>
            <a:r>
              <a:rPr lang="en-US" b="1" dirty="0" smtClean="0">
                <a:latin typeface="Courier New"/>
                <a:cs typeface="Courier New"/>
              </a:rPr>
              <a:t>CS 160-01 </a:t>
            </a:r>
            <a:r>
              <a:rPr lang="en-US" b="1" dirty="0" smtClean="0">
                <a:latin typeface="Courier New"/>
                <a:cs typeface="Courier New"/>
              </a:rPr>
              <a:t>Team Super Coders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	CMPE 131 Team Hyper Hackers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42CD-3E8A-7144-B073-22D37694D12E}" type="slidenum">
              <a:rPr lang="en-US"/>
              <a:pPr/>
              <a:t>28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Responsibilities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22325" y="2151063"/>
            <a:ext cx="7589838" cy="1590675"/>
          </a:xfrm>
          <a:prstGeom prst="rect">
            <a:avLst/>
          </a:prstGeom>
          <a:solidFill>
            <a:srgbClr val="FFFF66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 indent="15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/>
            <a:r>
              <a:rPr lang="en-US" sz="2400" dirty="0">
                <a:solidFill>
                  <a:schemeClr val="folHlink"/>
                </a:solidFill>
              </a:rPr>
              <a:t>You are personally responsible for participating </a:t>
            </a:r>
            <a:br>
              <a:rPr lang="en-US" sz="2400" dirty="0">
                <a:solidFill>
                  <a:schemeClr val="folHlink"/>
                </a:solidFill>
              </a:rPr>
            </a:br>
            <a:r>
              <a:rPr lang="en-US" sz="2400" dirty="0">
                <a:solidFill>
                  <a:schemeClr val="folHlink"/>
                </a:solidFill>
              </a:rPr>
              <a:t>and contributing to your </a:t>
            </a:r>
            <a:r>
              <a:rPr lang="en-US" sz="2400" dirty="0" smtClean="0">
                <a:solidFill>
                  <a:schemeClr val="folHlink"/>
                </a:solidFill>
              </a:rPr>
              <a:t>team</a:t>
            </a:r>
            <a:r>
              <a:rPr lang="en-US" altLang="ja-JP" sz="2400" dirty="0" smtClean="0">
                <a:solidFill>
                  <a:schemeClr val="folHlink"/>
                </a:solidFill>
                <a:latin typeface="Arial"/>
              </a:rPr>
              <a:t>’</a:t>
            </a:r>
            <a:r>
              <a:rPr lang="en-US" sz="2400" dirty="0" smtClean="0">
                <a:solidFill>
                  <a:schemeClr val="folHlink"/>
                </a:solidFill>
              </a:rPr>
              <a:t>s </a:t>
            </a:r>
            <a:r>
              <a:rPr lang="en-US" sz="2400" dirty="0">
                <a:solidFill>
                  <a:schemeClr val="folHlink"/>
                </a:solidFill>
              </a:rPr>
              <a:t>work, and for </a:t>
            </a:r>
            <a:br>
              <a:rPr lang="en-US" sz="2400" dirty="0">
                <a:solidFill>
                  <a:schemeClr val="folHlink"/>
                </a:solidFill>
              </a:rPr>
            </a:br>
            <a:r>
              <a:rPr lang="en-US" sz="2400" dirty="0">
                <a:solidFill>
                  <a:schemeClr val="folHlink"/>
                </a:solidFill>
              </a:rPr>
              <a:t>understanding each part of the work for every </a:t>
            </a:r>
            <a:br>
              <a:rPr lang="en-US" sz="2400" dirty="0">
                <a:solidFill>
                  <a:schemeClr val="folHlink"/>
                </a:solidFill>
              </a:rPr>
            </a:br>
            <a:r>
              <a:rPr lang="en-US" sz="2400" dirty="0">
                <a:solidFill>
                  <a:schemeClr val="folHlink"/>
                </a:solidFill>
              </a:rPr>
              <a:t>assignment whether or not you worked on that part.</a:t>
            </a:r>
          </a:p>
        </p:txBody>
      </p:sp>
    </p:spTree>
    <p:extLst>
      <p:ext uri="{BB962C8B-B14F-4D97-AF65-F5344CB8AC3E}">
        <p14:creationId xmlns:p14="http://schemas.microsoft.com/office/powerpoint/2010/main" val="427308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80-C591-9948-9B2D-ABC4362CDBAA}" type="slidenum">
              <a:rPr lang="en-US"/>
              <a:pPr/>
              <a:t>29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Postmortem Assessment Report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end of the semester, each student will </a:t>
            </a:r>
            <a:r>
              <a:rPr lang="en-US" dirty="0">
                <a:solidFill>
                  <a:srgbClr val="B23C00"/>
                </a:solidFill>
              </a:rPr>
              <a:t>individually</a:t>
            </a:r>
            <a:r>
              <a:rPr lang="en-US" dirty="0">
                <a:solidFill>
                  <a:srgbClr val="A40000"/>
                </a:solidFill>
              </a:rPr>
              <a:t> </a:t>
            </a:r>
            <a:r>
              <a:rPr lang="en-US" dirty="0"/>
              <a:t>turn in a short </a:t>
            </a:r>
            <a:r>
              <a:rPr lang="en-US" dirty="0" smtClean="0"/>
              <a:t>(one page) </a:t>
            </a:r>
            <a:r>
              <a:rPr lang="en-US" dirty="0"/>
              <a:t>report: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 brief description of </a:t>
            </a:r>
            <a:r>
              <a:rPr lang="en-US" dirty="0">
                <a:solidFill>
                  <a:srgbClr val="B23C00"/>
                </a:solidFill>
              </a:rPr>
              <a:t>what you learned </a:t>
            </a:r>
            <a:r>
              <a:rPr lang="en-US" dirty="0"/>
              <a:t>in the course.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An assessment of </a:t>
            </a:r>
            <a:r>
              <a:rPr lang="en-US" dirty="0">
                <a:solidFill>
                  <a:srgbClr val="B23C00"/>
                </a:solidFill>
              </a:rPr>
              <a:t>your personal accomplishments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your project team.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An assessment of each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your </a:t>
            </a:r>
            <a:r>
              <a:rPr lang="en-US" dirty="0">
                <a:solidFill>
                  <a:srgbClr val="B23C00"/>
                </a:solidFill>
              </a:rPr>
              <a:t>project team members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1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sz="2400" dirty="0" smtClean="0"/>
              <a:t>CS 160</a:t>
            </a:r>
          </a:p>
          <a:p>
            <a:pPr lvl="1"/>
            <a:r>
              <a:rPr lang="en-US" sz="2000" dirty="0" smtClean="0"/>
              <a:t>Hand in a filled-out paper Add Code form.</a:t>
            </a:r>
          </a:p>
          <a:p>
            <a:pPr lvl="1"/>
            <a:r>
              <a:rPr lang="en-US" sz="2000" dirty="0" smtClean="0"/>
              <a:t>Email me a copy of your transcript with the</a:t>
            </a:r>
            <a:br>
              <a:rPr lang="en-US" sz="2000" dirty="0" smtClean="0"/>
            </a:br>
            <a:r>
              <a:rPr lang="en-US" sz="2000" dirty="0" smtClean="0"/>
              <a:t>prerequisite courses highlighted.</a:t>
            </a:r>
          </a:p>
          <a:p>
            <a:pPr lvl="5"/>
            <a:endParaRPr lang="en-US" sz="800" dirty="0" smtClean="0"/>
          </a:p>
          <a:p>
            <a:r>
              <a:rPr lang="en-US" sz="2400" dirty="0" smtClean="0"/>
              <a:t>CMPE/SE 131</a:t>
            </a:r>
          </a:p>
          <a:p>
            <a:pPr lvl="1"/>
            <a:r>
              <a:rPr lang="en-US" sz="2000" dirty="0" smtClean="0"/>
              <a:t>You must fill out the online request form at </a:t>
            </a:r>
            <a:r>
              <a:rPr lang="en-US" sz="2000" dirty="0">
                <a:hlinkClick r:id="rId2"/>
              </a:rPr>
              <a:t>http://goo.gl/forms/</a:t>
            </a:r>
            <a:r>
              <a:rPr lang="en-US" sz="2000" dirty="0" smtClean="0">
                <a:hlinkClick r:id="rId2"/>
              </a:rPr>
              <a:t>tRFrljscFW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Email me a copy of your transcript with </a:t>
            </a:r>
            <a:r>
              <a:rPr lang="en-US" sz="2000" dirty="0" smtClean="0"/>
              <a:t>the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prerequisite courses highlighted</a:t>
            </a:r>
            <a:r>
              <a:rPr lang="en-US" sz="2000" dirty="0" smtClean="0"/>
              <a:t>.</a:t>
            </a:r>
          </a:p>
          <a:p>
            <a:pPr lvl="5"/>
            <a:endParaRPr lang="en-US" sz="800" dirty="0"/>
          </a:p>
          <a:p>
            <a:r>
              <a:rPr lang="en-US" sz="2400" dirty="0" smtClean="0"/>
              <a:t>I will provide add codes to qualified students.</a:t>
            </a:r>
          </a:p>
          <a:p>
            <a:pPr lvl="1"/>
            <a:r>
              <a:rPr lang="en-US" sz="2000" dirty="0" smtClean="0"/>
              <a:t>Up to the enrollment limit.</a:t>
            </a:r>
          </a:p>
          <a:p>
            <a:pPr lvl="1"/>
            <a:r>
              <a:rPr lang="en-US" sz="2000" dirty="0" smtClean="0"/>
              <a:t>Graduating seniors have priority (email me a copy of your card).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4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7A56-60E8-A94D-B2A4-F9388D160491}" type="slidenum">
              <a:rPr lang="en-US"/>
              <a:pPr/>
              <a:t>30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 Activities</a:t>
            </a:r>
            <a:endParaRPr lang="en-US" i="1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Generate </a:t>
            </a:r>
            <a:r>
              <a:rPr lang="en-US" dirty="0">
                <a:solidFill>
                  <a:srgbClr val="B23C00"/>
                </a:solidFill>
              </a:rPr>
              <a:t>written </a:t>
            </a:r>
            <a:r>
              <a:rPr lang="en-US" dirty="0" smtClean="0">
                <a:solidFill>
                  <a:srgbClr val="B23C00"/>
                </a:solidFill>
              </a:rPr>
              <a:t>artifacts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Requirements specification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Design document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Project plan and schedule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Test plan</a:t>
            </a:r>
          </a:p>
          <a:p>
            <a:pPr lvl="8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Make </a:t>
            </a:r>
            <a:r>
              <a:rPr lang="en-US" dirty="0">
                <a:solidFill>
                  <a:srgbClr val="B23C00"/>
                </a:solidFill>
              </a:rPr>
              <a:t>oral </a:t>
            </a:r>
            <a:r>
              <a:rPr lang="en-US" dirty="0" smtClean="0">
                <a:solidFill>
                  <a:srgbClr val="B23C00"/>
                </a:solidFill>
              </a:rPr>
              <a:t>presentations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Product pitch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Design review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Code review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Product demo</a:t>
            </a:r>
          </a:p>
          <a:p>
            <a:pPr lvl="6"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dirty="0"/>
              <a:t>Class attendance and participation are especially important during oral presentations</a:t>
            </a:r>
            <a:r>
              <a:rPr lang="en-US" dirty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21C4-FF4C-074C-86CB-CCFFB46058D2}" type="slidenum">
              <a:rPr lang="en-US"/>
              <a:pPr/>
              <a:t>31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Team scores (up to 100 points each</a:t>
            </a:r>
            <a:r>
              <a:rPr lang="en-US" dirty="0" smtClean="0"/>
              <a:t>)</a:t>
            </a:r>
          </a:p>
          <a:p>
            <a:pPr lvl="6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Each team member gets the same </a:t>
            </a:r>
            <a:r>
              <a:rPr lang="en-US" dirty="0" smtClean="0"/>
              <a:t>score </a:t>
            </a:r>
            <a:br>
              <a:rPr lang="en-US" dirty="0" smtClean="0"/>
            </a:br>
            <a:r>
              <a:rPr lang="en-US" dirty="0" smtClean="0"/>
              <a:t>for each assignment</a:t>
            </a:r>
            <a:r>
              <a:rPr lang="en-US" dirty="0" smtClean="0"/>
              <a:t>.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Written project artifacts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Oral presentations</a:t>
            </a:r>
          </a:p>
          <a:p>
            <a:pPr lvl="6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Completed web application </a:t>
            </a:r>
            <a:r>
              <a:rPr lang="en-US" dirty="0" smtClean="0"/>
              <a:t>project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How well it fulfilled the project </a:t>
            </a:r>
            <a:r>
              <a:rPr lang="en-US" dirty="0" smtClean="0"/>
              <a:t>requirements?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How well it met the project </a:t>
            </a:r>
            <a:r>
              <a:rPr lang="en-US" dirty="0" smtClean="0"/>
              <a:t>schedule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 smtClean="0"/>
              <a:t>milestones?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How professionally well done it </a:t>
            </a:r>
            <a:r>
              <a:rPr lang="en-US" dirty="0" smtClean="0"/>
              <a:t>is?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21C4-FF4C-074C-86CB-CCFFB46058D2}" type="slidenum">
              <a:rPr lang="en-US"/>
              <a:pPr/>
              <a:t>32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Individual </a:t>
            </a:r>
            <a:r>
              <a:rPr lang="en-US" dirty="0"/>
              <a:t>scores (up to 100 points each</a:t>
            </a:r>
            <a:r>
              <a:rPr lang="en-US" dirty="0" smtClean="0"/>
              <a:t>)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Midterm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Final</a:t>
            </a:r>
          </a:p>
          <a:p>
            <a:pPr lvl="3"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dirty="0"/>
              <a:t>Individual </a:t>
            </a:r>
            <a:r>
              <a:rPr lang="en-US" dirty="0">
                <a:solidFill>
                  <a:schemeClr val="folHlink"/>
                </a:solidFill>
              </a:rPr>
              <a:t>class </a:t>
            </a:r>
            <a:r>
              <a:rPr lang="en-US" dirty="0" smtClean="0">
                <a:solidFill>
                  <a:schemeClr val="folHlink"/>
                </a:solidFill>
              </a:rPr>
              <a:t>grade</a:t>
            </a:r>
            <a:r>
              <a:rPr lang="en-US" dirty="0"/>
              <a:t> </a:t>
            </a:r>
            <a:r>
              <a:rPr lang="en-US" dirty="0" smtClean="0"/>
              <a:t>will be </a:t>
            </a:r>
            <a:br>
              <a:rPr lang="en-US" dirty="0" smtClean="0"/>
            </a:br>
            <a:r>
              <a:rPr lang="en-US" dirty="0" smtClean="0"/>
              <a:t>based on the </a:t>
            </a:r>
            <a:r>
              <a:rPr lang="en-US" dirty="0"/>
              <a:t>class curve</a:t>
            </a:r>
            <a:r>
              <a:rPr lang="en-US" dirty="0" smtClean="0"/>
              <a:t>.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30% assignments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35% </a:t>
            </a:r>
            <a:r>
              <a:rPr lang="en-US" dirty="0"/>
              <a:t>project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15% midterm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20% </a:t>
            </a:r>
            <a:r>
              <a:rPr lang="en-US" dirty="0"/>
              <a:t>final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578115" y="4251951"/>
            <a:ext cx="5108640" cy="1631216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Your individual class grade </a:t>
            </a:r>
            <a:r>
              <a:rPr lang="en-US" sz="2000" dirty="0" smtClean="0"/>
              <a:t>will be </a:t>
            </a:r>
            <a:r>
              <a:rPr lang="en-US" sz="2000" dirty="0"/>
              <a:t>adjusted</a:t>
            </a:r>
            <a:br>
              <a:rPr lang="en-US" sz="2000" dirty="0"/>
            </a:br>
            <a:r>
              <a:rPr lang="en-US" sz="2000" dirty="0"/>
              <a:t>up or down depending on your </a:t>
            </a:r>
          </a:p>
          <a:p>
            <a:pPr algn="ctr"/>
            <a:r>
              <a:rPr lang="en-US" sz="2000" dirty="0">
                <a:solidFill>
                  <a:srgbClr val="B23C00"/>
                </a:solidFill>
              </a:rPr>
              <a:t>level and quality of participation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/>
              <a:t>as determined by the project tracking tools</a:t>
            </a:r>
          </a:p>
          <a:p>
            <a:pPr algn="ctr"/>
            <a:r>
              <a:rPr lang="en-US" sz="2000" dirty="0"/>
              <a:t>and your </a:t>
            </a:r>
            <a:r>
              <a:rPr lang="en-US" sz="2000" dirty="0" smtClean="0"/>
              <a:t>teammates</a:t>
            </a:r>
            <a:r>
              <a:rPr lang="en-US" sz="2000" dirty="0" smtClean="0">
                <a:latin typeface="Arial"/>
              </a:rPr>
              <a:t>’ </a:t>
            </a:r>
            <a:r>
              <a:rPr lang="en-US" sz="2000" dirty="0" smtClean="0"/>
              <a:t>postmortem </a:t>
            </a:r>
            <a:r>
              <a:rPr lang="en-US" sz="2000" dirty="0"/>
              <a:t>reports.</a:t>
            </a:r>
          </a:p>
        </p:txBody>
      </p:sp>
    </p:spTree>
    <p:extLst>
      <p:ext uri="{BB962C8B-B14F-4D97-AF65-F5344CB8AC3E}">
        <p14:creationId xmlns:p14="http://schemas.microsoft.com/office/powerpoint/2010/main" val="258242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Textbooks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2" y="1325903"/>
            <a:ext cx="2468853" cy="3095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32" y="3063244"/>
            <a:ext cx="2361289" cy="3108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3293" y="1314281"/>
            <a:ext cx="41460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Beginning Software Engineering </a:t>
            </a:r>
            <a:endParaRPr lang="en-US" sz="2000" dirty="0"/>
          </a:p>
          <a:p>
            <a:r>
              <a:rPr lang="en-US" sz="2000" dirty="0"/>
              <a:t>Rod Stephens </a:t>
            </a:r>
            <a:endParaRPr lang="en-US" sz="2000" dirty="0" smtClean="0"/>
          </a:p>
          <a:p>
            <a:r>
              <a:rPr lang="en-US" sz="2000" dirty="0" err="1" smtClean="0"/>
              <a:t>Wrox</a:t>
            </a:r>
            <a:r>
              <a:rPr lang="en-US" sz="2000" dirty="0"/>
              <a:t>/Wiley, 2015 </a:t>
            </a:r>
            <a:endParaRPr lang="en-US" sz="2000" dirty="0" smtClean="0"/>
          </a:p>
          <a:p>
            <a:r>
              <a:rPr lang="en-US" sz="2000" dirty="0" smtClean="0"/>
              <a:t>978</a:t>
            </a:r>
            <a:r>
              <a:rPr lang="en-US" sz="2000" dirty="0"/>
              <a:t>-1118969144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3585" y="3154683"/>
            <a:ext cx="28955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Rails Crash Course: </a:t>
            </a:r>
            <a:endParaRPr lang="en-US" sz="2000" b="1" dirty="0" smtClean="0"/>
          </a:p>
          <a:p>
            <a:r>
              <a:rPr lang="en-US" sz="2000" b="1" dirty="0" smtClean="0"/>
              <a:t>A </a:t>
            </a:r>
            <a:r>
              <a:rPr lang="en-US" sz="2000" b="1" dirty="0"/>
              <a:t>No-Nonsense </a:t>
            </a:r>
            <a:r>
              <a:rPr lang="en-US" sz="2000" b="1" dirty="0" smtClean="0"/>
              <a:t>Guide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to Rails Development </a:t>
            </a:r>
            <a:endParaRPr lang="en-US" sz="2000" dirty="0"/>
          </a:p>
          <a:p>
            <a:r>
              <a:rPr lang="en-US" sz="2000" dirty="0"/>
              <a:t>Anthony Lewis</a:t>
            </a:r>
            <a:br>
              <a:rPr lang="en-US" sz="2000" dirty="0"/>
            </a:br>
            <a:r>
              <a:rPr lang="en-US" sz="2000" dirty="0"/>
              <a:t>No Starch </a:t>
            </a:r>
            <a:r>
              <a:rPr lang="en-US" sz="2000" dirty="0" smtClean="0"/>
              <a:t>Press, 2015</a:t>
            </a:r>
            <a:endParaRPr lang="en-US" sz="2000" dirty="0"/>
          </a:p>
          <a:p>
            <a:r>
              <a:rPr lang="en-US" sz="2000" dirty="0" smtClean="0"/>
              <a:t>978</a:t>
            </a:r>
            <a:r>
              <a:rPr lang="en-US" sz="2000" dirty="0"/>
              <a:t>-1593275723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330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to Install Locally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described in Rails Crash Course:</a:t>
            </a:r>
          </a:p>
          <a:p>
            <a:pPr lvl="1"/>
            <a:r>
              <a:rPr lang="en-US" sz="2000" dirty="0" smtClean="0">
                <a:solidFill>
                  <a:srgbClr val="B23C00"/>
                </a:solidFill>
              </a:rPr>
              <a:t>Ruby, Rails, </a:t>
            </a:r>
            <a:r>
              <a:rPr lang="en-US" sz="2000" dirty="0" err="1" smtClean="0">
                <a:solidFill>
                  <a:srgbClr val="B23C00"/>
                </a:solidFill>
              </a:rPr>
              <a:t>Git</a:t>
            </a:r>
            <a:r>
              <a:rPr lang="en-US" sz="2000" dirty="0" smtClean="0">
                <a:solidFill>
                  <a:srgbClr val="B23C00"/>
                </a:solidFill>
              </a:rPr>
              <a:t>, </a:t>
            </a:r>
            <a:r>
              <a:rPr lang="en-US" sz="2000" dirty="0" err="1" smtClean="0">
                <a:solidFill>
                  <a:srgbClr val="B23C00"/>
                </a:solidFill>
              </a:rPr>
              <a:t>Heroku</a:t>
            </a:r>
            <a:endParaRPr lang="en-US" sz="2000" dirty="0">
              <a:solidFill>
                <a:srgbClr val="B23C00"/>
              </a:solidFill>
            </a:endParaRPr>
          </a:p>
          <a:p>
            <a:pPr lvl="1"/>
            <a:r>
              <a:rPr lang="en-US" sz="2000" dirty="0"/>
              <a:t>Updated Windows </a:t>
            </a:r>
            <a:r>
              <a:rPr lang="en-US" sz="1800" dirty="0" err="1" smtClean="0"/>
              <a:t>instructions:</a:t>
            </a:r>
            <a:r>
              <a:rPr lang="en-US" sz="1800" dirty="0" err="1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://www.cs.sjsu.edu/~mak/CS160/RCC-Windows-</a:t>
            </a:r>
            <a:r>
              <a:rPr lang="en-US" sz="1800" dirty="0" smtClean="0">
                <a:hlinkClick r:id="rId2"/>
              </a:rPr>
              <a:t>install</a:t>
            </a:r>
            <a:r>
              <a:rPr lang="en-US" sz="1800" dirty="0" smtClean="0"/>
              <a:t> </a:t>
            </a:r>
          </a:p>
          <a:p>
            <a:pPr lvl="5"/>
            <a:endParaRPr lang="en-US" sz="800" dirty="0" smtClean="0"/>
          </a:p>
          <a:p>
            <a:r>
              <a:rPr lang="en-US" sz="2400" dirty="0" smtClean="0"/>
              <a:t>Download </a:t>
            </a:r>
            <a:r>
              <a:rPr lang="en-US" sz="2400" dirty="0"/>
              <a:t>and install either of the following:</a:t>
            </a:r>
          </a:p>
          <a:p>
            <a:pPr lvl="1"/>
            <a:r>
              <a:rPr lang="en-US" sz="2000" dirty="0">
                <a:solidFill>
                  <a:srgbClr val="B23C00"/>
                </a:solidFill>
              </a:rPr>
              <a:t>SQLite </a:t>
            </a:r>
            <a:r>
              <a:rPr lang="en-US" sz="2000" dirty="0" smtClean="0">
                <a:solidFill>
                  <a:srgbClr val="B23C00"/>
                </a:solidFill>
              </a:rPr>
              <a:t>Studio</a:t>
            </a:r>
          </a:p>
          <a:p>
            <a:pPr lvl="2"/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://sqlitestudio.pl/?act=</a:t>
            </a:r>
            <a:r>
              <a:rPr lang="en-US" sz="1800" dirty="0" smtClean="0">
                <a:hlinkClick r:id="rId3"/>
              </a:rPr>
              <a:t>download</a:t>
            </a:r>
            <a:r>
              <a:rPr lang="en-US" sz="1800" dirty="0" smtClean="0"/>
              <a:t> </a:t>
            </a:r>
            <a:endParaRPr lang="en-US" sz="1800" dirty="0"/>
          </a:p>
          <a:p>
            <a:pPr lvl="1"/>
            <a:r>
              <a:rPr lang="en-US" sz="2000" dirty="0">
                <a:solidFill>
                  <a:srgbClr val="B23C00"/>
                </a:solidFill>
              </a:rPr>
              <a:t>SQLite Manager </a:t>
            </a:r>
            <a:r>
              <a:rPr lang="en-US" sz="2000" dirty="0"/>
              <a:t>(Firefox add-on</a:t>
            </a:r>
            <a:r>
              <a:rPr lang="en-US" sz="2000" dirty="0" smtClean="0"/>
              <a:t>)</a:t>
            </a:r>
            <a:endParaRPr lang="en-US" sz="2000" dirty="0"/>
          </a:p>
          <a:p>
            <a:pPr lvl="2"/>
            <a:r>
              <a:rPr lang="en-US" sz="1800" dirty="0">
                <a:hlinkClick r:id="rId4"/>
              </a:rPr>
              <a:t>https://addons.mozilla.org/en-US/firefox/addon/sqlite-manager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 lvl="6"/>
            <a:endParaRPr lang="en-US" sz="1000" dirty="0" smtClean="0"/>
          </a:p>
          <a:p>
            <a:r>
              <a:rPr lang="en-US" sz="2400" dirty="0" smtClean="0"/>
              <a:t>Also </a:t>
            </a:r>
            <a:r>
              <a:rPr lang="en-US" sz="2400" dirty="0"/>
              <a:t>download and install:</a:t>
            </a:r>
          </a:p>
          <a:p>
            <a:pPr lvl="1"/>
            <a:r>
              <a:rPr lang="en-US" sz="2000" dirty="0" err="1">
                <a:solidFill>
                  <a:srgbClr val="B23C00"/>
                </a:solidFill>
              </a:rPr>
              <a:t>GanttProject</a:t>
            </a:r>
            <a:r>
              <a:rPr lang="en-US" sz="2000" dirty="0"/>
              <a:t>: </a:t>
            </a:r>
            <a:endParaRPr lang="en-US" sz="2000" dirty="0" smtClean="0"/>
          </a:p>
          <a:p>
            <a:pPr lvl="2"/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www.ganttproject.biz</a:t>
            </a:r>
            <a:r>
              <a:rPr lang="en-US" sz="1800" dirty="0" smtClean="0"/>
              <a:t> 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52146" y="4800585"/>
            <a:ext cx="21990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There may be other 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software </a:t>
            </a:r>
            <a:r>
              <a:rPr lang="en-US" dirty="0">
                <a:solidFill>
                  <a:srgbClr val="0033CC"/>
                </a:solidFill>
              </a:rPr>
              <a:t>packages 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announced </a:t>
            </a:r>
            <a:r>
              <a:rPr lang="en-US" dirty="0">
                <a:solidFill>
                  <a:srgbClr val="0033CC"/>
                </a:solidFill>
              </a:rPr>
              <a:t>during 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dirty="0">
                <a:solidFill>
                  <a:srgbClr val="0033CC"/>
                </a:solidFill>
              </a:rPr>
              <a:t>semester. </a:t>
            </a:r>
          </a:p>
        </p:txBody>
      </p:sp>
    </p:spTree>
    <p:extLst>
      <p:ext uri="{BB962C8B-B14F-4D97-AF65-F5344CB8AC3E}">
        <p14:creationId xmlns:p14="http://schemas.microsoft.com/office/powerpoint/2010/main" val="292073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Reminders: By </a:t>
            </a:r>
            <a:r>
              <a:rPr lang="en-US" dirty="0" smtClean="0"/>
              <a:t>Monday, February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teams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Email me your team information.</a:t>
            </a:r>
          </a:p>
          <a:p>
            <a:pPr lvl="1"/>
            <a:r>
              <a:rPr lang="en-US" dirty="0"/>
              <a:t>team name</a:t>
            </a:r>
          </a:p>
          <a:p>
            <a:pPr lvl="1"/>
            <a:r>
              <a:rPr lang="en-US" dirty="0"/>
              <a:t>team members and email addresses</a:t>
            </a:r>
          </a:p>
          <a:p>
            <a:pPr lvl="5"/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1-paragraph description of </a:t>
            </a:r>
            <a:r>
              <a:rPr lang="en-US" dirty="0" smtClean="0"/>
              <a:t>your team’s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web </a:t>
            </a:r>
            <a:r>
              <a:rPr lang="en-US" dirty="0" smtClean="0"/>
              <a:t>application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2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2603-5F70-284A-BDFA-4F57A31D664A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61446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7860433"/>
              </p:ext>
            </p:extLst>
          </p:nvPr>
        </p:nvGraphicFramePr>
        <p:xfrm>
          <a:off x="457200" y="1467461"/>
          <a:ext cx="7954963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9" name="Visio" r:id="rId3" imgW="4459680" imgH="2329560" progId="Visio.Drawing.11">
                  <p:embed/>
                </p:oleObj>
              </mc:Choice>
              <mc:Fallback>
                <p:oleObj name="Visio" r:id="rId3" imgW="4459680" imgH="232956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67461"/>
                        <a:ext cx="7954963" cy="415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High-Level Architecture of a Web Application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943585" y="6263609"/>
            <a:ext cx="22262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900" b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Murach</a:t>
            </a:r>
            <a:r>
              <a:rPr lang="en-US" sz="900" b="1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/>
              </a:rPr>
              <a:t>’</a:t>
            </a:r>
            <a:r>
              <a:rPr lang="en-US" sz="900" b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9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Java Servlets/</a:t>
            </a:r>
            <a:r>
              <a:rPr lang="en-US" sz="9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JSP, 2</a:t>
            </a:r>
            <a:r>
              <a:rPr lang="en-US" sz="900" b="1" baseline="300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nd</a:t>
            </a:r>
            <a:r>
              <a:rPr lang="en-US" sz="9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ed.</a:t>
            </a:r>
            <a:endParaRPr lang="en-US" sz="9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r>
              <a:rPr lang="en-US" sz="9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© 2008, Mike </a:t>
            </a:r>
            <a:r>
              <a:rPr lang="en-US" sz="9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Murach</a:t>
            </a:r>
            <a:r>
              <a:rPr lang="en-US" sz="9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&amp; Associates, Inc.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286025" y="4825999"/>
            <a:ext cx="419565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B23C00"/>
                </a:solidFill>
              </a:rPr>
              <a:t>Client-server architecture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6F32-BD9F-8E4F-A8D3-4FBC409EFDEE}" type="slidenum">
              <a:rPr lang="en-US"/>
              <a:pPr/>
              <a:t>37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Web Pages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160512"/>
            <a:ext cx="8412163" cy="1147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contents of the chosen HTML page is </a:t>
            </a:r>
            <a:r>
              <a:rPr lang="en-US" dirty="0">
                <a:solidFill>
                  <a:srgbClr val="B23C00"/>
                </a:solidFill>
              </a:rPr>
              <a:t>static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ja-JP" altLang="en-US" dirty="0" smtClean="0">
                <a:solidFill>
                  <a:schemeClr val="folHlink"/>
                </a:solidFill>
                <a:latin typeface="Arial"/>
              </a:rPr>
              <a:t>“</a:t>
            </a:r>
            <a:r>
              <a:rPr lang="en-US" altLang="ja-JP" dirty="0" smtClean="0">
                <a:solidFill>
                  <a:schemeClr val="folHlink"/>
                </a:solidFill>
                <a:latin typeface="Arial"/>
              </a:rPr>
              <a:t>B</a:t>
            </a:r>
            <a:r>
              <a:rPr lang="en-US" dirty="0" smtClean="0">
                <a:solidFill>
                  <a:schemeClr val="folHlink"/>
                </a:solidFill>
              </a:rPr>
              <a:t>rochure ware</a:t>
            </a:r>
            <a:r>
              <a:rPr lang="ja-JP" altLang="en-US" dirty="0" smtClean="0">
                <a:solidFill>
                  <a:schemeClr val="folHlink"/>
                </a:solidFill>
                <a:latin typeface="Arial"/>
              </a:rPr>
              <a:t>”</a:t>
            </a:r>
            <a:endParaRPr lang="en-US" dirty="0"/>
          </a:p>
        </p:txBody>
      </p:sp>
      <p:graphicFrame>
        <p:nvGraphicFramePr>
          <p:cNvPr id="6451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9543368"/>
              </p:ext>
            </p:extLst>
          </p:nvPr>
        </p:nvGraphicFramePr>
        <p:xfrm>
          <a:off x="365125" y="1727195"/>
          <a:ext cx="8504238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0" name="Visio" r:id="rId3" imgW="6332760" imgH="1607760" progId="Visio.Drawing.11">
                  <p:embed/>
                </p:oleObj>
              </mc:Choice>
              <mc:Fallback>
                <p:oleObj name="Visio" r:id="rId3" imgW="6332760" imgH="160776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727195"/>
                        <a:ext cx="8504238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86179" y="6263609"/>
            <a:ext cx="22262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900" b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Murach</a:t>
            </a:r>
            <a:r>
              <a:rPr lang="en-US" sz="900" b="1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/>
              </a:rPr>
              <a:t>’</a:t>
            </a:r>
            <a:r>
              <a:rPr lang="en-US" sz="900" b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9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Java Servlets/</a:t>
            </a:r>
            <a:r>
              <a:rPr lang="en-US" sz="9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JSP, 2</a:t>
            </a:r>
            <a:r>
              <a:rPr lang="en-US" sz="900" b="1" baseline="300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nd</a:t>
            </a:r>
            <a:r>
              <a:rPr lang="en-US" sz="9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ed.</a:t>
            </a:r>
            <a:endParaRPr lang="en-US" sz="9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r>
              <a:rPr lang="en-US" sz="9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© 2008, Mike </a:t>
            </a:r>
            <a:r>
              <a:rPr lang="en-US" sz="9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Murach</a:t>
            </a:r>
            <a:r>
              <a:rPr lang="en-US" sz="9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&amp; Associates,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542B-A30C-C046-B137-1D24B0711EC5}" type="slidenum">
              <a:rPr lang="en-US"/>
              <a:pPr/>
              <a:t>38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Web Pages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3886195"/>
            <a:ext cx="8504238" cy="2152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The web application </a:t>
            </a:r>
            <a:r>
              <a:rPr lang="en-US" dirty="0" smtClean="0">
                <a:solidFill>
                  <a:srgbClr val="B23C00"/>
                </a:solidFill>
              </a:rPr>
              <a:t>dynamically generates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the HTML for a web page that contains elements based on the request parameters.</a:t>
            </a:r>
          </a:p>
          <a:p>
            <a:pPr lvl="7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The browser doesn’t care whether the HTML was static or dynamically generated.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788774"/>
              </p:ext>
            </p:extLst>
          </p:nvPr>
        </p:nvGraphicFramePr>
        <p:xfrm>
          <a:off x="365125" y="1498916"/>
          <a:ext cx="8321675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0" name="Visio" r:id="rId3" imgW="6332760" imgH="1607760" progId="Visio.Drawing.11">
                  <p:embed/>
                </p:oleObj>
              </mc:Choice>
              <mc:Fallback>
                <p:oleObj name="Visio" r:id="rId3" imgW="6332760" imgH="160776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498916"/>
                        <a:ext cx="8321675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86179" y="6263609"/>
            <a:ext cx="22262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900" b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Murach</a:t>
            </a:r>
            <a:r>
              <a:rPr lang="en-US" sz="900" b="1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/>
              </a:rPr>
              <a:t>’</a:t>
            </a:r>
            <a:r>
              <a:rPr lang="en-US" sz="900" b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9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Java Servlets/</a:t>
            </a:r>
            <a:r>
              <a:rPr lang="en-US" sz="9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JSP, 2</a:t>
            </a:r>
            <a:r>
              <a:rPr lang="en-US" sz="900" b="1" baseline="300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nd</a:t>
            </a:r>
            <a:r>
              <a:rPr lang="en-US" sz="9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ed.</a:t>
            </a:r>
            <a:endParaRPr lang="en-US" sz="9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r>
              <a:rPr lang="en-US" sz="9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© 2008, Mike </a:t>
            </a:r>
            <a:r>
              <a:rPr lang="en-US" sz="9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Murach</a:t>
            </a:r>
            <a:r>
              <a:rPr lang="en-US" sz="9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&amp; Associates,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F491-E414-5B43-AA4A-2463E301A4C8}" type="slidenum">
              <a:rPr lang="en-US"/>
              <a:pPr/>
              <a:t>39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 </a:t>
            </a:r>
            <a:r>
              <a:rPr lang="en-US" dirty="0" smtClean="0"/>
              <a:t>Rails Application</a:t>
            </a:r>
            <a:endParaRPr lang="en-US" dirty="0"/>
          </a:p>
        </p:txBody>
      </p:sp>
      <p:pic>
        <p:nvPicPr>
          <p:cNvPr id="4" name="Picture 3" descr="Screen Shot 2016-01-26 at 6.5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70" y="1628316"/>
            <a:ext cx="8529259" cy="2743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554364"/>
            <a:ext cx="41729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http://www.tracecode.com.au/blog/more-ruby-resources-for-beginners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Learn </a:t>
            </a:r>
            <a:r>
              <a:rPr lang="en-US" dirty="0"/>
              <a:t>the general concepts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software </a:t>
            </a:r>
            <a:r>
              <a:rPr lang="en-US" dirty="0">
                <a:solidFill>
                  <a:srgbClr val="B23C00"/>
                </a:solidFill>
              </a:rPr>
              <a:t>engineering </a:t>
            </a:r>
            <a:r>
              <a:rPr lang="en-US" dirty="0"/>
              <a:t>and relevant topics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B23C00"/>
                </a:solidFill>
              </a:rPr>
              <a:t>software </a:t>
            </a:r>
            <a:r>
              <a:rPr lang="en-US" dirty="0">
                <a:solidFill>
                  <a:srgbClr val="B23C00"/>
                </a:solidFill>
              </a:rPr>
              <a:t>development process </a:t>
            </a:r>
            <a:r>
              <a:rPr lang="en-US" dirty="0"/>
              <a:t>within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context of a hands-on team project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Understand the additional challenges of </a:t>
            </a:r>
            <a:r>
              <a:rPr lang="en-US" dirty="0">
                <a:solidFill>
                  <a:srgbClr val="B23C00"/>
                </a:solidFill>
              </a:rPr>
              <a:t>programming-in-the-large </a:t>
            </a:r>
            <a:r>
              <a:rPr lang="en-US" dirty="0"/>
              <a:t>over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programming</a:t>
            </a:r>
            <a:r>
              <a:rPr lang="en-US" dirty="0"/>
              <a:t>-in-the-small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Work </a:t>
            </a:r>
            <a:r>
              <a:rPr lang="en-US" dirty="0"/>
              <a:t>on a small team to build and deploy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>
                <a:solidFill>
                  <a:srgbClr val="B23C00"/>
                </a:solidFill>
              </a:rPr>
              <a:t>web application </a:t>
            </a:r>
            <a:r>
              <a:rPr lang="en-US" dirty="0"/>
              <a:t>using the full-stack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Ruby </a:t>
            </a:r>
            <a:r>
              <a:rPr lang="en-US" dirty="0">
                <a:solidFill>
                  <a:srgbClr val="B23C00"/>
                </a:solidFill>
              </a:rPr>
              <a:t>on Rails </a:t>
            </a:r>
            <a:r>
              <a:rPr lang="en-US" dirty="0" smtClean="0"/>
              <a:t>framework.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 Rails </a:t>
            </a:r>
            <a:r>
              <a:rPr lang="en-US" dirty="0" smtClean="0"/>
              <a:t>Application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29" y="1211783"/>
            <a:ext cx="7175470" cy="5417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35" y="6537926"/>
            <a:ext cx="21589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http://binaryhash.com/ruby-on-</a:t>
            </a:r>
            <a:r>
              <a:rPr lang="en-US" sz="1000" dirty="0" smtClean="0">
                <a:hlinkClick r:id="rId3"/>
              </a:rPr>
              <a:t>rails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655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C482-E4C9-AF46-972B-9F90F59977E2}" type="slidenum">
              <a:rPr lang="en-US"/>
              <a:pPr/>
              <a:t>5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Question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29017" y="2057415"/>
            <a:ext cx="77748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/>
              <a:t>What is </a:t>
            </a:r>
            <a:r>
              <a:rPr lang="en-US" sz="4400" dirty="0">
                <a:solidFill>
                  <a:srgbClr val="B23C00"/>
                </a:solidFill>
              </a:rPr>
              <a:t>software engineering</a:t>
            </a:r>
            <a:r>
              <a:rPr lang="en-US" sz="4400" dirty="0"/>
              <a:t>?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468903" y="3148425"/>
            <a:ext cx="4239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Why do we need it?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“Sizes”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“Programming in the small”</a:t>
            </a:r>
          </a:p>
          <a:p>
            <a:pPr lvl="6"/>
            <a:endParaRPr lang="en-US" sz="2800" dirty="0" smtClean="0"/>
          </a:p>
          <a:p>
            <a:r>
              <a:rPr lang="en-US" sz="4400" dirty="0" smtClean="0"/>
              <a:t>“Programming in the large”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Programming: Small vs. Large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BBD0-446B-C240-9E99-482CC83225B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64041"/>
              </p:ext>
            </p:extLst>
          </p:nvPr>
        </p:nvGraphicFramePr>
        <p:xfrm>
          <a:off x="457245" y="1417342"/>
          <a:ext cx="8229510" cy="435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170"/>
                <a:gridCol w="2743170"/>
                <a:gridCol w="274317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Small (school)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Large (industry)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Number of developers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 sometimes up to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Often many (dozens)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Planning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</a:t>
                      </a:r>
                      <a:r>
                        <a:rPr lang="en-US" sz="2000" baseline="0" dirty="0" smtClean="0"/>
                        <a:t> minimal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be elaborate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Timeframe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Short, &lt; one semester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Often long (years)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Requirements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</a:t>
                      </a:r>
                      <a:r>
                        <a:rPr lang="en-US" sz="2000" baseline="0" dirty="0" smtClean="0"/>
                        <a:t> well defined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Often unclear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Program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complexity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Relatively simple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be</a:t>
                      </a:r>
                      <a:r>
                        <a:rPr lang="en-US" sz="2000" baseline="0" dirty="0" smtClean="0"/>
                        <a:t> very complex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Subject to change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 not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</a:t>
                      </a:r>
                      <a:r>
                        <a:rPr lang="en-US" sz="2000" baseline="0" dirty="0" smtClean="0"/>
                        <a:t> 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Highly reliable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 not necessary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 necessary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Highly robust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 not necessary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 necessary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Testing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 minimal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 extensive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Documentation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 minimal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 be a lot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85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4AA4-1D80-A141-BD0B-BA21389B2C76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Major Challenge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554163" y="2979738"/>
            <a:ext cx="3954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B23C00"/>
                </a:solidFill>
              </a:rPr>
              <a:t>Complexity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157663" y="4251325"/>
            <a:ext cx="779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and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572000" y="4891088"/>
            <a:ext cx="285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B23C00"/>
                </a:solidFill>
              </a:rPr>
              <a:t>Change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189038" y="1325563"/>
            <a:ext cx="680243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With any nontrivial software application, </a:t>
            </a:r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B23C00"/>
                </a:solidFill>
              </a:rPr>
              <a:t>major software engineering challenge </a:t>
            </a:r>
          </a:p>
          <a:p>
            <a:r>
              <a:rPr lang="en-US" sz="2800" dirty="0"/>
              <a:t>is dealing with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1868-8FC9-D440-9802-CFD4EC57464D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Software Complex?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37525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B23C00"/>
                </a:solidFill>
              </a:rPr>
              <a:t>Size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large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school assignment: </a:t>
            </a:r>
            <a:r>
              <a:rPr lang="en-US" dirty="0">
                <a:solidFill>
                  <a:srgbClr val="B23C00"/>
                </a:solidFill>
              </a:rPr>
              <a:t>5-10 </a:t>
            </a:r>
            <a:r>
              <a:rPr lang="en-US" dirty="0"/>
              <a:t>Java classes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compiler or interpreter: </a:t>
            </a:r>
            <a:r>
              <a:rPr lang="en-US" dirty="0">
                <a:solidFill>
                  <a:srgbClr val="B23C00"/>
                </a:solidFill>
              </a:rPr>
              <a:t>~150 </a:t>
            </a:r>
            <a:r>
              <a:rPr lang="en-US" dirty="0"/>
              <a:t>classes and interfaces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major enterprise application: </a:t>
            </a:r>
            <a:r>
              <a:rPr lang="en-US" dirty="0">
                <a:solidFill>
                  <a:srgbClr val="B23C00"/>
                </a:solidFill>
              </a:rPr>
              <a:t>hundreds </a:t>
            </a:r>
            <a:r>
              <a:rPr lang="en-US" dirty="0"/>
              <a:t>of classes and interfaces.</a:t>
            </a:r>
          </a:p>
          <a:p>
            <a:pPr lvl="2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Number of </a:t>
            </a:r>
            <a:r>
              <a:rPr lang="en-US" dirty="0" smtClean="0">
                <a:solidFill>
                  <a:srgbClr val="B23C00"/>
                </a:solidFill>
              </a:rPr>
              <a:t>developers</a:t>
            </a:r>
          </a:p>
          <a:p>
            <a:pPr lvl="5">
              <a:lnSpc>
                <a:spcPct val="8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An individual school assignment: </a:t>
            </a:r>
            <a:r>
              <a:rPr lang="en-US" dirty="0" smtClean="0">
                <a:solidFill>
                  <a:srgbClr val="B23C00"/>
                </a:solidFill>
              </a:rPr>
              <a:t>1, up to 4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 </a:t>
            </a:r>
            <a:r>
              <a:rPr lang="en-US" dirty="0"/>
              <a:t>medium-size project: </a:t>
            </a:r>
            <a:r>
              <a:rPr lang="en-US" dirty="0" smtClean="0">
                <a:solidFill>
                  <a:srgbClr val="B23C00"/>
                </a:solidFill>
              </a:rPr>
              <a:t>5-</a:t>
            </a:r>
            <a:r>
              <a:rPr lang="en-US" dirty="0">
                <a:solidFill>
                  <a:srgbClr val="B23C00"/>
                </a:solidFill>
              </a:rPr>
              <a:t>12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major enterprise application: </a:t>
            </a:r>
            <a:r>
              <a:rPr lang="en-US" dirty="0">
                <a:solidFill>
                  <a:srgbClr val="B23C00"/>
                </a:solidFill>
              </a:rPr>
              <a:t>dozens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pPr lvl="2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2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20948</TotalTime>
  <Words>1304</Words>
  <Application>Microsoft Macintosh PowerPoint</Application>
  <PresentationFormat>On-screen Show (4:3)</PresentationFormat>
  <Paragraphs>397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Quadrant</vt:lpstr>
      <vt:lpstr>Visio</vt:lpstr>
      <vt:lpstr>CS 160 and CMPE/SE 131 Software Engineering January 28 Class Meeting</vt:lpstr>
      <vt:lpstr>Basic Info</vt:lpstr>
      <vt:lpstr>Add Codes?</vt:lpstr>
      <vt:lpstr>Goals of the Course</vt:lpstr>
      <vt:lpstr>The Big Question</vt:lpstr>
      <vt:lpstr>Programming “Sizes”</vt:lpstr>
      <vt:lpstr>Programming: Small vs. Large</vt:lpstr>
      <vt:lpstr>The Major Challenge</vt:lpstr>
      <vt:lpstr>What Makes Software Complex?</vt:lpstr>
      <vt:lpstr>What Makes Software Complex? cont’d</vt:lpstr>
      <vt:lpstr>What Changes?</vt:lpstr>
      <vt:lpstr>Complexity + Change</vt:lpstr>
      <vt:lpstr>Software Process</vt:lpstr>
      <vt:lpstr>Method</vt:lpstr>
      <vt:lpstr>Methodology</vt:lpstr>
      <vt:lpstr>Software Process, cont’d</vt:lpstr>
      <vt:lpstr>Software Engineering is …</vt:lpstr>
      <vt:lpstr>PowerPoint Presentation</vt:lpstr>
      <vt:lpstr>Team Member Roles</vt:lpstr>
      <vt:lpstr>Examples of Team Member Roles</vt:lpstr>
      <vt:lpstr>Team Member Roles, cont’d</vt:lpstr>
      <vt:lpstr>Team Projects</vt:lpstr>
      <vt:lpstr>Ruby on Rails</vt:lpstr>
      <vt:lpstr>Ruby on Rails Features</vt:lpstr>
      <vt:lpstr>Team Projects, cont’d</vt:lpstr>
      <vt:lpstr>Project Teams</vt:lpstr>
      <vt:lpstr>Project Teams, cont’d</vt:lpstr>
      <vt:lpstr>Individual Responsibilities</vt:lpstr>
      <vt:lpstr>Postmortem Assessment Report</vt:lpstr>
      <vt:lpstr>Project Team Activities</vt:lpstr>
      <vt:lpstr>Grading</vt:lpstr>
      <vt:lpstr>Grading, cont’d</vt:lpstr>
      <vt:lpstr>Required Textbooks</vt:lpstr>
      <vt:lpstr>Software to Install Locally</vt:lpstr>
      <vt:lpstr>Reminders: By Monday, February 1</vt:lpstr>
      <vt:lpstr>High-Level Architecture of a Web Application</vt:lpstr>
      <vt:lpstr>Static Web Pages</vt:lpstr>
      <vt:lpstr>Dynamic Web Pages</vt:lpstr>
      <vt:lpstr>Architecture of a Rails Application</vt:lpstr>
      <vt:lpstr>Architecture of a Rails Application,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143</cp:revision>
  <dcterms:created xsi:type="dcterms:W3CDTF">2008-01-12T03:52:55Z</dcterms:created>
  <dcterms:modified xsi:type="dcterms:W3CDTF">2016-01-28T21:01:51Z</dcterms:modified>
  <cp:category/>
</cp:coreProperties>
</file>