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82" r:id="rId2"/>
    <p:sldId id="333" r:id="rId3"/>
    <p:sldId id="334" r:id="rId4"/>
    <p:sldId id="335" r:id="rId5"/>
    <p:sldId id="336" r:id="rId6"/>
    <p:sldId id="337" r:id="rId7"/>
    <p:sldId id="338" r:id="rId8"/>
    <p:sldId id="340" r:id="rId9"/>
    <p:sldId id="339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65" r:id="rId23"/>
    <p:sldId id="353" r:id="rId24"/>
    <p:sldId id="366" r:id="rId25"/>
    <p:sldId id="354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7" r:id="rId36"/>
    <p:sldId id="368" r:id="rId37"/>
    <p:sldId id="369" r:id="rId38"/>
    <p:sldId id="37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8F0000"/>
    <a:srgbClr val="0432FF"/>
    <a:srgbClr val="008F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36" autoAdjust="0"/>
    <p:restoredTop sz="50000" autoAdjust="0"/>
  </p:normalViewPr>
  <p:slideViewPr>
    <p:cSldViewPr>
      <p:cViewPr varScale="1">
        <p:scale>
          <a:sx n="137" d="100"/>
          <a:sy n="137" d="100"/>
        </p:scale>
        <p:origin x="200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4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March 6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ckaro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s://en.wikipedia.org/wiki/OLAP_cub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OLAP_cube" TargetMode="External"/><Relationship Id="rId4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OLAP_cube" TargetMode="External"/><Relationship Id="rId4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OLAP_cube" TargetMode="External"/><Relationship Id="rId4" Type="http://schemas.openxmlformats.org/officeDocument/2006/relationships/image" Target="../media/image22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emos.telerik.com/aspnet-ajax/pivotgrid/examples/olap/defaultcs.aspx" TargetMode="External"/><Relationship Id="rId2" Type="http://schemas.openxmlformats.org/officeDocument/2006/relationships/hyperlink" Target="http://olaponline.radar-soft.com/Demos/HtmlOLAPGrid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ftwareadvice.com/bi/?more=true#mor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March 6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In a typical dimension of a star schema, either: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The values of a dimension’s attributes </a:t>
            </a:r>
            <a:r>
              <a:rPr lang="en-US" u="sng" dirty="0"/>
              <a:t>do not change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change extremely rarely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Examples: store address, customer gender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OR: The values of a dimension’s attributes </a:t>
            </a:r>
            <a:br>
              <a:rPr lang="en-US" dirty="0"/>
            </a:br>
            <a:r>
              <a:rPr lang="en-US" u="sng" dirty="0"/>
              <a:t>change occasionally and sporadically</a:t>
            </a:r>
            <a:r>
              <a:rPr lang="en-US" dirty="0"/>
              <a:t> over time.</a:t>
            </a:r>
          </a:p>
          <a:p>
            <a:pPr lvl="2"/>
            <a:r>
              <a:rPr lang="en-US" dirty="0"/>
              <a:t>Example: customer address</a:t>
            </a:r>
          </a:p>
          <a:p>
            <a:pPr lvl="6"/>
            <a:endParaRPr lang="en-US" dirty="0"/>
          </a:p>
          <a:p>
            <a:r>
              <a:rPr lang="en-US" dirty="0"/>
              <a:t>Three approaches to handling slowly changing dimensions: Type 1, Type 2, and Type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Simply change the value in the </a:t>
            </a:r>
            <a:br>
              <a:rPr lang="en-US" dirty="0"/>
            </a:br>
            <a:r>
              <a:rPr lang="en-US" dirty="0"/>
              <a:t>dimension table’s record.</a:t>
            </a:r>
          </a:p>
          <a:p>
            <a:pPr lvl="1"/>
            <a:r>
              <a:rPr lang="en-US" dirty="0"/>
              <a:t>Often used to </a:t>
            </a:r>
            <a:r>
              <a:rPr lang="en-US" u="sng" dirty="0"/>
              <a:t>correct errors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2697488"/>
            <a:ext cx="4925776" cy="20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4773017"/>
            <a:ext cx="4967592" cy="203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821894" y="5926843"/>
            <a:ext cx="914390" cy="24532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19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0958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u="sng" dirty="0"/>
              <a:t>Preserve history</a:t>
            </a:r>
            <a:r>
              <a:rPr lang="en-US" dirty="0"/>
              <a:t> by creating an additional row with the new value.</a:t>
            </a:r>
          </a:p>
          <a:p>
            <a:pPr lvl="1"/>
            <a:r>
              <a:rPr lang="en-US" dirty="0"/>
              <a:t>Often used with timestamps.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821894" y="5926843"/>
            <a:ext cx="914390" cy="24532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2694092"/>
            <a:ext cx="4571950" cy="18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4685394"/>
            <a:ext cx="6947190" cy="212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530090" y="6244352"/>
            <a:ext cx="6217852" cy="202135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70" y="196597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2146" y="3063244"/>
            <a:ext cx="316894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</a:rPr>
              <a:t>Now you see why this analytical</a:t>
            </a:r>
          </a:p>
          <a:p>
            <a:r>
              <a:rPr lang="en-US" sz="1600" dirty="0">
                <a:solidFill>
                  <a:srgbClr val="0033CC"/>
                </a:solidFill>
              </a:rPr>
              <a:t>table uses the separate</a:t>
            </a:r>
          </a:p>
          <a:p>
            <a:r>
              <a:rPr lang="en-US" sz="1600" u="sng" dirty="0">
                <a:solidFill>
                  <a:srgbClr val="0033CC"/>
                </a:solidFill>
              </a:rPr>
              <a:t>surrogate key</a:t>
            </a:r>
            <a:r>
              <a:rPr lang="en-US" sz="1600" dirty="0">
                <a:solidFill>
                  <a:srgbClr val="0033CC"/>
                </a:solidFill>
              </a:rPr>
              <a:t> </a:t>
            </a:r>
            <a:r>
              <a:rPr lang="en-US" sz="1600" b="1" dirty="0" err="1">
                <a:solidFill>
                  <a:srgbClr val="0033CC"/>
                </a:solidFill>
              </a:rPr>
              <a:t>CustomerKey</a:t>
            </a:r>
            <a:endParaRPr lang="en-US" sz="1600" b="1" dirty="0">
              <a:solidFill>
                <a:srgbClr val="0033CC"/>
              </a:solidFill>
            </a:endParaRPr>
          </a:p>
          <a:p>
            <a:r>
              <a:rPr lang="en-US" sz="1600" dirty="0">
                <a:solidFill>
                  <a:srgbClr val="0033CC"/>
                </a:solidFill>
              </a:rPr>
              <a:t>rather than the operational</a:t>
            </a:r>
          </a:p>
          <a:p>
            <a:r>
              <a:rPr lang="en-US" sz="1600" dirty="0">
                <a:solidFill>
                  <a:srgbClr val="0033CC"/>
                </a:solidFill>
              </a:rPr>
              <a:t>table’s primary key </a:t>
            </a:r>
            <a:r>
              <a:rPr lang="en-US" sz="1600" b="1" dirty="0" err="1">
                <a:solidFill>
                  <a:srgbClr val="0033CC"/>
                </a:solidFill>
              </a:rPr>
              <a:t>CustomerID</a:t>
            </a:r>
            <a:r>
              <a:rPr lang="en-US" sz="16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6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Slowly Changing Dimensions: Type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Create “previous” and “current” columns.</a:t>
            </a:r>
          </a:p>
          <a:p>
            <a:pPr lvl="1"/>
            <a:r>
              <a:rPr lang="en-US" dirty="0"/>
              <a:t>Only a fixed number of changes is possible.</a:t>
            </a:r>
          </a:p>
          <a:p>
            <a:pPr lvl="1"/>
            <a:r>
              <a:rPr lang="en-US" dirty="0"/>
              <a:t>Record only a limited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" y="2788044"/>
            <a:ext cx="4453188" cy="182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7" y="4703226"/>
            <a:ext cx="7137196" cy="20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641328" y="5241499"/>
            <a:ext cx="3506174" cy="1157538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3028" y="2782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102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 tables can be </a:t>
            </a:r>
            <a:r>
              <a:rPr lang="en-US" u="sng" dirty="0"/>
              <a:t>unnormalized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Fewer tables = faster joins = faster queries.</a:t>
            </a:r>
          </a:p>
          <a:p>
            <a:pPr lvl="4"/>
            <a:endParaRPr lang="en-US" dirty="0"/>
          </a:p>
          <a:p>
            <a:r>
              <a:rPr lang="en-US" dirty="0"/>
              <a:t>Update anomalies are </a:t>
            </a:r>
            <a:r>
              <a:rPr lang="en-US" u="sng" dirty="0"/>
              <a:t>not</a:t>
            </a:r>
            <a:r>
              <a:rPr lang="en-US" dirty="0"/>
              <a:t> a concern.</a:t>
            </a:r>
          </a:p>
          <a:p>
            <a:pPr lvl="1"/>
            <a:r>
              <a:rPr lang="en-US" dirty="0"/>
              <a:t>Dimension tables are slowly changing.</a:t>
            </a:r>
          </a:p>
          <a:p>
            <a:pPr lvl="1"/>
            <a:r>
              <a:rPr lang="en-US" dirty="0"/>
              <a:t>Updates happen rarely if at all.</a:t>
            </a:r>
          </a:p>
          <a:p>
            <a:pPr lvl="5"/>
            <a:endParaRPr lang="en-US" dirty="0"/>
          </a:p>
          <a:p>
            <a:r>
              <a:rPr lang="en-US" dirty="0"/>
              <a:t>An </a:t>
            </a:r>
            <a:r>
              <a:rPr lang="en-US" u="sng" dirty="0"/>
              <a:t>undesirable snowflake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results from unnecessarily normalizing dimension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4925"/>
            <a:ext cx="8039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4659" y="5623536"/>
            <a:ext cx="34692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Unnormalized dimension tables.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58887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5688"/>
            <a:ext cx="8869363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1854" y="5806414"/>
            <a:ext cx="3003321" cy="369332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Avoid creating a snowflake!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9414" y="960147"/>
            <a:ext cx="190819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rgbClr val="A4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8976" y="4434829"/>
            <a:ext cx="813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A12A03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80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Architecture: Bill </a:t>
            </a:r>
            <a:r>
              <a:rPr lang="en-US" dirty="0" err="1"/>
              <a:t>Inmon</a:t>
            </a:r>
            <a:r>
              <a:rPr lang="en-US" dirty="0"/>
              <a:t>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5533"/>
            <a:ext cx="86868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7537" y="5623536"/>
            <a:ext cx="3139727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Normalized Data Warehouse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54771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Architecture: Ralph Kimball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5222"/>
            <a:ext cx="77247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0342" y="5623536"/>
            <a:ext cx="4389072" cy="369332"/>
          </a:xfrm>
          <a:prstGeom prst="rect">
            <a:avLst/>
          </a:prstGeom>
          <a:solidFill>
            <a:srgbClr val="FFFFC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Dimensionally Modeled Data Warehouse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2764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Architecture: Independent Data Marts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35" y="1234464"/>
            <a:ext cx="624998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3293" y="5714975"/>
            <a:ext cx="2340267" cy="369332"/>
          </a:xfrm>
          <a:prstGeom prst="rect">
            <a:avLst/>
          </a:prstGeom>
          <a:solidFill>
            <a:srgbClr val="A4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Inferior – Do not use!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353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your emphasis on </a:t>
            </a:r>
            <a:r>
              <a:rPr lang="en-US" u="sng" dirty="0"/>
              <a:t>data management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 do you manage the data that are you use?</a:t>
            </a:r>
          </a:p>
          <a:p>
            <a:pPr lvl="5"/>
            <a:endParaRPr lang="en-US" dirty="0"/>
          </a:p>
          <a:p>
            <a:r>
              <a:rPr lang="en-US" dirty="0"/>
              <a:t>Data models:</a:t>
            </a:r>
          </a:p>
          <a:p>
            <a:pPr lvl="1"/>
            <a:r>
              <a:rPr lang="en-US" dirty="0"/>
              <a:t>Operational tables</a:t>
            </a:r>
          </a:p>
          <a:p>
            <a:pPr lvl="1"/>
            <a:r>
              <a:rPr lang="en-US" dirty="0"/>
              <a:t>Analytical tables</a:t>
            </a:r>
          </a:p>
          <a:p>
            <a:pPr lvl="5"/>
            <a:endParaRPr lang="en-US" dirty="0"/>
          </a:p>
          <a:p>
            <a:r>
              <a:rPr lang="en-US" dirty="0"/>
              <a:t>Data operations:</a:t>
            </a:r>
          </a:p>
          <a:p>
            <a:pPr lvl="1"/>
            <a:r>
              <a:rPr lang="en-US" dirty="0"/>
              <a:t>Queries and updates of the operational tables.</a:t>
            </a:r>
          </a:p>
          <a:p>
            <a:pPr lvl="1"/>
            <a:r>
              <a:rPr lang="en-US" dirty="0"/>
              <a:t>Your ETL process.</a:t>
            </a:r>
          </a:p>
          <a:p>
            <a:pPr lvl="1"/>
            <a:r>
              <a:rPr lang="en-US" dirty="0"/>
              <a:t>Queries of the analytical tables for data analysis.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6244" y="2331732"/>
            <a:ext cx="407675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</a:rPr>
              <a:t>You can use </a:t>
            </a:r>
            <a:r>
              <a:rPr lang="en-US" sz="1600" u="sng" dirty="0">
                <a:solidFill>
                  <a:srgbClr val="0033CC"/>
                </a:solidFill>
              </a:rPr>
              <a:t>actual downloaded data</a:t>
            </a:r>
            <a:r>
              <a:rPr lang="en-US" sz="1600" dirty="0">
                <a:solidFill>
                  <a:srgbClr val="0033CC"/>
                </a:solidFill>
              </a:rPr>
              <a:t> or</a:t>
            </a:r>
          </a:p>
          <a:p>
            <a:r>
              <a:rPr lang="en-US" sz="1600" u="sng" dirty="0">
                <a:solidFill>
                  <a:srgbClr val="0033CC"/>
                </a:solidFill>
              </a:rPr>
              <a:t>fake data</a:t>
            </a:r>
            <a:r>
              <a:rPr lang="en-US" sz="1600" dirty="0">
                <a:solidFill>
                  <a:srgbClr val="0033CC"/>
                </a:solidFill>
              </a:rPr>
              <a:t> created by data generation tools.</a:t>
            </a:r>
          </a:p>
          <a:p>
            <a:r>
              <a:rPr lang="en-US" sz="1600" dirty="0">
                <a:solidFill>
                  <a:srgbClr val="0033CC"/>
                </a:solidFill>
              </a:rPr>
              <a:t>Example: </a:t>
            </a:r>
            <a:r>
              <a:rPr lang="en-US" sz="1600" dirty="0">
                <a:solidFill>
                  <a:srgbClr val="0033CC"/>
                </a:solidFill>
                <a:hlinkClick r:id="rId2"/>
              </a:rPr>
              <a:t>https://www.mockaroo.com/</a:t>
            </a:r>
            <a:r>
              <a:rPr lang="en-US" sz="160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95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Transaction Processing (OLTP)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Online</a:t>
            </a:r>
            <a:r>
              <a:rPr lang="en-US" dirty="0"/>
              <a:t>: The computer </a:t>
            </a:r>
            <a:r>
              <a:rPr lang="en-US" u="sng" dirty="0"/>
              <a:t>responds immediately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very quickly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online ≠ Internet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OLTP</a:t>
            </a:r>
            <a:r>
              <a:rPr lang="en-US" dirty="0"/>
              <a:t>: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online </a:t>
            </a:r>
            <a:r>
              <a:rPr lang="en-US" u="sng" dirty="0"/>
              <a:t>transaction</a:t>
            </a:r>
            <a:r>
              <a:rPr lang="en-US" dirty="0"/>
              <a:t> processing</a:t>
            </a:r>
          </a:p>
          <a:p>
            <a:pPr lvl="1"/>
            <a:r>
              <a:rPr lang="en-US" dirty="0"/>
              <a:t>Use the </a:t>
            </a:r>
            <a:r>
              <a:rPr lang="en-US" u="sng" dirty="0"/>
              <a:t>operational databas</a:t>
            </a:r>
            <a:r>
              <a:rPr lang="en-US" dirty="0"/>
              <a:t>e for OLTP.</a:t>
            </a:r>
          </a:p>
          <a:p>
            <a:pPr lvl="5"/>
            <a:endParaRPr lang="en-US" dirty="0"/>
          </a:p>
          <a:p>
            <a:r>
              <a:rPr lang="en-US" dirty="0"/>
              <a:t>Update and query operational data.</a:t>
            </a:r>
          </a:p>
          <a:p>
            <a:r>
              <a:rPr lang="en-US" dirty="0"/>
              <a:t>Present data</a:t>
            </a:r>
          </a:p>
          <a:p>
            <a:pPr lvl="1"/>
            <a:r>
              <a:rPr lang="en-US" dirty="0"/>
              <a:t>Generate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Analytical Processing (OLAP)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data from data warehouses and/or </a:t>
            </a:r>
            <a:br>
              <a:rPr lang="en-US" dirty="0"/>
            </a:br>
            <a:r>
              <a:rPr lang="en-US" dirty="0"/>
              <a:t>data marts to analyze and present data.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OLAP</a:t>
            </a:r>
            <a:r>
              <a:rPr lang="en-US" dirty="0"/>
              <a:t>: online </a:t>
            </a:r>
            <a:r>
              <a:rPr lang="en-US" u="sng" dirty="0"/>
              <a:t>analytical</a:t>
            </a:r>
            <a:r>
              <a:rPr lang="en-US" dirty="0"/>
              <a:t> processing</a:t>
            </a:r>
          </a:p>
          <a:p>
            <a:pPr lvl="1"/>
            <a:r>
              <a:rPr lang="en-US" dirty="0"/>
              <a:t>Use the </a:t>
            </a:r>
            <a:r>
              <a:rPr lang="en-US" u="sng" dirty="0"/>
              <a:t>analytical</a:t>
            </a:r>
            <a:r>
              <a:rPr lang="en-US" dirty="0"/>
              <a:t> database for OLAP.</a:t>
            </a:r>
          </a:p>
          <a:p>
            <a:pPr lvl="5"/>
            <a:endParaRPr lang="en-US" dirty="0"/>
          </a:p>
          <a:p>
            <a:r>
              <a:rPr lang="en-US" dirty="0"/>
              <a:t>OLAP tools</a:t>
            </a:r>
          </a:p>
          <a:p>
            <a:pPr lvl="1"/>
            <a:r>
              <a:rPr lang="en-US" dirty="0"/>
              <a:t>Support decision making.</a:t>
            </a:r>
          </a:p>
          <a:p>
            <a:pPr lvl="1"/>
            <a:r>
              <a:rPr lang="en-US" dirty="0"/>
              <a:t>Read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Drill up and drill down</a:t>
            </a:r>
          </a:p>
          <a:p>
            <a:r>
              <a:rPr lang="en-US" dirty="0"/>
              <a:t>Slice and dice</a:t>
            </a:r>
          </a:p>
          <a:p>
            <a:r>
              <a:rPr lang="en-US" dirty="0"/>
              <a:t>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Drill through </a:t>
            </a:r>
            <a:r>
              <a:rPr lang="en-US" u="sng" dirty="0"/>
              <a:t>dimension hierarchies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Location: country </a:t>
            </a:r>
            <a:r>
              <a:rPr lang="en-US" dirty="0">
                <a:sym typeface="Wingdings"/>
              </a:rPr>
              <a:t> state  region  city  store</a:t>
            </a:r>
          </a:p>
          <a:p>
            <a:pPr lvl="2"/>
            <a:r>
              <a:rPr lang="en-US" dirty="0">
                <a:sym typeface="Wingdings"/>
              </a:rPr>
              <a:t>Time: year  quarter  month  week  day  hour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Drill up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roll up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Aggregate the data.</a:t>
            </a:r>
          </a:p>
          <a:p>
            <a:pPr lvl="1"/>
            <a:r>
              <a:rPr lang="en-US" dirty="0"/>
              <a:t>Make the data granularity </a:t>
            </a:r>
            <a:r>
              <a:rPr lang="en-US" u="sng" dirty="0"/>
              <a:t>coarser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Drill down</a:t>
            </a:r>
          </a:p>
          <a:p>
            <a:pPr lvl="1"/>
            <a:r>
              <a:rPr lang="en-US" dirty="0"/>
              <a:t>Make the data granularity </a:t>
            </a:r>
            <a:r>
              <a:rPr lang="en-US" u="sng" dirty="0"/>
              <a:t>finer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Screen Shot 2015-10-20 at 9.2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89" y="1325903"/>
            <a:ext cx="4440944" cy="3665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7390" y="5074902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  <p:pic>
        <p:nvPicPr>
          <p:cNvPr id="8" name="Picture 7" descr="Screen Shot 2015-10-20 at 9.22.52 PM.png">
            <a:extLst>
              <a:ext uri="{FF2B5EF4-FFF2-40B4-BE49-F238E27FC236}">
                <a16:creationId xmlns:a16="http://schemas.microsoft.com/office/drawing/2014/main" id="{336E5FAB-6BAF-954A-99AB-0411EE080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325903"/>
            <a:ext cx="3805830" cy="3665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D9BE66-37EA-AC45-8C4E-A53191CB4698}"/>
              </a:ext>
            </a:extLst>
          </p:cNvPr>
          <p:cNvSpPr txBox="1"/>
          <p:nvPr/>
        </p:nvSpPr>
        <p:spPr>
          <a:xfrm>
            <a:off x="3906047" y="3520439"/>
            <a:ext cx="133190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</a:rPr>
              <a:t>OLAP cubes</a:t>
            </a:r>
          </a:p>
        </p:txBody>
      </p:sp>
    </p:spTree>
    <p:extLst>
      <p:ext uri="{BB962C8B-B14F-4D97-AF65-F5344CB8AC3E}">
        <p14:creationId xmlns:p14="http://schemas.microsoft.com/office/powerpoint/2010/main" val="38481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C957A-A576-D34F-9B48-E44185B9EFF2}"/>
              </a:ext>
            </a:extLst>
          </p:cNvPr>
          <p:cNvSpPr txBox="1"/>
          <p:nvPr/>
        </p:nvSpPr>
        <p:spPr>
          <a:xfrm>
            <a:off x="3089061" y="4341039"/>
            <a:ext cx="29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https://en.wikipedia.org/wiki/OLAP_cube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B76BF-CF01-A945-A606-F69063A49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77" y="1414665"/>
            <a:ext cx="7814328" cy="2834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72F587-AA4C-D94F-A90E-2BDA9379D259}"/>
              </a:ext>
            </a:extLst>
          </p:cNvPr>
          <p:cNvSpPr txBox="1"/>
          <p:nvPr/>
        </p:nvSpPr>
        <p:spPr>
          <a:xfrm>
            <a:off x="3133592" y="4800585"/>
            <a:ext cx="287681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German: Schutz = protection</a:t>
            </a:r>
          </a:p>
          <a:p>
            <a:r>
              <a:rPr lang="en-US" sz="1200" dirty="0">
                <a:solidFill>
                  <a:srgbClr val="0033CC"/>
                </a:solidFill>
              </a:rPr>
              <a:t>               </a:t>
            </a:r>
            <a:r>
              <a:rPr lang="en-US" sz="1200" dirty="0" err="1">
                <a:solidFill>
                  <a:srgbClr val="0033CC"/>
                </a:solidFill>
              </a:rPr>
              <a:t>Ausrüstung</a:t>
            </a:r>
            <a:r>
              <a:rPr lang="en-US" sz="1200" dirty="0">
                <a:solidFill>
                  <a:srgbClr val="0033CC"/>
                </a:solidFill>
              </a:rPr>
              <a:t> = gear, equipment</a:t>
            </a:r>
          </a:p>
          <a:p>
            <a:r>
              <a:rPr lang="en-US" sz="1200" dirty="0">
                <a:solidFill>
                  <a:srgbClr val="0033CC"/>
                </a:solidFill>
              </a:rPr>
              <a:t>               </a:t>
            </a:r>
            <a:r>
              <a:rPr lang="en-US" sz="1200" dirty="0" err="1">
                <a:solidFill>
                  <a:srgbClr val="0033CC"/>
                </a:solidFill>
              </a:rPr>
              <a:t>Bergsteigen</a:t>
            </a:r>
            <a:r>
              <a:rPr lang="en-US" sz="1200" dirty="0">
                <a:solidFill>
                  <a:srgbClr val="0033CC"/>
                </a:solidFill>
              </a:rPr>
              <a:t> = mountaineering</a:t>
            </a:r>
          </a:p>
          <a:p>
            <a:r>
              <a:rPr lang="en-US" sz="1200" dirty="0">
                <a:solidFill>
                  <a:srgbClr val="0033CC"/>
                </a:solidFill>
              </a:rPr>
              <a:t>               </a:t>
            </a:r>
            <a:r>
              <a:rPr lang="en-US" sz="1200" dirty="0" err="1">
                <a:solidFill>
                  <a:srgbClr val="0033CC"/>
                </a:solidFill>
              </a:rPr>
              <a:t>Insekt</a:t>
            </a:r>
            <a:r>
              <a:rPr lang="en-US" sz="1200" dirty="0">
                <a:solidFill>
                  <a:srgbClr val="0033CC"/>
                </a:solidFill>
              </a:rPr>
              <a:t> = insect</a:t>
            </a:r>
          </a:p>
          <a:p>
            <a:r>
              <a:rPr lang="en-US" sz="1200" dirty="0">
                <a:solidFill>
                  <a:srgbClr val="0033CC"/>
                </a:solidFill>
              </a:rPr>
              <a:t>               </a:t>
            </a:r>
            <a:r>
              <a:rPr lang="en-US" sz="1200" dirty="0" err="1">
                <a:solidFill>
                  <a:srgbClr val="0033CC"/>
                </a:solidFill>
              </a:rPr>
              <a:t>Sonne</a:t>
            </a:r>
            <a:r>
              <a:rPr lang="en-US" sz="1200" dirty="0">
                <a:solidFill>
                  <a:srgbClr val="0033CC"/>
                </a:solidFill>
              </a:rPr>
              <a:t> = sun</a:t>
            </a:r>
          </a:p>
          <a:p>
            <a:r>
              <a:rPr lang="en-US" sz="1200" dirty="0">
                <a:solidFill>
                  <a:srgbClr val="0033CC"/>
                </a:solidFill>
              </a:rPr>
              <a:t>               </a:t>
            </a:r>
            <a:r>
              <a:rPr lang="en-US" sz="1200" dirty="0" err="1">
                <a:solidFill>
                  <a:srgbClr val="0033CC"/>
                </a:solidFill>
              </a:rPr>
              <a:t>Erste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 err="1">
                <a:solidFill>
                  <a:srgbClr val="0033CC"/>
                </a:solidFill>
              </a:rPr>
              <a:t>Hilfe</a:t>
            </a:r>
            <a:r>
              <a:rPr lang="en-US" sz="1200" dirty="0">
                <a:solidFill>
                  <a:srgbClr val="0033CC"/>
                </a:solidFill>
              </a:rPr>
              <a:t> = first aid</a:t>
            </a:r>
          </a:p>
        </p:txBody>
      </p:sp>
    </p:spTree>
    <p:extLst>
      <p:ext uri="{BB962C8B-B14F-4D97-AF65-F5344CB8AC3E}">
        <p14:creationId xmlns:p14="http://schemas.microsoft.com/office/powerpoint/2010/main" val="2413196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Slice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Slice</a:t>
            </a:r>
            <a:r>
              <a:rPr lang="en-US" dirty="0"/>
              <a:t>: Select </a:t>
            </a:r>
            <a:r>
              <a:rPr lang="en-US" u="sng" dirty="0"/>
              <a:t>one value</a:t>
            </a:r>
            <a:r>
              <a:rPr lang="en-US" dirty="0"/>
              <a:t> of a dimension attribute.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creen Shot 2015-10-20 at 9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965976"/>
            <a:ext cx="3017487" cy="3677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147" y="5623536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C4B5C-002D-964D-A155-85AC58A31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154" y="2103137"/>
            <a:ext cx="5429770" cy="2040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DD7F5-289B-074F-8144-0196858C0EAE}"/>
              </a:ext>
            </a:extLst>
          </p:cNvPr>
          <p:cNvSpPr txBox="1"/>
          <p:nvPr/>
        </p:nvSpPr>
        <p:spPr>
          <a:xfrm>
            <a:off x="5486390" y="5623536"/>
            <a:ext cx="29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https://en.wikipedia.org/wiki/OLAP_cube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863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38116" cy="944893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Dice: </a:t>
            </a:r>
            <a:r>
              <a:rPr lang="en-US" dirty="0"/>
              <a:t>Select (not necessarily consecutive) attribute values from </a:t>
            </a:r>
            <a:r>
              <a:rPr lang="en-US" u="sng" dirty="0"/>
              <a:t>two or more dimensions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5-10-20 at 9.2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700"/>
            <a:ext cx="2560337" cy="3676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E1489-C135-2340-8D60-F5981AF7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556" y="2880366"/>
            <a:ext cx="5670959" cy="2926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CDD86-1ECB-EA49-B576-21689B73B337}"/>
              </a:ext>
            </a:extLst>
          </p:cNvPr>
          <p:cNvSpPr txBox="1"/>
          <p:nvPr/>
        </p:nvSpPr>
        <p:spPr>
          <a:xfrm>
            <a:off x="5393864" y="5895170"/>
            <a:ext cx="29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https://en.wikipedia.org/wiki/OLAP_cube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505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Pivot:</a:t>
            </a:r>
            <a:r>
              <a:rPr lang="en-US" dirty="0"/>
              <a:t> Reorganize query results by </a:t>
            </a:r>
            <a:r>
              <a:rPr lang="en-US" u="sng" dirty="0"/>
              <a:t>rotation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5-10-20 at 9.3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6" y="1867137"/>
            <a:ext cx="3474682" cy="3635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971" y="5623536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0293E-A999-514E-8AE9-C09D6E465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437" y="1965976"/>
            <a:ext cx="5053725" cy="2468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F7DA7-E991-A04C-8FA0-A59F93DAAC0F}"/>
              </a:ext>
            </a:extLst>
          </p:cNvPr>
          <p:cNvSpPr txBox="1"/>
          <p:nvPr/>
        </p:nvSpPr>
        <p:spPr>
          <a:xfrm>
            <a:off x="5486390" y="5623536"/>
            <a:ext cx="29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https://en.wikipedia.org/wiki/OLAP_cube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245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Conformed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multiple star schemas share a common set of dimensions, the dimensions are called </a:t>
            </a:r>
            <a:r>
              <a:rPr lang="en-US" dirty="0">
                <a:solidFill>
                  <a:srgbClr val="B23C00"/>
                </a:solidFill>
              </a:rPr>
              <a:t>conformed dimensions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Conformed dimensions enable analyses to span multiple star schemas, where the schemas share a </a:t>
            </a:r>
            <a:r>
              <a:rPr lang="en-US" u="sng" dirty="0"/>
              <a:t>common view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the world.</a:t>
            </a:r>
          </a:p>
          <a:p>
            <a:pPr lvl="1"/>
            <a:r>
              <a:rPr lang="en-US" dirty="0"/>
              <a:t>For example, all the schemas must share </a:t>
            </a:r>
            <a:br>
              <a:rPr lang="en-US" dirty="0"/>
            </a:br>
            <a:r>
              <a:rPr lang="en-US" dirty="0"/>
              <a:t>a common view of what a customer is.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Drill across</a:t>
            </a:r>
            <a:r>
              <a:rPr lang="en-US" dirty="0"/>
              <a:t>: A OLAP operation that </a:t>
            </a:r>
            <a:br>
              <a:rPr lang="en-US" dirty="0"/>
            </a:br>
            <a:r>
              <a:rPr lang="en-US" dirty="0"/>
              <a:t>spans multiple star schemas.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User application</a:t>
            </a:r>
            <a:r>
              <a:rPr lang="en-US" dirty="0"/>
              <a:t> that invokes the data operations. </a:t>
            </a:r>
          </a:p>
          <a:p>
            <a:pPr lvl="1"/>
            <a:r>
              <a:rPr lang="en-US" dirty="0"/>
              <a:t>Web-based or desktop-based.</a:t>
            </a:r>
          </a:p>
          <a:p>
            <a:pPr lvl="1"/>
            <a:r>
              <a:rPr lang="en-US" dirty="0"/>
              <a:t>PHP, Java, etc.</a:t>
            </a:r>
          </a:p>
          <a:p>
            <a:pPr lvl="1"/>
            <a:r>
              <a:rPr lang="en-US" dirty="0"/>
              <a:t>Fancy GUI or data visualization </a:t>
            </a:r>
            <a:r>
              <a:rPr lang="en-US" u="sng" dirty="0"/>
              <a:t>not</a:t>
            </a:r>
            <a:r>
              <a:rPr lang="en-US" dirty="0"/>
              <a:t> necessary.</a:t>
            </a:r>
          </a:p>
          <a:p>
            <a:pPr lvl="5"/>
            <a:endParaRPr lang="en-US" dirty="0"/>
          </a:p>
          <a:p>
            <a:r>
              <a:rPr lang="en-US" dirty="0"/>
              <a:t>How well did you use the </a:t>
            </a:r>
            <a:r>
              <a:rPr lang="en-US" u="sng" dirty="0"/>
              <a:t>technologies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you learned during the semester?</a:t>
            </a:r>
          </a:p>
          <a:p>
            <a:pPr lvl="1"/>
            <a:r>
              <a:rPr lang="en-US" dirty="0"/>
              <a:t>RDBM, DW, XML, data virtualization, NoSQL</a:t>
            </a:r>
          </a:p>
          <a:p>
            <a:pPr lvl="1"/>
            <a:r>
              <a:rPr lang="en-US" dirty="0" err="1"/>
              <a:t>node.js</a:t>
            </a:r>
            <a:r>
              <a:rPr lang="en-US" dirty="0"/>
              <a:t>, Express, MongoDB, RESTful web services</a:t>
            </a:r>
          </a:p>
          <a:p>
            <a:pPr lvl="1"/>
            <a:r>
              <a:rPr lang="en-US" u="sng" dirty="0"/>
              <a:t>Not all</a:t>
            </a:r>
            <a:r>
              <a:rPr lang="en-US" dirty="0"/>
              <a:t> technologies have to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67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OLAP/BI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770"/>
          </a:xfrm>
        </p:spPr>
        <p:txBody>
          <a:bodyPr/>
          <a:lstStyle/>
          <a:p>
            <a:pPr marL="469900" lvl="1" indent="-469900" eaLnBrk="1" hangingPunct="1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>
                <a:cs typeface="+mn-cs"/>
              </a:rPr>
              <a:t>Users can query fact and dimension tables </a:t>
            </a:r>
            <a:br>
              <a:rPr lang="en-US" sz="2800" dirty="0">
                <a:cs typeface="+mn-cs"/>
              </a:rPr>
            </a:br>
            <a:r>
              <a:rPr lang="en-US" sz="2800" dirty="0">
                <a:cs typeface="+mn-cs"/>
              </a:rPr>
              <a:t>by using simple point-and-click query-building applications.</a:t>
            </a:r>
          </a:p>
          <a:p>
            <a:pPr marL="2316163" lvl="5" indent="-469900">
              <a:buSzPct val="70000"/>
            </a:pPr>
            <a:endParaRPr lang="en-US" dirty="0"/>
          </a:p>
          <a:p>
            <a:pPr marL="469900" lvl="1" indent="-469900" eaLnBrk="1" hangingPunct="1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>
                <a:cs typeface="+mn-cs"/>
              </a:rPr>
              <a:t>Based on user actions, the tool </a:t>
            </a:r>
            <a:r>
              <a:rPr lang="en-US" sz="2800" u="sng" dirty="0">
                <a:cs typeface="+mn-cs"/>
              </a:rPr>
              <a:t>generates and executes</a:t>
            </a:r>
            <a:r>
              <a:rPr lang="en-US" sz="2800" dirty="0">
                <a:cs typeface="+mn-cs"/>
              </a:rPr>
              <a:t> the SQL code on the data warehouse or data mart.</a:t>
            </a:r>
          </a:p>
          <a:p>
            <a:pPr lvl="1"/>
            <a:r>
              <a:rPr lang="en-US" dirty="0"/>
              <a:t>SQL code to drill up or down, slice or dice, or pivot.</a:t>
            </a:r>
          </a:p>
          <a:p>
            <a:pPr lvl="5"/>
            <a:endParaRPr lang="en-US" dirty="0"/>
          </a:p>
          <a:p>
            <a:r>
              <a:rPr lang="en-US" dirty="0"/>
              <a:t>Example OLAP/BI tools</a:t>
            </a:r>
          </a:p>
          <a:p>
            <a:pPr lvl="1"/>
            <a:r>
              <a:rPr lang="en-US" dirty="0"/>
              <a:t>IBM </a:t>
            </a:r>
            <a:r>
              <a:rPr lang="en-US" dirty="0" err="1"/>
              <a:t>Cognos</a:t>
            </a:r>
            <a:r>
              <a:rPr lang="en-US" dirty="0"/>
              <a:t>, Oracle BI, TIBCO </a:t>
            </a:r>
            <a:r>
              <a:rPr lang="en-US" dirty="0" err="1"/>
              <a:t>Spotfire</a:t>
            </a:r>
            <a:r>
              <a:rPr lang="en-US" dirty="0"/>
              <a:t>, Tableau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OLAP/BI Tools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88707"/>
            <a:ext cx="5363679" cy="56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7091" y="3132667"/>
            <a:ext cx="15789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Typical OLAP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tool layout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4394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661229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OLAP/BI Tool 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RadarSoft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http://olaponline.radar-soft.com/Demos/HtmlOLAPGrid.aspx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 err="1"/>
              <a:t>Telerik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http://demos.telerik.com/aspnet-ajax/pivotgrid/examples/olap/defaultcs.aspx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See also: </a:t>
            </a:r>
            <a:r>
              <a:rPr lang="en-US" dirty="0">
                <a:hlinkClick r:id="rId4"/>
              </a:rPr>
              <a:t>http://www.softwareadvice.com/bi/?more=true#more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0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assignment.</a:t>
            </a:r>
          </a:p>
          <a:p>
            <a:pPr lvl="4"/>
            <a:endParaRPr lang="en-US" dirty="0"/>
          </a:p>
          <a:p>
            <a:r>
              <a:rPr lang="en-US" dirty="0"/>
              <a:t>Perform OLAP operations on your </a:t>
            </a:r>
            <a:br>
              <a:rPr lang="en-US" dirty="0"/>
            </a:br>
            <a:r>
              <a:rPr lang="en-US" dirty="0"/>
              <a:t>dimensional model from Assignment #3.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For each of the following operations, </a:t>
            </a:r>
            <a:r>
              <a:rPr lang="en-US" u="sng" dirty="0"/>
              <a:t>write and execute SQL queries</a:t>
            </a:r>
            <a:r>
              <a:rPr lang="en-US" dirty="0"/>
              <a:t> using your sample data:</a:t>
            </a:r>
          </a:p>
          <a:p>
            <a:pPr lvl="1"/>
            <a:r>
              <a:rPr lang="en-US" dirty="0"/>
              <a:t>drill up</a:t>
            </a:r>
          </a:p>
          <a:p>
            <a:pPr lvl="1"/>
            <a:r>
              <a:rPr lang="en-US" dirty="0"/>
              <a:t>drill down</a:t>
            </a:r>
          </a:p>
          <a:p>
            <a:pPr lvl="1"/>
            <a:r>
              <a:rPr lang="en-US" dirty="0"/>
              <a:t>slice</a:t>
            </a:r>
          </a:p>
          <a:p>
            <a:pPr lvl="1"/>
            <a:r>
              <a:rPr lang="en-US" dirty="0"/>
              <a:t>dice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60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OLAP operation, show the query, </a:t>
            </a:r>
            <a:br>
              <a:rPr lang="en-US" dirty="0"/>
            </a:br>
            <a:r>
              <a:rPr lang="en-US" dirty="0"/>
              <a:t>and “before” and “after” query output.</a:t>
            </a:r>
          </a:p>
          <a:p>
            <a:pPr lvl="1"/>
            <a:r>
              <a:rPr lang="en-US" dirty="0"/>
              <a:t>Example: Do a query that shows quarterly results. Then for a drill down, do a query that shows monthly results. For a drill up, do a query that aggregates and shows yearly results.</a:t>
            </a:r>
          </a:p>
          <a:p>
            <a:pPr lvl="5"/>
            <a:endParaRPr lang="en-US" dirty="0"/>
          </a:p>
          <a:p>
            <a:r>
              <a:rPr lang="en-US" dirty="0"/>
              <a:t>Submit a zip file into Canvas containing:</a:t>
            </a:r>
          </a:p>
          <a:p>
            <a:pPr lvl="1"/>
            <a:r>
              <a:rPr lang="en-US" dirty="0"/>
              <a:t>Dump of your dimensional model.</a:t>
            </a:r>
          </a:p>
          <a:p>
            <a:pPr lvl="1"/>
            <a:r>
              <a:rPr lang="en-US" dirty="0"/>
              <a:t>SQL queries and text files containing the results.</a:t>
            </a:r>
          </a:p>
          <a:p>
            <a:pPr lvl="5"/>
            <a:endParaRPr lang="en-US" dirty="0"/>
          </a:p>
          <a:p>
            <a:r>
              <a:rPr lang="en-US" dirty="0"/>
              <a:t>Due Wednesday, March 22.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96E4-8210-3241-8A85-1E186354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Lecture on Thursday!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D9FC3-2C5C-4046-BBC9-9992C19E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Content Management and WordPress</a:t>
            </a:r>
          </a:p>
          <a:p>
            <a:pPr lvl="4"/>
            <a:endParaRPr lang="en-US" dirty="0"/>
          </a:p>
          <a:p>
            <a:r>
              <a:rPr lang="en-US" dirty="0"/>
              <a:t>Lecturer: Bob Nicholson</a:t>
            </a:r>
          </a:p>
          <a:p>
            <a:pPr lvl="1"/>
            <a:r>
              <a:rPr lang="en-US" dirty="0"/>
              <a:t>Longtime friend</a:t>
            </a:r>
          </a:p>
          <a:p>
            <a:pPr lvl="1"/>
            <a:r>
              <a:rPr lang="en-US" dirty="0"/>
              <a:t>Professional web designer</a:t>
            </a:r>
          </a:p>
          <a:p>
            <a:pPr lvl="1"/>
            <a:r>
              <a:rPr lang="en-US" dirty="0"/>
              <a:t>Enterprise software expert</a:t>
            </a:r>
          </a:p>
          <a:p>
            <a:pPr lvl="1"/>
            <a:r>
              <a:rPr lang="en-US" dirty="0"/>
              <a:t>Senior positions at Silicon Valley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17C97-2A03-894F-B00A-E67AF975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778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69EB-283C-4445-9B37-E249484C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3577C-34B9-F944-B989-92A1FE72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data warehousing</a:t>
            </a:r>
          </a:p>
          <a:p>
            <a:r>
              <a:rPr lang="en-US" dirty="0"/>
              <a:t>Review for the midterm</a:t>
            </a:r>
          </a:p>
          <a:p>
            <a:r>
              <a:rPr lang="en-US" dirty="0"/>
              <a:t>Midterm Thursday, March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5FA1C-1F40-4C46-9E19-FE71899F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91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E32C-3FC2-E044-A19D-711A822C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 and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CC4E-29C7-D04C-9ED5-DADB0E4A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dirty="0"/>
              <a:t>Semi-structured data and XML</a:t>
            </a:r>
          </a:p>
          <a:p>
            <a:r>
              <a:rPr lang="en-US" dirty="0"/>
              <a:t>Oxygen XML Editor</a:t>
            </a:r>
          </a:p>
          <a:p>
            <a:r>
              <a:rPr lang="en-US" dirty="0"/>
              <a:t>XPath and XQuery</a:t>
            </a:r>
          </a:p>
          <a:p>
            <a:r>
              <a:rPr lang="en-US" dirty="0"/>
              <a:t>FLWOR expressions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996C-368E-134C-844D-DDE37BB8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E154B-1E83-3443-995A-311A0EB88617}"/>
              </a:ext>
            </a:extLst>
          </p:cNvPr>
          <p:cNvSpPr txBox="1"/>
          <p:nvPr/>
        </p:nvSpPr>
        <p:spPr>
          <a:xfrm>
            <a:off x="2748424" y="3638000"/>
            <a:ext cx="36471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Moved up from after Spring Break</a:t>
            </a:r>
          </a:p>
        </p:txBody>
      </p:sp>
    </p:spTree>
    <p:extLst>
      <p:ext uri="{BB962C8B-B14F-4D97-AF65-F5344CB8AC3E}">
        <p14:creationId xmlns:p14="http://schemas.microsoft.com/office/powerpoint/2010/main" val="2445009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82D6-A95C-8843-ACF6-2088F54A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Spring Break (March 26-30)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6A4A-44F8-2248-91CB-91270530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3 and 5</a:t>
            </a:r>
          </a:p>
          <a:p>
            <a:pPr lvl="1"/>
            <a:r>
              <a:rPr lang="en-US" dirty="0"/>
              <a:t>NoSQL databases and web applications</a:t>
            </a:r>
          </a:p>
          <a:p>
            <a:pPr lvl="1"/>
            <a:r>
              <a:rPr lang="en-US" dirty="0"/>
              <a:t>MongoDB</a:t>
            </a:r>
          </a:p>
          <a:p>
            <a:pPr lvl="1"/>
            <a:r>
              <a:rPr lang="en-US" dirty="0"/>
              <a:t>Documents and collections</a:t>
            </a:r>
          </a:p>
          <a:p>
            <a:pPr lvl="1"/>
            <a:r>
              <a:rPr lang="en-US" dirty="0"/>
              <a:t>CAP theorem vs. ACID </a:t>
            </a:r>
          </a:p>
          <a:p>
            <a:pPr lvl="4"/>
            <a:endParaRPr lang="en-US" dirty="0"/>
          </a:p>
          <a:p>
            <a:r>
              <a:rPr lang="en-US" dirty="0"/>
              <a:t>April 10 and 12</a:t>
            </a:r>
          </a:p>
          <a:p>
            <a:pPr lvl="1"/>
            <a:r>
              <a:rPr lang="en-US" dirty="0"/>
              <a:t>The Express server-side framework</a:t>
            </a:r>
          </a:p>
          <a:p>
            <a:pPr lvl="1"/>
            <a:r>
              <a:rPr lang="en-US" dirty="0"/>
              <a:t>Database CRUD actions and HTTP verbs</a:t>
            </a:r>
          </a:p>
          <a:p>
            <a:pPr lvl="1"/>
            <a:r>
              <a:rPr lang="en-US" dirty="0"/>
              <a:t>The REST API and RESTful web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FF08B-1303-C04D-8660-166B689F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0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report</a:t>
            </a:r>
          </a:p>
          <a:p>
            <a:pPr lvl="1"/>
            <a:r>
              <a:rPr lang="en-US" dirty="0"/>
              <a:t>What is the application?</a:t>
            </a:r>
          </a:p>
          <a:p>
            <a:pPr lvl="1"/>
            <a:r>
              <a:rPr lang="en-US" dirty="0"/>
              <a:t>What data did you use, and where did you get it?</a:t>
            </a:r>
          </a:p>
          <a:p>
            <a:pPr lvl="1"/>
            <a:r>
              <a:rPr lang="en-US" dirty="0"/>
              <a:t>Overview of your data models (in words).</a:t>
            </a:r>
          </a:p>
          <a:p>
            <a:pPr lvl="1"/>
            <a:r>
              <a:rPr lang="en-US" dirty="0"/>
              <a:t>ER diagram</a:t>
            </a:r>
          </a:p>
          <a:p>
            <a:pPr lvl="1"/>
            <a:r>
              <a:rPr lang="en-US" dirty="0"/>
              <a:t>Relational schemas</a:t>
            </a:r>
          </a:p>
          <a:p>
            <a:pPr lvl="1"/>
            <a:r>
              <a:rPr lang="en-US" dirty="0"/>
              <a:t>Star schemas</a:t>
            </a:r>
          </a:p>
          <a:p>
            <a:pPr lvl="1"/>
            <a:r>
              <a:rPr lang="en-US" dirty="0"/>
              <a:t>ETL process</a:t>
            </a:r>
          </a:p>
          <a:p>
            <a:pPr lvl="1"/>
            <a:r>
              <a:rPr lang="en-US" dirty="0"/>
              <a:t>Operational and analytical queries</a:t>
            </a:r>
          </a:p>
          <a:p>
            <a:pPr lvl="1"/>
            <a:r>
              <a:rPr lang="en-US" dirty="0"/>
              <a:t>Example user actions and screen shots of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5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vs. Aggregated Fact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u="sng" dirty="0"/>
              <a:t>detailed fact tabl</a:t>
            </a:r>
            <a:r>
              <a:rPr lang="en-US" dirty="0"/>
              <a:t>e, each row contains </a:t>
            </a:r>
            <a:br>
              <a:rPr lang="en-US" dirty="0"/>
            </a:br>
            <a:r>
              <a:rPr lang="en-US" dirty="0"/>
              <a:t>data about a </a:t>
            </a:r>
            <a:r>
              <a:rPr lang="en-US" u="sng" dirty="0"/>
              <a:t>single fact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In an </a:t>
            </a:r>
            <a:r>
              <a:rPr lang="en-US" u="sng" dirty="0"/>
              <a:t>aggregated fact table</a:t>
            </a:r>
            <a:r>
              <a:rPr lang="en-US" dirty="0"/>
              <a:t>, each row contains a </a:t>
            </a:r>
            <a:r>
              <a:rPr lang="en-US" u="sng" dirty="0"/>
              <a:t>summary of multiple facts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Such as a sum (aggregation) of all sales of a product in a particular store during a single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level of granularity: </a:t>
            </a:r>
            <a:br>
              <a:rPr lang="en-US" dirty="0"/>
            </a:br>
            <a:r>
              <a:rPr lang="en-US" dirty="0"/>
              <a:t>Detailed fact table.</a:t>
            </a:r>
          </a:p>
          <a:p>
            <a:pPr lvl="4"/>
            <a:endParaRPr lang="en-US" dirty="0"/>
          </a:p>
          <a:p>
            <a:r>
              <a:rPr lang="en-US" dirty="0"/>
              <a:t>Courser level of granularity: </a:t>
            </a:r>
            <a:br>
              <a:rPr lang="en-US" dirty="0"/>
            </a:br>
            <a:r>
              <a:rPr lang="en-US" dirty="0"/>
              <a:t>Aggregated fact table.</a:t>
            </a:r>
          </a:p>
          <a:p>
            <a:pPr lvl="4"/>
            <a:endParaRPr lang="en-US" dirty="0"/>
          </a:p>
          <a:p>
            <a:r>
              <a:rPr lang="en-US" u="sng" dirty="0"/>
              <a:t>Finer granularit</a:t>
            </a:r>
            <a:r>
              <a:rPr lang="en-US" dirty="0"/>
              <a:t>y: More analysis power.</a:t>
            </a:r>
          </a:p>
          <a:p>
            <a:r>
              <a:rPr lang="en-US" u="sng" dirty="0"/>
              <a:t>Courser granularity</a:t>
            </a:r>
            <a:r>
              <a:rPr lang="en-US" dirty="0"/>
              <a:t>: Faster queries.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3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05022"/>
          </a:xfrm>
        </p:spPr>
        <p:txBody>
          <a:bodyPr/>
          <a:lstStyle/>
          <a:p>
            <a:r>
              <a:rPr lang="en-US" dirty="0"/>
              <a:t>Granularity can also depend on how the data is collected and loaded into the fact table.</a:t>
            </a:r>
          </a:p>
          <a:p>
            <a:pPr lvl="3"/>
            <a:endParaRPr lang="en-US" dirty="0"/>
          </a:p>
          <a:p>
            <a:r>
              <a:rPr lang="en-US" dirty="0"/>
              <a:t>Example: Load only daily sales.</a:t>
            </a:r>
          </a:p>
          <a:p>
            <a:pPr lvl="1"/>
            <a:r>
              <a:rPr lang="en-US" dirty="0"/>
              <a:t>But then you </a:t>
            </a:r>
            <a:r>
              <a:rPr lang="en-US" u="sng" dirty="0"/>
              <a:t>lose</a:t>
            </a:r>
            <a:r>
              <a:rPr lang="en-US" dirty="0"/>
              <a:t> the ability </a:t>
            </a:r>
            <a:br>
              <a:rPr lang="en-US" dirty="0"/>
            </a:br>
            <a:r>
              <a:rPr lang="en-US" dirty="0"/>
              <a:t>to analyze sales by the hour.</a:t>
            </a:r>
          </a:p>
          <a:p>
            <a:pPr lvl="5"/>
            <a:endParaRPr lang="en-US" dirty="0"/>
          </a:p>
          <a:p>
            <a:r>
              <a:rPr lang="en-US" dirty="0"/>
              <a:t>A solution: Keep both fine-grained and aggregated tables and have them share </a:t>
            </a:r>
            <a:br>
              <a:rPr lang="en-US" dirty="0"/>
            </a:br>
            <a:r>
              <a:rPr lang="en-US" dirty="0"/>
              <a:t>the dimension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1168132"/>
            <a:ext cx="6087916" cy="56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05906" y="561727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4680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Good DW design involves deciding which aggregates are worth storing as tables.</a:t>
            </a:r>
          </a:p>
          <a:p>
            <a:pPr lvl="3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base fact tables</a:t>
            </a:r>
            <a:r>
              <a:rPr lang="en-US" dirty="0"/>
              <a:t> contain data at the finest level of granularity required for full analysis.</a:t>
            </a:r>
          </a:p>
          <a:p>
            <a:pPr lvl="3"/>
            <a:endParaRPr lang="en-US" dirty="0"/>
          </a:p>
          <a:p>
            <a:r>
              <a:rPr lang="en-US" dirty="0"/>
              <a:t>Facts can be </a:t>
            </a:r>
            <a:r>
              <a:rPr lang="en-US" u="sng" dirty="0"/>
              <a:t>pre-summarized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aggregate tables at granularity levels that are determined to be </a:t>
            </a:r>
            <a:r>
              <a:rPr lang="en-US" u="sng" dirty="0"/>
              <a:t>optimal</a:t>
            </a:r>
            <a:r>
              <a:rPr lang="en-US" dirty="0"/>
              <a:t> for certain analysis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962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31406</TotalTime>
  <Words>1233</Words>
  <Application>Microsoft Macintosh PowerPoint</Application>
  <PresentationFormat>On-screen Show (4:3)</PresentationFormat>
  <Paragraphs>321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Times New Roman</vt:lpstr>
      <vt:lpstr>Wingdings</vt:lpstr>
      <vt:lpstr>Quadrant</vt:lpstr>
      <vt:lpstr>CS/SE 157B Database Management Systems II March 6 Class Meeting</vt:lpstr>
      <vt:lpstr>Final Project</vt:lpstr>
      <vt:lpstr>Final Project, cont’d</vt:lpstr>
      <vt:lpstr>Final Project, cont’d</vt:lpstr>
      <vt:lpstr>Detailed vs. Aggregated Fact Tables</vt:lpstr>
      <vt:lpstr>Granularity of the Fact Table</vt:lpstr>
      <vt:lpstr>Granularity of the Fact Table, cont’d</vt:lpstr>
      <vt:lpstr>Granularity of the Fact Table, cont’d</vt:lpstr>
      <vt:lpstr>Granularity of the Fact Table, cont’d</vt:lpstr>
      <vt:lpstr>Slowly Changing Dimensions</vt:lpstr>
      <vt:lpstr>Slowly Changing Dimensions: Type 1</vt:lpstr>
      <vt:lpstr>Slowly Changing Dimensions: Type 2</vt:lpstr>
      <vt:lpstr>Slowly Changing Dimensions: Type 3</vt:lpstr>
      <vt:lpstr>Snowflakes</vt:lpstr>
      <vt:lpstr>Snowflakes, cont’d</vt:lpstr>
      <vt:lpstr>Snowflakes, cont’d</vt:lpstr>
      <vt:lpstr>DW Architecture: Bill Inmon Approach</vt:lpstr>
      <vt:lpstr>DW Architecture: Ralph Kimball Approach</vt:lpstr>
      <vt:lpstr>DW Architecture: Independent Data Marts</vt:lpstr>
      <vt:lpstr>Online Transaction Processing (OLTP)</vt:lpstr>
      <vt:lpstr>Online Analytical Processing (OLAP)</vt:lpstr>
      <vt:lpstr>OLAP Operations</vt:lpstr>
      <vt:lpstr>OLAP Drill Up and Drill Down</vt:lpstr>
      <vt:lpstr>OLAP Drill Up and Drill Down, cont’d</vt:lpstr>
      <vt:lpstr>OLAP Drill Up and Drill Down, cont’d</vt:lpstr>
      <vt:lpstr>OLAP Slice</vt:lpstr>
      <vt:lpstr>OLAP Dice</vt:lpstr>
      <vt:lpstr>Pivot</vt:lpstr>
      <vt:lpstr>Conformed Dimensions</vt:lpstr>
      <vt:lpstr>OLAP/BI Tools</vt:lpstr>
      <vt:lpstr>OLAP/BI Tools, cont’d</vt:lpstr>
      <vt:lpstr>OLAP/BI Tool Demos</vt:lpstr>
      <vt:lpstr>Assignment #4</vt:lpstr>
      <vt:lpstr>Assignment #4, cont’d</vt:lpstr>
      <vt:lpstr>Guest Lecture on Thursday!</vt:lpstr>
      <vt:lpstr>Next Week</vt:lpstr>
      <vt:lpstr>March 20 and 22</vt:lpstr>
      <vt:lpstr>After Spring Break (March 26-30)</vt:lpstr>
    </vt:vector>
  </TitlesOfParts>
  <Company>Apropos Logic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591</cp:revision>
  <dcterms:created xsi:type="dcterms:W3CDTF">2008-01-12T03:52:55Z</dcterms:created>
  <dcterms:modified xsi:type="dcterms:W3CDTF">2018-03-13T06:30:53Z</dcterms:modified>
</cp:coreProperties>
</file>