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ppt/embeddings/Microsoft_Equation7.bin" ContentType="application/vnd.openxmlformats-officedocument.oleObject"/>
  <Override PartName="/ppt/embeddings/Microsoft_Equation8.bin" ContentType="application/vnd.openxmlformats-officedocument.oleObject"/>
  <Override PartName="/ppt/embeddings/Microsoft_Equation9.bin" ContentType="application/vnd.openxmlformats-officedocument.oleObject"/>
  <Override PartName="/ppt/embeddings/Microsoft_Equation10.bin" ContentType="application/vnd.openxmlformats-officedocument.oleObject"/>
  <Override PartName="/ppt/embeddings/Microsoft_Equation11.bin" ContentType="application/vnd.openxmlformats-officedocument.oleObject"/>
  <Override PartName="/ppt/embeddings/Microsoft_Equation12.bin" ContentType="application/vnd.openxmlformats-officedocument.oleObject"/>
  <Override PartName="/ppt/embeddings/Microsoft_Equation13.bin" ContentType="application/vnd.openxmlformats-officedocument.oleObject"/>
  <Override PartName="/ppt/embeddings/Microsoft_Equation14.bin" ContentType="application/vnd.openxmlformats-officedocument.oleObject"/>
  <Override PartName="/ppt/embeddings/Microsoft_Equation15.bin" ContentType="application/vnd.openxmlformats-officedocument.oleObject"/>
  <Override PartName="/ppt/embeddings/Microsoft_Equation16.bin" ContentType="application/vnd.openxmlformats-officedocument.oleObject"/>
  <Override PartName="/ppt/embeddings/Microsoft_Equation17.bin" ContentType="application/vnd.openxmlformats-officedocument.oleObject"/>
  <Override PartName="/ppt/embeddings/Microsoft_Equation18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21.bin" ContentType="application/vnd.openxmlformats-officedocument.oleObject"/>
  <Override PartName="/ppt/embeddings/Microsoft_Equation22.bin" ContentType="application/vnd.openxmlformats-officedocument.oleObject"/>
  <Override PartName="/ppt/embeddings/Microsoft_Equation23.bin" ContentType="application/vnd.openxmlformats-officedocument.oleObject"/>
  <Override PartName="/ppt/embeddings/Microsoft_Equation24.bin" ContentType="application/vnd.openxmlformats-officedocument.oleObject"/>
  <Override PartName="/ppt/embeddings/Microsoft_Equation25.bin" ContentType="application/vnd.openxmlformats-officedocument.oleObject"/>
  <Override PartName="/ppt/embeddings/Microsoft_Equation26.bin" ContentType="application/vnd.openxmlformats-officedocument.oleObject"/>
  <Override PartName="/ppt/embeddings/Microsoft_Equation27.bin" ContentType="application/vnd.openxmlformats-officedocument.oleObject"/>
  <Override PartName="/ppt/embeddings/Microsoft_Equation28.bin" ContentType="application/vnd.openxmlformats-officedocument.oleObject"/>
  <Override PartName="/ppt/embeddings/Microsoft_Equation29.bin" ContentType="application/vnd.openxmlformats-officedocument.oleObject"/>
  <Override PartName="/ppt/embeddings/Microsoft_Equation30.bin" ContentType="application/vnd.openxmlformats-officedocument.oleObject"/>
  <Override PartName="/ppt/embeddings/Microsoft_Equation31.bin" ContentType="application/vnd.openxmlformats-officedocument.oleObject"/>
  <Override PartName="/ppt/embeddings/Microsoft_Equation32.bin" ContentType="application/vnd.openxmlformats-officedocument.oleObject"/>
  <Override PartName="/ppt/embeddings/Microsoft_Equation33.bin" ContentType="application/vnd.openxmlformats-officedocument.oleObject"/>
  <Override PartName="/ppt/embeddings/Microsoft_Equation34.bin" ContentType="application/vnd.openxmlformats-officedocument.oleObject"/>
  <Override PartName="/ppt/embeddings/Microsoft_Equation35.bin" ContentType="application/vnd.openxmlformats-officedocument.oleObject"/>
  <Override PartName="/ppt/embeddings/Microsoft_Equation36.bin" ContentType="application/vnd.openxmlformats-officedocument.oleObject"/>
  <Override PartName="/ppt/embeddings/Microsoft_Equation37.bin" ContentType="application/vnd.openxmlformats-officedocument.oleObject"/>
  <Override PartName="/ppt/embeddings/Microsoft_Equation38.bin" ContentType="application/vnd.openxmlformats-officedocument.oleObject"/>
  <Override PartName="/ppt/embeddings/Microsoft_Equation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256" r:id="rId2"/>
    <p:sldId id="548" r:id="rId3"/>
    <p:sldId id="549" r:id="rId4"/>
    <p:sldId id="550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1" r:id="rId16"/>
    <p:sldId id="566" r:id="rId17"/>
    <p:sldId id="567" r:id="rId18"/>
    <p:sldId id="562" r:id="rId19"/>
    <p:sldId id="568" r:id="rId20"/>
    <p:sldId id="569" r:id="rId21"/>
    <p:sldId id="563" r:id="rId22"/>
    <p:sldId id="570" r:id="rId23"/>
    <p:sldId id="571" r:id="rId24"/>
    <p:sldId id="564" r:id="rId25"/>
    <p:sldId id="572" r:id="rId26"/>
    <p:sldId id="573" r:id="rId27"/>
    <p:sldId id="565" r:id="rId28"/>
    <p:sldId id="574" r:id="rId29"/>
    <p:sldId id="575" r:id="rId30"/>
    <p:sldId id="576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416" autoAdjust="0"/>
    <p:restoredTop sz="98450" autoAdjust="0"/>
  </p:normalViewPr>
  <p:slideViewPr>
    <p:cSldViewPr>
      <p:cViewPr varScale="1">
        <p:scale>
          <a:sx n="137" d="100"/>
          <a:sy n="137" d="100"/>
        </p:scale>
        <p:origin x="-288" y="-96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4.emf"/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0.emf"/><Relationship Id="rId1" Type="http://schemas.openxmlformats.org/officeDocument/2006/relationships/image" Target="../media/image34.emf"/><Relationship Id="rId2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3/7/16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March </a:t>
            </a:r>
            <a:r>
              <a:rPr lang="en-US" sz="1000" baseline="0" dirty="0" smtClean="0"/>
              <a:t>8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5.emf"/><Relationship Id="rId5" Type="http://schemas.openxmlformats.org/officeDocument/2006/relationships/oleObject" Target="../embeddings/Microsoft_Equation3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7.emf"/><Relationship Id="rId5" Type="http://schemas.openxmlformats.org/officeDocument/2006/relationships/oleObject" Target="../embeddings/Microsoft_Equation5.bin"/><Relationship Id="rId6" Type="http://schemas.openxmlformats.org/officeDocument/2006/relationships/image" Target="../media/image8.emf"/><Relationship Id="rId7" Type="http://schemas.openxmlformats.org/officeDocument/2006/relationships/oleObject" Target="../embeddings/Microsoft_Equation6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7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9.bin"/><Relationship Id="rId4" Type="http://schemas.openxmlformats.org/officeDocument/2006/relationships/image" Target="../media/image12.emf"/><Relationship Id="rId5" Type="http://schemas.openxmlformats.org/officeDocument/2006/relationships/image" Target="../media/image14.jpeg"/><Relationship Id="rId6" Type="http://schemas.openxmlformats.org/officeDocument/2006/relationships/oleObject" Target="../embeddings/Microsoft_Equation10.bin"/><Relationship Id="rId7" Type="http://schemas.openxmlformats.org/officeDocument/2006/relationships/image" Target="../media/image13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image" Target="../media/image15.emf"/><Relationship Id="rId5" Type="http://schemas.openxmlformats.org/officeDocument/2006/relationships/oleObject" Target="../embeddings/Microsoft_Equation1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3.bin"/><Relationship Id="rId4" Type="http://schemas.openxmlformats.org/officeDocument/2006/relationships/image" Target="../media/image17.emf"/><Relationship Id="rId5" Type="http://schemas.openxmlformats.org/officeDocument/2006/relationships/oleObject" Target="../embeddings/Microsoft_Equation14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5.bin"/><Relationship Id="rId4" Type="http://schemas.openxmlformats.org/officeDocument/2006/relationships/image" Target="../media/image19.emf"/><Relationship Id="rId5" Type="http://schemas.openxmlformats.org/officeDocument/2006/relationships/oleObject" Target="../embeddings/Microsoft_Equation16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7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19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Microsoft_Equation20.bin"/><Relationship Id="rId5" Type="http://schemas.openxmlformats.org/officeDocument/2006/relationships/image" Target="../media/image21.emf"/><Relationship Id="rId6" Type="http://schemas.openxmlformats.org/officeDocument/2006/relationships/oleObject" Target="../embeddings/Microsoft_Equation21.bin"/><Relationship Id="rId7" Type="http://schemas.openxmlformats.org/officeDocument/2006/relationships/image" Target="../media/image22.emf"/><Relationship Id="rId8" Type="http://schemas.openxmlformats.org/officeDocument/2006/relationships/oleObject" Target="../embeddings/Microsoft_Equation22.bin"/><Relationship Id="rId9" Type="http://schemas.openxmlformats.org/officeDocument/2006/relationships/image" Target="../media/image23.emf"/><Relationship Id="rId10" Type="http://schemas.openxmlformats.org/officeDocument/2006/relationships/oleObject" Target="../embeddings/Microsoft_Equation23.bin"/><Relationship Id="rId11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28.bin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4.bin"/><Relationship Id="rId4" Type="http://schemas.openxmlformats.org/officeDocument/2006/relationships/image" Target="../media/image26.emf"/><Relationship Id="rId5" Type="http://schemas.openxmlformats.org/officeDocument/2006/relationships/oleObject" Target="../embeddings/Microsoft_Equation25.bin"/><Relationship Id="rId6" Type="http://schemas.openxmlformats.org/officeDocument/2006/relationships/image" Target="../media/image27.emf"/><Relationship Id="rId7" Type="http://schemas.openxmlformats.org/officeDocument/2006/relationships/oleObject" Target="../embeddings/Microsoft_Equation26.bin"/><Relationship Id="rId8" Type="http://schemas.openxmlformats.org/officeDocument/2006/relationships/image" Target="../media/image28.emf"/><Relationship Id="rId9" Type="http://schemas.openxmlformats.org/officeDocument/2006/relationships/oleObject" Target="../embeddings/Microsoft_Equation27.bin"/><Relationship Id="rId10" Type="http://schemas.openxmlformats.org/officeDocument/2006/relationships/image" Target="../media/image2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9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30.bin"/><Relationship Id="rId6" Type="http://schemas.openxmlformats.org/officeDocument/2006/relationships/image" Target="../media/image3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1.bin"/><Relationship Id="rId4" Type="http://schemas.openxmlformats.org/officeDocument/2006/relationships/image" Target="../media/image31.emf"/><Relationship Id="rId5" Type="http://schemas.openxmlformats.org/officeDocument/2006/relationships/oleObject" Target="../embeddings/Microsoft_Equation32.bin"/><Relationship Id="rId6" Type="http://schemas.openxmlformats.org/officeDocument/2006/relationships/image" Target="../media/image32.emf"/><Relationship Id="rId7" Type="http://schemas.openxmlformats.org/officeDocument/2006/relationships/oleObject" Target="../embeddings/Microsoft_Equation33.bin"/><Relationship Id="rId8" Type="http://schemas.openxmlformats.org/officeDocument/2006/relationships/image" Target="../media/image3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4.bin"/><Relationship Id="rId4" Type="http://schemas.openxmlformats.org/officeDocument/2006/relationships/image" Target="../media/image34.emf"/><Relationship Id="rId5" Type="http://schemas.openxmlformats.org/officeDocument/2006/relationships/oleObject" Target="../embeddings/Microsoft_Equation35.bin"/><Relationship Id="rId6" Type="http://schemas.openxmlformats.org/officeDocument/2006/relationships/image" Target="../media/image35.emf"/><Relationship Id="rId7" Type="http://schemas.openxmlformats.org/officeDocument/2006/relationships/oleObject" Target="../embeddings/Microsoft_Equation36.bin"/><Relationship Id="rId8" Type="http://schemas.openxmlformats.org/officeDocument/2006/relationships/image" Target="../media/image36.emf"/><Relationship Id="rId9" Type="http://schemas.openxmlformats.org/officeDocument/2006/relationships/oleObject" Target="../embeddings/Microsoft_Equation37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8.bin"/><Relationship Id="rId4" Type="http://schemas.openxmlformats.org/officeDocument/2006/relationships/image" Target="../media/image37.emf"/><Relationship Id="rId5" Type="http://schemas.openxmlformats.org/officeDocument/2006/relationships/oleObject" Target="../embeddings/Microsoft_Equation39.bin"/><Relationship Id="rId6" Type="http://schemas.openxmlformats.org/officeDocument/2006/relationships/image" Target="../media/image3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March </a:t>
            </a:r>
            <a:r>
              <a:rPr lang="en-US" sz="2400" dirty="0" smtClean="0"/>
              <a:t>8 </a:t>
            </a:r>
            <a:r>
              <a:rPr lang="en-US" sz="2400" dirty="0" smtClean="0"/>
              <a:t>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#</a:t>
            </a:r>
            <a:r>
              <a:rPr lang="en-US" dirty="0" smtClean="0"/>
              <a:t>4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</a:t>
            </a:r>
            <a:r>
              <a:rPr lang="en-US" dirty="0"/>
              <a:t>the logical “or” operator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||</a:t>
            </a:r>
          </a:p>
          <a:p>
            <a:pPr lvl="1"/>
            <a:r>
              <a:rPr lang="en-US" dirty="0"/>
              <a:t>Same precedence level 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+</a:t>
            </a:r>
            <a:r>
              <a:rPr lang="en-US" dirty="0"/>
              <a:t> and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–</a:t>
            </a:r>
          </a:p>
          <a:p>
            <a:r>
              <a:rPr lang="en-US" dirty="0"/>
              <a:t>Add the logical “and” operator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&amp;&amp;</a:t>
            </a:r>
          </a:p>
          <a:p>
            <a:pPr lvl="1"/>
            <a:r>
              <a:rPr lang="en-US" dirty="0"/>
              <a:t>Same precedence level as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*</a:t>
            </a:r>
            <a:r>
              <a:rPr lang="en-US" dirty="0"/>
              <a:t> and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/</a:t>
            </a:r>
          </a:p>
          <a:p>
            <a:pPr lvl="5"/>
            <a:endParaRPr lang="en-US" b="1" dirty="0" smtClean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/>
              <a:t>Add the logical </a:t>
            </a:r>
            <a:r>
              <a:rPr lang="en-US" dirty="0" smtClean="0"/>
              <a:t>“not” </a:t>
            </a:r>
            <a:r>
              <a:rPr lang="en-US" dirty="0"/>
              <a:t>operator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!</a:t>
            </a:r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pPr lvl="1"/>
            <a:r>
              <a:rPr lang="en-US" dirty="0"/>
              <a:t>Same precedence level </a:t>
            </a:r>
            <a:r>
              <a:rPr lang="en-US" dirty="0" smtClean="0"/>
              <a:t>as the unary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–</a:t>
            </a:r>
          </a:p>
          <a:p>
            <a:pPr lvl="5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All calculated values should be doubles.</a:t>
            </a:r>
          </a:p>
          <a:p>
            <a:r>
              <a:rPr lang="en-US" dirty="0" smtClean="0"/>
              <a:t>Use 0 for false and (by default) 1 for true.</a:t>
            </a:r>
          </a:p>
          <a:p>
            <a:pPr lvl="1"/>
            <a:r>
              <a:rPr lang="en-US" dirty="0" smtClean="0"/>
              <a:t>All nonzero values are also considered true.</a:t>
            </a:r>
            <a:endParaRPr lang="en-US" dirty="0"/>
          </a:p>
          <a:p>
            <a:pPr lvl="1"/>
            <a:endParaRPr lang="en-US" b="1" dirty="0">
              <a:solidFill>
                <a:srgbClr val="0033CC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583658" y="2263919"/>
            <a:ext cx="2232878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B23C00"/>
                </a:solidFill>
              </a:rPr>
              <a:t>Now due Monday, </a:t>
            </a:r>
          </a:p>
          <a:p>
            <a:r>
              <a:rPr lang="en-US" sz="2000" dirty="0" smtClean="0">
                <a:solidFill>
                  <a:srgbClr val="B23C00"/>
                </a:solidFill>
              </a:rPr>
              <a:t>March 14</a:t>
            </a:r>
            <a:endParaRPr lang="en-US" sz="2000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78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Simplifying Context-Free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convert a context-free grammar to an equivalent grammar that is somehow “simpler”.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 equivalent but simpler grammar may have more restrictions and is easier to work with.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Simpler does not necessarily mean </a:t>
            </a:r>
            <a:br>
              <a:rPr lang="en-US" dirty="0" smtClean="0"/>
            </a:br>
            <a:r>
              <a:rPr lang="en-US" dirty="0" smtClean="0"/>
              <a:t>fewer production rules.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8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-Free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to study context-free languages </a:t>
            </a:r>
            <a:br>
              <a:rPr lang="en-US" dirty="0" smtClean="0"/>
            </a:br>
            <a:r>
              <a:rPr lang="en-US" dirty="0" smtClean="0"/>
              <a:t>that do not contain the empty string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>
                <a:cs typeface="Times New Roman"/>
              </a:rPr>
              <a:t>.</a:t>
            </a:r>
          </a:p>
          <a:p>
            <a:pPr lvl="4"/>
            <a:endParaRPr lang="en-US" dirty="0" smtClean="0"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cs typeface="Times New Roman"/>
              </a:rPr>
              <a:t> be any context-free language.</a:t>
            </a:r>
          </a:p>
          <a:p>
            <a:pPr lvl="1"/>
            <a:r>
              <a:rPr lang="en-US" dirty="0" smtClean="0">
                <a:cs typeface="Times New Roman"/>
              </a:rPr>
              <a:t>Let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{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}</a:t>
            </a:r>
            <a:r>
              <a:rPr lang="en-US" dirty="0" smtClean="0">
                <a:cs typeface="Times New Roman"/>
              </a:rPr>
              <a:t> be a context-free grammar </a:t>
            </a:r>
            <a:br>
              <a:rPr lang="en-US" dirty="0" smtClean="0">
                <a:cs typeface="Times New Roman"/>
              </a:rPr>
            </a:br>
            <a:r>
              <a:rPr lang="en-US" dirty="0" smtClean="0">
                <a:cs typeface="Times New Roman"/>
              </a:rPr>
              <a:t>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–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}</a:t>
            </a:r>
          </a:p>
          <a:p>
            <a:pPr lvl="1"/>
            <a:r>
              <a:rPr lang="en-US" dirty="0" smtClean="0">
                <a:cs typeface="Times New Roman"/>
              </a:rPr>
              <a:t>Create a new grammar by adding the </a:t>
            </a:r>
            <a:br>
              <a:rPr lang="en-US" dirty="0" smtClean="0">
                <a:cs typeface="Times New Roman"/>
              </a:rPr>
            </a:br>
            <a:r>
              <a:rPr lang="en-US" dirty="0" smtClean="0">
                <a:cs typeface="Times New Roman"/>
              </a:rPr>
              <a:t>new start symbol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baseline="-25000" dirty="0">
                <a:latin typeface="Times New Roman"/>
                <a:cs typeface="Times New Roman"/>
              </a:rPr>
              <a:t>0</a:t>
            </a:r>
            <a:r>
              <a:rPr lang="en-US" dirty="0" smtClean="0">
                <a:cs typeface="Times New Roman"/>
              </a:rPr>
              <a:t> to 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cs typeface="Times New Roman"/>
              </a:rPr>
              <a:t> and the new rules</a:t>
            </a:r>
            <a:br>
              <a:rPr lang="en-US" dirty="0" smtClean="0">
                <a:cs typeface="Times New Roman"/>
              </a:rPr>
            </a:br>
            <a:endParaRPr lang="en-US" dirty="0" smtClean="0">
              <a:cs typeface="Times New Roman"/>
            </a:endParaRPr>
          </a:p>
          <a:p>
            <a:pPr lvl="1"/>
            <a:r>
              <a:rPr lang="en-US" dirty="0" smtClean="0">
                <a:cs typeface="Times New Roman"/>
              </a:rPr>
              <a:t>The new grammar will generate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cs typeface="Times New Roman"/>
              </a:rPr>
              <a:t>.</a:t>
            </a:r>
          </a:p>
          <a:p>
            <a:pPr lvl="1"/>
            <a:r>
              <a:rPr lang="en-US" dirty="0" smtClean="0">
                <a:cs typeface="Times New Roman"/>
              </a:rPr>
              <a:t>Therefore, any nontrivial conclusions </a:t>
            </a:r>
            <a:br>
              <a:rPr lang="en-US" dirty="0" smtClean="0">
                <a:cs typeface="Times New Roman"/>
              </a:rPr>
            </a:br>
            <a:r>
              <a:rPr lang="en-US" dirty="0" smtClean="0">
                <a:cs typeface="Times New Roman"/>
              </a:rPr>
              <a:t>made for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>
                <a:latin typeface="Times New Roman"/>
                <a:cs typeface="Times New Roman"/>
              </a:rPr>
              <a:t> – {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>
                <a:latin typeface="Times New Roman"/>
                <a:cs typeface="Times New Roman"/>
              </a:rPr>
              <a:t>} </a:t>
            </a:r>
            <a:r>
              <a:rPr lang="en-US" dirty="0" smtClean="0">
                <a:cs typeface="Times New Roman"/>
              </a:rPr>
              <a:t>will also apply to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cs typeface="Times New Roman"/>
              </a:rPr>
              <a:t>.</a:t>
            </a:r>
            <a:endParaRPr lang="en-US" dirty="0"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46247"/>
              </p:ext>
            </p:extLst>
          </p:nvPr>
        </p:nvGraphicFramePr>
        <p:xfrm>
          <a:off x="3816515" y="4483724"/>
          <a:ext cx="1425356" cy="47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8" name="Equation" r:id="rId3" imgW="647700" imgH="215900" progId="Equation.3">
                  <p:embed/>
                </p:oleObj>
              </mc:Choice>
              <mc:Fallback>
                <p:oleObj name="Equation" r:id="rId3" imgW="647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6515" y="4483724"/>
                        <a:ext cx="1425356" cy="474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1889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/>
              <a:t>-Free </a:t>
            </a:r>
            <a:r>
              <a:rPr lang="en-US" dirty="0" smtClean="0"/>
              <a:t>Grammars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context-free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we can construct a grammar     </a:t>
            </a:r>
            <a:br>
              <a:rPr lang="en-US" dirty="0" smtClean="0"/>
            </a:br>
            <a:r>
              <a:rPr lang="en-US" dirty="0" smtClean="0"/>
              <a:t>such that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Unless otherwise specified, </a:t>
            </a:r>
            <a:br>
              <a:rPr lang="en-US" dirty="0" smtClean="0"/>
            </a:br>
            <a:r>
              <a:rPr lang="en-US" dirty="0" smtClean="0"/>
              <a:t>we will discuss only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/>
              <a:t>-</a:t>
            </a:r>
            <a:r>
              <a:rPr lang="en-US" dirty="0" smtClean="0"/>
              <a:t>free </a:t>
            </a:r>
            <a:br>
              <a:rPr lang="en-US" dirty="0" smtClean="0"/>
            </a:br>
            <a:r>
              <a:rPr lang="en-US" dirty="0" smtClean="0"/>
              <a:t>context-free languages.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83019"/>
              </p:ext>
            </p:extLst>
          </p:nvPr>
        </p:nvGraphicFramePr>
        <p:xfrm>
          <a:off x="5577829" y="1718679"/>
          <a:ext cx="378382" cy="49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3" imgW="165100" imgH="215900" progId="Equation.3">
                  <p:embed/>
                </p:oleObj>
              </mc:Choice>
              <mc:Fallback>
                <p:oleObj name="Equation" r:id="rId3" imgW="1651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77829" y="1718679"/>
                        <a:ext cx="378382" cy="49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085529"/>
              </p:ext>
            </p:extLst>
          </p:nvPr>
        </p:nvGraphicFramePr>
        <p:xfrm>
          <a:off x="2560342" y="2145038"/>
          <a:ext cx="22177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0" name="Equation" r:id="rId5" imgW="965200" imgH="241300" progId="Equation.3">
                  <p:embed/>
                </p:oleObj>
              </mc:Choice>
              <mc:Fallback>
                <p:oleObj name="Equation" r:id="rId5" imgW="9652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0342" y="2145038"/>
                        <a:ext cx="2217737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004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Substitution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context-free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 contain </a:t>
            </a:r>
            <a:br>
              <a:rPr lang="en-US" dirty="0" smtClean="0"/>
            </a:br>
            <a:r>
              <a:rPr lang="en-US" dirty="0" smtClean="0"/>
              <a:t>two different variables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/>
              <a:t>Suppose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 contains a production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a production of the form</a:t>
            </a:r>
            <a:br>
              <a:rPr lang="en-US" dirty="0" smtClean="0"/>
            </a:b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Then for each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in the right side of a production, we can substitute each of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’s right sides: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417108"/>
              </p:ext>
            </p:extLst>
          </p:nvPr>
        </p:nvGraphicFramePr>
        <p:xfrm>
          <a:off x="3760479" y="2971805"/>
          <a:ext cx="1543033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2" name="Equation" r:id="rId3" imgW="685800" imgH="203200" progId="Equation.3">
                  <p:embed/>
                </p:oleObj>
              </mc:Choice>
              <mc:Fallback>
                <p:oleObj name="Equation" r:id="rId3" imgW="6858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479" y="2971805"/>
                        <a:ext cx="1543033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06245"/>
              </p:ext>
            </p:extLst>
          </p:nvPr>
        </p:nvGraphicFramePr>
        <p:xfrm>
          <a:off x="3332163" y="3794756"/>
          <a:ext cx="2400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3" name="Equation" r:id="rId5" imgW="1066800" imgH="215900" progId="Equation.3">
                  <p:embed/>
                </p:oleObj>
              </mc:Choice>
              <mc:Fallback>
                <p:oleObj name="Equation" r:id="rId5" imgW="1066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2163" y="3794756"/>
                        <a:ext cx="24003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6087732"/>
              </p:ext>
            </p:extLst>
          </p:nvPr>
        </p:nvGraphicFramePr>
        <p:xfrm>
          <a:off x="2517775" y="5426075"/>
          <a:ext cx="4029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4" name="Equation" r:id="rId7" imgW="1790700" imgH="215900" progId="Equation.3">
                  <p:embed/>
                </p:oleObj>
              </mc:Choice>
              <mc:Fallback>
                <p:oleObj name="Equation" r:id="rId7" imgW="1790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7775" y="5426075"/>
                        <a:ext cx="40290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4625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Useless 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variable of a grammar is </a:t>
            </a:r>
            <a:r>
              <a:rPr lang="en-US" dirty="0" smtClean="0">
                <a:solidFill>
                  <a:srgbClr val="B23C00"/>
                </a:solidFill>
              </a:rPr>
              <a:t>useless</a:t>
            </a:r>
            <a:r>
              <a:rPr lang="en-US" dirty="0" smtClean="0"/>
              <a:t> if:</a:t>
            </a:r>
          </a:p>
          <a:p>
            <a:pPr lvl="1"/>
            <a:r>
              <a:rPr lang="en-US" dirty="0" smtClean="0"/>
              <a:t>It cannot be reached from the start variable, or</a:t>
            </a:r>
          </a:p>
          <a:p>
            <a:pPr lvl="1"/>
            <a:r>
              <a:rPr lang="en-US" dirty="0" smtClean="0"/>
              <a:t>It cannot derive a terminal string.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 1 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Variable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is useless because </a:t>
            </a:r>
            <a:br>
              <a:rPr lang="en-US" dirty="0" smtClean="0"/>
            </a:br>
            <a:r>
              <a:rPr lang="en-US" dirty="0" smtClean="0"/>
              <a:t>it cannot derive a terminal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99354"/>
              </p:ext>
            </p:extLst>
          </p:nvPr>
        </p:nvGraphicFramePr>
        <p:xfrm>
          <a:off x="3108976" y="2971806"/>
          <a:ext cx="1937915" cy="82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9" name="Equation" r:id="rId3" imgW="927100" imgH="393700" progId="Equation.3">
                  <p:embed/>
                </p:oleObj>
              </mc:Choice>
              <mc:Fallback>
                <p:oleObj name="Equation" r:id="rId3" imgW="927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976" y="2971806"/>
                        <a:ext cx="1937915" cy="82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505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Useless </a:t>
            </a:r>
            <a:r>
              <a:rPr lang="en-US" dirty="0" smtClean="0"/>
              <a:t>Productions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2 :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Even though variable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 can derive a terminal </a:t>
            </a:r>
            <a:r>
              <a:rPr lang="en-US" dirty="0" smtClean="0"/>
              <a:t>string</a:t>
            </a:r>
            <a:r>
              <a:rPr lang="en-US" dirty="0"/>
              <a:t> </a:t>
            </a:r>
            <a:r>
              <a:rPr lang="is-IS" dirty="0" smtClean="0"/>
              <a:t>…</a:t>
            </a:r>
            <a:endParaRPr lang="en-US" dirty="0" smtClean="0"/>
          </a:p>
          <a:p>
            <a:pPr lvl="1"/>
            <a:r>
              <a:rPr lang="en-US" dirty="0"/>
              <a:t>I</a:t>
            </a:r>
            <a:r>
              <a:rPr lang="en-US" dirty="0" smtClean="0"/>
              <a:t>t’s useless because it cannot be reached </a:t>
            </a:r>
            <a:br>
              <a:rPr lang="en-US" dirty="0" smtClean="0"/>
            </a:br>
            <a:r>
              <a:rPr lang="en-US" dirty="0" smtClean="0"/>
              <a:t>from the starting variable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030114"/>
              </p:ext>
            </p:extLst>
          </p:nvPr>
        </p:nvGraphicFramePr>
        <p:xfrm>
          <a:off x="3108976" y="1417342"/>
          <a:ext cx="1463024" cy="128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2" name="Equation" r:id="rId3" imgW="711200" imgH="622300" progId="Equation.3">
                  <p:embed/>
                </p:oleObj>
              </mc:Choice>
              <mc:Fallback>
                <p:oleObj name="Equation" r:id="rId3" imgW="7112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8976" y="1417342"/>
                        <a:ext cx="1463024" cy="128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41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Remove Useless Productions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11014"/>
          </a:xfrm>
        </p:spPr>
        <p:txBody>
          <a:bodyPr/>
          <a:lstStyle/>
          <a:p>
            <a:r>
              <a:rPr lang="en-US" dirty="0" smtClean="0"/>
              <a:t>Example 3: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i="1" dirty="0" smtClean="0">
              <a:latin typeface="Times New Roman"/>
              <a:cs typeface="Times New Roman"/>
            </a:endParaRP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/>
              <a:t> is useless since it cannot derive a terminal string.</a:t>
            </a:r>
          </a:p>
          <a:p>
            <a:pPr lvl="1"/>
            <a:r>
              <a:rPr lang="en-US" dirty="0" smtClean="0"/>
              <a:t>Draw a dependency graph to show that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is useless since it cannot be reached from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Therefore: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225395"/>
              </p:ext>
            </p:extLst>
          </p:nvPr>
        </p:nvGraphicFramePr>
        <p:xfrm>
          <a:off x="2992725" y="1417342"/>
          <a:ext cx="1670714" cy="1645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0" name="Equation" r:id="rId3" imgW="863600" imgH="850900" progId="Equation.3">
                  <p:embed/>
                </p:oleObj>
              </mc:Choice>
              <mc:Fallback>
                <p:oleObj name="Equation" r:id="rId3" imgW="863600" imgH="850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92725" y="1417342"/>
                        <a:ext cx="1670714" cy="1645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Macintosh HD:Applications:Microsoft Office 2004:Office:PPT_IB_SupportFiles:Images:15529_CH06_FIG06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0" y="4343390"/>
            <a:ext cx="3526934" cy="91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482869"/>
              </p:ext>
            </p:extLst>
          </p:nvPr>
        </p:nvGraphicFramePr>
        <p:xfrm>
          <a:off x="3203575" y="5441950"/>
          <a:ext cx="14319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621" name="Equation" r:id="rId6" imgW="685800" imgH="393700" progId="Equation.3">
                  <p:embed/>
                </p:oleObj>
              </mc:Choice>
              <mc:Fallback>
                <p:oleObj name="Equation" r:id="rId6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03575" y="5441950"/>
                        <a:ext cx="14319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88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/>
              <a:t>Productions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context-free grammar, a </a:t>
            </a:r>
            <a:r>
              <a:rPr lang="en-US" i="1" dirty="0" err="1">
                <a:solidFill>
                  <a:srgbClr val="B23C00"/>
                </a:solidFill>
                <a:latin typeface="Times New Roman"/>
                <a:cs typeface="Times New Roman"/>
              </a:rPr>
              <a:t>λ</a:t>
            </a:r>
            <a:r>
              <a:rPr lang="en-US" dirty="0" smtClean="0">
                <a:solidFill>
                  <a:srgbClr val="B23C00"/>
                </a:solidFill>
              </a:rPr>
              <a:t>-production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 smtClean="0"/>
              <a:t>is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Any variable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for which the derivation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possible is </a:t>
            </a:r>
            <a:r>
              <a:rPr lang="en-US" dirty="0" err="1" smtClean="0">
                <a:solidFill>
                  <a:srgbClr val="B23C00"/>
                </a:solidFill>
              </a:rPr>
              <a:t>nullable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To remove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/>
              <a:t>-</a:t>
            </a:r>
            <a:r>
              <a:rPr lang="en-US" dirty="0" smtClean="0"/>
              <a:t>productions from a grammar, </a:t>
            </a:r>
            <a:br>
              <a:rPr lang="en-US" dirty="0" smtClean="0"/>
            </a:br>
            <a:r>
              <a:rPr lang="en-US" dirty="0" smtClean="0"/>
              <a:t>add new productions where you replace </a:t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 err="1" smtClean="0"/>
              <a:t>nullable</a:t>
            </a:r>
            <a:r>
              <a:rPr lang="en-US" dirty="0" smtClean="0"/>
              <a:t> variables in the right sides of productions with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every combination.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3203"/>
              </p:ext>
            </p:extLst>
          </p:nvPr>
        </p:nvGraphicFramePr>
        <p:xfrm>
          <a:off x="3931927" y="1783098"/>
          <a:ext cx="117564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3" name="Equation" r:id="rId3" imgW="457200" imgH="177800" progId="Equation.3">
                  <p:embed/>
                </p:oleObj>
              </mc:Choice>
              <mc:Fallback>
                <p:oleObj name="Equation" r:id="rId3" imgW="4572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31927" y="1783098"/>
                        <a:ext cx="117564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200831"/>
              </p:ext>
            </p:extLst>
          </p:nvPr>
        </p:nvGraphicFramePr>
        <p:xfrm>
          <a:off x="3849688" y="2880366"/>
          <a:ext cx="1338262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4" name="Equation" r:id="rId5" imgW="520700" imgH="203200" progId="Equation.3">
                  <p:embed/>
                </p:oleObj>
              </mc:Choice>
              <mc:Fallback>
                <p:oleObj name="Equation" r:id="rId5" imgW="520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9688" y="2880366"/>
                        <a:ext cx="1338262" cy="522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4736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Removal of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/>
              <a:t>Productions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968209"/>
          </a:xfrm>
        </p:spPr>
        <p:txBody>
          <a:bodyPr/>
          <a:lstStyle/>
          <a:p>
            <a:r>
              <a:rPr lang="en-US" dirty="0" smtClean="0"/>
              <a:t>Consider the productions</a:t>
            </a:r>
          </a:p>
          <a:p>
            <a:endParaRPr lang="en-US" dirty="0"/>
          </a:p>
          <a:p>
            <a:endParaRPr lang="en-US" dirty="0" smtClean="0"/>
          </a:p>
          <a:p>
            <a:pPr marL="1828800" lvl="4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lvl="5"/>
            <a:endParaRPr lang="en-US" dirty="0" smtClean="0"/>
          </a:p>
          <a:p>
            <a:r>
              <a:rPr lang="en-US" dirty="0" smtClean="0"/>
              <a:t>Variables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,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, and </a:t>
            </a:r>
            <a:r>
              <a:rPr lang="en-US" i="1" dirty="0" smtClean="0">
                <a:latin typeface="Times New Roman"/>
                <a:cs typeface="Times New Roman"/>
              </a:rPr>
              <a:t>C</a:t>
            </a:r>
            <a:r>
              <a:rPr lang="en-US" dirty="0" smtClean="0"/>
              <a:t> are </a:t>
            </a:r>
            <a:r>
              <a:rPr lang="en-US" dirty="0" err="1" smtClean="0"/>
              <a:t>nullable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Replace each of them 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/>
              <a:t>in </a:t>
            </a:r>
            <a:r>
              <a:rPr lang="en-US" dirty="0" smtClean="0"/>
              <a:t>every combination.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Example: Add to production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the rule with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replaced 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 smtClean="0"/>
              <a:t> and the rule with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 smtClean="0"/>
              <a:t> replaced with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687192"/>
              </p:ext>
            </p:extLst>
          </p:nvPr>
        </p:nvGraphicFramePr>
        <p:xfrm>
          <a:off x="5212073" y="1417342"/>
          <a:ext cx="13208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4" name="Equation" r:id="rId3" imgW="711200" imgH="1079500" progId="Equation.3">
                  <p:embed/>
                </p:oleObj>
              </mc:Choice>
              <mc:Fallback>
                <p:oleObj name="Equation" r:id="rId3" imgW="7112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2073" y="1417342"/>
                        <a:ext cx="1320800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87305"/>
              </p:ext>
            </p:extLst>
          </p:nvPr>
        </p:nvGraphicFramePr>
        <p:xfrm>
          <a:off x="3765540" y="5623536"/>
          <a:ext cx="17208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55" name="Equation" r:id="rId5" imgW="927100" imgH="177800" progId="Equation.3">
                  <p:embed/>
                </p:oleObj>
              </mc:Choice>
              <mc:Fallback>
                <p:oleObj name="Equation" r:id="rId5" imgW="9271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65540" y="5623536"/>
                        <a:ext cx="172085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187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BNF for </a:t>
            </a:r>
            <a:r>
              <a:rPr lang="en-US" dirty="0" smtClean="0"/>
              <a:t>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4770" y="1325903"/>
            <a:ext cx="8141985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ourier New"/>
                <a:cs typeface="Courier New"/>
              </a:rPr>
              <a:t>&lt;expression&gt; ::= &lt;simple expression&gt;</a:t>
            </a:r>
          </a:p>
          <a:p>
            <a:endParaRPr lang="en-US" sz="2200" b="1" dirty="0" smtClean="0">
              <a:latin typeface="Courier New"/>
              <a:cs typeface="Courier New"/>
            </a:endParaRPr>
          </a:p>
          <a:p>
            <a:r>
              <a:rPr lang="en-US" sz="2200" b="1" dirty="0">
                <a:latin typeface="Courier New"/>
                <a:cs typeface="Courier New"/>
              </a:rPr>
              <a:t>&lt;simple expression</a:t>
            </a:r>
            <a:r>
              <a:rPr lang="en-US" sz="2200" b="1" dirty="0" smtClean="0">
                <a:latin typeface="Courier New"/>
                <a:cs typeface="Courier New"/>
              </a:rPr>
              <a:t>&gt; ::= &lt;term&gt; ( 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+</a:t>
            </a:r>
            <a:r>
              <a:rPr lang="en-US" sz="2200" b="1" dirty="0" smtClean="0">
                <a:latin typeface="Courier New"/>
                <a:cs typeface="Courier New"/>
              </a:rPr>
              <a:t> &lt;term&gt;)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                   |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 &lt;term&gt;) )*</a:t>
            </a:r>
          </a:p>
          <a:p>
            <a:endParaRPr lang="en-US" sz="2200" b="1" dirty="0"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&lt;term&gt; ::= &lt;factor&gt; ( 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*</a:t>
            </a:r>
            <a:r>
              <a:rPr lang="en-US" sz="2200" b="1" dirty="0" smtClean="0">
                <a:latin typeface="Courier New"/>
                <a:cs typeface="Courier New"/>
              </a:rPr>
              <a:t> &lt;factor&gt;)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        |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/</a:t>
            </a:r>
            <a:r>
              <a:rPr lang="en-US" sz="2200" b="1" dirty="0" smtClean="0">
                <a:latin typeface="Courier New"/>
                <a:cs typeface="Courier New"/>
              </a:rPr>
              <a:t> &lt;factor&gt;) )*</a:t>
            </a:r>
          </a:p>
          <a:p>
            <a:endParaRPr lang="en-US" sz="2200" b="1" dirty="0" smtClean="0"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&lt;factor&gt; ::=    &lt;primary&gt; 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|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&lt;factor&gt;</a:t>
            </a:r>
          </a:p>
          <a:p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            |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(</a:t>
            </a:r>
            <a:r>
              <a:rPr lang="en-US" sz="2200" b="1" dirty="0" smtClean="0">
                <a:latin typeface="Courier New"/>
                <a:cs typeface="Courier New"/>
              </a:rPr>
              <a:t> &lt;expression&gt; 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)</a:t>
            </a:r>
          </a:p>
          <a:p>
            <a:endParaRPr lang="en-US" sz="2200" b="1" dirty="0" smtClean="0">
              <a:solidFill>
                <a:srgbClr val="B23C00"/>
              </a:solidFill>
              <a:latin typeface="Courier New"/>
              <a:cs typeface="Courier New"/>
            </a:endParaRPr>
          </a:p>
          <a:p>
            <a:r>
              <a:rPr lang="en-US" sz="2200" b="1" dirty="0" smtClean="0">
                <a:latin typeface="Courier New"/>
                <a:cs typeface="Courier New"/>
              </a:rPr>
              <a:t>&lt;primary&gt; ::= &lt;number&gt;</a:t>
            </a:r>
          </a:p>
          <a:p>
            <a:r>
              <a:rPr lang="en-US" sz="2200" b="1" dirty="0" smtClean="0">
                <a:latin typeface="Courier New"/>
                <a:cs typeface="Courier New"/>
              </a:rPr>
              <a:t>&lt;number&gt; ::= (</a:t>
            </a:r>
            <a:r>
              <a:rPr lang="en-US" sz="2200" b="1" dirty="0" smtClean="0">
                <a:solidFill>
                  <a:srgbClr val="B23C00"/>
                </a:solidFill>
                <a:latin typeface="Courier New"/>
                <a:cs typeface="Courier New"/>
              </a:rPr>
              <a:t>0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1</a:t>
            </a:r>
            <a:r>
              <a:rPr lang="en-US" sz="2200" b="1" dirty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2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3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4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5</a:t>
            </a:r>
            <a:r>
              <a:rPr lang="en-US" sz="2200" b="1" dirty="0" smtClean="0"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6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7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8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|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9</a:t>
            </a:r>
            <a:r>
              <a:rPr lang="en-US" sz="2200" b="1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en-US" sz="2200" b="1" dirty="0" smtClean="0">
                <a:solidFill>
                  <a:srgbClr val="000000"/>
                </a:solidFill>
                <a:latin typeface="Courier New"/>
                <a:cs typeface="Courier New"/>
              </a:rPr>
              <a:t>+</a:t>
            </a:r>
            <a:endParaRPr lang="en-US" sz="2200" b="1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23028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Removal of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Productions</a:t>
            </a:r>
            <a:r>
              <a:rPr lang="en-US" i="1" dirty="0" smtClean="0"/>
              <a:t>, cont’d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513" y="1295400"/>
            <a:ext cx="7315120" cy="2682234"/>
          </a:xfrm>
        </p:spPr>
        <p:txBody>
          <a:bodyPr/>
          <a:lstStyle/>
          <a:p>
            <a:pPr lvl="1"/>
            <a:r>
              <a:rPr lang="en-US" dirty="0" smtClean="0"/>
              <a:t>Similarly </a:t>
            </a:r>
            <a:r>
              <a:rPr lang="en-US" dirty="0"/>
              <a:t>for production rule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add rules where you </a:t>
            </a:r>
            <a:r>
              <a:rPr lang="en-US" dirty="0"/>
              <a:t>replace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/>
              <a:t>,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/>
              <a:t>, and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err="1" smtClean="0">
                <a:latin typeface="Times New Roman"/>
                <a:cs typeface="Times New Roman"/>
              </a:rPr>
              <a:t>ABaC</a:t>
            </a:r>
            <a:r>
              <a:rPr lang="en-US" dirty="0" smtClean="0"/>
              <a:t> with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i="1" dirty="0" smtClean="0">
                <a:latin typeface="Times New Roman"/>
                <a:cs typeface="Times New Roman"/>
              </a:rPr>
              <a:t> </a:t>
            </a:r>
            <a:r>
              <a:rPr lang="en-US" dirty="0" smtClean="0"/>
              <a:t>in every combination:</a:t>
            </a:r>
          </a:p>
          <a:p>
            <a:pPr lvl="2"/>
            <a:r>
              <a:rPr lang="en-US" dirty="0" smtClean="0"/>
              <a:t>Replace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to get </a:t>
            </a:r>
            <a:r>
              <a:rPr lang="en-US" i="1" dirty="0" err="1">
                <a:latin typeface="Times New Roman"/>
                <a:cs typeface="Times New Roman"/>
              </a:rPr>
              <a:t>BaC</a:t>
            </a:r>
            <a:endParaRPr lang="en-US" i="1" dirty="0">
              <a:latin typeface="Times New Roman"/>
              <a:cs typeface="Times New Roman"/>
            </a:endParaRPr>
          </a:p>
          <a:p>
            <a:pPr lvl="2"/>
            <a:r>
              <a:rPr lang="en-US" dirty="0" smtClean="0"/>
              <a:t>Replace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to get </a:t>
            </a:r>
            <a:r>
              <a:rPr lang="en-US" i="1" dirty="0" err="1">
                <a:latin typeface="Times New Roman"/>
                <a:cs typeface="Times New Roman"/>
              </a:rPr>
              <a:t>AaC</a:t>
            </a:r>
            <a:endParaRPr lang="en-US" i="1" dirty="0">
              <a:latin typeface="Times New Roman"/>
              <a:cs typeface="Times New Roman"/>
            </a:endParaRPr>
          </a:p>
          <a:p>
            <a:pPr lvl="2"/>
            <a:r>
              <a:rPr lang="en-US" dirty="0" smtClean="0"/>
              <a:t>Replace </a:t>
            </a:r>
            <a:r>
              <a:rPr lang="en-US" i="1" dirty="0">
                <a:latin typeface="Times New Roman"/>
                <a:cs typeface="Times New Roman"/>
              </a:rPr>
              <a:t>C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to get </a:t>
            </a:r>
            <a:r>
              <a:rPr lang="en-US" i="1" dirty="0" err="1" smtClean="0">
                <a:latin typeface="Times New Roman"/>
                <a:cs typeface="Times New Roman"/>
              </a:rPr>
              <a:t>ABa</a:t>
            </a:r>
            <a:endParaRPr lang="en-US" i="1" dirty="0">
              <a:latin typeface="Times New Roman"/>
              <a:cs typeface="Times New Roman"/>
            </a:endParaRPr>
          </a:p>
          <a:p>
            <a:pPr lvl="2"/>
            <a:r>
              <a:rPr lang="en-US" dirty="0" smtClean="0"/>
              <a:t>Replace both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dirty="0" smtClean="0"/>
              <a:t>to get </a:t>
            </a:r>
            <a:r>
              <a:rPr lang="en-US" i="1" dirty="0" err="1">
                <a:latin typeface="Times New Roman"/>
                <a:cs typeface="Times New Roman"/>
              </a:rPr>
              <a:t>aC</a:t>
            </a:r>
            <a:r>
              <a:rPr lang="en-US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955443"/>
              </p:ext>
            </p:extLst>
          </p:nvPr>
        </p:nvGraphicFramePr>
        <p:xfrm>
          <a:off x="2651781" y="4069073"/>
          <a:ext cx="507047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49" name="Equation" r:id="rId3" imgW="2730500" imgH="1092200" progId="Equation.3">
                  <p:embed/>
                </p:oleObj>
              </mc:Choice>
              <mc:Fallback>
                <p:oleObj name="Equation" r:id="rId3" imgW="2730500" imgH="1092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781" y="4069073"/>
                        <a:ext cx="5070475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212031"/>
              </p:ext>
            </p:extLst>
          </p:nvPr>
        </p:nvGraphicFramePr>
        <p:xfrm>
          <a:off x="416591" y="1417342"/>
          <a:ext cx="13208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50" name="Equation" r:id="rId5" imgW="711200" imgH="1079500" progId="Equation.3">
                  <p:embed/>
                </p:oleObj>
              </mc:Choice>
              <mc:Fallback>
                <p:oleObj name="Equation" r:id="rId5" imgW="711200" imgH="1079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591" y="1417342"/>
                        <a:ext cx="1320800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215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Remove Unit Productions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B23C00"/>
                </a:solidFill>
              </a:rPr>
              <a:t>unit production </a:t>
            </a:r>
            <a:r>
              <a:rPr lang="en-US" dirty="0" smtClean="0"/>
              <a:t>in a context-free grammar has the form             where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and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are variables.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also want to remove unit productions.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326985"/>
              </p:ext>
            </p:extLst>
          </p:nvPr>
        </p:nvGraphicFramePr>
        <p:xfrm>
          <a:off x="2377464" y="1783098"/>
          <a:ext cx="1176338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0" name="Equation" r:id="rId3" imgW="457200" imgH="152400" progId="Equation.3">
                  <p:embed/>
                </p:oleObj>
              </mc:Choice>
              <mc:Fallback>
                <p:oleObj name="Equation" r:id="rId3" imgW="457200" imgH="15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77464" y="1783098"/>
                        <a:ext cx="1176338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664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Removal of </a:t>
            </a:r>
            <a:r>
              <a:rPr lang="en-US" dirty="0"/>
              <a:t>Unit Productions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316478"/>
          </a:xfrm>
        </p:spPr>
        <p:txBody>
          <a:bodyPr/>
          <a:lstStyle/>
          <a:p>
            <a:r>
              <a:rPr lang="en-US" dirty="0" smtClean="0"/>
              <a:t>Consider the productions</a:t>
            </a:r>
          </a:p>
          <a:p>
            <a:endParaRPr lang="en-US" dirty="0"/>
          </a:p>
          <a:p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Start with the non-unit productions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715808"/>
              </p:ext>
            </p:extLst>
          </p:nvPr>
        </p:nvGraphicFramePr>
        <p:xfrm>
          <a:off x="5186973" y="1426537"/>
          <a:ext cx="1762441" cy="1316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2" name="Equation" r:id="rId3" imgW="850900" imgH="635000" progId="Equation.3">
                  <p:embed/>
                </p:oleObj>
              </mc:Choice>
              <mc:Fallback>
                <p:oleObj name="Equation" r:id="rId3" imgW="8509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86973" y="1426537"/>
                        <a:ext cx="1762441" cy="1316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21078"/>
              </p:ext>
            </p:extLst>
          </p:nvPr>
        </p:nvGraphicFramePr>
        <p:xfrm>
          <a:off x="6638254" y="3187690"/>
          <a:ext cx="1322516" cy="1247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13" name="Equation" r:id="rId5" imgW="660400" imgH="622300" progId="Equation.3">
                  <p:embed/>
                </p:oleObj>
              </mc:Choice>
              <mc:Fallback>
                <p:oleObj name="Equation" r:id="rId5" imgW="6604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38254" y="3187690"/>
                        <a:ext cx="1322516" cy="12471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65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Example Removal of Unit </a:t>
            </a:r>
            <a:r>
              <a:rPr lang="en-US" dirty="0" smtClean="0"/>
              <a:t>Productions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80365"/>
            <a:ext cx="8229600" cy="3250559"/>
          </a:xfrm>
        </p:spPr>
        <p:txBody>
          <a:bodyPr/>
          <a:lstStyle/>
          <a:p>
            <a:r>
              <a:rPr lang="en-US" dirty="0" smtClean="0"/>
              <a:t>Draw the dependency graph </a:t>
            </a:r>
            <a:br>
              <a:rPr lang="en-US" dirty="0" smtClean="0"/>
            </a:br>
            <a:r>
              <a:rPr lang="en-US" dirty="0" smtClean="0"/>
              <a:t>for the </a:t>
            </a:r>
            <a:r>
              <a:rPr lang="en-US" u="sng" dirty="0" smtClean="0"/>
              <a:t>unit productions</a:t>
            </a:r>
            <a:r>
              <a:rPr lang="en-US" dirty="0" smtClean="0"/>
              <a:t> to</a:t>
            </a:r>
            <a:br>
              <a:rPr lang="en-US" dirty="0" smtClean="0"/>
            </a:br>
            <a:r>
              <a:rPr lang="en-US" dirty="0" smtClean="0"/>
              <a:t>add new rules:</a:t>
            </a:r>
          </a:p>
          <a:p>
            <a:pPr lvl="3"/>
            <a:endParaRPr lang="en-US" dirty="0"/>
          </a:p>
          <a:p>
            <a:r>
              <a:rPr lang="en-US" dirty="0" smtClean="0"/>
              <a:t>The equivalent grammar:</a:t>
            </a:r>
          </a:p>
          <a:p>
            <a:pPr lvl="1"/>
            <a:r>
              <a:rPr lang="en-US" dirty="0" smtClean="0"/>
              <a:t>Note that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is now useless.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6_FIG0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1325903"/>
            <a:ext cx="4123483" cy="120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39323"/>
              </p:ext>
            </p:extLst>
          </p:nvPr>
        </p:nvGraphicFramePr>
        <p:xfrm>
          <a:off x="640123" y="1325903"/>
          <a:ext cx="1714329" cy="128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2" name="Equation" r:id="rId4" imgW="850900" imgH="635000" progId="Equation.3">
                  <p:embed/>
                </p:oleObj>
              </mc:Choice>
              <mc:Fallback>
                <p:oleObj name="Equation" r:id="rId4" imgW="8509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0123" y="1325903"/>
                        <a:ext cx="1714329" cy="128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5478513"/>
              </p:ext>
            </p:extLst>
          </p:nvPr>
        </p:nvGraphicFramePr>
        <p:xfrm>
          <a:off x="3108975" y="1325903"/>
          <a:ext cx="1357517" cy="1280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3" name="Equation" r:id="rId6" imgW="660400" imgH="622300" progId="Equation.3">
                  <p:embed/>
                </p:oleObj>
              </mc:Choice>
              <mc:Fallback>
                <p:oleObj name="Equation" r:id="rId6" imgW="6604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08975" y="1325903"/>
                        <a:ext cx="1357517" cy="12801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2377464" y="1783098"/>
            <a:ext cx="548634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699110"/>
              </p:ext>
            </p:extLst>
          </p:nvPr>
        </p:nvGraphicFramePr>
        <p:xfrm>
          <a:off x="5790613" y="2971805"/>
          <a:ext cx="1890313" cy="13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4" name="Equation" r:id="rId8" imgW="876300" imgH="635000" progId="Equation.3">
                  <p:embed/>
                </p:oleObj>
              </mc:Choice>
              <mc:Fallback>
                <p:oleObj name="Equation" r:id="rId8" imgW="8763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0613" y="2971805"/>
                        <a:ext cx="1890313" cy="137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25793"/>
              </p:ext>
            </p:extLst>
          </p:nvPr>
        </p:nvGraphicFramePr>
        <p:xfrm>
          <a:off x="5212073" y="4617707"/>
          <a:ext cx="2466268" cy="1371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815" name="Equation" r:id="rId10" imgW="1143000" imgH="635000" progId="Equation.3">
                  <p:embed/>
                </p:oleObj>
              </mc:Choice>
              <mc:Fallback>
                <p:oleObj name="Equation" r:id="rId10" imgW="11430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12073" y="4617707"/>
                        <a:ext cx="2466268" cy="13715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86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Chomsky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34464"/>
            <a:ext cx="8503873" cy="5029145"/>
          </a:xfrm>
        </p:spPr>
        <p:txBody>
          <a:bodyPr/>
          <a:lstStyle/>
          <a:p>
            <a:r>
              <a:rPr lang="en-US" dirty="0" smtClean="0"/>
              <a:t>A context-free grammar where all productions </a:t>
            </a:r>
            <a:br>
              <a:rPr lang="en-US" dirty="0" smtClean="0"/>
            </a:br>
            <a:r>
              <a:rPr lang="en-US" dirty="0" smtClean="0"/>
              <a:t>are of the form                or            is in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Chomsky normal form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                 is in Chomsky normal form.</a:t>
            </a:r>
            <a:endParaRPr lang="en-US" dirty="0"/>
          </a:p>
          <a:p>
            <a:pPr lvl="1"/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But not:</a:t>
            </a:r>
          </a:p>
          <a:p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Any context-free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/>
              <a:t> where                has an equivalent grammar in Chomsky normal form.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7251905"/>
              </p:ext>
            </p:extLst>
          </p:nvPr>
        </p:nvGraphicFramePr>
        <p:xfrm>
          <a:off x="3291854" y="1783098"/>
          <a:ext cx="1285230" cy="379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0" name="Equation" r:id="rId3" imgW="558800" imgH="165100" progId="Equation.3">
                  <p:embed/>
                </p:oleObj>
              </mc:Choice>
              <mc:Fallback>
                <p:oleObj name="Equation" r:id="rId3" imgW="558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854" y="1783098"/>
                        <a:ext cx="1285230" cy="379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402527"/>
              </p:ext>
            </p:extLst>
          </p:nvPr>
        </p:nvGraphicFramePr>
        <p:xfrm>
          <a:off x="5134275" y="1783413"/>
          <a:ext cx="992188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1" name="Equation" r:id="rId5" imgW="431800" imgH="165100" progId="Equation.3">
                  <p:embed/>
                </p:oleObj>
              </mc:Choice>
              <mc:Fallback>
                <p:oleObj name="Equation" r:id="rId5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34275" y="1783413"/>
                        <a:ext cx="992188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92450"/>
              </p:ext>
            </p:extLst>
          </p:nvPr>
        </p:nvGraphicFramePr>
        <p:xfrm>
          <a:off x="2466023" y="2920301"/>
          <a:ext cx="157638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2"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6023" y="2920301"/>
                        <a:ext cx="1576388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483861"/>
              </p:ext>
            </p:extLst>
          </p:nvPr>
        </p:nvGraphicFramePr>
        <p:xfrm>
          <a:off x="2283145" y="4160512"/>
          <a:ext cx="2014538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3" name="Equation" r:id="rId9" imgW="876300" imgH="393700" progId="Equation.3">
                  <p:embed/>
                </p:oleObj>
              </mc:Choice>
              <mc:Fallback>
                <p:oleObj name="Equation" r:id="rId9" imgW="8763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83145" y="4160512"/>
                        <a:ext cx="2014538" cy="90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706659"/>
              </p:ext>
            </p:extLst>
          </p:nvPr>
        </p:nvGraphicFramePr>
        <p:xfrm>
          <a:off x="6431879" y="5349219"/>
          <a:ext cx="1431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4" name="Equation" r:id="rId11" imgW="622300" imgH="215900" progId="Equation.3">
                  <p:embed/>
                </p:oleObj>
              </mc:Choice>
              <mc:Fallback>
                <p:oleObj name="Equation" r:id="rId11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31879" y="5349219"/>
                        <a:ext cx="14319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1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89" y="411163"/>
            <a:ext cx="8961021" cy="655637"/>
          </a:xfrm>
        </p:spPr>
        <p:txBody>
          <a:bodyPr/>
          <a:lstStyle/>
          <a:p>
            <a:r>
              <a:rPr lang="en-US" dirty="0" smtClean="0"/>
              <a:t>Example Conversion to Chomsky </a:t>
            </a:r>
            <a:r>
              <a:rPr lang="en-US" dirty="0"/>
              <a:t>Normal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773673"/>
          </a:xfrm>
        </p:spPr>
        <p:txBody>
          <a:bodyPr/>
          <a:lstStyle/>
          <a:p>
            <a:r>
              <a:rPr lang="en-US" dirty="0" smtClean="0"/>
              <a:t>Convert                   to Chomsky normal form.</a:t>
            </a:r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/>
          </a:p>
          <a:p>
            <a:r>
              <a:rPr lang="en-US" dirty="0" smtClean="0"/>
              <a:t>Introduce new variables </a:t>
            </a:r>
            <a:br>
              <a:rPr lang="en-US" dirty="0" smtClean="0"/>
            </a:br>
            <a:r>
              <a:rPr lang="en-US" dirty="0" smtClean="0"/>
              <a:t>for the terminals: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803850"/>
              </p:ext>
            </p:extLst>
          </p:nvPr>
        </p:nvGraphicFramePr>
        <p:xfrm>
          <a:off x="2555875" y="1417342"/>
          <a:ext cx="14017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3" name="Equation" r:id="rId3" imgW="609600" imgH="622300" progId="Equation.3">
                  <p:embed/>
                </p:oleObj>
              </mc:Choice>
              <mc:Fallback>
                <p:oleObj name="Equation" r:id="rId3" imgW="609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5" y="1417342"/>
                        <a:ext cx="1401763" cy="143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300224"/>
              </p:ext>
            </p:extLst>
          </p:nvPr>
        </p:nvGraphicFramePr>
        <p:xfrm>
          <a:off x="5029195" y="3154683"/>
          <a:ext cx="18399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4" name="Equation" r:id="rId5" imgW="800100" imgH="1358900" progId="Equation.3">
                  <p:embed/>
                </p:oleObj>
              </mc:Choice>
              <mc:Fallback>
                <p:oleObj name="Equation" r:id="rId5" imgW="800100" imgH="135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29195" y="3154683"/>
                        <a:ext cx="1839913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028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Chomsky Normal </a:t>
            </a:r>
            <a:r>
              <a:rPr lang="en-US" dirty="0" smtClean="0"/>
              <a:t>Form Conversion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903"/>
            <a:ext cx="8229600" cy="548634"/>
          </a:xfrm>
        </p:spPr>
        <p:txBody>
          <a:bodyPr/>
          <a:lstStyle/>
          <a:p>
            <a:r>
              <a:rPr lang="en-US" dirty="0" smtClean="0"/>
              <a:t>Introduce more new variables as necessary: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765498"/>
              </p:ext>
            </p:extLst>
          </p:nvPr>
        </p:nvGraphicFramePr>
        <p:xfrm>
          <a:off x="1005879" y="2029441"/>
          <a:ext cx="1401763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1" name="Equation" r:id="rId3" imgW="609600" imgH="622300" progId="Equation.3">
                  <p:embed/>
                </p:oleObj>
              </mc:Choice>
              <mc:Fallback>
                <p:oleObj name="Equation" r:id="rId3" imgW="609600" imgH="622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5879" y="2029441"/>
                        <a:ext cx="1401763" cy="143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4787896"/>
              </p:ext>
            </p:extLst>
          </p:nvPr>
        </p:nvGraphicFramePr>
        <p:xfrm>
          <a:off x="3189282" y="2029441"/>
          <a:ext cx="18399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2" name="Equation" r:id="rId5" imgW="800100" imgH="1358900" progId="Equation.3">
                  <p:embed/>
                </p:oleObj>
              </mc:Choice>
              <mc:Fallback>
                <p:oleObj name="Equation" r:id="rId5" imgW="800100" imgH="135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9282" y="2029441"/>
                        <a:ext cx="1839913" cy="313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 bwMode="auto">
          <a:xfrm>
            <a:off x="2468903" y="2669514"/>
            <a:ext cx="548634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45150"/>
              </p:ext>
            </p:extLst>
          </p:nvPr>
        </p:nvGraphicFramePr>
        <p:xfrm>
          <a:off x="6015638" y="2057415"/>
          <a:ext cx="1665288" cy="419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3" name="Equation" r:id="rId7" imgW="723900" imgH="1816100" progId="Equation.3">
                  <p:embed/>
                </p:oleObj>
              </mc:Choice>
              <mc:Fallback>
                <p:oleObj name="Equation" r:id="rId7" imgW="723900" imgH="1816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15638" y="2057415"/>
                        <a:ext cx="1665288" cy="419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 bwMode="auto">
          <a:xfrm>
            <a:off x="5212073" y="2669514"/>
            <a:ext cx="548634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 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308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Greibach</a:t>
            </a:r>
            <a:r>
              <a:rPr lang="en-US" dirty="0" smtClean="0"/>
              <a:t> Normal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/>
              <a:t>A context-free grammar is in </a:t>
            </a:r>
            <a:r>
              <a:rPr lang="en-US" dirty="0" err="1">
                <a:solidFill>
                  <a:srgbClr val="B23C00"/>
                </a:solidFill>
              </a:rPr>
              <a:t>Greibach</a:t>
            </a:r>
            <a:r>
              <a:rPr lang="en-US" dirty="0">
                <a:solidFill>
                  <a:srgbClr val="B23C00"/>
                </a:solidFill>
              </a:rPr>
              <a:t> normal </a:t>
            </a:r>
            <a:r>
              <a:rPr lang="en-US" dirty="0" smtClean="0">
                <a:solidFill>
                  <a:srgbClr val="B23C00"/>
                </a:solidFill>
              </a:rPr>
              <a:t>form </a:t>
            </a:r>
            <a:r>
              <a:rPr lang="en-US" dirty="0"/>
              <a:t>if all productions have the </a:t>
            </a:r>
            <a:r>
              <a:rPr lang="en-US" dirty="0" smtClean="0"/>
              <a:t>form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          and </a:t>
            </a:r>
          </a:p>
          <a:p>
            <a:pPr lvl="5"/>
            <a:endParaRPr lang="en-US" dirty="0"/>
          </a:p>
          <a:p>
            <a:r>
              <a:rPr lang="en-US" dirty="0" smtClean="0"/>
              <a:t>Similar to an s-grammar but without </a:t>
            </a:r>
            <a:br>
              <a:rPr lang="en-US" dirty="0" smtClean="0"/>
            </a:br>
            <a:r>
              <a:rPr lang="en-US" dirty="0" smtClean="0"/>
              <a:t>the restriction that the pair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occurs </a:t>
            </a:r>
            <a:br>
              <a:rPr lang="en-US" dirty="0" smtClean="0"/>
            </a:br>
            <a:r>
              <a:rPr lang="en-US" dirty="0" smtClean="0"/>
              <a:t>at most once.</a:t>
            </a:r>
          </a:p>
          <a:p>
            <a:pPr lvl="4"/>
            <a:endParaRPr lang="en-US" dirty="0"/>
          </a:p>
          <a:p>
            <a:r>
              <a:rPr lang="en-US" dirty="0"/>
              <a:t>Any context-free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/>
              <a:t> where                has an equivalent grammar in </a:t>
            </a:r>
            <a:r>
              <a:rPr lang="en-US" dirty="0" err="1" smtClean="0"/>
              <a:t>Greibach</a:t>
            </a:r>
            <a:r>
              <a:rPr lang="en-US" dirty="0" smtClean="0"/>
              <a:t> normal </a:t>
            </a:r>
            <a:r>
              <a:rPr lang="en-US" dirty="0"/>
              <a:t>form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276400"/>
              </p:ext>
            </p:extLst>
          </p:nvPr>
        </p:nvGraphicFramePr>
        <p:xfrm>
          <a:off x="6766536" y="1823033"/>
          <a:ext cx="1166813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6" name="Equation" r:id="rId3" imgW="508000" imgH="165100" progId="Equation.3">
                  <p:embed/>
                </p:oleObj>
              </mc:Choice>
              <mc:Fallback>
                <p:oleObj name="Equation" r:id="rId3" imgW="508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66536" y="1823033"/>
                        <a:ext cx="1166813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054406"/>
              </p:ext>
            </p:extLst>
          </p:nvPr>
        </p:nvGraphicFramePr>
        <p:xfrm>
          <a:off x="2103147" y="2240293"/>
          <a:ext cx="9048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7" name="Equation" r:id="rId5" imgW="393700" imgH="165100" progId="Equation.3">
                  <p:embed/>
                </p:oleObj>
              </mc:Choice>
              <mc:Fallback>
                <p:oleObj name="Equation" r:id="rId5" imgW="3937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03147" y="2240293"/>
                        <a:ext cx="90487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609833"/>
              </p:ext>
            </p:extLst>
          </p:nvPr>
        </p:nvGraphicFramePr>
        <p:xfrm>
          <a:off x="3799519" y="2225675"/>
          <a:ext cx="1138237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8" name="Equation" r:id="rId7" imgW="495300" imgH="177800" progId="Equation.3">
                  <p:embed/>
                </p:oleObj>
              </mc:Choice>
              <mc:Fallback>
                <p:oleObj name="Equation" r:id="rId7" imgW="4953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99519" y="2225675"/>
                        <a:ext cx="1138237" cy="407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577271"/>
              </p:ext>
            </p:extLst>
          </p:nvPr>
        </p:nvGraphicFramePr>
        <p:xfrm>
          <a:off x="6614757" y="4488163"/>
          <a:ext cx="14319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9" name="Equation" r:id="rId9" imgW="622300" imgH="215900" progId="Equation.3">
                  <p:embed/>
                </p:oleObj>
              </mc:Choice>
              <mc:Fallback>
                <p:oleObj name="Equation" r:id="rId9" imgW="62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14757" y="4488163"/>
                        <a:ext cx="14319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6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Finite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inite automata (FA) can recognize regular languages but not all context-free languages.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 FA has a strictly finite memory.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Example:                         is not regular because an FA cannot remember the count of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’s.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Example:                           is not regular because an FA cannot recall in reverse order the symbols in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20399"/>
              </p:ext>
            </p:extLst>
          </p:nvPr>
        </p:nvGraphicFramePr>
        <p:xfrm>
          <a:off x="2552716" y="3223261"/>
          <a:ext cx="2293601" cy="48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9" name="Equation" r:id="rId3" imgW="1092200" imgH="228600" progId="Equation.3">
                  <p:embed/>
                </p:oleObj>
              </mc:Choice>
              <mc:Fallback>
                <p:oleObj name="Equation" r:id="rId3" imgW="1092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2716" y="3223261"/>
                        <a:ext cx="2293601" cy="480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003384"/>
              </p:ext>
            </p:extLst>
          </p:nvPr>
        </p:nvGraphicFramePr>
        <p:xfrm>
          <a:off x="2507609" y="4412599"/>
          <a:ext cx="2613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0" name="Equation" r:id="rId5" imgW="1244600" imgH="228600" progId="Equation.3">
                  <p:embed/>
                </p:oleObj>
              </mc:Choice>
              <mc:Fallback>
                <p:oleObj name="Equation" r:id="rId5" imgW="1244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7609" y="4412599"/>
                        <a:ext cx="2613025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8757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Pushdown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The machine class of </a:t>
            </a:r>
            <a:r>
              <a:rPr lang="en-US" dirty="0" smtClean="0">
                <a:solidFill>
                  <a:srgbClr val="B23C00"/>
                </a:solidFill>
              </a:rPr>
              <a:t>pushdown automata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PDA</a:t>
            </a:r>
            <a:r>
              <a:rPr lang="en-US" dirty="0" smtClean="0"/>
              <a:t>) includes a stack for storage: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7_FIG07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20" y="2606049"/>
            <a:ext cx="3474682" cy="2634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97587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78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JavaCC</a:t>
            </a:r>
            <a:r>
              <a:rPr lang="en-US" dirty="0" smtClean="0"/>
              <a:t> Simple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5568" y="2606049"/>
            <a:ext cx="8926943" cy="3539430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expression()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 = </a:t>
            </a:r>
            <a:r>
              <a:rPr lang="en-US" b="1" dirty="0" err="1">
                <a:latin typeface="Courier New"/>
                <a:cs typeface="Courier New"/>
              </a:rPr>
              <a:t>simpleExpr</a:t>
            </a:r>
            <a:r>
              <a:rPr lang="en-US" b="1" dirty="0">
                <a:latin typeface="Courier New"/>
                <a:cs typeface="Courier New"/>
              </a:rPr>
              <a:t>() { return v; }</a:t>
            </a: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</a:p>
          <a:p>
            <a:endParaRPr lang="en-US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double </a:t>
            </a:r>
            <a:r>
              <a:rPr lang="en-US" b="1" dirty="0" err="1">
                <a:latin typeface="Courier New"/>
                <a:cs typeface="Courier New"/>
              </a:rPr>
              <a:t>simpleExpr</a:t>
            </a:r>
            <a:r>
              <a:rPr lang="en-US" b="1" dirty="0">
                <a:latin typeface="Courier New"/>
                <a:cs typeface="Courier New"/>
              </a:rPr>
              <a:t>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v,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value = term()</a:t>
            </a:r>
          </a:p>
          <a:p>
            <a:r>
              <a:rPr lang="is-IS" b="1" dirty="0">
                <a:latin typeface="Courier New"/>
                <a:cs typeface="Courier New"/>
              </a:rPr>
              <a:t>  (</a:t>
            </a:r>
          </a:p>
          <a:p>
            <a:r>
              <a:rPr lang="sk-SK" b="1" dirty="0">
                <a:latin typeface="Courier New"/>
                <a:cs typeface="Courier New"/>
              </a:rPr>
              <a:t>    &lt;PLUS&gt;  v = term() { value += v; }</a:t>
            </a:r>
          </a:p>
          <a:p>
            <a:r>
              <a:rPr lang="en-US" b="1" dirty="0">
                <a:latin typeface="Courier New"/>
                <a:cs typeface="Courier New"/>
              </a:rPr>
              <a:t>  | &lt;MINUS&gt; v = term() { value -= v; }</a:t>
            </a:r>
          </a:p>
          <a:p>
            <a:r>
              <a:rPr lang="en-US" b="1" dirty="0">
                <a:latin typeface="Courier New"/>
                <a:cs typeface="Courier New"/>
              </a:rPr>
              <a:t>  )*</a:t>
            </a:r>
          </a:p>
          <a:p>
            <a:r>
              <a:rPr lang="en-US" b="1" dirty="0">
                <a:latin typeface="Courier New"/>
                <a:cs typeface="Courier New"/>
              </a:rPr>
              <a:t>  { return value;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45" y="1346692"/>
            <a:ext cx="8141985" cy="1107996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&lt;expression&gt; ::= &lt;simple expression&gt;</a:t>
            </a:r>
          </a:p>
          <a:p>
            <a:r>
              <a:rPr lang="en-US" sz="2200" b="1" dirty="0">
                <a:latin typeface="Courier New"/>
                <a:cs typeface="Courier New"/>
              </a:rPr>
              <a:t>&lt;simple expression&gt; ::= &lt;term&gt; ( 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+</a:t>
            </a:r>
            <a:r>
              <a:rPr lang="en-US" sz="2200" b="1" dirty="0">
                <a:latin typeface="Courier New"/>
                <a:cs typeface="Courier New"/>
              </a:rPr>
              <a:t> &lt;term&gt;)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                   |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>
                <a:latin typeface="Courier New"/>
                <a:cs typeface="Courier New"/>
              </a:rPr>
              <a:t> &lt;term&gt;) )*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936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Pushdown Automata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Nondeterministic pushdown automata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NPDA</a:t>
            </a:r>
            <a:r>
              <a:rPr lang="en-US" dirty="0" smtClean="0"/>
              <a:t>) accepts exactly the family of context-free languages.</a:t>
            </a:r>
          </a:p>
          <a:p>
            <a:pPr lvl="4"/>
            <a:endParaRPr lang="en-US" dirty="0" smtClean="0"/>
          </a:p>
          <a:p>
            <a:r>
              <a:rPr lang="en-US" dirty="0">
                <a:solidFill>
                  <a:srgbClr val="B23C00"/>
                </a:solidFill>
              </a:rPr>
              <a:t>D</a:t>
            </a:r>
            <a:r>
              <a:rPr lang="en-US" dirty="0" smtClean="0">
                <a:solidFill>
                  <a:srgbClr val="B23C00"/>
                </a:solidFill>
              </a:rPr>
              <a:t>eterministic pushdown automata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DPDA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are </a:t>
            </a:r>
            <a:r>
              <a:rPr lang="en-US" u="sng" dirty="0" smtClean="0"/>
              <a:t>not</a:t>
            </a:r>
            <a:r>
              <a:rPr lang="en-US" dirty="0" smtClean="0"/>
              <a:t> equivalent to the nondeterministic ones.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DPDA recognize a new family of </a:t>
            </a:r>
            <a:br>
              <a:rPr lang="en-US" dirty="0" smtClean="0"/>
            </a:br>
            <a:r>
              <a:rPr lang="en-US" dirty="0" smtClean="0"/>
              <a:t>deterministic context-free languages.</a:t>
            </a:r>
          </a:p>
          <a:p>
            <a:pPr lvl="1"/>
            <a:r>
              <a:rPr lang="en-US" dirty="0" smtClean="0"/>
              <a:t>Which are a proper subset of the context-free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Simple </a:t>
            </a:r>
            <a:r>
              <a:rPr lang="en-US" dirty="0" smtClean="0"/>
              <a:t>Expressions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45" y="2606049"/>
            <a:ext cx="8188159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term()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v,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value = factor()</a:t>
            </a:r>
          </a:p>
          <a:p>
            <a:r>
              <a:rPr lang="is-IS" b="1" dirty="0">
                <a:latin typeface="Courier New"/>
                <a:cs typeface="Courier New"/>
              </a:rPr>
              <a:t>  (</a:t>
            </a:r>
          </a:p>
          <a:p>
            <a:r>
              <a:rPr lang="en-US" b="1" dirty="0">
                <a:latin typeface="Courier New"/>
                <a:cs typeface="Courier New"/>
              </a:rPr>
              <a:t>    &lt;MULTIPLY&gt; v = factor() { value *= v; }</a:t>
            </a:r>
          </a:p>
          <a:p>
            <a:r>
              <a:rPr lang="en-US" b="1" dirty="0">
                <a:latin typeface="Courier New"/>
                <a:cs typeface="Courier New"/>
              </a:rPr>
              <a:t>  | &lt;DIVIDE&gt;   v = factor() { value /= v; }</a:t>
            </a:r>
          </a:p>
          <a:p>
            <a:r>
              <a:rPr lang="en-US" b="1" dirty="0">
                <a:latin typeface="Courier New"/>
                <a:cs typeface="Courier New"/>
              </a:rPr>
              <a:t>  )*</a:t>
            </a:r>
          </a:p>
          <a:p>
            <a:r>
              <a:rPr lang="en-US" b="1" dirty="0">
                <a:latin typeface="Courier New"/>
                <a:cs typeface="Courier New"/>
              </a:rPr>
              <a:t>  { return value; }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8757" y="1508781"/>
            <a:ext cx="6618243" cy="769441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&lt;term&gt; ::= &lt;factor&gt; ( 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*</a:t>
            </a:r>
            <a:r>
              <a:rPr lang="en-US" sz="2200" b="1" dirty="0">
                <a:latin typeface="Courier New"/>
                <a:cs typeface="Courier New"/>
              </a:rPr>
              <a:t> &lt;factor&gt;)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        | (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/</a:t>
            </a:r>
            <a:r>
              <a:rPr lang="en-US" sz="2200" b="1" dirty="0">
                <a:latin typeface="Courier New"/>
                <a:cs typeface="Courier New"/>
              </a:rPr>
              <a:t> &lt;factor&gt;) )</a:t>
            </a:r>
            <a:r>
              <a:rPr lang="en-US" sz="2200" b="1" dirty="0" smtClean="0">
                <a:latin typeface="Courier New"/>
                <a:cs typeface="Courier New"/>
              </a:rPr>
              <a:t>*</a:t>
            </a:r>
            <a:endParaRPr lang="en-US" sz="2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06289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Simple Expressions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4586" y="1417342"/>
            <a:ext cx="543311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Courier New"/>
                <a:cs typeface="Courier New"/>
              </a:rPr>
              <a:t>&lt;factor&gt; ::=   </a:t>
            </a:r>
            <a:r>
              <a:rPr lang="en-US" sz="2200" b="1" dirty="0" smtClean="0">
                <a:latin typeface="Courier New"/>
                <a:cs typeface="Courier New"/>
              </a:rPr>
              <a:t> &lt;</a:t>
            </a:r>
            <a:r>
              <a:rPr lang="en-US" sz="2200" b="1" dirty="0">
                <a:latin typeface="Courier New"/>
                <a:cs typeface="Courier New"/>
              </a:rPr>
              <a:t>primary&gt; </a:t>
            </a:r>
          </a:p>
          <a:p>
            <a:r>
              <a:rPr lang="en-US" sz="2200" b="1" dirty="0">
                <a:latin typeface="Courier New"/>
                <a:cs typeface="Courier New"/>
              </a:rPr>
              <a:t>             |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-</a:t>
            </a:r>
            <a:r>
              <a:rPr lang="en-US" sz="2200" b="1" dirty="0" smtClean="0">
                <a:latin typeface="Courier New"/>
                <a:cs typeface="Courier New"/>
              </a:rPr>
              <a:t>&lt;factor&gt;</a:t>
            </a:r>
            <a:endParaRPr lang="en-US" sz="2200" b="1" dirty="0">
              <a:latin typeface="Courier New"/>
              <a:cs typeface="Courier New"/>
            </a:endParaRPr>
          </a:p>
          <a:p>
            <a:r>
              <a:rPr lang="en-US" sz="2200" b="1" dirty="0">
                <a:latin typeface="Courier New"/>
                <a:cs typeface="Courier New"/>
              </a:rPr>
              <a:t>             |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(</a:t>
            </a:r>
            <a:r>
              <a:rPr lang="en-US" sz="2200" b="1" dirty="0">
                <a:latin typeface="Courier New"/>
                <a:cs typeface="Courier New"/>
              </a:rPr>
              <a:t> </a:t>
            </a:r>
            <a:r>
              <a:rPr lang="en-US" sz="2200" b="1" dirty="0" smtClean="0">
                <a:latin typeface="Courier New"/>
                <a:cs typeface="Courier New"/>
              </a:rPr>
              <a:t>&lt;expression&gt; </a:t>
            </a:r>
            <a:r>
              <a:rPr lang="en-US" sz="2200" b="1" dirty="0">
                <a:solidFill>
                  <a:srgbClr val="B23C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2200" b="1" dirty="0">
                <a:latin typeface="Courier New"/>
                <a:cs typeface="Courier New"/>
              </a:rPr>
              <a:t>&lt;primary&gt; ::= &lt;number</a:t>
            </a:r>
            <a:r>
              <a:rPr lang="en-US" sz="2200" b="1" dirty="0" smtClean="0">
                <a:latin typeface="Courier New"/>
                <a:cs typeface="Courier New"/>
              </a:rPr>
              <a:t>&gt;</a:t>
            </a:r>
            <a:endParaRPr lang="en-US" sz="2200" b="1" dirty="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45" y="3154683"/>
            <a:ext cx="8065028" cy="2800766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factor()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value;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de-DE" b="1" dirty="0">
                <a:latin typeface="Courier New"/>
                <a:cs typeface="Courier New"/>
              </a:rPr>
              <a:t>          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primary</a:t>
            </a:r>
            <a:r>
              <a:rPr lang="de-DE" b="1" dirty="0">
                <a:latin typeface="Courier New"/>
                <a:cs typeface="Courier New"/>
              </a:rPr>
              <a:t>()            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| &lt;MINUS&gt; 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factor</a:t>
            </a:r>
            <a:r>
              <a:rPr lang="de-DE" b="1" dirty="0">
                <a:latin typeface="Courier New"/>
                <a:cs typeface="Courier New"/>
              </a:rPr>
              <a:t>()             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-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| &lt;LPAREN&gt;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expression</a:t>
            </a:r>
            <a:r>
              <a:rPr lang="de-DE" b="1" dirty="0">
                <a:latin typeface="Courier New"/>
                <a:cs typeface="Courier New"/>
              </a:rPr>
              <a:t>() &lt;RPAREN&gt;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;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</a:p>
          <a:p>
            <a:endParaRPr lang="de-DE" b="1" dirty="0">
              <a:latin typeface="Courier New"/>
              <a:cs typeface="Courier New"/>
            </a:endParaRPr>
          </a:p>
          <a:p>
            <a:r>
              <a:rPr lang="de-DE" b="1" dirty="0">
                <a:latin typeface="Courier New"/>
                <a:cs typeface="Courier New"/>
              </a:rPr>
              <a:t>double </a:t>
            </a:r>
            <a:r>
              <a:rPr lang="de-DE" b="1" dirty="0" err="1">
                <a:latin typeface="Courier New"/>
                <a:cs typeface="Courier New"/>
              </a:rPr>
              <a:t>primary</a:t>
            </a:r>
            <a:r>
              <a:rPr lang="de-DE" b="1" dirty="0">
                <a:latin typeface="Courier New"/>
                <a:cs typeface="Courier New"/>
              </a:rPr>
              <a:t>() </a:t>
            </a:r>
            <a:r>
              <a:rPr lang="de-DE" b="1" dirty="0" err="1">
                <a:latin typeface="Courier New"/>
                <a:cs typeface="Courier New"/>
              </a:rPr>
              <a:t>throws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NumberFormatException</a:t>
            </a:r>
            <a:r>
              <a:rPr lang="de-DE" b="1" dirty="0">
                <a:latin typeface="Courier New"/>
                <a:cs typeface="Courier New"/>
              </a:rPr>
              <a:t> : { Token t; }</a:t>
            </a:r>
          </a:p>
          <a:p>
            <a:r>
              <a:rPr lang="de-DE" b="1" dirty="0">
                <a:latin typeface="Courier New"/>
                <a:cs typeface="Courier New"/>
              </a:rPr>
              <a:t>{</a:t>
            </a:r>
          </a:p>
          <a:p>
            <a:r>
              <a:rPr lang="de-DE" b="1" dirty="0">
                <a:latin typeface="Courier New"/>
                <a:cs typeface="Courier New"/>
              </a:rPr>
              <a:t>  t = &lt;NUMBER&gt; { </a:t>
            </a:r>
            <a:r>
              <a:rPr lang="de-DE" b="1" dirty="0" err="1">
                <a:latin typeface="Courier New"/>
                <a:cs typeface="Courier New"/>
              </a:rPr>
              <a:t>return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Double.parseDouble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t.image</a:t>
            </a:r>
            <a:r>
              <a:rPr lang="de-DE" b="1" dirty="0">
                <a:latin typeface="Courier New"/>
                <a:cs typeface="Courier New"/>
              </a:rPr>
              <a:t>);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514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</a:t>
            </a:r>
            <a:r>
              <a:rPr lang="en-US" dirty="0" smtClean="0"/>
              <a:t>Expression Tokens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651781" y="1325903"/>
            <a:ext cx="3647716" cy="47705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r-FR" sz="1800" b="1" dirty="0">
                <a:latin typeface="Courier New"/>
                <a:cs typeface="Courier New"/>
              </a:rPr>
              <a:t>SKIP : {</a:t>
            </a:r>
          </a:p>
          <a:p>
            <a:r>
              <a:rPr lang="en-US" sz="1800" b="1" dirty="0">
                <a:latin typeface="Courier New"/>
                <a:cs typeface="Courier New"/>
              </a:rPr>
              <a:t>   &lt;IGNORE : [" ", "\t"]&gt;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  <a:p>
            <a:endParaRPr lang="en-US" sz="1800" b="1" dirty="0">
              <a:latin typeface="Courier New"/>
              <a:cs typeface="Courier New"/>
            </a:endParaRPr>
          </a:p>
          <a:p>
            <a:r>
              <a:rPr lang="fr-FR" sz="1800" b="1" dirty="0">
                <a:latin typeface="Courier New"/>
                <a:cs typeface="Courier New"/>
              </a:rPr>
              <a:t>TOKEN : {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&lt;NUMBER : (&lt;DIGIT&gt;)+&gt;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&lt;PLUS    : "+"&gt;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&lt;MINUS   : "-"&gt;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&lt;MULTIPLY: "*"&gt;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&lt;DIVIDE  : "/"&gt;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&lt;LPAREN  : "("&gt;</a:t>
            </a:r>
          </a:p>
          <a:p>
            <a:r>
              <a:rPr lang="hr-HR" sz="1800" b="1" dirty="0">
                <a:latin typeface="Courier New"/>
                <a:cs typeface="Courier New"/>
              </a:rPr>
              <a:t>  | &lt;RPAREN  : ")"&gt;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| &lt;EOL     : "\</a:t>
            </a:r>
            <a:r>
              <a:rPr lang="de-DE" sz="1800" b="1" dirty="0" err="1">
                <a:latin typeface="Courier New"/>
                <a:cs typeface="Courier New"/>
              </a:rPr>
              <a:t>n</a:t>
            </a:r>
            <a:r>
              <a:rPr lang="de-DE" sz="1800" b="1" dirty="0">
                <a:latin typeface="Courier New"/>
                <a:cs typeface="Courier New"/>
              </a:rPr>
              <a:t>"&gt;</a:t>
            </a:r>
          </a:p>
          <a:p>
            <a:r>
              <a:rPr lang="de-DE" sz="1800" b="1" dirty="0">
                <a:latin typeface="Courier New"/>
                <a:cs typeface="Courier New"/>
              </a:rPr>
              <a:t>    </a:t>
            </a:r>
          </a:p>
          <a:p>
            <a:r>
              <a:rPr lang="en-US" sz="1800" b="1" dirty="0">
                <a:latin typeface="Courier New"/>
                <a:cs typeface="Courier New"/>
              </a:rPr>
              <a:t>  | &lt;#DIGIT : ["0"-"9"]&gt;</a:t>
            </a:r>
          </a:p>
          <a:p>
            <a:r>
              <a:rPr lang="en-US" sz="1800" b="1" dirty="0">
                <a:latin typeface="Courier New"/>
                <a:cs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4451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JavaCC</a:t>
            </a:r>
            <a:r>
              <a:rPr lang="en-US" dirty="0" smtClean="0"/>
              <a:t> Expression Parser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40" y="1234464"/>
            <a:ext cx="7203114" cy="501675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public class </a:t>
            </a:r>
            <a:r>
              <a:rPr lang="en-US" b="1" dirty="0" err="1">
                <a:latin typeface="Courier New"/>
                <a:cs typeface="Courier New"/>
              </a:rPr>
              <a:t>SimpleCalculator</a:t>
            </a:r>
            <a:r>
              <a:rPr lang="en-US" b="1" dirty="0">
                <a:latin typeface="Courier New"/>
                <a:cs typeface="Courier New"/>
              </a:rPr>
              <a:t> 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  public static void main(String[] </a:t>
            </a:r>
            <a:r>
              <a:rPr lang="en-US" b="1" dirty="0" err="1">
                <a:latin typeface="Courier New"/>
                <a:cs typeface="Courier New"/>
              </a:rPr>
              <a:t>args</a:t>
            </a:r>
            <a:r>
              <a:rPr lang="en-US" b="1" dirty="0">
                <a:latin typeface="Courier New"/>
                <a:cs typeface="Courier New"/>
              </a:rPr>
              <a:t>) </a:t>
            </a:r>
          </a:p>
          <a:p>
            <a:r>
              <a:rPr lang="de-DE" b="1" dirty="0">
                <a:latin typeface="Courier New"/>
                <a:cs typeface="Courier New"/>
              </a:rPr>
              <a:t>    {</a:t>
            </a:r>
          </a:p>
          <a:p>
            <a:r>
              <a:rPr lang="de-DE" b="1" dirty="0">
                <a:latin typeface="Courier New"/>
                <a:cs typeface="Courier New"/>
              </a:rPr>
              <a:t>        Reader </a:t>
            </a:r>
            <a:r>
              <a:rPr lang="de-DE" b="1" dirty="0" err="1">
                <a:latin typeface="Courier New"/>
                <a:cs typeface="Courier New"/>
              </a:rPr>
              <a:t>sr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new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InputStreamReader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System.in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r>
              <a:rPr lang="de-DE" b="1" dirty="0">
                <a:latin typeface="Courier New"/>
                <a:cs typeface="Courier New"/>
              </a:rPr>
              <a:t>        </a:t>
            </a:r>
            <a:r>
              <a:rPr lang="de-DE" b="1" dirty="0" err="1">
                <a:latin typeface="Courier New"/>
                <a:cs typeface="Courier New"/>
              </a:rPr>
              <a:t>SimpleCalculator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calc</a:t>
            </a:r>
            <a:r>
              <a:rPr lang="de-DE" b="1" dirty="0">
                <a:latin typeface="Courier New"/>
                <a:cs typeface="Courier New"/>
              </a:rPr>
              <a:t> = </a:t>
            </a:r>
            <a:r>
              <a:rPr lang="de-DE" b="1" dirty="0" err="1">
                <a:latin typeface="Courier New"/>
                <a:cs typeface="Courier New"/>
              </a:rPr>
              <a:t>new</a:t>
            </a:r>
            <a:r>
              <a:rPr lang="de-DE" b="1" dirty="0">
                <a:latin typeface="Courier New"/>
                <a:cs typeface="Courier New"/>
              </a:rPr>
              <a:t> </a:t>
            </a:r>
            <a:r>
              <a:rPr lang="de-DE" b="1" dirty="0" err="1">
                <a:latin typeface="Courier New"/>
                <a:cs typeface="Courier New"/>
              </a:rPr>
              <a:t>SimpleCalculator</a:t>
            </a:r>
            <a:r>
              <a:rPr lang="de-DE" b="1" dirty="0">
                <a:latin typeface="Courier New"/>
                <a:cs typeface="Courier New"/>
              </a:rPr>
              <a:t>(</a:t>
            </a:r>
            <a:r>
              <a:rPr lang="de-DE" b="1" dirty="0" err="1">
                <a:latin typeface="Courier New"/>
                <a:cs typeface="Courier New"/>
              </a:rPr>
              <a:t>sr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endParaRPr lang="de-DE" b="1" dirty="0">
              <a:latin typeface="Courier New"/>
              <a:cs typeface="Courier New"/>
            </a:endParaRPr>
          </a:p>
          <a:p>
            <a:r>
              <a:rPr lang="en-US" b="1" dirty="0">
                <a:latin typeface="Courier New"/>
                <a:cs typeface="Courier New"/>
              </a:rPr>
              <a:t>        try {</a:t>
            </a:r>
          </a:p>
          <a:p>
            <a:r>
              <a:rPr lang="ro-RO" b="1" dirty="0">
                <a:latin typeface="Courier New"/>
                <a:cs typeface="Courier New"/>
              </a:rPr>
              <a:t>            for (;;) {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 err="1">
                <a:latin typeface="Courier New"/>
                <a:cs typeface="Courier New"/>
              </a:rPr>
              <a:t>System.out.print</a:t>
            </a:r>
            <a:r>
              <a:rPr lang="de-DE" b="1" dirty="0">
                <a:latin typeface="Courier New"/>
                <a:cs typeface="Courier New"/>
              </a:rPr>
              <a:t>("\</a:t>
            </a:r>
            <a:r>
              <a:rPr lang="de-DE" b="1" dirty="0" err="1">
                <a:latin typeface="Courier New"/>
                <a:cs typeface="Courier New"/>
              </a:rPr>
              <a:t>nExpression</a:t>
            </a:r>
            <a:r>
              <a:rPr lang="de-DE" b="1" dirty="0">
                <a:latin typeface="Courier New"/>
                <a:cs typeface="Courier New"/>
              </a:rPr>
              <a:t>? ");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</a:p>
          <a:p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                double value = </a:t>
            </a:r>
            <a:r>
              <a:rPr lang="en-US" b="1" dirty="0" err="1">
                <a:solidFill>
                  <a:srgbClr val="B23C00"/>
                </a:solidFill>
                <a:latin typeface="Courier New"/>
                <a:cs typeface="Courier New"/>
              </a:rPr>
              <a:t>calc.calculate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();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    </a:t>
            </a:r>
            <a:r>
              <a:rPr lang="de-DE" b="1" dirty="0" err="1">
                <a:latin typeface="Courier New"/>
                <a:cs typeface="Courier New"/>
              </a:rPr>
              <a:t>System.out.println</a:t>
            </a:r>
            <a:r>
              <a:rPr lang="de-DE" b="1" dirty="0">
                <a:latin typeface="Courier New"/>
                <a:cs typeface="Courier New"/>
              </a:rPr>
              <a:t>("= " + </a:t>
            </a:r>
            <a:r>
              <a:rPr lang="de-DE" b="1" dirty="0" err="1">
                <a:latin typeface="Courier New"/>
                <a:cs typeface="Courier New"/>
              </a:rPr>
              <a:t>value</a:t>
            </a:r>
            <a:r>
              <a:rPr lang="de-DE" b="1" dirty="0">
                <a:latin typeface="Courier New"/>
                <a:cs typeface="Courier New"/>
              </a:rPr>
              <a:t>);</a:t>
            </a:r>
          </a:p>
          <a:p>
            <a:r>
              <a:rPr lang="de-DE" b="1" dirty="0">
                <a:latin typeface="Courier New"/>
                <a:cs typeface="Courier New"/>
              </a:rPr>
              <a:t>    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    catch (</a:t>
            </a:r>
            <a:r>
              <a:rPr lang="de-DE" b="1" dirty="0" err="1">
                <a:latin typeface="Courier New"/>
                <a:cs typeface="Courier New"/>
              </a:rPr>
              <a:t>Exception</a:t>
            </a:r>
            <a:r>
              <a:rPr lang="de-DE" b="1" dirty="0">
                <a:latin typeface="Courier New"/>
                <a:cs typeface="Courier New"/>
              </a:rPr>
              <a:t> ex) {</a:t>
            </a:r>
          </a:p>
          <a:p>
            <a:r>
              <a:rPr lang="ro-RO" b="1" dirty="0">
                <a:latin typeface="Courier New"/>
                <a:cs typeface="Courier New"/>
              </a:rPr>
              <a:t>            ex.printStackTrace();</a:t>
            </a:r>
          </a:p>
          <a:p>
            <a:r>
              <a:rPr lang="de-DE" b="1" dirty="0">
                <a:latin typeface="Courier New"/>
                <a:cs typeface="Courier New"/>
              </a:rPr>
              <a:t>        }</a:t>
            </a:r>
          </a:p>
          <a:p>
            <a:r>
              <a:rPr lang="de-DE" b="1" dirty="0">
                <a:latin typeface="Courier New"/>
                <a:cs typeface="Courier New"/>
              </a:rPr>
              <a:t>    }</a:t>
            </a:r>
          </a:p>
          <a:p>
            <a:r>
              <a:rPr lang="de-DE" b="1" dirty="0">
                <a:latin typeface="Courier New"/>
                <a:cs typeface="Courier New"/>
              </a:rPr>
              <a:t>}</a:t>
            </a:r>
            <a:endParaRPr lang="en-US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85897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JavaCC</a:t>
            </a:r>
            <a:r>
              <a:rPr lang="en-US" dirty="0"/>
              <a:t> Expression </a:t>
            </a:r>
            <a:r>
              <a:rPr lang="en-US" dirty="0" smtClean="0"/>
              <a:t>Parser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2119" y="1417342"/>
            <a:ext cx="7941898" cy="1323439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double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calculate()</a:t>
            </a:r>
            <a:r>
              <a:rPr lang="en-US" b="1" dirty="0">
                <a:latin typeface="Courier New"/>
                <a:cs typeface="Courier New"/>
              </a:rPr>
              <a:t> throws </a:t>
            </a:r>
            <a:r>
              <a:rPr lang="en-US" b="1" dirty="0" err="1">
                <a:latin typeface="Courier New"/>
                <a:cs typeface="Courier New"/>
              </a:rPr>
              <a:t>NumberFormatException</a:t>
            </a:r>
            <a:r>
              <a:rPr lang="en-US" b="1" dirty="0">
                <a:latin typeface="Courier New"/>
                <a:cs typeface="Courier New"/>
              </a:rPr>
              <a:t> : { double v; }</a:t>
            </a:r>
          </a:p>
          <a:p>
            <a:r>
              <a:rPr lang="en-US" b="1" dirty="0">
                <a:latin typeface="Courier New"/>
                <a:cs typeface="Courier New"/>
              </a:rPr>
              <a:t>{</a:t>
            </a:r>
          </a:p>
          <a:p>
            <a:r>
              <a:rPr lang="en-US" b="1" dirty="0">
                <a:latin typeface="Courier New"/>
                <a:cs typeface="Courier New"/>
              </a:rPr>
              <a:t>  </a:t>
            </a:r>
            <a:r>
              <a:rPr lang="en-US" b="1" dirty="0">
                <a:solidFill>
                  <a:srgbClr val="B23C00"/>
                </a:solidFill>
                <a:latin typeface="Courier New"/>
                <a:cs typeface="Courier New"/>
              </a:rPr>
              <a:t>v = expression()</a:t>
            </a:r>
          </a:p>
          <a:p>
            <a:r>
              <a:rPr lang="en-US" b="1" dirty="0">
                <a:latin typeface="Courier New"/>
                <a:cs typeface="Courier New"/>
              </a:rPr>
              <a:t>  &lt;EOL&gt; { return v; }</a:t>
            </a:r>
          </a:p>
          <a:p>
            <a:r>
              <a:rPr lang="en-US" b="1" dirty="0">
                <a:latin typeface="Courier New"/>
                <a:cs typeface="Courier New"/>
              </a:rPr>
              <a:t>}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8385" y="5952960"/>
            <a:ext cx="731991" cy="338554"/>
          </a:xfrm>
          <a:prstGeom prst="rect">
            <a:avLst/>
          </a:prstGeom>
          <a:noFill/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23C00"/>
                </a:solidFill>
              </a:rPr>
              <a:t>Demo</a:t>
            </a:r>
            <a:endParaRPr lang="en-US" dirty="0">
              <a:solidFill>
                <a:srgbClr val="B2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9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 smtClean="0"/>
              <a:t>Expand the </a:t>
            </a:r>
            <a:r>
              <a:rPr lang="en-US" dirty="0" err="1" smtClean="0"/>
              <a:t>JavaCC</a:t>
            </a:r>
            <a:r>
              <a:rPr lang="en-US" dirty="0" smtClean="0"/>
              <a:t>-generated </a:t>
            </a:r>
            <a:br>
              <a:rPr lang="en-US" dirty="0" smtClean="0"/>
            </a:br>
            <a:r>
              <a:rPr lang="en-US" dirty="0" smtClean="0"/>
              <a:t>Simple Calculator to a </a:t>
            </a:r>
            <a:r>
              <a:rPr lang="en-US" dirty="0" err="1" smtClean="0"/>
              <a:t>JavaCC</a:t>
            </a:r>
            <a:r>
              <a:rPr lang="en-US" dirty="0" smtClean="0"/>
              <a:t>-generated </a:t>
            </a:r>
            <a:br>
              <a:rPr lang="en-US" dirty="0" smtClean="0"/>
            </a:br>
            <a:r>
              <a:rPr lang="en-US" dirty="0" smtClean="0">
                <a:solidFill>
                  <a:srgbClr val="B23C00"/>
                </a:solidFill>
              </a:rPr>
              <a:t>Super Calculator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Expand the number token to include real numbers as we had earlier defined them.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Add the exponentiation operator </a:t>
            </a:r>
            <a:r>
              <a:rPr lang="en-US" b="1" dirty="0" smtClean="0">
                <a:solidFill>
                  <a:srgbClr val="0033CC"/>
                </a:solidFill>
                <a:latin typeface="Courier New"/>
                <a:cs typeface="Courier New"/>
              </a:rPr>
              <a:t>^</a:t>
            </a:r>
          </a:p>
          <a:p>
            <a:pPr lvl="1"/>
            <a:r>
              <a:rPr lang="en-US" dirty="0" smtClean="0"/>
              <a:t>Highest precedence level</a:t>
            </a:r>
          </a:p>
          <a:p>
            <a:r>
              <a:rPr lang="en-US" dirty="0" smtClean="0"/>
              <a:t>Add the relational operators </a:t>
            </a:r>
            <a:r>
              <a:rPr lang="en-US" b="1" dirty="0">
                <a:solidFill>
                  <a:srgbClr val="0033CC"/>
                </a:solidFill>
                <a:latin typeface="Courier New"/>
                <a:cs typeface="Courier New"/>
              </a:rPr>
              <a:t>== != &lt; &lt;= &gt; &gt;=</a:t>
            </a:r>
          </a:p>
          <a:p>
            <a:pPr lvl="1"/>
            <a:r>
              <a:rPr lang="en-US" dirty="0" smtClean="0"/>
              <a:t>Lowest precedence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08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49443</TotalTime>
  <Words>1347</Words>
  <Application>Microsoft Macintosh PowerPoint</Application>
  <PresentationFormat>On-screen Show (4:3)</PresentationFormat>
  <Paragraphs>297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Quadrant</vt:lpstr>
      <vt:lpstr>Microsoft Equation</vt:lpstr>
      <vt:lpstr>CS 154 Formal Languages and Computability March 8 Class Meeting</vt:lpstr>
      <vt:lpstr>BNF for Simple Expressions</vt:lpstr>
      <vt:lpstr>JavaCC Simple Expressions</vt:lpstr>
      <vt:lpstr>JavaCC Simple Expressions, cont’d</vt:lpstr>
      <vt:lpstr>JavaCC Simple Expressions, cont’d</vt:lpstr>
      <vt:lpstr>JavaCC Expression Tokens</vt:lpstr>
      <vt:lpstr>JavaCC Expression Parser</vt:lpstr>
      <vt:lpstr>JavaCC Expression Parser, cont’d</vt:lpstr>
      <vt:lpstr>Assignment #4</vt:lpstr>
      <vt:lpstr>Assignment #4, cont’d</vt:lpstr>
      <vt:lpstr>Simplifying Context-Free Grammars</vt:lpstr>
      <vt:lpstr>λ-Free Grammars</vt:lpstr>
      <vt:lpstr>λ-Free Grammars, cont’d</vt:lpstr>
      <vt:lpstr>A Substitution Rule</vt:lpstr>
      <vt:lpstr>Remove Useless Productions</vt:lpstr>
      <vt:lpstr>Remove Useless Productions, cont’d</vt:lpstr>
      <vt:lpstr>Remove Useless Productions, cont’d</vt:lpstr>
      <vt:lpstr>Remove λ Productions </vt:lpstr>
      <vt:lpstr>Example Removal of λ Productions </vt:lpstr>
      <vt:lpstr>Example Removal of λ Productions, cont’d </vt:lpstr>
      <vt:lpstr>Remove Unit Productions</vt:lpstr>
      <vt:lpstr>Example Removal of Unit Productions</vt:lpstr>
      <vt:lpstr>Example Removal of Unit Productions, cont’d</vt:lpstr>
      <vt:lpstr>Chomsky Normal Form</vt:lpstr>
      <vt:lpstr>Example Conversion to Chomsky Normal Form</vt:lpstr>
      <vt:lpstr>Chomsky Normal Form Conversion, cont’d</vt:lpstr>
      <vt:lpstr>Greibach Normal Form</vt:lpstr>
      <vt:lpstr>Limitations of Finite Automata</vt:lpstr>
      <vt:lpstr>Pushdown Automata</vt:lpstr>
      <vt:lpstr>Pushdown Automata,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874</cp:revision>
  <cp:lastPrinted>2016-02-09T05:58:45Z</cp:lastPrinted>
  <dcterms:created xsi:type="dcterms:W3CDTF">2008-01-12T03:52:55Z</dcterms:created>
  <dcterms:modified xsi:type="dcterms:W3CDTF">2016-03-09T00:41:17Z</dcterms:modified>
  <cp:category/>
</cp:coreProperties>
</file>