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4" r:id="rId3"/>
    <p:sldId id="388" r:id="rId4"/>
    <p:sldId id="389" r:id="rId5"/>
    <p:sldId id="313" r:id="rId6"/>
    <p:sldId id="365" r:id="rId7"/>
    <p:sldId id="366" r:id="rId8"/>
    <p:sldId id="367" r:id="rId9"/>
    <p:sldId id="369" r:id="rId10"/>
    <p:sldId id="370" r:id="rId11"/>
    <p:sldId id="368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6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89" autoAdjust="0"/>
    <p:restoredTop sz="98450" autoAdjust="0"/>
  </p:normalViewPr>
  <p:slideViewPr>
    <p:cSldViewPr>
      <p:cViewPr varScale="1">
        <p:scale>
          <a:sx n="140" d="100"/>
          <a:sy n="140" d="100"/>
        </p:scale>
        <p:origin x="-112" y="-43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January 28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flap.org" TargetMode="External"/><Relationship Id="rId3" Type="http://schemas.openxmlformats.org/officeDocument/2006/relationships/hyperlink" Target="https://javacc.java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January 28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Bold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abstract models in computer theory </a:t>
            </a:r>
            <a:br>
              <a:rPr lang="en-US" dirty="0" smtClean="0"/>
            </a:br>
            <a:r>
              <a:rPr lang="en-US" dirty="0" smtClean="0"/>
              <a:t>deal with: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Computers and software that </a:t>
            </a:r>
            <a:r>
              <a:rPr lang="en-US" dirty="0" smtClean="0">
                <a:solidFill>
                  <a:srgbClr val="A12A03"/>
                </a:solidFill>
              </a:rPr>
              <a:t>currently exist</a:t>
            </a:r>
          </a:p>
          <a:p>
            <a:pPr lvl="1"/>
            <a:r>
              <a:rPr lang="en-US" dirty="0"/>
              <a:t>Computers and software that </a:t>
            </a:r>
            <a:r>
              <a:rPr lang="en-US" dirty="0" smtClean="0">
                <a:solidFill>
                  <a:srgbClr val="A12A03"/>
                </a:solidFill>
              </a:rPr>
              <a:t>will exist</a:t>
            </a:r>
          </a:p>
          <a:p>
            <a:pPr lvl="1"/>
            <a:r>
              <a:rPr lang="en-US" dirty="0"/>
              <a:t>Computers and software that </a:t>
            </a:r>
            <a:r>
              <a:rPr lang="en-US" dirty="0" smtClean="0"/>
              <a:t>we can only </a:t>
            </a:r>
            <a:r>
              <a:rPr lang="en-US" dirty="0" smtClean="0">
                <a:solidFill>
                  <a:srgbClr val="A12A03"/>
                </a:solidFill>
              </a:rPr>
              <a:t>imagine</a:t>
            </a:r>
          </a:p>
          <a:p>
            <a:pPr lvl="5"/>
            <a:endParaRPr lang="en-US" dirty="0"/>
          </a:p>
          <a:p>
            <a:r>
              <a:rPr lang="en-US" dirty="0" smtClean="0"/>
              <a:t>We are </a:t>
            </a:r>
            <a:r>
              <a:rPr lang="en-US" u="sng" dirty="0" smtClean="0"/>
              <a:t>not</a:t>
            </a:r>
            <a:r>
              <a:rPr lang="en-US" dirty="0" smtClean="0"/>
              <a:t> concerned with optimization.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Rather, we are concerned with </a:t>
            </a:r>
            <a:br>
              <a:rPr lang="en-US" dirty="0" smtClean="0"/>
            </a:br>
            <a:r>
              <a:rPr lang="en-US" dirty="0" smtClean="0"/>
              <a:t>the question of </a:t>
            </a:r>
            <a:r>
              <a:rPr lang="en-US" dirty="0" smtClean="0">
                <a:solidFill>
                  <a:srgbClr val="A12A03"/>
                </a:solidFill>
              </a:rPr>
              <a:t>possibility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computers and software can and cannot do.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87D2-A2BC-264D-B424-7260654C63D9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B23C00"/>
                </a:solidFill>
              </a:rPr>
              <a:t>Take roll!</a:t>
            </a:r>
          </a:p>
        </p:txBody>
      </p:sp>
    </p:spTree>
    <p:extLst>
      <p:ext uri="{BB962C8B-B14F-4D97-AF65-F5344CB8AC3E}">
        <p14:creationId xmlns:p14="http://schemas.microsoft.com/office/powerpoint/2010/main" val="301910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theory originally formed from seemingly unrelated branches of knowledge.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small series of </a:t>
            </a:r>
            <a:r>
              <a:rPr lang="en-US" dirty="0" smtClean="0">
                <a:solidFill>
                  <a:srgbClr val="A12A03"/>
                </a:solidFill>
              </a:rPr>
              <a:t>contemporaneous discoveries </a:t>
            </a:r>
            <a:r>
              <a:rPr lang="en-US" dirty="0" smtClean="0"/>
              <a:t>came together.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discoverers were very dissimilar people.</a:t>
            </a:r>
          </a:p>
          <a:p>
            <a:r>
              <a:rPr lang="en-US" dirty="0" smtClean="0"/>
              <a:t>They were separately motivated.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 Cantor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German, 1845-1918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A12A03"/>
                </a:solidFill>
              </a:rPr>
              <a:t>Theory of Sets</a:t>
            </a:r>
          </a:p>
          <a:p>
            <a:pPr lvl="1"/>
            <a:r>
              <a:rPr lang="en-US" dirty="0" smtClean="0"/>
              <a:t>Union, intersection, etc.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Discovered </a:t>
            </a:r>
            <a:r>
              <a:rPr lang="en-US" dirty="0" smtClean="0">
                <a:solidFill>
                  <a:srgbClr val="B23C00"/>
                </a:solidFill>
              </a:rPr>
              <a:t>contradictions</a:t>
            </a:r>
            <a:r>
              <a:rPr lang="en-US" dirty="0" smtClean="0"/>
              <a:t> in what seemed to be rigorously proven mathematical theorems.</a:t>
            </a:r>
          </a:p>
          <a:p>
            <a:pPr lvl="1"/>
            <a:r>
              <a:rPr lang="en-US" dirty="0" smtClean="0"/>
              <a:t>Example: Infinity comes in different sizes.</a:t>
            </a:r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Cantor’s Paradox: </a:t>
            </a:r>
            <a:r>
              <a:rPr lang="en-US" dirty="0" smtClean="0"/>
              <a:t>A set that is larger than the universal set.</a:t>
            </a:r>
          </a:p>
          <a:p>
            <a:pPr lvl="4"/>
            <a:endParaRPr lang="en-US" dirty="0"/>
          </a:p>
          <a:p>
            <a:r>
              <a:rPr lang="en-US" dirty="0" smtClean="0"/>
              <a:t>Left an unresolved cloud over mathematics.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01" y="411513"/>
            <a:ext cx="2103097" cy="27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Hilbert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/>
              <a:t>German, 1862-1943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Wanted </a:t>
            </a:r>
            <a:r>
              <a:rPr lang="en-US" dirty="0"/>
              <a:t>to eliminate </a:t>
            </a:r>
            <a:r>
              <a:rPr lang="en-US" dirty="0" smtClean="0"/>
              <a:t>paradoxes </a:t>
            </a:r>
            <a:br>
              <a:rPr lang="en-US" dirty="0" smtClean="0"/>
            </a:br>
            <a:r>
              <a:rPr lang="en-US" dirty="0" smtClean="0"/>
              <a:t>by making all mathematics to be </a:t>
            </a:r>
            <a:br>
              <a:rPr lang="en-US" dirty="0" smtClean="0"/>
            </a:br>
            <a:r>
              <a:rPr lang="en-US" dirty="0" smtClean="0"/>
              <a:t>like Euclidean Geometry.</a:t>
            </a:r>
          </a:p>
          <a:p>
            <a:pPr lvl="1"/>
            <a:r>
              <a:rPr lang="en-US" dirty="0" smtClean="0"/>
              <a:t>Precise definitions</a:t>
            </a:r>
          </a:p>
          <a:p>
            <a:pPr lvl="1"/>
            <a:r>
              <a:rPr lang="en-US" dirty="0" smtClean="0"/>
              <a:t>Explicit axioms</a:t>
            </a:r>
          </a:p>
          <a:p>
            <a:pPr lvl="1"/>
            <a:r>
              <a:rPr lang="en-US" dirty="0" smtClean="0"/>
              <a:t>Rigorous proofs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Wanted to develop </a:t>
            </a:r>
            <a:r>
              <a:rPr lang="en-US" dirty="0" smtClean="0">
                <a:solidFill>
                  <a:srgbClr val="A12A03"/>
                </a:solidFill>
              </a:rPr>
              <a:t>algorithms</a:t>
            </a:r>
            <a:r>
              <a:rPr lang="en-US" dirty="0" smtClean="0"/>
              <a:t> for solving </a:t>
            </a:r>
            <a:br>
              <a:rPr lang="en-US" dirty="0" smtClean="0"/>
            </a:br>
            <a:r>
              <a:rPr lang="en-US" dirty="0" smtClean="0"/>
              <a:t>all mathematical problems of any kind </a:t>
            </a:r>
            <a:br>
              <a:rPr lang="en-US" dirty="0" smtClean="0"/>
            </a:br>
            <a:r>
              <a:rPr lang="en-US" dirty="0" smtClean="0"/>
              <a:t>in some </a:t>
            </a:r>
            <a:r>
              <a:rPr lang="en-US" u="sng" dirty="0" smtClean="0"/>
              <a:t>finite</a:t>
            </a:r>
            <a:r>
              <a:rPr lang="en-US" dirty="0" smtClean="0"/>
              <a:t> number of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502952"/>
            <a:ext cx="2103097" cy="2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Kurt Gödel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Austrian-American, 1906-1978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Showed that </a:t>
            </a:r>
            <a:r>
              <a:rPr lang="en-US" dirty="0" smtClean="0">
                <a:solidFill>
                  <a:srgbClr val="B23C00"/>
                </a:solidFill>
              </a:rPr>
              <a:t>no algorithm </a:t>
            </a:r>
            <a:r>
              <a:rPr lang="en-US" dirty="0" smtClean="0"/>
              <a:t>can provide </a:t>
            </a:r>
            <a:br>
              <a:rPr lang="en-US" dirty="0" smtClean="0"/>
            </a:br>
            <a:r>
              <a:rPr lang="en-US" dirty="0" smtClean="0"/>
              <a:t>proofs for all true mathematical statements.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Proved that not all true statements have proofs.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A12A03"/>
                </a:solidFill>
              </a:rPr>
              <a:t>Incompleteness Theorems (1931) </a:t>
            </a:r>
            <a:br>
              <a:rPr lang="en-US" dirty="0" smtClean="0">
                <a:solidFill>
                  <a:srgbClr val="A12A03"/>
                </a:solidFill>
              </a:rPr>
            </a:br>
            <a:r>
              <a:rPr lang="en-US" dirty="0" smtClean="0"/>
              <a:t>In all but the most trivial mathematical systems:</a:t>
            </a:r>
          </a:p>
          <a:p>
            <a:pPr lvl="1"/>
            <a:r>
              <a:rPr lang="en-US" dirty="0" smtClean="0"/>
              <a:t>There are some true statements </a:t>
            </a:r>
            <a:br>
              <a:rPr lang="en-US" dirty="0" smtClean="0"/>
            </a:br>
            <a:r>
              <a:rPr lang="en-US" dirty="0" smtClean="0"/>
              <a:t>without any possible proof.</a:t>
            </a:r>
          </a:p>
          <a:p>
            <a:pPr lvl="1"/>
            <a:r>
              <a:rPr lang="en-US" dirty="0" smtClean="0"/>
              <a:t>It is possible to “prove” some false statements.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91" y="336463"/>
            <a:ext cx="1737341" cy="22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Alonzo Church, Stephen </a:t>
            </a:r>
            <a:r>
              <a:rPr lang="en-US" dirty="0" err="1" smtClean="0"/>
              <a:t>Kleene</a:t>
            </a:r>
            <a:r>
              <a:rPr lang="en-US" dirty="0" smtClean="0"/>
              <a:t>, Emil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Church (</a:t>
            </a:r>
            <a:r>
              <a:rPr lang="en-US" dirty="0" smtClean="0"/>
              <a:t>American, </a:t>
            </a:r>
            <a:r>
              <a:rPr lang="en-US" dirty="0"/>
              <a:t>1903-1995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Kleene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American, </a:t>
            </a:r>
            <a:r>
              <a:rPr lang="en-US" dirty="0"/>
              <a:t>1909-1994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Post </a:t>
            </a:r>
            <a:r>
              <a:rPr lang="en-US" dirty="0"/>
              <a:t>(</a:t>
            </a:r>
            <a:r>
              <a:rPr lang="en-US" dirty="0" smtClean="0"/>
              <a:t>Polish-American, </a:t>
            </a:r>
            <a:r>
              <a:rPr lang="en-US" dirty="0"/>
              <a:t>1897-1954)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Church proposed the </a:t>
            </a:r>
            <a:r>
              <a:rPr lang="en-US" dirty="0" smtClean="0">
                <a:solidFill>
                  <a:srgbClr val="A12A03"/>
                </a:solidFill>
              </a:rPr>
              <a:t>first general </a:t>
            </a:r>
            <a:br>
              <a:rPr lang="en-US" dirty="0" smtClean="0">
                <a:solidFill>
                  <a:srgbClr val="A12A03"/>
                </a:solidFill>
              </a:rPr>
            </a:br>
            <a:r>
              <a:rPr lang="en-US" dirty="0" smtClean="0">
                <a:solidFill>
                  <a:srgbClr val="A12A03"/>
                </a:solidFill>
              </a:rPr>
              <a:t>definition of an algorithm (1936)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Church and his student </a:t>
            </a:r>
            <a:r>
              <a:rPr lang="en-US" dirty="0" err="1" smtClean="0"/>
              <a:t>Kleene</a:t>
            </a:r>
            <a:r>
              <a:rPr lang="en-US" dirty="0" smtClean="0"/>
              <a:t>, and Post working separately, proved that </a:t>
            </a:r>
            <a:r>
              <a:rPr lang="en-US" dirty="0" smtClean="0">
                <a:solidFill>
                  <a:srgbClr val="A12A03"/>
                </a:solidFill>
              </a:rPr>
              <a:t>there are problems that no algorithm can solve (1936)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097" y="1234464"/>
            <a:ext cx="1097268" cy="1466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04" y="2057415"/>
            <a:ext cx="1039019" cy="141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04" y="3611878"/>
            <a:ext cx="1005627" cy="15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British, 1912-1954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Developed the concept of a </a:t>
            </a:r>
            <a:br>
              <a:rPr lang="en-US" dirty="0" smtClean="0"/>
            </a:br>
            <a:r>
              <a:rPr lang="en-US" dirty="0" smtClean="0"/>
              <a:t>theoretical </a:t>
            </a:r>
            <a:r>
              <a:rPr lang="en-US" dirty="0" smtClean="0">
                <a:solidFill>
                  <a:srgbClr val="A12A03"/>
                </a:solidFill>
              </a:rPr>
              <a:t>“universal-algorithm machine” (1936)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Studied what was possible for this machine to do.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Discovered that some tasks that this </a:t>
            </a:r>
            <a:br>
              <a:rPr lang="en-US" dirty="0" smtClean="0"/>
            </a:br>
            <a:r>
              <a:rPr lang="en-US" dirty="0" smtClean="0">
                <a:solidFill>
                  <a:srgbClr val="A12A03"/>
                </a:solidFill>
              </a:rPr>
              <a:t>omnipotent machine </a:t>
            </a:r>
            <a:r>
              <a:rPr lang="en-US" dirty="0" smtClean="0"/>
              <a:t>was expected </a:t>
            </a:r>
            <a:br>
              <a:rPr lang="en-US" dirty="0" smtClean="0"/>
            </a:br>
            <a:r>
              <a:rPr lang="en-US" dirty="0" smtClean="0"/>
              <a:t>to be able to perform were in fact </a:t>
            </a:r>
            <a:br>
              <a:rPr lang="en-US" dirty="0" smtClean="0"/>
            </a:br>
            <a:r>
              <a:rPr lang="en-US" dirty="0" smtClean="0">
                <a:solidFill>
                  <a:srgbClr val="A12A03"/>
                </a:solidFill>
              </a:rPr>
              <a:t>impossible</a:t>
            </a:r>
            <a:r>
              <a:rPr lang="en-US" dirty="0" smtClean="0"/>
              <a:t> for the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24" y="502951"/>
            <a:ext cx="2834609" cy="28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to Mid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theoretical work on 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What was solvable and what was not</a:t>
            </a:r>
          </a:p>
          <a:p>
            <a:pPr lvl="5"/>
            <a:endParaRPr lang="en-US" dirty="0"/>
          </a:p>
          <a:p>
            <a:r>
              <a:rPr lang="en-US" dirty="0" smtClean="0"/>
              <a:t>Long before the development of electronic computers as we know them today!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1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von Neumann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Hungarian-American, 1903-1957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Von Neumann computer architecture</a:t>
            </a:r>
          </a:p>
          <a:p>
            <a:pPr lvl="1"/>
            <a:r>
              <a:rPr lang="en-US" dirty="0" smtClean="0"/>
              <a:t>Concept of a </a:t>
            </a:r>
            <a:r>
              <a:rPr lang="en-US" dirty="0" smtClean="0">
                <a:solidFill>
                  <a:srgbClr val="B23C00"/>
                </a:solidFill>
              </a:rPr>
              <a:t>stored-program computer</a:t>
            </a:r>
          </a:p>
          <a:p>
            <a:pPr lvl="1"/>
            <a:r>
              <a:rPr lang="en-US" dirty="0" smtClean="0"/>
              <a:t>A program determined which hard-wired operations to perform and in what order.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His goal was to build a real-life model </a:t>
            </a:r>
            <a:br>
              <a:rPr lang="en-US" dirty="0" smtClean="0"/>
            </a:br>
            <a:r>
              <a:rPr lang="en-US" dirty="0" smtClean="0"/>
              <a:t>of an earlier theoretical machine, such as Turing’s universal-algorithm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54" y="411513"/>
            <a:ext cx="1910088" cy="24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err="1" smtClean="0"/>
              <a:t>TuTh</a:t>
            </a:r>
            <a:r>
              <a:rPr lang="en-US" dirty="0" smtClean="0"/>
              <a:t> 4:30 – 5:30 PM</a:t>
            </a:r>
          </a:p>
          <a:p>
            <a:pPr lvl="1"/>
            <a:r>
              <a:rPr lang="en-US" dirty="0" smtClean="0"/>
              <a:t>MH 413</a:t>
            </a:r>
          </a:p>
          <a:p>
            <a:pPr lvl="1"/>
            <a:endParaRPr lang="en-US" dirty="0"/>
          </a:p>
          <a:p>
            <a:r>
              <a:rPr lang="en-US" dirty="0" smtClean="0"/>
              <a:t>Class website</a:t>
            </a:r>
          </a:p>
          <a:p>
            <a:pPr lvl="1"/>
            <a:r>
              <a:rPr lang="en-US" dirty="0">
                <a:hlinkClick r:id="rId2"/>
              </a:rPr>
              <a:t>http://www.cs.sjsu.edu/~mak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Green sheet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0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Noam Chomsky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American, born 1928</a:t>
            </a:r>
          </a:p>
          <a:p>
            <a:pPr lvl="1"/>
            <a:r>
              <a:rPr lang="en-US" dirty="0" smtClean="0"/>
              <a:t>Linguist and political activist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Created mathematical models </a:t>
            </a:r>
            <a:br>
              <a:rPr lang="en-US" dirty="0" smtClean="0"/>
            </a:br>
            <a:r>
              <a:rPr lang="en-US" dirty="0" smtClean="0"/>
              <a:t>for the </a:t>
            </a:r>
            <a:r>
              <a:rPr lang="en-US" dirty="0" smtClean="0">
                <a:solidFill>
                  <a:srgbClr val="A12A03"/>
                </a:solidFill>
              </a:rPr>
              <a:t>description of languages</a:t>
            </a:r>
            <a:br>
              <a:rPr lang="en-US" dirty="0" smtClean="0">
                <a:solidFill>
                  <a:srgbClr val="A12A03"/>
                </a:solidFill>
              </a:rPr>
            </a:br>
            <a:r>
              <a:rPr lang="en-US" dirty="0" smtClean="0">
                <a:solidFill>
                  <a:srgbClr val="A12A03"/>
                </a:solidFill>
              </a:rPr>
              <a:t>(1956)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Pioneered the study of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programming languages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Why are programming languages easy for a computer to understand but human languages </a:t>
            </a:r>
            <a:br>
              <a:rPr lang="en-US" dirty="0" smtClean="0"/>
            </a:br>
            <a:r>
              <a:rPr lang="en-US" dirty="0" smtClean="0"/>
              <a:t>are very difficult?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19" y="411513"/>
            <a:ext cx="2279093" cy="3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begin with the </a:t>
            </a:r>
            <a:r>
              <a:rPr lang="en-US" dirty="0" smtClean="0">
                <a:solidFill>
                  <a:srgbClr val="A12A03"/>
                </a:solidFill>
              </a:rPr>
              <a:t>study of languages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In a very formal way, hence the term </a:t>
            </a:r>
            <a:br>
              <a:rPr lang="en-US" dirty="0" smtClean="0"/>
            </a:br>
            <a:r>
              <a:rPr lang="en-US" i="1" dirty="0" smtClean="0">
                <a:solidFill>
                  <a:srgbClr val="A12A03"/>
                </a:solidFill>
              </a:rPr>
              <a:t>formal languages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sentences belong to a language,</a:t>
            </a:r>
            <a:br>
              <a:rPr lang="en-US" dirty="0" smtClean="0"/>
            </a:br>
            <a:r>
              <a:rPr lang="en-US" dirty="0" smtClean="0"/>
              <a:t>and which ones don’t?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will design small machines called </a:t>
            </a:r>
            <a:r>
              <a:rPr lang="en-US" dirty="0" smtClean="0">
                <a:solidFill>
                  <a:srgbClr val="A12A03"/>
                </a:solidFill>
              </a:rPr>
              <a:t>automata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B23C00"/>
                </a:solidFill>
              </a:rPr>
              <a:t>automaton</a:t>
            </a:r>
            <a:r>
              <a:rPr lang="en-US" dirty="0" smtClean="0"/>
              <a:t> designed for a particular language </a:t>
            </a:r>
            <a:br>
              <a:rPr lang="en-US" dirty="0" smtClean="0"/>
            </a:br>
            <a:r>
              <a:rPr lang="en-US" dirty="0" smtClean="0"/>
              <a:t>will “execute” when given a sentence as input and decide whether or not the sentence belongs to the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6609" y="3611878"/>
            <a:ext cx="6865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plural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47" y="4343390"/>
            <a:ext cx="90321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singular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1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</a:t>
            </a:r>
            <a:r>
              <a:rPr lang="en-US" dirty="0" smtClean="0"/>
              <a:t>Course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first languages will be very simple, </a:t>
            </a:r>
            <a:br>
              <a:rPr lang="en-US" dirty="0" smtClean="0"/>
            </a:br>
            <a:r>
              <a:rPr lang="en-US" dirty="0" smtClean="0"/>
              <a:t>and so will be their automata.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For example, an automaton may have </a:t>
            </a:r>
            <a:br>
              <a:rPr lang="en-US" dirty="0" smtClean="0"/>
            </a:br>
            <a:r>
              <a:rPr lang="en-US" dirty="0" smtClean="0"/>
              <a:t>very limited memory.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operations can we perform on sentences from a language and have the result be in the language?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As the languages we study become more sophisticated, so will their automata.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Course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The automata are the models that 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enable </a:t>
            </a:r>
            <a:r>
              <a:rPr lang="en-US" dirty="0"/>
              <a:t>us to </a:t>
            </a:r>
            <a:r>
              <a:rPr lang="en-US" dirty="0">
                <a:solidFill>
                  <a:srgbClr val="B23C00"/>
                </a:solidFill>
              </a:rPr>
              <a:t>study computation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Can we design an automaton that can </a:t>
            </a:r>
            <a:r>
              <a:rPr lang="en-US" dirty="0" smtClean="0">
                <a:solidFill>
                  <a:srgbClr val="B23C00"/>
                </a:solidFill>
              </a:rPr>
              <a:t>execute any algorithm</a:t>
            </a:r>
            <a:r>
              <a:rPr lang="en-US" dirty="0" smtClean="0"/>
              <a:t> that a modern computer can?</a:t>
            </a:r>
          </a:p>
          <a:p>
            <a:pPr lvl="1"/>
            <a:r>
              <a:rPr lang="en-US" dirty="0" smtClean="0"/>
              <a:t>How complex would this automaton have to be?</a:t>
            </a:r>
          </a:p>
          <a:p>
            <a:pPr lvl="1"/>
            <a:r>
              <a:rPr lang="en-US" dirty="0" smtClean="0"/>
              <a:t>What are the implications if the automaton </a:t>
            </a:r>
            <a:br>
              <a:rPr lang="en-US" dirty="0" smtClean="0"/>
            </a:br>
            <a:r>
              <a:rPr lang="en-US" dirty="0" smtClean="0"/>
              <a:t>cannot execute an algorithm?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Are there algorithms that are inherently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very hard </a:t>
            </a:r>
            <a:r>
              <a:rPr lang="en-US" dirty="0" smtClean="0"/>
              <a:t>to execute? That are </a:t>
            </a:r>
            <a:r>
              <a:rPr lang="en-US" dirty="0" smtClean="0">
                <a:solidFill>
                  <a:srgbClr val="B23C00"/>
                </a:solidFill>
              </a:rPr>
              <a:t>impossible</a:t>
            </a:r>
            <a:r>
              <a:rPr lang="en-US" dirty="0" smtClean="0"/>
              <a:t> to execute by any computer?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study of </a:t>
            </a:r>
            <a:r>
              <a:rPr lang="en-US" dirty="0" smtClean="0">
                <a:solidFill>
                  <a:srgbClr val="B23C00"/>
                </a:solidFill>
              </a:rPr>
              <a:t>formal languages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starts out like a </a:t>
            </a:r>
            <a:r>
              <a:rPr lang="en-US" dirty="0" smtClean="0">
                <a:solidFill>
                  <a:srgbClr val="B23C00"/>
                </a:solidFill>
              </a:rPr>
              <a:t>game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As with any other game, it has </a:t>
            </a:r>
            <a:r>
              <a:rPr lang="en-US" dirty="0" smtClean="0">
                <a:solidFill>
                  <a:srgbClr val="B23C00"/>
                </a:solidFill>
              </a:rPr>
              <a:t>rules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rules determine what sentences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belong</a:t>
            </a:r>
            <a:r>
              <a:rPr lang="en-US" dirty="0" smtClean="0"/>
              <a:t> to the language.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goal of the game is simple: </a:t>
            </a:r>
            <a:br>
              <a:rPr lang="en-US" dirty="0" smtClean="0"/>
            </a:br>
            <a:r>
              <a:rPr lang="en-US" i="1" dirty="0" smtClean="0">
                <a:solidFill>
                  <a:srgbClr val="B23C00"/>
                </a:solidFill>
              </a:rPr>
              <a:t>Given an arbitrary sentence, </a:t>
            </a:r>
            <a:br>
              <a:rPr lang="en-US" i="1" dirty="0" smtClean="0">
                <a:solidFill>
                  <a:srgbClr val="B23C00"/>
                </a:solidFill>
              </a:rPr>
            </a:br>
            <a:r>
              <a:rPr lang="en-US" i="1" dirty="0" smtClean="0">
                <a:solidFill>
                  <a:srgbClr val="B23C00"/>
                </a:solidFill>
              </a:rPr>
              <a:t>determine if it belongs to the language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English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The rules of the English language </a:t>
            </a:r>
            <a:br>
              <a:rPr lang="en-US" dirty="0" smtClean="0"/>
            </a:br>
            <a:r>
              <a:rPr lang="en-US" dirty="0" smtClean="0"/>
              <a:t>are its </a:t>
            </a:r>
            <a:r>
              <a:rPr lang="en-US" dirty="0" smtClean="0">
                <a:solidFill>
                  <a:srgbClr val="B23C00"/>
                </a:solidFill>
              </a:rPr>
              <a:t>grammar rules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grammar rules determine whether or not a given sentence belongs to the English language. </a:t>
            </a:r>
            <a:r>
              <a:rPr lang="en-US" dirty="0"/>
              <a:t>I</a:t>
            </a:r>
            <a:r>
              <a:rPr lang="en-US" dirty="0" smtClean="0"/>
              <a:t>s the sentence “proper English”?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Which are proper English sentences?</a:t>
            </a:r>
          </a:p>
          <a:p>
            <a:pPr lvl="1"/>
            <a:r>
              <a:rPr lang="en-US" dirty="0" smtClean="0"/>
              <a:t>The dog chased the cat.</a:t>
            </a:r>
          </a:p>
          <a:p>
            <a:pPr lvl="1"/>
            <a:r>
              <a:rPr lang="en-US" dirty="0" smtClean="0"/>
              <a:t>My hearing ran the water.</a:t>
            </a:r>
          </a:p>
          <a:p>
            <a:pPr lvl="1"/>
            <a:r>
              <a:rPr lang="en-US" dirty="0" smtClean="0"/>
              <a:t>Table fourteen chair happy.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is much too complex a language.</a:t>
            </a:r>
          </a:p>
          <a:p>
            <a:pPr lvl="1"/>
            <a:r>
              <a:rPr lang="en-US" dirty="0" smtClean="0"/>
              <a:t>Let’s instead start with some basic terms.</a:t>
            </a:r>
          </a:p>
          <a:p>
            <a:pPr lvl="5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 err="1" smtClean="0">
                <a:solidFill>
                  <a:srgbClr val="A12A03"/>
                </a:solidFill>
                <a:latin typeface="Times New Roman"/>
                <a:cs typeface="Times New Roman"/>
              </a:rPr>
              <a:t>Σ</a:t>
            </a:r>
            <a:r>
              <a:rPr lang="en-US" dirty="0"/>
              <a:t> </a:t>
            </a:r>
            <a:r>
              <a:rPr lang="en-US" dirty="0" smtClean="0"/>
              <a:t>represent a nonempty </a:t>
            </a:r>
            <a:r>
              <a:rPr lang="en-US" dirty="0" smtClean="0">
                <a:solidFill>
                  <a:srgbClr val="A12A03"/>
                </a:solidFill>
              </a:rPr>
              <a:t>set of symbols</a:t>
            </a:r>
            <a:r>
              <a:rPr lang="en-US" dirty="0"/>
              <a:t> </a:t>
            </a:r>
            <a:r>
              <a:rPr lang="en-US" dirty="0" smtClean="0"/>
              <a:t>called an </a:t>
            </a:r>
            <a:r>
              <a:rPr lang="en-US" dirty="0" smtClean="0">
                <a:solidFill>
                  <a:srgbClr val="B23C00"/>
                </a:solidFill>
              </a:rPr>
              <a:t>alphabet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can construct </a:t>
            </a:r>
            <a:r>
              <a:rPr lang="en-US" dirty="0" smtClean="0">
                <a:solidFill>
                  <a:srgbClr val="B23C00"/>
                </a:solidFill>
              </a:rPr>
              <a:t>finite strings </a:t>
            </a:r>
            <a:r>
              <a:rPr lang="en-US" dirty="0" smtClean="0"/>
              <a:t>of symbols </a:t>
            </a:r>
            <a:br>
              <a:rPr lang="en-US" dirty="0" smtClean="0"/>
            </a:br>
            <a:r>
              <a:rPr lang="en-US" dirty="0" smtClean="0"/>
              <a:t>from the alphabet.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35" y="2697488"/>
            <a:ext cx="731991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sigma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3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Examples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 smtClean="0"/>
              <a:t>Let alphabet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  <a:r>
              <a:rPr lang="en-US" dirty="0" smtClean="0"/>
              <a:t>.</a:t>
            </a:r>
          </a:p>
          <a:p>
            <a:pPr lvl="4"/>
            <a:r>
              <a:rPr lang="en-US" dirty="0" smtClean="0"/>
              <a:t> </a:t>
            </a:r>
          </a:p>
          <a:p>
            <a:r>
              <a:rPr lang="en-US" dirty="0" smtClean="0"/>
              <a:t>Then </a:t>
            </a:r>
            <a:r>
              <a:rPr lang="en-US" i="1" dirty="0" err="1" smtClean="0">
                <a:latin typeface="Times New Roman"/>
                <a:cs typeface="Times New Roman"/>
              </a:rPr>
              <a:t>abab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/>
                <a:cs typeface="Times New Roman"/>
              </a:rPr>
              <a:t>aaabbba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B23C00"/>
                </a:solidFill>
              </a:rPr>
              <a:t>strings on </a:t>
            </a:r>
            <a:r>
              <a:rPr lang="en-US" dirty="0" err="1" smtClean="0">
                <a:solidFill>
                  <a:srgbClr val="B23C00"/>
                </a:solidFill>
                <a:latin typeface="Times New Roman"/>
                <a:cs typeface="Times New Roman"/>
              </a:rPr>
              <a:t>Σ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If we write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 means that the string named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the value </a:t>
            </a:r>
            <a:r>
              <a:rPr lang="en-US" i="1" dirty="0" err="1">
                <a:latin typeface="Times New Roman"/>
                <a:cs typeface="Times New Roman"/>
              </a:rPr>
              <a:t>abaaa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10" y="3088658"/>
            <a:ext cx="186337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ea typeface="+mn-ea"/>
                <a:cs typeface="Times New Roman"/>
              </a:rPr>
              <a:t>w = </a:t>
            </a:r>
            <a:r>
              <a:rPr lang="en-US" sz="2800" i="1" dirty="0" err="1">
                <a:latin typeface="Times New Roman"/>
                <a:ea typeface="+mn-ea"/>
                <a:cs typeface="Times New Roman"/>
              </a:rPr>
              <a:t>abaaa</a:t>
            </a:r>
            <a:endParaRPr lang="en-US" sz="2800" i="1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814" y="4800585"/>
            <a:ext cx="70615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By convention, we use lowercase letters </a:t>
            </a:r>
            <a:r>
              <a:rPr lang="en-US" sz="24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is-IS" sz="2400" dirty="0" smtClean="0">
                <a:solidFill>
                  <a:srgbClr val="0033CC"/>
                </a:solidFill>
              </a:rPr>
              <a:t>… </a:t>
            </a:r>
          </a:p>
          <a:p>
            <a:pPr algn="ctr"/>
            <a:r>
              <a:rPr lang="is-IS" sz="2400" dirty="0" smtClean="0">
                <a:solidFill>
                  <a:srgbClr val="0033CC"/>
                </a:solidFill>
              </a:rPr>
              <a:t>for elements in </a:t>
            </a:r>
            <a:r>
              <a:rPr lang="en-US" sz="2400" dirty="0" err="1">
                <a:solidFill>
                  <a:srgbClr val="0033CC"/>
                </a:solidFill>
                <a:latin typeface="Times New Roman"/>
                <a:cs typeface="Times New Roman"/>
              </a:rPr>
              <a:t>Σ</a:t>
            </a:r>
            <a:r>
              <a:rPr lang="is-IS" sz="2400" dirty="0" smtClean="0">
                <a:solidFill>
                  <a:srgbClr val="0033CC"/>
                </a:solidFill>
              </a:rPr>
              <a:t> and </a:t>
            </a:r>
            <a:r>
              <a:rPr lang="is-I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u</a:t>
            </a:r>
            <a:r>
              <a:rPr lang="is-IS" sz="2400" dirty="0" smtClean="0">
                <a:solidFill>
                  <a:srgbClr val="0033CC"/>
                </a:solidFill>
              </a:rPr>
              <a:t>, </a:t>
            </a:r>
            <a:r>
              <a:rPr lang="is-I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v</a:t>
            </a:r>
            <a:r>
              <a:rPr lang="is-IS" sz="2400" dirty="0" smtClean="0">
                <a:solidFill>
                  <a:srgbClr val="0033CC"/>
                </a:solidFill>
              </a:rPr>
              <a:t>, </a:t>
            </a:r>
            <a:r>
              <a:rPr lang="is-I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lang="is-IS" sz="2400" dirty="0" smtClean="0">
                <a:solidFill>
                  <a:srgbClr val="0033CC"/>
                </a:solidFill>
              </a:rPr>
              <a:t>, ... for string names.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Textbook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9049" y="2057415"/>
            <a:ext cx="47584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 Introduction to Formal Languages </a:t>
            </a:r>
            <a:endParaRPr lang="en-US" sz="2000" b="1" dirty="0" smtClean="0"/>
          </a:p>
          <a:p>
            <a:r>
              <a:rPr lang="en-US" sz="2000" b="1" dirty="0" smtClean="0"/>
              <a:t>and </a:t>
            </a:r>
            <a:r>
              <a:rPr lang="en-US" sz="2000" b="1" dirty="0"/>
              <a:t>Automata, 5th edition </a:t>
            </a:r>
            <a:endParaRPr lang="en-US" sz="2000" dirty="0"/>
          </a:p>
          <a:p>
            <a:r>
              <a:rPr lang="en-US" sz="2000" dirty="0"/>
              <a:t>Peter Linz</a:t>
            </a:r>
            <a:br>
              <a:rPr lang="en-US" sz="2000" dirty="0"/>
            </a:br>
            <a:r>
              <a:rPr lang="en-US" sz="2000" dirty="0"/>
              <a:t>Jones &amp; Bartlett </a:t>
            </a:r>
            <a:r>
              <a:rPr lang="en-US" sz="2000" dirty="0" smtClean="0"/>
              <a:t>Learning</a:t>
            </a:r>
            <a:endParaRPr lang="en-US" sz="2000" dirty="0"/>
          </a:p>
          <a:p>
            <a:r>
              <a:rPr lang="en-US" sz="2000" dirty="0" smtClean="0"/>
              <a:t>2012 </a:t>
            </a:r>
            <a:r>
              <a:rPr lang="en-US" sz="2000" dirty="0"/>
              <a:t>978-1-4496-1552-9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62" y="1508781"/>
            <a:ext cx="2786378" cy="34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 Install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JFLAP</a:t>
            </a:r>
          </a:p>
          <a:p>
            <a:pPr lvl="1"/>
            <a:r>
              <a:rPr lang="en-US" dirty="0" smtClean="0"/>
              <a:t>Java </a:t>
            </a:r>
            <a:r>
              <a:rPr lang="en-US" dirty="0"/>
              <a:t>Formal Language and Automata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www.jflap.org</a:t>
            </a:r>
            <a:r>
              <a:rPr lang="en-US" dirty="0"/>
              <a:t> 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err="1" smtClean="0">
                <a:solidFill>
                  <a:srgbClr val="B23C00"/>
                </a:solidFill>
              </a:rPr>
              <a:t>JavaCC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Java </a:t>
            </a:r>
            <a:r>
              <a:rPr lang="en-US" dirty="0"/>
              <a:t>Compiler </a:t>
            </a:r>
            <a:r>
              <a:rPr lang="en-US" dirty="0" smtClean="0"/>
              <a:t>Compiler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javacc.java.net</a:t>
            </a:r>
            <a:r>
              <a:rPr lang="en-US" dirty="0" smtClean="0"/>
              <a:t> 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There may be other software packages announced during the semester.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56717" y="42428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4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21C4-FF4C-074C-86CB-CCFFB46058D2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Your final </a:t>
            </a:r>
            <a:r>
              <a:rPr lang="en-US" dirty="0" smtClean="0">
                <a:solidFill>
                  <a:srgbClr val="B23C00"/>
                </a:solidFill>
              </a:rPr>
              <a:t>class grade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 smtClean="0"/>
              <a:t>will be based on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class curve</a:t>
            </a:r>
            <a:r>
              <a:rPr lang="en-US" dirty="0" smtClean="0"/>
              <a:t>.</a:t>
            </a:r>
          </a:p>
          <a:p>
            <a:pPr lvl="4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Weights: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50</a:t>
            </a:r>
            <a:r>
              <a:rPr lang="en-US" dirty="0"/>
              <a:t>%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15</a:t>
            </a:r>
            <a:r>
              <a:rPr lang="en-US" dirty="0"/>
              <a:t>% </a:t>
            </a:r>
            <a:r>
              <a:rPr lang="en-US" dirty="0" smtClean="0"/>
              <a:t>midterm #1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15% midterm #2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20% final</a:t>
            </a:r>
          </a:p>
        </p:txBody>
      </p:sp>
    </p:spTree>
    <p:extLst>
      <p:ext uri="{BB962C8B-B14F-4D97-AF65-F5344CB8AC3E}">
        <p14:creationId xmlns:p14="http://schemas.microsoft.com/office/powerpoint/2010/main" val="125300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in a </a:t>
            </a:r>
            <a:r>
              <a:rPr lang="en-US" dirty="0" smtClean="0"/>
              <a:t>filled-out </a:t>
            </a:r>
            <a:r>
              <a:rPr lang="en-US" dirty="0"/>
              <a:t>paper Add Code form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Email me a copy of your transcript with the</a:t>
            </a:r>
            <a:br>
              <a:rPr lang="en-US" dirty="0"/>
            </a:br>
            <a:r>
              <a:rPr lang="en-US" dirty="0"/>
              <a:t>prerequisite courses highlighted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 will provide add codes to qualified students.</a:t>
            </a:r>
          </a:p>
          <a:p>
            <a:pPr lvl="1"/>
            <a:r>
              <a:rPr lang="en-US" dirty="0"/>
              <a:t>Up to the enrollment limit.</a:t>
            </a:r>
          </a:p>
          <a:p>
            <a:pPr lvl="1"/>
            <a:r>
              <a:rPr lang="en-US" dirty="0"/>
              <a:t>Graduating seniors have priority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(email me </a:t>
            </a:r>
            <a:r>
              <a:rPr lang="en-US" dirty="0"/>
              <a:t>a copy of your card)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6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6EE0-7194-E344-9CC6-A924FA57E717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 Course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</a:t>
            </a:r>
            <a:r>
              <a:rPr lang="en-US" dirty="0">
                <a:solidFill>
                  <a:srgbClr val="A12A03"/>
                </a:solidFill>
              </a:rPr>
              <a:t>fundamental capabilities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>
                <a:solidFill>
                  <a:srgbClr val="A12A03"/>
                </a:solidFill>
              </a:rPr>
              <a:t>ultimate limitations </a:t>
            </a:r>
            <a:r>
              <a:rPr lang="en-US" dirty="0"/>
              <a:t>of computation. </a:t>
            </a:r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Appreciate </a:t>
            </a:r>
            <a:r>
              <a:rPr lang="en-US" dirty="0"/>
              <a:t>the </a:t>
            </a:r>
            <a:r>
              <a:rPr lang="en-US" dirty="0">
                <a:solidFill>
                  <a:srgbClr val="A12A03"/>
                </a:solidFill>
              </a:rPr>
              <a:t>rich antecedents </a:t>
            </a:r>
            <a:r>
              <a:rPr lang="en-US" dirty="0"/>
              <a:t>and </a:t>
            </a:r>
            <a:r>
              <a:rPr lang="en-US" dirty="0">
                <a:solidFill>
                  <a:srgbClr val="A12A03"/>
                </a:solidFill>
              </a:rPr>
              <a:t>foundational theories </a:t>
            </a:r>
            <a:r>
              <a:rPr lang="en-US" dirty="0"/>
              <a:t>of modern computing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Science has its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Newton’s Laws</a:t>
            </a:r>
          </a:p>
          <a:p>
            <a:pPr lvl="1"/>
            <a:r>
              <a:rPr lang="en-US" dirty="0" smtClean="0"/>
              <a:t>Einstein’s Theory of Relativity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Structure and property of substances</a:t>
            </a:r>
          </a:p>
          <a:p>
            <a:pPr lvl="1"/>
            <a:r>
              <a:rPr lang="en-US" dirty="0" smtClean="0"/>
              <a:t>Reactions that change substances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Cell theory</a:t>
            </a:r>
          </a:p>
          <a:p>
            <a:pPr lvl="1"/>
            <a:r>
              <a:rPr lang="en-US" dirty="0" smtClean="0"/>
              <a:t>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1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all, it is Computer </a:t>
            </a:r>
            <a:r>
              <a:rPr lang="en-US" b="1" i="1" u="sng" dirty="0"/>
              <a:t>Science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class will be about some of the </a:t>
            </a:r>
            <a:br>
              <a:rPr lang="en-US" dirty="0" smtClean="0"/>
            </a:br>
            <a:r>
              <a:rPr lang="en-US" dirty="0" smtClean="0">
                <a:solidFill>
                  <a:srgbClr val="A12A03"/>
                </a:solidFill>
              </a:rPr>
              <a:t>foundational theories </a:t>
            </a:r>
            <a:r>
              <a:rPr lang="en-US" dirty="0" smtClean="0"/>
              <a:t>of computer science.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Science is also about </a:t>
            </a:r>
            <a:r>
              <a:rPr lang="en-US" dirty="0" smtClean="0">
                <a:solidFill>
                  <a:srgbClr val="A12A03"/>
                </a:solidFill>
              </a:rPr>
              <a:t>experimentation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Try things and see what happens.</a:t>
            </a:r>
          </a:p>
          <a:p>
            <a:pPr lvl="1"/>
            <a:r>
              <a:rPr lang="en-US" dirty="0" smtClean="0"/>
              <a:t>Learn from the experimental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r>
              <a:rPr lang="en-US" dirty="0" smtClean="0">
                <a:solidFill>
                  <a:srgbClr val="A12A03"/>
                </a:solidFill>
              </a:rPr>
              <a:t>computation theory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Form several </a:t>
            </a:r>
            <a:r>
              <a:rPr lang="en-US" dirty="0" smtClean="0">
                <a:solidFill>
                  <a:srgbClr val="A12A03"/>
                </a:solidFill>
              </a:rPr>
              <a:t>abstract mathematical models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types of computers.</a:t>
            </a:r>
          </a:p>
          <a:p>
            <a:pPr lvl="1"/>
            <a:r>
              <a:rPr lang="en-US" dirty="0" smtClean="0"/>
              <a:t>Describe parts of computers.</a:t>
            </a:r>
          </a:p>
          <a:p>
            <a:pPr lvl="1"/>
            <a:r>
              <a:rPr lang="en-US" dirty="0" smtClean="0"/>
              <a:t>With varying degrees of accuracy!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A12A03"/>
                </a:solidFill>
              </a:rPr>
              <a:t>Mathematical logic </a:t>
            </a:r>
            <a:r>
              <a:rPr lang="en-US" dirty="0" smtClean="0"/>
              <a:t>is a key component.</a:t>
            </a:r>
          </a:p>
          <a:p>
            <a:pPr lvl="1"/>
            <a:r>
              <a:rPr lang="en-US" dirty="0"/>
              <a:t>Formal systems</a:t>
            </a:r>
          </a:p>
          <a:p>
            <a:pPr lvl="1"/>
            <a:r>
              <a:rPr lang="en-US" dirty="0"/>
              <a:t>Theorems and </a:t>
            </a:r>
            <a:r>
              <a:rPr lang="en-US" dirty="0" smtClean="0"/>
              <a:t>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smtClean="0"/>
              <a:t>Theory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How is computer science theory different from: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Circuits and switching theory (computer logic)</a:t>
            </a:r>
          </a:p>
          <a:p>
            <a:pPr lvl="1"/>
            <a:r>
              <a:rPr lang="en-US" dirty="0" smtClean="0"/>
              <a:t>Computer architecture</a:t>
            </a:r>
          </a:p>
          <a:p>
            <a:pPr lvl="1"/>
            <a:r>
              <a:rPr lang="en-US" dirty="0" smtClean="0"/>
              <a:t>Data structures</a:t>
            </a:r>
            <a:r>
              <a:rPr lang="en-US" dirty="0"/>
              <a:t> </a:t>
            </a:r>
            <a:r>
              <a:rPr lang="en-US" dirty="0" smtClean="0"/>
              <a:t>and algorithms</a:t>
            </a:r>
          </a:p>
          <a:p>
            <a:pPr lvl="1"/>
            <a:r>
              <a:rPr lang="en-US" dirty="0" smtClean="0"/>
              <a:t>Operating systems and compilers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pPr lvl="1"/>
            <a:r>
              <a:rPr lang="en-US" i="1" dirty="0" smtClean="0"/>
              <a:t>etc.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These topics deal with computers and software that </a:t>
            </a:r>
            <a:r>
              <a:rPr lang="en-US" dirty="0" smtClean="0">
                <a:solidFill>
                  <a:srgbClr val="A12A03"/>
                </a:solidFill>
              </a:rPr>
              <a:t>currently exist </a:t>
            </a:r>
            <a:r>
              <a:rPr lang="en-US" dirty="0" smtClean="0"/>
              <a:t>and how to </a:t>
            </a:r>
            <a:r>
              <a:rPr lang="en-US" dirty="0" smtClean="0">
                <a:solidFill>
                  <a:srgbClr val="A12A03"/>
                </a:solidFill>
              </a:rPr>
              <a:t>optimize them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27100</TotalTime>
  <Words>722</Words>
  <Application>Microsoft Macintosh PowerPoint</Application>
  <PresentationFormat>On-screen Show (4:3)</PresentationFormat>
  <Paragraphs>266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Quadrant</vt:lpstr>
      <vt:lpstr>CS 154 Formal Languages and Computability January 28 Class Meeting</vt:lpstr>
      <vt:lpstr>Basic Info</vt:lpstr>
      <vt:lpstr>Grading</vt:lpstr>
      <vt:lpstr>Add Codes?</vt:lpstr>
      <vt:lpstr>Goals of the Course</vt:lpstr>
      <vt:lpstr>Every Science has its Theory</vt:lpstr>
      <vt:lpstr>After all, it is Computer Science</vt:lpstr>
      <vt:lpstr>Computer Theory</vt:lpstr>
      <vt:lpstr>Computer Theory, cont’d</vt:lpstr>
      <vt:lpstr>Some Bold Assertions</vt:lpstr>
      <vt:lpstr>PowerPoint Presentation</vt:lpstr>
      <vt:lpstr>A Historical Perspective</vt:lpstr>
      <vt:lpstr>Georg Cantor</vt:lpstr>
      <vt:lpstr>David Hilbert</vt:lpstr>
      <vt:lpstr>Kurt Gödel</vt:lpstr>
      <vt:lpstr>Alonzo Church, Stephen Kleene, Emil Post</vt:lpstr>
      <vt:lpstr>Alan Turing</vt:lpstr>
      <vt:lpstr>Early to Mid 1930s</vt:lpstr>
      <vt:lpstr>John von Neumann</vt:lpstr>
      <vt:lpstr>Noam Chomsky</vt:lpstr>
      <vt:lpstr>Overview of the Course</vt:lpstr>
      <vt:lpstr>Overview of the Course, cont’d</vt:lpstr>
      <vt:lpstr>Overview of the Course, cont’d</vt:lpstr>
      <vt:lpstr>The Language Game</vt:lpstr>
      <vt:lpstr>Example: The English Language</vt:lpstr>
      <vt:lpstr>Some Basic Terms</vt:lpstr>
      <vt:lpstr>String Examples</vt:lpstr>
      <vt:lpstr>Required Textbook</vt:lpstr>
      <vt:lpstr>Software to Install Locally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280</cp:revision>
  <dcterms:created xsi:type="dcterms:W3CDTF">2008-01-12T03:52:55Z</dcterms:created>
  <dcterms:modified xsi:type="dcterms:W3CDTF">2016-02-08T03:24:11Z</dcterms:modified>
  <cp:category/>
</cp:coreProperties>
</file>