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366" r:id="rId3"/>
    <p:sldId id="367" r:id="rId4"/>
    <p:sldId id="368" r:id="rId5"/>
    <p:sldId id="317" r:id="rId6"/>
    <p:sldId id="318" r:id="rId7"/>
    <p:sldId id="319" r:id="rId8"/>
    <p:sldId id="321" r:id="rId9"/>
    <p:sldId id="324" r:id="rId10"/>
    <p:sldId id="325" r:id="rId11"/>
    <p:sldId id="326" r:id="rId12"/>
    <p:sldId id="354" r:id="rId13"/>
    <p:sldId id="259" r:id="rId14"/>
    <p:sldId id="355" r:id="rId15"/>
    <p:sldId id="357" r:id="rId16"/>
    <p:sldId id="356" r:id="rId17"/>
    <p:sldId id="359" r:id="rId18"/>
    <p:sldId id="360" r:id="rId19"/>
    <p:sldId id="361" r:id="rId20"/>
    <p:sldId id="372" r:id="rId21"/>
    <p:sldId id="369" r:id="rId22"/>
    <p:sldId id="370" r:id="rId23"/>
    <p:sldId id="371" r:id="rId24"/>
    <p:sldId id="358" r:id="rId25"/>
    <p:sldId id="363" r:id="rId26"/>
    <p:sldId id="362" r:id="rId27"/>
    <p:sldId id="364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7FFFF"/>
    <a:srgbClr val="8F0000"/>
    <a:srgbClr val="008000"/>
    <a:srgbClr val="945200"/>
    <a:srgbClr val="FF9300"/>
    <a:srgbClr val="CC99FF"/>
    <a:srgbClr val="D883FF"/>
    <a:srgbClr val="DEF0F2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996" autoAdjust="0"/>
  </p:normalViewPr>
  <p:slideViewPr>
    <p:cSldViewPr>
      <p:cViewPr varScale="1">
        <p:scale>
          <a:sx n="199" d="100"/>
          <a:sy n="199" d="100"/>
        </p:scale>
        <p:origin x="154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3" d="100"/>
        <a:sy n="183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8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985872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November 21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2" name="Picture 1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10CAA082-A84C-3126-7E7B-617D3886937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6272792"/>
            <a:ext cx="457240" cy="3933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</a:t>
            </a:r>
            <a:br>
              <a:rPr lang="en-US" sz="3200" dirty="0"/>
            </a:br>
            <a:r>
              <a:rPr lang="en-US" sz="3200" dirty="0"/>
              <a:t>Concepts of Compiler Design</a:t>
            </a:r>
            <a:br>
              <a:rPr lang="en-US" sz="3600" dirty="0"/>
            </a:br>
            <a:r>
              <a:rPr lang="en-US" sz="2400" dirty="0"/>
              <a:t>November 21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1E7066FD-95A7-DA06-237A-C3E9CD14E2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48D9D-0C28-374C-82FC-1132629FD2A6}" type="slidenum">
              <a:rPr lang="en-US"/>
              <a:pPr/>
              <a:t>10</a:t>
            </a:fld>
            <a:endParaRPr lang="en-US"/>
          </a:p>
        </p:txBody>
      </p:sp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Interprocess Communication,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pic>
        <p:nvPicPr>
          <p:cNvPr id="2" name="Picture 3" descr="177075 fg1408b">
            <a:extLst>
              <a:ext uri="{FF2B5EF4-FFF2-40B4-BE49-F238E27FC236}">
                <a16:creationId xmlns:a16="http://schemas.microsoft.com/office/drawing/2014/main" id="{59B90DF6-6A34-F0FA-23B3-E81159986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588" y="1828650"/>
            <a:ext cx="6738823" cy="32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5977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BB15A-945F-C042-B8A4-B1C878DB3F6F}" type="slidenum">
              <a:rPr lang="en-US"/>
              <a:pPr/>
              <a:t>11</a:t>
            </a:fld>
            <a:endParaRPr lang="en-US"/>
          </a:p>
        </p:txBody>
      </p:sp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Interprocess Communication,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532484" name="Text Box 4"/>
          <p:cNvSpPr txBox="1">
            <a:spLocks noChangeArrowheads="1"/>
          </p:cNvSpPr>
          <p:nvPr/>
        </p:nvSpPr>
        <p:spPr bwMode="auto">
          <a:xfrm>
            <a:off x="7311669" y="6165263"/>
            <a:ext cx="735013" cy="34607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Demo</a:t>
            </a:r>
          </a:p>
        </p:txBody>
      </p:sp>
      <p:pic>
        <p:nvPicPr>
          <p:cNvPr id="2" name="Picture 3" descr="177075 fg1408c">
            <a:extLst>
              <a:ext uri="{FF2B5EF4-FFF2-40B4-BE49-F238E27FC236}">
                <a16:creationId xmlns:a16="http://schemas.microsoft.com/office/drawing/2014/main" id="{A38CEFBF-43EA-7812-B9B8-2241D2FE7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588" y="1828650"/>
            <a:ext cx="6738823" cy="32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4529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072A0-2FAD-801F-02B4-1A824EBB2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Construction 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390A4-A515-B588-7CD7-6D1FE5B1B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Construct a compiler for a C-like language.</a:t>
            </a:r>
          </a:p>
          <a:p>
            <a:pPr lvl="4"/>
            <a:endParaRPr lang="en-US" dirty="0"/>
          </a:p>
          <a:p>
            <a:r>
              <a:rPr lang="en-US" dirty="0"/>
              <a:t>It’s a cross-compiler.</a:t>
            </a:r>
          </a:p>
          <a:p>
            <a:pPr lvl="1"/>
            <a:r>
              <a:rPr lang="en-US" dirty="0"/>
              <a:t>Runs on the Mac or on Windows.</a:t>
            </a:r>
          </a:p>
          <a:p>
            <a:pPr lvl="1"/>
            <a:r>
              <a:rPr lang="en-US" dirty="0"/>
              <a:t>Generates Autocoder assembly object code for the IBM 1401.</a:t>
            </a:r>
          </a:p>
          <a:p>
            <a:pPr lvl="2"/>
            <a:r>
              <a:rPr lang="en-US" dirty="0"/>
              <a:t>Restored and operational at the Computer History Museum.</a:t>
            </a:r>
          </a:p>
          <a:p>
            <a:pPr lvl="1"/>
            <a:r>
              <a:rPr lang="en-US" dirty="0"/>
              <a:t>Assemble and run the program on the IBM 1401.</a:t>
            </a:r>
          </a:p>
          <a:p>
            <a:pPr lvl="4"/>
            <a:endParaRPr lang="en-US" dirty="0"/>
          </a:p>
          <a:p>
            <a:r>
              <a:rPr lang="en-US" dirty="0"/>
              <a:t>Every compiler has </a:t>
            </a:r>
            <a:r>
              <a:rPr lang="en-US" u="sng" dirty="0"/>
              <a:t>unique challenges </a:t>
            </a:r>
            <a:br>
              <a:rPr lang="en-US" dirty="0"/>
            </a:br>
            <a:r>
              <a:rPr lang="en-US" dirty="0"/>
              <a:t>due to the target machine’s architecture </a:t>
            </a:r>
            <a:br>
              <a:rPr lang="en-US" dirty="0"/>
            </a:br>
            <a:r>
              <a:rPr lang="en-US" dirty="0"/>
              <a:t>and instruction set.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69083D-E77E-1125-CFB4-746F5E5B1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4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41E-849C-5E4C-9426-22969953EBEB}" type="slidenum">
              <a:rPr lang="en-US"/>
              <a:pPr/>
              <a:t>13</a:t>
            </a:fld>
            <a:endParaRPr 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 the Computer History Museum</a:t>
            </a:r>
            <a:endParaRPr lang="en-US" i="1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23C00"/>
                </a:solidFill>
              </a:rPr>
              <a:t>IBM 1401 computer</a:t>
            </a:r>
            <a:r>
              <a:rPr lang="en-US" sz="2400" dirty="0"/>
              <a:t>, fully restored and operational.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 small transistor-based mainframe computer.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Extremely popular with small businesses </a:t>
            </a:r>
            <a:br>
              <a:rPr lang="en-US" sz="2000" dirty="0"/>
            </a:br>
            <a:r>
              <a:rPr lang="en-US" sz="2000" dirty="0"/>
              <a:t>in the late 1950s through the mid 1960s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Maximum of 16K bytes of memory.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800 card/minute card reader (wire brushes).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600 line/minute line printer (impact).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 magnetic tape drives, no disk drives.</a:t>
            </a:r>
          </a:p>
          <a:p>
            <a:pPr lvl="2">
              <a:lnSpc>
                <a:spcPct val="80000"/>
              </a:lnSpc>
            </a:pPr>
            <a:endParaRPr lang="en-US" sz="1600" dirty="0"/>
          </a:p>
        </p:txBody>
      </p:sp>
      <p:pic>
        <p:nvPicPr>
          <p:cNvPr id="637956" name="Picture 4" descr="IBM1401_TapeSystem_M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3604546"/>
            <a:ext cx="6584950" cy="2659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301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ED902-86D1-14EB-8ABD-40BC2F1A1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A094F-6D59-8CA2-F791-C04295D9D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IBM 1401 computer was designed and released in the late 1950s.</a:t>
            </a:r>
          </a:p>
          <a:p>
            <a:pPr lvl="4"/>
            <a:endParaRPr lang="en-US" dirty="0"/>
          </a:p>
          <a:p>
            <a:r>
              <a:rPr lang="en-US" dirty="0"/>
              <a:t>Simple but ancient machine architecture.</a:t>
            </a:r>
          </a:p>
          <a:p>
            <a:pPr lvl="1"/>
            <a:r>
              <a:rPr lang="en-US" dirty="0"/>
              <a:t>Up to 16K of memory.</a:t>
            </a:r>
          </a:p>
          <a:p>
            <a:pPr lvl="1"/>
            <a:r>
              <a:rPr lang="en-US" dirty="0"/>
              <a:t>Character-based: one character per byte.</a:t>
            </a:r>
          </a:p>
          <a:p>
            <a:pPr lvl="1"/>
            <a:r>
              <a:rPr lang="en-US" dirty="0"/>
              <a:t>Variable-length words.</a:t>
            </a:r>
          </a:p>
          <a:p>
            <a:pPr lvl="1"/>
            <a:r>
              <a:rPr lang="en-US" dirty="0"/>
              <a:t>Addresses point to the low-order byte of words.</a:t>
            </a:r>
          </a:p>
          <a:p>
            <a:pPr lvl="1"/>
            <a:r>
              <a:rPr lang="en-US" dirty="0"/>
              <a:t>The high-order byte has a “word mark” bit set.</a:t>
            </a:r>
          </a:p>
          <a:p>
            <a:pPr lvl="1"/>
            <a:r>
              <a:rPr lang="en-US" dirty="0"/>
              <a:t>Two address registers, A and B.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8CB104-0093-66C2-3DDC-D49D3D06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38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19770-1D00-FE5D-962A-16B919862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Character-Based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F4D54-C79C-B4B9-C8D8-C7426ED96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59648"/>
          </a:xfrm>
        </p:spPr>
        <p:txBody>
          <a:bodyPr/>
          <a:lstStyle/>
          <a:p>
            <a:r>
              <a:rPr lang="en-US" dirty="0"/>
              <a:t>Each byte represents a single character </a:t>
            </a:r>
            <a:br>
              <a:rPr lang="en-US" dirty="0"/>
            </a:br>
            <a:r>
              <a:rPr lang="en-US" dirty="0"/>
              <a:t>(letter, digit, special character)</a:t>
            </a:r>
          </a:p>
          <a:p>
            <a:pPr lvl="1"/>
            <a:r>
              <a:rPr lang="en-US" dirty="0"/>
              <a:t>6 bits for the character (64 “Hollerith” characters)</a:t>
            </a:r>
          </a:p>
          <a:p>
            <a:pPr lvl="1"/>
            <a:r>
              <a:rPr lang="en-US" dirty="0"/>
              <a:t>1 bit for the work mark</a:t>
            </a:r>
          </a:p>
          <a:p>
            <a:pPr lvl="1"/>
            <a:r>
              <a:rPr lang="en-US" dirty="0"/>
              <a:t>1 parity bit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BCD</a:t>
            </a:r>
            <a:r>
              <a:rPr lang="en-US" dirty="0"/>
              <a:t>: binary-coded decimal</a:t>
            </a:r>
          </a:p>
          <a:p>
            <a:pPr lvl="1"/>
            <a:r>
              <a:rPr lang="en-US" dirty="0"/>
              <a:t>Each byte can contain a single decimal digit 0 – 9</a:t>
            </a:r>
          </a:p>
          <a:p>
            <a:pPr lvl="1"/>
            <a:r>
              <a:rPr lang="en-US" dirty="0"/>
              <a:t>Numbers can be arbitrarily long.</a:t>
            </a:r>
          </a:p>
          <a:p>
            <a:pPr lvl="2"/>
            <a:r>
              <a:rPr lang="en-US" dirty="0"/>
              <a:t>Addressed at the </a:t>
            </a:r>
            <a:r>
              <a:rPr lang="en-US" u="sng" dirty="0"/>
              <a:t>low end</a:t>
            </a:r>
            <a:r>
              <a:rPr lang="en-US" dirty="0"/>
              <a:t>. Word mark at the </a:t>
            </a:r>
            <a:r>
              <a:rPr lang="en-US" u="sng" dirty="0"/>
              <a:t>high end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Integer arithmetic only. </a:t>
            </a:r>
          </a:p>
          <a:p>
            <a:pPr lvl="2"/>
            <a:r>
              <a:rPr lang="en-US" dirty="0"/>
              <a:t>Floating-point done with library routines.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CE2A75-DA6D-89C8-7AC6-97BA80699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B6992-B1D8-B99F-C7E1-3D8A784C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8E4C0-F6F4-E03B-FA59-0116C6B9D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Operations are performed on operands in memory that are addressed by the A and B registers.</a:t>
            </a:r>
          </a:p>
          <a:p>
            <a:pPr lvl="3"/>
            <a:endParaRPr lang="en-US" dirty="0"/>
          </a:p>
          <a:p>
            <a:r>
              <a:rPr lang="en-US" dirty="0"/>
              <a:t>Let [A] and [B] represent the memory locations addressed by the A and B registers, respectively. Example:</a:t>
            </a:r>
          </a:p>
          <a:p>
            <a:pPr lvl="1"/>
            <a:r>
              <a:rPr lang="en-US" dirty="0"/>
              <a:t>Add instruction: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ALPHA,BETA</a:t>
            </a:r>
          </a:p>
          <a:p>
            <a:pPr lvl="2"/>
            <a:r>
              <a:rPr lang="en-US" dirty="0"/>
              <a:t>Load the address of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ALPHA</a:t>
            </a:r>
            <a:r>
              <a:rPr lang="en-US" dirty="0"/>
              <a:t> into the A register.</a:t>
            </a:r>
          </a:p>
          <a:p>
            <a:pPr lvl="2"/>
            <a:r>
              <a:rPr lang="en-US" dirty="0"/>
              <a:t>Load the address of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BETA</a:t>
            </a:r>
            <a:r>
              <a:rPr lang="en-US" dirty="0"/>
              <a:t> into the B register.</a:t>
            </a:r>
          </a:p>
          <a:p>
            <a:pPr lvl="2"/>
            <a:r>
              <a:rPr lang="en-US" dirty="0"/>
              <a:t>[B] </a:t>
            </a:r>
            <a:r>
              <a:rPr lang="en-US" dirty="0">
                <a:sym typeface="Wingdings" pitchFamily="2" charset="2"/>
              </a:rPr>
              <a:t></a:t>
            </a:r>
            <a:r>
              <a:rPr lang="en-US" dirty="0"/>
              <a:t> [B] + [A]: i.e.,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BETA = BETA + ALPHA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03C85-0380-79EC-838E-46C657A23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90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7956B-9EB2-FD7A-A54D-426101B8C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Temporary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67EBA-0348-5AE3-AC5A-0AB830793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runtime stack.</a:t>
            </a:r>
          </a:p>
          <a:p>
            <a:pPr lvl="4"/>
            <a:endParaRPr lang="en-US" dirty="0"/>
          </a:p>
          <a:p>
            <a:r>
              <a:rPr lang="en-US" dirty="0"/>
              <a:t>Perform arithmetic operations with </a:t>
            </a:r>
            <a:br>
              <a:rPr lang="en-US" dirty="0"/>
            </a:br>
            <a:r>
              <a:rPr lang="en-US" u="sng" dirty="0"/>
              <a:t>temporary variables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 = 3*x + y - z</a:t>
            </a:r>
            <a:b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/>
              <a:t>Evaluate 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162EA-A5BC-3CAF-646E-A5CE3B8F0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39F923-6683-4A76-BFD1-702F3E36EC7E}"/>
              </a:ext>
            </a:extLst>
          </p:cNvPr>
          <p:cNvSpPr txBox="1"/>
          <p:nvPr/>
        </p:nvSpPr>
        <p:spPr>
          <a:xfrm>
            <a:off x="3291854" y="3693483"/>
            <a:ext cx="2031325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t1 = 3*x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t2 = t1 + y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  = t2 - z </a:t>
            </a:r>
          </a:p>
        </p:txBody>
      </p:sp>
    </p:spTree>
    <p:extLst>
      <p:ext uri="{BB962C8B-B14F-4D97-AF65-F5344CB8AC3E}">
        <p14:creationId xmlns:p14="http://schemas.microsoft.com/office/powerpoint/2010/main" val="2504727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4A952-572B-4504-44B5-E453AD4B3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Temporary Variables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D99F0-E80B-52C6-A718-AA493FA8D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Temporaries can be different sizes depending on the results of operations.</a:t>
            </a:r>
          </a:p>
          <a:p>
            <a:pPr lvl="1"/>
            <a:r>
              <a:rPr lang="en-US" dirty="0"/>
              <a:t>Example: The length of a sum of two operands </a:t>
            </a:r>
            <a:br>
              <a:rPr lang="en-US" dirty="0"/>
            </a:br>
            <a:r>
              <a:rPr lang="en-US" dirty="0"/>
              <a:t>is 1 + the length of the longer operand. </a:t>
            </a:r>
          </a:p>
          <a:p>
            <a:pPr lvl="4"/>
            <a:endParaRPr lang="en-US" dirty="0"/>
          </a:p>
          <a:p>
            <a:r>
              <a:rPr lang="en-US" dirty="0"/>
              <a:t>The compiler shouldn’t keep generating more temporaries for the Autocoder object code </a:t>
            </a:r>
            <a:br>
              <a:rPr lang="en-US" dirty="0"/>
            </a:br>
            <a:r>
              <a:rPr lang="en-US" dirty="0"/>
              <a:t>while parsing different expressions.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49DA8-21AB-C085-8121-19896791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02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0FA91-F963-01E1-DE2F-A8C21EB6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 Pool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1C415-5C7A-CD89-C665-FD9C22131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a pool of temporary variables.</a:t>
            </a:r>
          </a:p>
          <a:p>
            <a:pPr lvl="4"/>
            <a:endParaRPr lang="en-US" dirty="0"/>
          </a:p>
          <a:p>
            <a:r>
              <a:rPr lang="en-US" dirty="0"/>
              <a:t>If a temporary of a certain length is needed:</a:t>
            </a:r>
          </a:p>
          <a:p>
            <a:pPr lvl="1"/>
            <a:r>
              <a:rPr lang="en-US" dirty="0"/>
              <a:t>First check the temp pool. If a temporary of the desired length is available, take it out of the pool </a:t>
            </a:r>
            <a:br>
              <a:rPr lang="en-US" dirty="0"/>
            </a:br>
            <a:r>
              <a:rPr lang="en-US" dirty="0"/>
              <a:t>and use it.</a:t>
            </a:r>
          </a:p>
          <a:p>
            <a:pPr lvl="1"/>
            <a:r>
              <a:rPr lang="en-US" dirty="0"/>
              <a:t>If one is not available, create a new temporary </a:t>
            </a:r>
            <a:br>
              <a:rPr lang="en-US" dirty="0"/>
            </a:br>
            <a:r>
              <a:rPr lang="en-US" dirty="0"/>
              <a:t>of the desired length.</a:t>
            </a:r>
          </a:p>
          <a:p>
            <a:pPr lvl="1"/>
            <a:r>
              <a:rPr lang="en-US" dirty="0"/>
              <a:t>When a temporary is no longer needed, </a:t>
            </a:r>
            <a:br>
              <a:rPr lang="en-US" dirty="0"/>
            </a:br>
            <a:r>
              <a:rPr lang="en-US" dirty="0"/>
              <a:t>put it into the pool.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DC38E7-C72A-8295-2496-A9990EBF9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18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3603A-5175-ABC9-5DB9-31E4141F2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Few Weeks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DB56B-3CA4-21FB-9F85-51F0BC99A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Tuesday, Nov. 26: Lab day</a:t>
            </a:r>
          </a:p>
          <a:p>
            <a:pPr lvl="1"/>
            <a:r>
              <a:rPr lang="en-US" dirty="0"/>
              <a:t>Help with your compiler projects</a:t>
            </a:r>
          </a:p>
          <a:p>
            <a:r>
              <a:rPr lang="en-US" dirty="0"/>
              <a:t>Thursday, Nov. 28: Thanksgiving (no class)</a:t>
            </a:r>
          </a:p>
          <a:p>
            <a:pPr lvl="2"/>
            <a:endParaRPr lang="en-US" dirty="0"/>
          </a:p>
          <a:p>
            <a:r>
              <a:rPr lang="en-US" dirty="0"/>
              <a:t>Tuesday, Dec. 3: Oral project presentations</a:t>
            </a:r>
          </a:p>
          <a:p>
            <a:r>
              <a:rPr lang="en-US" dirty="0"/>
              <a:t>Thursday, Dec. 5: Oral project presentations</a:t>
            </a:r>
          </a:p>
          <a:p>
            <a:pPr lvl="2"/>
            <a:endParaRPr lang="en-US" dirty="0"/>
          </a:p>
          <a:p>
            <a:r>
              <a:rPr lang="en-US" dirty="0"/>
              <a:t>Tuesday, Dec. 17: Final exam</a:t>
            </a:r>
          </a:p>
          <a:p>
            <a:r>
              <a:rPr lang="en-US" dirty="0"/>
              <a:t>Friday, Dec. 20: Compiler projects due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BDD67-798D-6918-13B5-59571DBB8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4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893F4-1103-A997-9FC7-88C265EA6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50228-13C7-39DF-D81C-4464E3773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hardware performs multiplication by repeated additions.</a:t>
            </a:r>
          </a:p>
          <a:p>
            <a:pPr lvl="1"/>
            <a:r>
              <a:rPr lang="en-US" dirty="0"/>
              <a:t>Requires a temporary of byte size equal to the </a:t>
            </a:r>
            <a:br>
              <a:rPr lang="en-US" dirty="0"/>
            </a:br>
            <a:r>
              <a:rPr lang="en-US" dirty="0"/>
              <a:t>sum of the number of digits of the multiplicand </a:t>
            </a:r>
            <a:br>
              <a:rPr lang="en-US" dirty="0"/>
            </a:br>
            <a:r>
              <a:rPr lang="en-US" dirty="0"/>
              <a:t>and the multiplier plus 1.</a:t>
            </a:r>
          </a:p>
          <a:p>
            <a:pPr lvl="4"/>
            <a:endParaRPr lang="en-US" dirty="0"/>
          </a:p>
          <a:p>
            <a:r>
              <a:rPr lang="en-US" dirty="0"/>
              <a:t>Load the multiplier into the </a:t>
            </a:r>
            <a:r>
              <a:rPr lang="en-US" u="sng" dirty="0"/>
              <a:t>high-order</a:t>
            </a:r>
            <a:r>
              <a:rPr lang="en-US" dirty="0"/>
              <a:t> bytes of the temporary.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E02BF8-5947-C29F-10B8-792B1242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53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893F4-1103-A997-9FC7-88C265EA6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50228-13C7-39DF-D81C-4464E3773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multiply instruction</a:t>
            </a:r>
          </a:p>
          <a:p>
            <a:pPr lvl="1"/>
            <a:r>
              <a:rPr lang="en-US" dirty="0"/>
              <a:t>Automatically puts the address of the multiplicand into the A register.</a:t>
            </a:r>
          </a:p>
          <a:p>
            <a:pPr lvl="1"/>
            <a:r>
              <a:rPr lang="en-US" dirty="0"/>
              <a:t>Automatically puts the address of the temporary </a:t>
            </a:r>
            <a:br>
              <a:rPr lang="en-US" dirty="0"/>
            </a:br>
            <a:r>
              <a:rPr lang="en-US" dirty="0"/>
              <a:t>into the B register.</a:t>
            </a:r>
          </a:p>
          <a:p>
            <a:pPr lvl="4"/>
            <a:endParaRPr lang="en-US" dirty="0"/>
          </a:p>
          <a:p>
            <a:r>
              <a:rPr lang="en-US" dirty="0"/>
              <a:t>After executing the M instruction:</a:t>
            </a:r>
          </a:p>
          <a:p>
            <a:pPr lvl="1"/>
            <a:r>
              <a:rPr lang="en-US" dirty="0"/>
              <a:t>The product is in in the </a:t>
            </a:r>
            <a:r>
              <a:rPr lang="en-US" u="sng" dirty="0"/>
              <a:t>low-order</a:t>
            </a:r>
            <a:r>
              <a:rPr lang="en-US" dirty="0"/>
              <a:t> bytes of the temporary.</a:t>
            </a:r>
          </a:p>
          <a:p>
            <a:pPr lvl="1"/>
            <a:r>
              <a:rPr lang="en-US" dirty="0"/>
              <a:t>The multiplier is destroyed.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E02BF8-5947-C29F-10B8-792B1242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511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FA8A3-DEF2-DB23-8A12-BEFBD626C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Multiplication, </a:t>
            </a:r>
            <a:r>
              <a:rPr lang="en-US" i="1" dirty="0"/>
              <a:t>cont’d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C9916F-46A7-3182-514A-6F96D70BF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In the c1401 language: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86F2EB-3BF2-763E-2386-404FC8AF1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D97183-9AA6-6EBB-B96B-3CA39A444B72}"/>
              </a:ext>
            </a:extLst>
          </p:cNvPr>
          <p:cNvSpPr txBox="1"/>
          <p:nvPr/>
        </p:nvSpPr>
        <p:spPr>
          <a:xfrm>
            <a:off x="715014" y="1874537"/>
            <a:ext cx="4695516" cy="40010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001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c1401 multiplication demo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002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003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#include "includes/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printf.s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004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005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int mplier#3;   // size 3 digits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006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int mcand#5;    // size 5 digits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007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int prodct#9;   // size 9 digits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008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009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void main()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010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011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mplier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123;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012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mcand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= 98765;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013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prodct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mplier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mcand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014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015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mplier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is %3d%n",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mplier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016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mcand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is %5d%n",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mcand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017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prodct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is %8d%n",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prodct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018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470761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C6C47-1538-C8A4-3083-6C7808D07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A005B-3E85-7931-125D-25EE5EABA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8B2A6B-F5EA-4FF3-D0B0-AE811B0D6487}"/>
              </a:ext>
            </a:extLst>
          </p:cNvPr>
          <p:cNvSpPr txBox="1"/>
          <p:nvPr/>
        </p:nvSpPr>
        <p:spPr>
          <a:xfrm>
            <a:off x="457245" y="1234464"/>
            <a:ext cx="4955203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MAIN      SBR  MAINX&amp;3</a:t>
            </a:r>
          </a:p>
          <a:p>
            <a:r>
              <a:rPr lang="en-US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000" b="1" dirty="0">
                <a:solidFill>
                  <a:srgbClr val="3F7F5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 009 v3=123;</a:t>
            </a:r>
          </a:p>
          <a:p>
            <a:r>
              <a:rPr lang="en-US" sz="2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ZA   &amp;123,MPLIER</a:t>
            </a:r>
          </a:p>
          <a:p>
            <a:r>
              <a:rPr lang="en-US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000" b="1" dirty="0">
                <a:solidFill>
                  <a:srgbClr val="3F7F5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 010 v5=12345;</a:t>
            </a:r>
          </a:p>
          <a:p>
            <a:r>
              <a:rPr lang="en-US" sz="2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ZA   &amp;98765,MCAND</a:t>
            </a:r>
          </a:p>
          <a:p>
            <a:r>
              <a:rPr lang="en-US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000" b="1" dirty="0">
                <a:solidFill>
                  <a:srgbClr val="3F7F5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 011 v9=v3*v5;</a:t>
            </a:r>
          </a:p>
          <a:p>
            <a:r>
              <a:rPr lang="en-US" sz="2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ZA   &amp;0,T01001</a:t>
            </a:r>
          </a:p>
          <a:p>
            <a:r>
              <a:rPr lang="en-US" sz="2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ZA   MPLIER,T01001-6</a:t>
            </a:r>
          </a:p>
          <a:p>
            <a:r>
              <a:rPr lang="en-US" sz="2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M    MCAND,T01001</a:t>
            </a:r>
          </a:p>
          <a:p>
            <a:r>
              <a:rPr lang="en-US" sz="2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ZA   T01001,PRODCT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2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MPLIER    DCW  #3</a:t>
            </a:r>
          </a:p>
          <a:p>
            <a:r>
              <a:rPr lang="en-US" sz="2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MCAND     DCW  #5</a:t>
            </a:r>
          </a:p>
          <a:p>
            <a:r>
              <a:rPr lang="en-US" sz="2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PRODCT    DCW  #9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r>
              <a:rPr lang="en-US" sz="2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T01001    DCW  #9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149E80A-16FE-DD19-292A-182CEEB2F957}"/>
              </a:ext>
            </a:extLst>
          </p:cNvPr>
          <p:cNvGrpSpPr/>
          <p:nvPr/>
        </p:nvGrpSpPr>
        <p:grpSpPr>
          <a:xfrm>
            <a:off x="7765248" y="2514610"/>
            <a:ext cx="320922" cy="504924"/>
            <a:chOff x="7634321" y="2607471"/>
            <a:chExt cx="320922" cy="504924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35B57C0-4AF7-0C65-2DF3-A9CE7BACB214}"/>
                </a:ext>
              </a:extLst>
            </p:cNvPr>
            <p:cNvSpPr txBox="1"/>
            <p:nvPr/>
          </p:nvSpPr>
          <p:spPr>
            <a:xfrm>
              <a:off x="7634321" y="2607471"/>
              <a:ext cx="3209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55" name="Down Arrow 54">
              <a:extLst>
                <a:ext uri="{FF2B5EF4-FFF2-40B4-BE49-F238E27FC236}">
                  <a16:creationId xmlns:a16="http://schemas.microsoft.com/office/drawing/2014/main" id="{6FE04B9E-7F2A-A4C4-9D22-679D1FE79DCD}"/>
                </a:ext>
              </a:extLst>
            </p:cNvPr>
            <p:cNvSpPr/>
            <p:nvPr/>
          </p:nvSpPr>
          <p:spPr bwMode="auto">
            <a:xfrm>
              <a:off x="7727375" y="2907800"/>
              <a:ext cx="134813" cy="204595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C48C7D22-EA88-060C-B9B5-27E362E9DAC7}"/>
              </a:ext>
            </a:extLst>
          </p:cNvPr>
          <p:cNvSpPr txBox="1"/>
          <p:nvPr/>
        </p:nvSpPr>
        <p:spPr>
          <a:xfrm>
            <a:off x="5499552" y="4792539"/>
            <a:ext cx="3093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Generated Autocoder assembly code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03828C8-F8FD-F066-22CD-9632FD5CE74F}"/>
              </a:ext>
            </a:extLst>
          </p:cNvPr>
          <p:cNvSpPr txBox="1"/>
          <p:nvPr/>
        </p:nvSpPr>
        <p:spPr>
          <a:xfrm>
            <a:off x="6740999" y="5830847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B442E4AB-B015-77AC-22A3-2F3798E116E0}"/>
              </a:ext>
            </a:extLst>
          </p:cNvPr>
          <p:cNvGrpSpPr/>
          <p:nvPr/>
        </p:nvGrpSpPr>
        <p:grpSpPr>
          <a:xfrm>
            <a:off x="6648688" y="1981711"/>
            <a:ext cx="320922" cy="504924"/>
            <a:chOff x="6517761" y="1981711"/>
            <a:chExt cx="320922" cy="504924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481A608-8480-7F56-4587-D7E9FD014BC7}"/>
                </a:ext>
              </a:extLst>
            </p:cNvPr>
            <p:cNvSpPr txBox="1"/>
            <p:nvPr/>
          </p:nvSpPr>
          <p:spPr>
            <a:xfrm>
              <a:off x="6517761" y="1981711"/>
              <a:ext cx="3209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65" name="Down Arrow 64">
              <a:extLst>
                <a:ext uri="{FF2B5EF4-FFF2-40B4-BE49-F238E27FC236}">
                  <a16:creationId xmlns:a16="http://schemas.microsoft.com/office/drawing/2014/main" id="{A7C34B41-7E2D-F5CB-A075-2A99CFE58E0F}"/>
                </a:ext>
              </a:extLst>
            </p:cNvPr>
            <p:cNvSpPr/>
            <p:nvPr/>
          </p:nvSpPr>
          <p:spPr bwMode="auto">
            <a:xfrm>
              <a:off x="6610815" y="2282040"/>
              <a:ext cx="134813" cy="204595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9B7B6BC-288D-B3D4-C6DF-CEDFACA9522C}"/>
              </a:ext>
            </a:extLst>
          </p:cNvPr>
          <p:cNvGrpSpPr/>
          <p:nvPr/>
        </p:nvGrpSpPr>
        <p:grpSpPr>
          <a:xfrm>
            <a:off x="5499552" y="1691659"/>
            <a:ext cx="897394" cy="491620"/>
            <a:chOff x="5368625" y="1691659"/>
            <a:chExt cx="897394" cy="491620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8469411B-2791-2889-6A6D-C8ADC84647DD}"/>
                </a:ext>
              </a:extLst>
            </p:cNvPr>
            <p:cNvSpPr txBox="1"/>
            <p:nvPr/>
          </p:nvSpPr>
          <p:spPr>
            <a:xfrm>
              <a:off x="5728851" y="1906280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8C546479-7398-34E7-F604-87EE9950B73E}"/>
                </a:ext>
              </a:extLst>
            </p:cNvPr>
            <p:cNvSpPr txBox="1"/>
            <p:nvPr/>
          </p:nvSpPr>
          <p:spPr>
            <a:xfrm>
              <a:off x="5465433" y="1906280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CE2DDFF-6703-379C-6986-113984C1F969}"/>
                </a:ext>
              </a:extLst>
            </p:cNvPr>
            <p:cNvSpPr txBox="1"/>
            <p:nvPr/>
          </p:nvSpPr>
          <p:spPr>
            <a:xfrm>
              <a:off x="5996393" y="1906280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3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2B4D0D5-7FA6-451C-7456-CB6AED6AE327}"/>
                </a:ext>
              </a:extLst>
            </p:cNvPr>
            <p:cNvSpPr txBox="1"/>
            <p:nvPr/>
          </p:nvSpPr>
          <p:spPr>
            <a:xfrm>
              <a:off x="5368625" y="1691659"/>
              <a:ext cx="6607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MPLIER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E8012788-DD9D-FA76-D496-B5042CD53290}"/>
              </a:ext>
            </a:extLst>
          </p:cNvPr>
          <p:cNvGrpSpPr/>
          <p:nvPr/>
        </p:nvGrpSpPr>
        <p:grpSpPr>
          <a:xfrm>
            <a:off x="5504361" y="2286100"/>
            <a:ext cx="1438328" cy="502827"/>
            <a:chOff x="5373434" y="2286100"/>
            <a:chExt cx="1438328" cy="502827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4E099E7-0CA5-3181-D6F2-4BF149B3A65E}"/>
                </a:ext>
              </a:extLst>
            </p:cNvPr>
            <p:cNvSpPr txBox="1"/>
            <p:nvPr/>
          </p:nvSpPr>
          <p:spPr>
            <a:xfrm>
              <a:off x="5465433" y="251192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9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7A5C27FA-9E64-A07E-29C3-5764D1C37700}"/>
                </a:ext>
              </a:extLst>
            </p:cNvPr>
            <p:cNvSpPr txBox="1"/>
            <p:nvPr/>
          </p:nvSpPr>
          <p:spPr>
            <a:xfrm>
              <a:off x="5735059" y="2511927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8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52A2463-6645-ED09-A653-0D8F688A08AA}"/>
                </a:ext>
              </a:extLst>
            </p:cNvPr>
            <p:cNvSpPr txBox="1"/>
            <p:nvPr/>
          </p:nvSpPr>
          <p:spPr>
            <a:xfrm>
              <a:off x="6006486" y="2511927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7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8E4D886-E8E6-394F-405B-07ABEBD5D1C2}"/>
                </a:ext>
              </a:extLst>
            </p:cNvPr>
            <p:cNvSpPr txBox="1"/>
            <p:nvPr/>
          </p:nvSpPr>
          <p:spPr>
            <a:xfrm>
              <a:off x="6274311" y="2511927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6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216F76AB-A1A9-77E3-59F6-72348FDE9BFE}"/>
                </a:ext>
              </a:extLst>
            </p:cNvPr>
            <p:cNvSpPr txBox="1"/>
            <p:nvPr/>
          </p:nvSpPr>
          <p:spPr>
            <a:xfrm>
              <a:off x="6542136" y="2511927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5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EFA4F5BF-10C9-20BD-ACF6-D3D83410AD92}"/>
                </a:ext>
              </a:extLst>
            </p:cNvPr>
            <p:cNvSpPr txBox="1"/>
            <p:nvPr/>
          </p:nvSpPr>
          <p:spPr>
            <a:xfrm>
              <a:off x="5373434" y="2286100"/>
              <a:ext cx="6559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MCAND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9B85F593-BE31-2419-2AA1-5ED20B1A1E61}"/>
              </a:ext>
            </a:extLst>
          </p:cNvPr>
          <p:cNvGrpSpPr/>
          <p:nvPr/>
        </p:nvGrpSpPr>
        <p:grpSpPr>
          <a:xfrm>
            <a:off x="5596360" y="3057759"/>
            <a:ext cx="3071227" cy="276999"/>
            <a:chOff x="5465433" y="3150620"/>
            <a:chExt cx="3071227" cy="276999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6406E99-F5BB-B930-FE46-27DA43BA19B2}"/>
                </a:ext>
              </a:extLst>
            </p:cNvPr>
            <p:cNvSpPr txBox="1"/>
            <p:nvPr/>
          </p:nvSpPr>
          <p:spPr>
            <a:xfrm>
              <a:off x="5465433" y="3150620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645FCD7-2493-81A2-FF69-700E571BDFEC}"/>
                </a:ext>
              </a:extLst>
            </p:cNvPr>
            <p:cNvSpPr txBox="1"/>
            <p:nvPr/>
          </p:nvSpPr>
          <p:spPr>
            <a:xfrm>
              <a:off x="5739750" y="3150620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3A29A30-24CA-7A2F-1023-2DA8D148146F}"/>
                </a:ext>
              </a:extLst>
            </p:cNvPr>
            <p:cNvSpPr txBox="1"/>
            <p:nvPr/>
          </p:nvSpPr>
          <p:spPr>
            <a:xfrm>
              <a:off x="6014067" y="3150620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F48696C-B310-666B-002C-CC0776A1B59A}"/>
                </a:ext>
              </a:extLst>
            </p:cNvPr>
            <p:cNvSpPr txBox="1"/>
            <p:nvPr/>
          </p:nvSpPr>
          <p:spPr>
            <a:xfrm>
              <a:off x="6288384" y="3150620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F44DDE3-418E-ABD6-98C0-21720D6D748B}"/>
                </a:ext>
              </a:extLst>
            </p:cNvPr>
            <p:cNvSpPr txBox="1"/>
            <p:nvPr/>
          </p:nvSpPr>
          <p:spPr>
            <a:xfrm>
              <a:off x="6562701" y="3150620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F7370E1-6D1A-2916-4718-F7A32081D7B6}"/>
                </a:ext>
              </a:extLst>
            </p:cNvPr>
            <p:cNvSpPr txBox="1"/>
            <p:nvPr/>
          </p:nvSpPr>
          <p:spPr>
            <a:xfrm>
              <a:off x="6837018" y="3150620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4492E9B-42E0-A31F-0CB9-8EFB2E2F693A}"/>
                </a:ext>
              </a:extLst>
            </p:cNvPr>
            <p:cNvSpPr txBox="1"/>
            <p:nvPr/>
          </p:nvSpPr>
          <p:spPr>
            <a:xfrm>
              <a:off x="7111335" y="3150620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7C14A68-79D5-9B7F-9D52-97AE49B31DE6}"/>
                </a:ext>
              </a:extLst>
            </p:cNvPr>
            <p:cNvSpPr txBox="1"/>
            <p:nvPr/>
          </p:nvSpPr>
          <p:spPr>
            <a:xfrm>
              <a:off x="7385652" y="3150620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97D878E-8B7B-8412-BE41-D5CD0C6B041F}"/>
                </a:ext>
              </a:extLst>
            </p:cNvPr>
            <p:cNvSpPr txBox="1"/>
            <p:nvPr/>
          </p:nvSpPr>
          <p:spPr>
            <a:xfrm>
              <a:off x="7659969" y="3150620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DDE3F1D-707C-C4D4-8175-2028994037C0}"/>
                </a:ext>
              </a:extLst>
            </p:cNvPr>
            <p:cNvSpPr txBox="1"/>
            <p:nvPr/>
          </p:nvSpPr>
          <p:spPr>
            <a:xfrm>
              <a:off x="7920786" y="3160212"/>
              <a:ext cx="61587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T01001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35B8DC6-D9BC-1DD8-A3BC-376CB7389D09}"/>
              </a:ext>
            </a:extLst>
          </p:cNvPr>
          <p:cNvGrpSpPr/>
          <p:nvPr/>
        </p:nvGrpSpPr>
        <p:grpSpPr>
          <a:xfrm>
            <a:off x="5596360" y="3372983"/>
            <a:ext cx="3071227" cy="276999"/>
            <a:chOff x="5465433" y="3465844"/>
            <a:chExt cx="3071227" cy="276999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642E047-CCC4-9A8D-CF81-0A43799667A2}"/>
                </a:ext>
              </a:extLst>
            </p:cNvPr>
            <p:cNvSpPr txBox="1"/>
            <p:nvPr/>
          </p:nvSpPr>
          <p:spPr>
            <a:xfrm>
              <a:off x="5465433" y="3465844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E715D8B-795B-042C-6170-7FB13CE4F3B2}"/>
                </a:ext>
              </a:extLst>
            </p:cNvPr>
            <p:cNvSpPr txBox="1"/>
            <p:nvPr/>
          </p:nvSpPr>
          <p:spPr>
            <a:xfrm>
              <a:off x="5739750" y="3465844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6321984-A661-4869-7C78-F4D0EB918A8B}"/>
                </a:ext>
              </a:extLst>
            </p:cNvPr>
            <p:cNvSpPr txBox="1"/>
            <p:nvPr/>
          </p:nvSpPr>
          <p:spPr>
            <a:xfrm>
              <a:off x="6014067" y="3465844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3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63DA2F0-A196-E815-1E56-14EEF483FB47}"/>
                </a:ext>
              </a:extLst>
            </p:cNvPr>
            <p:cNvSpPr txBox="1"/>
            <p:nvPr/>
          </p:nvSpPr>
          <p:spPr>
            <a:xfrm>
              <a:off x="6288384" y="3465844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83EA957-521C-6F96-7706-CC058FA4D930}"/>
                </a:ext>
              </a:extLst>
            </p:cNvPr>
            <p:cNvSpPr txBox="1"/>
            <p:nvPr/>
          </p:nvSpPr>
          <p:spPr>
            <a:xfrm>
              <a:off x="6562701" y="3465844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CE64B2C-53EA-CFBE-C1C4-07F20BDE697B}"/>
                </a:ext>
              </a:extLst>
            </p:cNvPr>
            <p:cNvSpPr txBox="1"/>
            <p:nvPr/>
          </p:nvSpPr>
          <p:spPr>
            <a:xfrm>
              <a:off x="6837018" y="3465844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CF4AC54-D8B0-E8A3-036C-6C52A4C98F7E}"/>
                </a:ext>
              </a:extLst>
            </p:cNvPr>
            <p:cNvSpPr txBox="1"/>
            <p:nvPr/>
          </p:nvSpPr>
          <p:spPr>
            <a:xfrm>
              <a:off x="7111335" y="3465844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3AEF10B-5969-5C67-0478-F70D65168E16}"/>
                </a:ext>
              </a:extLst>
            </p:cNvPr>
            <p:cNvSpPr txBox="1"/>
            <p:nvPr/>
          </p:nvSpPr>
          <p:spPr>
            <a:xfrm>
              <a:off x="7385652" y="3465844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AF4465F-100A-7F3C-6EF4-BDEA92A800AA}"/>
                </a:ext>
              </a:extLst>
            </p:cNvPr>
            <p:cNvSpPr txBox="1"/>
            <p:nvPr/>
          </p:nvSpPr>
          <p:spPr>
            <a:xfrm>
              <a:off x="7659969" y="3465844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EC90CECB-0684-C4D2-8775-93072C5AF1EE}"/>
                </a:ext>
              </a:extLst>
            </p:cNvPr>
            <p:cNvSpPr txBox="1"/>
            <p:nvPr/>
          </p:nvSpPr>
          <p:spPr>
            <a:xfrm>
              <a:off x="7920786" y="3481232"/>
              <a:ext cx="61587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T01001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A6FFC47E-9AC4-007A-2DB3-E02533771258}"/>
              </a:ext>
            </a:extLst>
          </p:cNvPr>
          <p:cNvGrpSpPr/>
          <p:nvPr/>
        </p:nvGrpSpPr>
        <p:grpSpPr>
          <a:xfrm>
            <a:off x="5596360" y="3695697"/>
            <a:ext cx="3071227" cy="276999"/>
            <a:chOff x="5465433" y="3788558"/>
            <a:chExt cx="3071227" cy="276999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B2F875E-E9B4-00E1-8B7D-1F76D1085B53}"/>
                </a:ext>
              </a:extLst>
            </p:cNvPr>
            <p:cNvSpPr txBox="1"/>
            <p:nvPr/>
          </p:nvSpPr>
          <p:spPr>
            <a:xfrm>
              <a:off x="5465433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C41BF23-D6BE-A95B-448A-A001EB9DC3B1}"/>
                </a:ext>
              </a:extLst>
            </p:cNvPr>
            <p:cNvSpPr txBox="1"/>
            <p:nvPr/>
          </p:nvSpPr>
          <p:spPr>
            <a:xfrm>
              <a:off x="5739750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57DF835-2F90-DD78-9470-7485B90B0A2E}"/>
                </a:ext>
              </a:extLst>
            </p:cNvPr>
            <p:cNvSpPr txBox="1"/>
            <p:nvPr/>
          </p:nvSpPr>
          <p:spPr>
            <a:xfrm>
              <a:off x="6014067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B51B52A-3277-159F-3D08-FB64F6073E03}"/>
                </a:ext>
              </a:extLst>
            </p:cNvPr>
            <p:cNvSpPr txBox="1"/>
            <p:nvPr/>
          </p:nvSpPr>
          <p:spPr>
            <a:xfrm>
              <a:off x="6288384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5A84D39-A322-E350-732E-1833AF49F9AE}"/>
                </a:ext>
              </a:extLst>
            </p:cNvPr>
            <p:cNvSpPr txBox="1"/>
            <p:nvPr/>
          </p:nvSpPr>
          <p:spPr>
            <a:xfrm>
              <a:off x="6562701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4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6B4C447-228D-9EAB-2438-F4AA8D2AFE21}"/>
                </a:ext>
              </a:extLst>
            </p:cNvPr>
            <p:cNvSpPr txBox="1"/>
            <p:nvPr/>
          </p:nvSpPr>
          <p:spPr>
            <a:xfrm>
              <a:off x="6837018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8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ED567B6-B92E-F8F3-BB56-9A0DE3744DDF}"/>
                </a:ext>
              </a:extLst>
            </p:cNvPr>
            <p:cNvSpPr txBox="1"/>
            <p:nvPr/>
          </p:nvSpPr>
          <p:spPr>
            <a:xfrm>
              <a:off x="7111335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86F2A3E-4A7B-E86C-C418-B66B6F9AFDD7}"/>
                </a:ext>
              </a:extLst>
            </p:cNvPr>
            <p:cNvSpPr txBox="1"/>
            <p:nvPr/>
          </p:nvSpPr>
          <p:spPr>
            <a:xfrm>
              <a:off x="7385652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9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AE1EEF5-CF39-1348-DAFE-181BB66A75B9}"/>
                </a:ext>
              </a:extLst>
            </p:cNvPr>
            <p:cNvSpPr txBox="1"/>
            <p:nvPr/>
          </p:nvSpPr>
          <p:spPr>
            <a:xfrm>
              <a:off x="7659969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5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B0DAD746-8AF7-7252-C31E-D8BEB83AD1D8}"/>
                </a:ext>
              </a:extLst>
            </p:cNvPr>
            <p:cNvSpPr txBox="1"/>
            <p:nvPr/>
          </p:nvSpPr>
          <p:spPr>
            <a:xfrm>
              <a:off x="7920786" y="3804888"/>
              <a:ext cx="61587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T01001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3FEBA492-74CF-8AE8-82B9-16F24CBC2E2C}"/>
              </a:ext>
            </a:extLst>
          </p:cNvPr>
          <p:cNvGrpSpPr/>
          <p:nvPr/>
        </p:nvGrpSpPr>
        <p:grpSpPr>
          <a:xfrm>
            <a:off x="5596360" y="4028165"/>
            <a:ext cx="3181834" cy="276999"/>
            <a:chOff x="5465433" y="3788558"/>
            <a:chExt cx="3181834" cy="276999"/>
          </a:xfrm>
        </p:grpSpPr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9C04C73-3176-EEDF-5004-CC1AA2957DDD}"/>
                </a:ext>
              </a:extLst>
            </p:cNvPr>
            <p:cNvSpPr txBox="1"/>
            <p:nvPr/>
          </p:nvSpPr>
          <p:spPr>
            <a:xfrm>
              <a:off x="5465433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71BC253-0305-CC8E-8024-64ED2135982C}"/>
                </a:ext>
              </a:extLst>
            </p:cNvPr>
            <p:cNvSpPr txBox="1"/>
            <p:nvPr/>
          </p:nvSpPr>
          <p:spPr>
            <a:xfrm>
              <a:off x="5739750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79833446-4A74-CAD1-C1E8-24092689AE0F}"/>
                </a:ext>
              </a:extLst>
            </p:cNvPr>
            <p:cNvSpPr txBox="1"/>
            <p:nvPr/>
          </p:nvSpPr>
          <p:spPr>
            <a:xfrm>
              <a:off x="6014067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C6ACB7F1-8069-B063-F7F7-A7C02D466C81}"/>
                </a:ext>
              </a:extLst>
            </p:cNvPr>
            <p:cNvSpPr txBox="1"/>
            <p:nvPr/>
          </p:nvSpPr>
          <p:spPr>
            <a:xfrm>
              <a:off x="6288384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A54452C7-6A62-F8DA-7B07-1E5B486E0373}"/>
                </a:ext>
              </a:extLst>
            </p:cNvPr>
            <p:cNvSpPr txBox="1"/>
            <p:nvPr/>
          </p:nvSpPr>
          <p:spPr>
            <a:xfrm>
              <a:off x="6562701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4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CD4D7D87-92A5-6B22-DE95-B5EB9FEA32D6}"/>
                </a:ext>
              </a:extLst>
            </p:cNvPr>
            <p:cNvSpPr txBox="1"/>
            <p:nvPr/>
          </p:nvSpPr>
          <p:spPr>
            <a:xfrm>
              <a:off x="6837018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8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C8F104D4-8D5F-A008-4763-3BB942F8D9F5}"/>
                </a:ext>
              </a:extLst>
            </p:cNvPr>
            <p:cNvSpPr txBox="1"/>
            <p:nvPr/>
          </p:nvSpPr>
          <p:spPr>
            <a:xfrm>
              <a:off x="7111335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7D37E3A6-72D6-1883-35E4-AE0C7AE4579B}"/>
                </a:ext>
              </a:extLst>
            </p:cNvPr>
            <p:cNvSpPr txBox="1"/>
            <p:nvPr/>
          </p:nvSpPr>
          <p:spPr>
            <a:xfrm>
              <a:off x="7385652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9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314D09E5-9101-2D2B-CAC1-E738351052E2}"/>
                </a:ext>
              </a:extLst>
            </p:cNvPr>
            <p:cNvSpPr txBox="1"/>
            <p:nvPr/>
          </p:nvSpPr>
          <p:spPr>
            <a:xfrm>
              <a:off x="7659969" y="3788558"/>
              <a:ext cx="26962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5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9F184F52-C14E-1806-8A01-B905395992C3}"/>
                </a:ext>
              </a:extLst>
            </p:cNvPr>
            <p:cNvSpPr txBox="1"/>
            <p:nvPr/>
          </p:nvSpPr>
          <p:spPr>
            <a:xfrm>
              <a:off x="7920786" y="3804888"/>
              <a:ext cx="726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PRODCT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487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F132F-0D7B-1177-3BC2-E594E04AB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A08C0-342C-F53B-71A3-8B126EC73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 language allows nested scopes.</a:t>
            </a:r>
          </a:p>
          <a:p>
            <a:pPr lvl="1"/>
            <a:r>
              <a:rPr lang="en-US" dirty="0"/>
              <a:t>Override global 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by local 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One solution: </a:t>
            </a:r>
            <a:br>
              <a:rPr lang="en-US" dirty="0"/>
            </a:br>
            <a:r>
              <a:rPr lang="en-US" dirty="0"/>
              <a:t>Don’t allow variable names to be reused.</a:t>
            </a:r>
          </a:p>
          <a:p>
            <a:pPr lvl="4"/>
            <a:endParaRPr lang="en-US" dirty="0"/>
          </a:p>
          <a:p>
            <a:r>
              <a:rPr lang="en-US" dirty="0"/>
              <a:t>Another solution: </a:t>
            </a:r>
            <a:br>
              <a:rPr lang="en-US" dirty="0"/>
            </a:br>
            <a:r>
              <a:rPr lang="en-US" dirty="0"/>
              <a:t>Randomly rename all variables.</a:t>
            </a:r>
          </a:p>
          <a:p>
            <a:pPr lvl="1"/>
            <a:r>
              <a:rPr lang="en-US" dirty="0"/>
              <a:t>Example: Source program variables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/>
              <a:t> can become assembly variables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V1253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V9284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56760-7E83-6FBA-B73C-77733CBF2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7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0E3C5-25C7-CD7D-8E2D-11A7CF65B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A9E6D-3B73-7649-C414-B1368D1AA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IBM 1401 has three index registers, X1, X2, and X3 which hold integer values.</a:t>
            </a:r>
          </a:p>
          <a:p>
            <a:pPr lvl="4"/>
            <a:endParaRPr lang="en-US" dirty="0"/>
          </a:p>
          <a:p>
            <a:r>
              <a:rPr lang="en-US" dirty="0"/>
              <a:t>An address can be indexed.</a:t>
            </a:r>
          </a:p>
          <a:p>
            <a:pPr lvl="1"/>
            <a:r>
              <a:rPr lang="en-US" dirty="0"/>
              <a:t>Example subtract instruction: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ALPHA,X1,BETA</a:t>
            </a:r>
          </a:p>
          <a:p>
            <a:pPr lvl="2"/>
            <a:r>
              <a:rPr lang="en-US" dirty="0"/>
              <a:t>A </a:t>
            </a:r>
            <a:r>
              <a:rPr lang="en-US" dirty="0">
                <a:sym typeface="Wingdings" pitchFamily="2" charset="2"/>
              </a:rPr>
              <a:t> address of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ALPHA</a:t>
            </a:r>
          </a:p>
          <a:p>
            <a:pPr lvl="2"/>
            <a:r>
              <a:rPr lang="en-US" dirty="0">
                <a:sym typeface="Wingdings" pitchFamily="2" charset="2"/>
              </a:rPr>
              <a:t>A  A + X1</a:t>
            </a:r>
          </a:p>
          <a:p>
            <a:pPr lvl="2"/>
            <a:r>
              <a:rPr lang="en-US" dirty="0">
                <a:sym typeface="Wingdings" pitchFamily="2" charset="2"/>
              </a:rPr>
              <a:t>B  address of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BETA</a:t>
            </a:r>
          </a:p>
          <a:p>
            <a:pPr lvl="2"/>
            <a:r>
              <a:rPr lang="en-US" dirty="0">
                <a:sym typeface="Wingdings" pitchFamily="2" charset="2"/>
              </a:rPr>
              <a:t>[B]  [B] – [A]</a:t>
            </a:r>
          </a:p>
          <a:p>
            <a:pPr marL="941387" lvl="2" indent="0">
              <a:buNone/>
            </a:pP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BETA = BETA – ALPHA[X1]</a:t>
            </a:r>
            <a:endParaRPr lang="en-US" sz="2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0263B-0D5D-F3A8-178E-18DDAEE48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6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B415-9819-51D3-6E02-1A7054A2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7095F-6FE8-8B64-9521-B4100B6EE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067145"/>
          </a:xfrm>
        </p:spPr>
        <p:txBody>
          <a:bodyPr/>
          <a:lstStyle/>
          <a:p>
            <a:r>
              <a:rPr lang="en-US" dirty="0"/>
              <a:t>Create a software stack.</a:t>
            </a:r>
          </a:p>
          <a:p>
            <a:pPr lvl="1"/>
            <a:r>
              <a:rPr lang="en-US" dirty="0"/>
              <a:t>Use one of the index registers such as X2 as the pointer to the base of the stack frame.</a:t>
            </a:r>
          </a:p>
          <a:p>
            <a:pPr lvl="1"/>
            <a:r>
              <a:rPr lang="en-US" dirty="0"/>
              <a:t>Then index each local variable of a recursive function by X2. </a:t>
            </a:r>
          </a:p>
          <a:p>
            <a:pPr lvl="4"/>
            <a:endParaRPr lang="en-US" dirty="0"/>
          </a:p>
          <a:p>
            <a:r>
              <a:rPr lang="en-US" dirty="0"/>
              <a:t>Recursive functions will therefore execute slower due to indexing its local variables.</a:t>
            </a:r>
          </a:p>
          <a:p>
            <a:pPr lvl="1"/>
            <a:r>
              <a:rPr lang="en-US" dirty="0"/>
              <a:t>Make recursion an option for a function in the C language.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A457E-1331-FEEB-46C8-60E998DA4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6D3656-AA82-A176-9ADE-BD36F9882C30}"/>
              </a:ext>
            </a:extLst>
          </p:cNvPr>
          <p:cNvSpPr txBox="1"/>
          <p:nvPr/>
        </p:nvSpPr>
        <p:spPr>
          <a:xfrm>
            <a:off x="2325231" y="5550097"/>
            <a:ext cx="449353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recursive int function foo()</a:t>
            </a:r>
          </a:p>
        </p:txBody>
      </p:sp>
    </p:spTree>
    <p:extLst>
      <p:ext uri="{BB962C8B-B14F-4D97-AF65-F5344CB8AC3E}">
        <p14:creationId xmlns:p14="http://schemas.microsoft.com/office/powerpoint/2010/main" val="227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13E27-9A3E-208C-DA22-3C055043F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544BE-DCB6-988A-E587-D2703A3EB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a heap at the far end of memory.</a:t>
            </a:r>
          </a:p>
          <a:p>
            <a:pPr lvl="1"/>
            <a:r>
              <a:rPr lang="en-US" dirty="0"/>
              <a:t>Use one of the index registers such as X3 </a:t>
            </a:r>
            <a:br>
              <a:rPr lang="en-US" dirty="0"/>
            </a:br>
            <a:r>
              <a:rPr lang="en-US" dirty="0"/>
              <a:t>to point to the heap limit.</a:t>
            </a:r>
          </a:p>
          <a:p>
            <a:pPr lvl="1"/>
            <a:r>
              <a:rPr lang="en-US" dirty="0"/>
              <a:t>Allocate new memory at the end of the heap </a:t>
            </a:r>
            <a:br>
              <a:rPr lang="en-US" dirty="0"/>
            </a:br>
            <a:r>
              <a:rPr lang="en-US" dirty="0"/>
              <a:t>and then adjust X3.</a:t>
            </a:r>
          </a:p>
          <a:p>
            <a:pPr lvl="4"/>
            <a:endParaRPr lang="en-US" dirty="0"/>
          </a:p>
          <a:p>
            <a:r>
              <a:rPr lang="en-US" dirty="0"/>
              <a:t>No automatic garbage collection</a:t>
            </a:r>
          </a:p>
          <a:p>
            <a:pPr lvl="1"/>
            <a:r>
              <a:rPr lang="en-US" dirty="0"/>
              <a:t>Use “mark” and “release”.</a:t>
            </a:r>
          </a:p>
          <a:p>
            <a:pPr lvl="1"/>
            <a:r>
              <a:rPr lang="en-US" dirty="0"/>
              <a:t>Mark the current value of X3 by saving it.</a:t>
            </a:r>
          </a:p>
          <a:p>
            <a:pPr lvl="1"/>
            <a:r>
              <a:rPr lang="en-US" dirty="0"/>
              <a:t>Release memory by restoring X3 to a saved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A494B-0CF1-DC46-3EB1-0349F7ED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1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238FE-D645-0AD9-DF94-8ED0DDEF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Surveys During the Oral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E85DE-AEC7-882E-BCED-70D638ABA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Rate each of the following as </a:t>
            </a:r>
            <a:br>
              <a:rPr lang="en-US" dirty="0"/>
            </a:br>
            <a:r>
              <a:rPr lang="en-US" dirty="0"/>
              <a:t>Poor, OK, Good, or Excellent: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programming language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grammar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Jasmin object code generation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sample program(s)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compilation and execution of sample program(s)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How was the presentation overall?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B0806-AE9A-E82D-717B-B8C977EE2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5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E4D64-CB83-7F92-2908-5B37100F3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226C9-7B44-29A9-08EF-3DE51E48B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Classic Pascal as our source language.</a:t>
            </a:r>
          </a:p>
          <a:p>
            <a:pPr lvl="1"/>
            <a:r>
              <a:rPr lang="en-US" dirty="0"/>
              <a:t>Popular teaching language of the 80s.</a:t>
            </a:r>
          </a:p>
          <a:p>
            <a:pPr lvl="1"/>
            <a:r>
              <a:rPr lang="en-US" dirty="0"/>
              <a:t>Procedural, not object-oriented.</a:t>
            </a:r>
          </a:p>
          <a:p>
            <a:pPr lvl="1"/>
            <a:r>
              <a:rPr lang="en-US" dirty="0"/>
              <a:t>Designed to be easy to parse.</a:t>
            </a:r>
          </a:p>
          <a:p>
            <a:r>
              <a:rPr lang="en-US" dirty="0"/>
              <a:t>Interpreter: immediate execution</a:t>
            </a:r>
          </a:p>
          <a:p>
            <a:pPr lvl="1"/>
            <a:r>
              <a:rPr lang="en-US" dirty="0"/>
              <a:t>Interactive symbolic debugger</a:t>
            </a:r>
          </a:p>
          <a:p>
            <a:r>
              <a:rPr lang="en-US" dirty="0"/>
              <a:t>Converter: Pascal </a:t>
            </a:r>
            <a:r>
              <a:rPr lang="en-US" dirty="0">
                <a:sym typeface="Wingdings" pitchFamily="2" charset="2"/>
              </a:rPr>
              <a:t> Java</a:t>
            </a:r>
          </a:p>
          <a:p>
            <a:pPr lvl="1"/>
            <a:r>
              <a:rPr lang="en-US" dirty="0">
                <a:sym typeface="Wingdings" pitchFamily="2" charset="2"/>
              </a:rPr>
              <a:t>Why reinvent the compiler wheel?</a:t>
            </a:r>
          </a:p>
          <a:p>
            <a:r>
              <a:rPr lang="en-US" dirty="0">
                <a:sym typeface="Wingdings" pitchFamily="2" charset="2"/>
              </a:rPr>
              <a:t>Compiler: Pascal  Jasmin assembly language</a:t>
            </a:r>
          </a:p>
          <a:p>
            <a:pPr lvl="1"/>
            <a:r>
              <a:rPr lang="en-US" dirty="0">
                <a:sym typeface="Wingdings" pitchFamily="2" charset="2"/>
              </a:rPr>
              <a:t>Assemble and run on the Java Virtual Machine (JVM)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DDE8A-FDDE-5C06-5032-F3405CF49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455C9D-03E2-9547-0884-A710C1BFE4D7}"/>
              </a:ext>
            </a:extLst>
          </p:cNvPr>
          <p:cNvSpPr txBox="1"/>
          <p:nvPr/>
        </p:nvSpPr>
        <p:spPr>
          <a:xfrm>
            <a:off x="5760707" y="3692143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48351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1BCC9-93B2-1F4C-AA4E-E1683CC5F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GUI-Based Debugger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6B72E-F035-124E-87F1-521E695CD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It is straightforward (though not trivial) </a:t>
            </a:r>
            <a:br>
              <a:rPr lang="en-US" dirty="0"/>
            </a:br>
            <a:r>
              <a:rPr lang="en-US" dirty="0"/>
              <a:t>to create a </a:t>
            </a:r>
            <a:r>
              <a:rPr lang="en-US" u="sng" dirty="0"/>
              <a:t>GUI-based debugger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It would be part of a complete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integrated development environment </a:t>
            </a:r>
            <a:r>
              <a:rPr lang="en-US" dirty="0"/>
              <a:t>(IDE).</a:t>
            </a:r>
          </a:p>
          <a:p>
            <a:pPr lvl="1"/>
            <a:r>
              <a:rPr lang="en-US" dirty="0"/>
              <a:t>Different windows for editing, executing, monitoring,</a:t>
            </a:r>
            <a:br>
              <a:rPr lang="en-US" dirty="0"/>
            </a:br>
            <a:r>
              <a:rPr lang="en-US" dirty="0"/>
              <a:t>input and output, etc.</a:t>
            </a:r>
          </a:p>
          <a:p>
            <a:pPr lvl="1"/>
            <a:r>
              <a:rPr lang="en-US" dirty="0"/>
              <a:t>Buttons to invoke debugger operations.</a:t>
            </a:r>
          </a:p>
          <a:p>
            <a:pPr lvl="1"/>
            <a:r>
              <a:rPr lang="en-US" u="sng" dirty="0"/>
              <a:t>Animate the execution of a program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Similar to Eclipse.</a:t>
            </a:r>
          </a:p>
          <a:p>
            <a:pPr lvl="1"/>
            <a:r>
              <a:rPr lang="en-US" dirty="0"/>
              <a:t>(But not quite as good.)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A43FD-3DCE-E747-9AFD-D0021EAB2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25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348A-A92A-C743-890A-DF48A6EDECC1}" type="slidenum">
              <a:rPr lang="en-US"/>
              <a:pPr/>
              <a:t>6</a:t>
            </a:fld>
            <a:endParaRPr lang="en-US"/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Integrated Development Environment (IDE)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" y="1235074"/>
            <a:ext cx="2835275" cy="4937095"/>
          </a:xfrm>
        </p:spPr>
        <p:txBody>
          <a:bodyPr/>
          <a:lstStyle/>
          <a:p>
            <a:r>
              <a:rPr lang="en-US" sz="1800" dirty="0"/>
              <a:t>A graphical user interface (GUI) that integrates:</a:t>
            </a:r>
          </a:p>
          <a:p>
            <a:pPr lvl="1"/>
            <a:r>
              <a:rPr lang="en-US" sz="1600" dirty="0"/>
              <a:t>Edit window</a:t>
            </a:r>
          </a:p>
          <a:p>
            <a:pPr lvl="1"/>
            <a:r>
              <a:rPr lang="en-US" sz="1600" dirty="0"/>
              <a:t>Debug window</a:t>
            </a:r>
          </a:p>
          <a:p>
            <a:pPr lvl="1"/>
            <a:r>
              <a:rPr lang="en-US" sz="1600" dirty="0"/>
              <a:t>Call stack window</a:t>
            </a:r>
          </a:p>
          <a:p>
            <a:pPr lvl="1"/>
            <a:r>
              <a:rPr lang="en-US" sz="1600" dirty="0"/>
              <a:t>Console window</a:t>
            </a:r>
          </a:p>
          <a:p>
            <a:pPr lvl="3"/>
            <a:endParaRPr lang="en-US" sz="1000" dirty="0"/>
          </a:p>
          <a:p>
            <a:r>
              <a:rPr lang="en-US" sz="1800" dirty="0"/>
              <a:t>Implemented with the </a:t>
            </a:r>
            <a:r>
              <a:rPr lang="en-US" sz="1800" u="sng" dirty="0"/>
              <a:t>Java Foundation Classes</a:t>
            </a:r>
            <a:r>
              <a:rPr lang="en-US" sz="1800" dirty="0"/>
              <a:t> (Swing).</a:t>
            </a:r>
          </a:p>
          <a:p>
            <a:pPr lvl="3"/>
            <a:endParaRPr lang="en-US" sz="1000" dirty="0"/>
          </a:p>
          <a:p>
            <a:r>
              <a:rPr lang="en-US" sz="1800" dirty="0"/>
              <a:t>Uses </a:t>
            </a:r>
            <a:r>
              <a:rPr lang="en-US" sz="1800" u="sng" dirty="0"/>
              <a:t>multithreaded programming</a:t>
            </a:r>
            <a:r>
              <a:rPr lang="en-US" sz="1800" dirty="0"/>
              <a:t>.</a:t>
            </a:r>
          </a:p>
        </p:txBody>
      </p:sp>
      <p:pic>
        <p:nvPicPr>
          <p:cNvPr id="523268" name="Picture 4" descr="177075 fg14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1460500"/>
            <a:ext cx="6035675" cy="370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3269" name="Text Box 5"/>
          <p:cNvSpPr txBox="1">
            <a:spLocks noChangeArrowheads="1"/>
          </p:cNvSpPr>
          <p:nvPr/>
        </p:nvSpPr>
        <p:spPr bwMode="auto">
          <a:xfrm>
            <a:off x="3244424" y="5345643"/>
            <a:ext cx="5399940" cy="369332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800" dirty="0">
                <a:solidFill>
                  <a:srgbClr val="0033CC"/>
                </a:solidFill>
                <a:latin typeface="Arial"/>
              </a:rPr>
              <a:t>“</a:t>
            </a:r>
            <a:r>
              <a:rPr lang="en-US" sz="1800" dirty="0">
                <a:solidFill>
                  <a:srgbClr val="0033CC"/>
                </a:solidFill>
              </a:rPr>
              <a:t>Wrap a GUI</a:t>
            </a:r>
            <a:r>
              <a:rPr lang="ja-JP" altLang="en-US" sz="1800" dirty="0">
                <a:solidFill>
                  <a:srgbClr val="0033CC"/>
                </a:solidFill>
                <a:latin typeface="Arial"/>
              </a:rPr>
              <a:t>”</a:t>
            </a:r>
            <a:r>
              <a:rPr lang="en-US" sz="1800" dirty="0">
                <a:solidFill>
                  <a:srgbClr val="0033CC"/>
                </a:solidFill>
              </a:rPr>
              <a:t> around the command-line debugger.</a:t>
            </a:r>
          </a:p>
        </p:txBody>
      </p:sp>
    </p:spTree>
    <p:extLst>
      <p:ext uri="{BB962C8B-B14F-4D97-AF65-F5344CB8AC3E}">
        <p14:creationId xmlns:p14="http://schemas.microsoft.com/office/powerpoint/2010/main" val="53730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3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C24C-EB8F-A040-85F4-B56BA46AB0E2}" type="slidenum">
              <a:rPr lang="en-US"/>
              <a:pPr/>
              <a:t>7</a:t>
            </a:fld>
            <a:endParaRPr 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Basic Idea Behind the IDE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Run the Pascal command-line debugger </a:t>
            </a:r>
            <a:br>
              <a:rPr lang="en-US" dirty="0"/>
            </a:br>
            <a:r>
              <a:rPr lang="en-US" dirty="0"/>
              <a:t>in one process.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Run the IDE GUI code in another process.</a:t>
            </a:r>
          </a:p>
          <a:p>
            <a:pPr lvl="3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The user manually performs an action on the IDE GUI (e.g., click the “Single step” button).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The IDE sends the appropriate command-line command to the debugger.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The debugger reads the command from its </a:t>
            </a:r>
            <a:br>
              <a:rPr lang="en-US" dirty="0"/>
            </a:br>
            <a:r>
              <a:rPr lang="en-US" dirty="0"/>
              <a:t>standard input just as if the user had typed it </a:t>
            </a:r>
            <a:br>
              <a:rPr lang="en-US" dirty="0"/>
            </a:br>
            <a:r>
              <a:rPr lang="en-US" dirty="0"/>
              <a:t>on the command line.</a:t>
            </a:r>
          </a:p>
          <a:p>
            <a:pPr lvl="4">
              <a:lnSpc>
                <a:spcPct val="80000"/>
              </a:lnSpc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59796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4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903C-AC8D-B342-BFBB-08B8BEB7A570}" type="slidenum">
              <a:rPr lang="en-US"/>
              <a:pPr/>
              <a:t>8</a:t>
            </a:fld>
            <a:endParaRPr lang="en-US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Interprocess Communication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206875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The IDE process sends debugger commands to the debugger process.</a:t>
            </a:r>
          </a:p>
          <a:p>
            <a:pPr lvl="4">
              <a:lnSpc>
                <a:spcPct val="90000"/>
              </a:lnSpc>
            </a:pPr>
            <a:endParaRPr lang="en-US" sz="4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The IDE writes the commands to its standard output.</a:t>
            </a:r>
          </a:p>
          <a:p>
            <a:pPr lvl="5">
              <a:lnSpc>
                <a:spcPct val="90000"/>
              </a:lnSpc>
            </a:pPr>
            <a:endParaRPr lang="en-US" sz="6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The debugger reads </a:t>
            </a:r>
            <a:br>
              <a:rPr lang="en-US" sz="1800" dirty="0"/>
            </a:br>
            <a:r>
              <a:rPr lang="en-US" sz="1800" dirty="0"/>
              <a:t>the commands via its </a:t>
            </a:r>
            <a:br>
              <a:rPr lang="en-US" sz="1800" dirty="0"/>
            </a:br>
            <a:r>
              <a:rPr lang="en-US" sz="1800" dirty="0"/>
              <a:t>standard input.</a:t>
            </a:r>
          </a:p>
          <a:p>
            <a:pPr lvl="4">
              <a:lnSpc>
                <a:spcPct val="90000"/>
              </a:lnSpc>
            </a:pPr>
            <a:endParaRPr lang="en-US" sz="400" dirty="0"/>
          </a:p>
          <a:p>
            <a:pPr>
              <a:lnSpc>
                <a:spcPct val="90000"/>
              </a:lnSpc>
            </a:pPr>
            <a:r>
              <a:rPr lang="en-US" sz="2000" dirty="0"/>
              <a:t>The debugger process sends status information or program output to the IDE process.</a:t>
            </a:r>
          </a:p>
          <a:p>
            <a:pPr lvl="4">
              <a:lnSpc>
                <a:spcPct val="90000"/>
              </a:lnSpc>
            </a:pPr>
            <a:endParaRPr lang="en-US" sz="4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The debugger writes to its standard output.</a:t>
            </a:r>
          </a:p>
          <a:p>
            <a:pPr lvl="5">
              <a:lnSpc>
                <a:spcPct val="90000"/>
              </a:lnSpc>
            </a:pPr>
            <a:endParaRPr lang="en-US" sz="6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The IDE reads the debugger</a:t>
            </a:r>
            <a:r>
              <a:rPr lang="ja-JP" altLang="en-US" sz="1800" dirty="0">
                <a:latin typeface="Arial"/>
              </a:rPr>
              <a:t>’</a:t>
            </a:r>
            <a:r>
              <a:rPr lang="en-US" sz="1800" dirty="0"/>
              <a:t>s output via its standard input.</a:t>
            </a:r>
          </a:p>
        </p:txBody>
      </p:sp>
      <p:pic>
        <p:nvPicPr>
          <p:cNvPr id="526340" name="Picture 4" descr="177075 fg14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1325563"/>
            <a:ext cx="3735387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6341" name="Rectangle 5"/>
          <p:cNvSpPr>
            <a:spLocks noChangeArrowheads="1"/>
          </p:cNvSpPr>
          <p:nvPr/>
        </p:nvSpPr>
        <p:spPr bwMode="auto">
          <a:xfrm>
            <a:off x="4572000" y="3886200"/>
            <a:ext cx="4389438" cy="1920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The debugger running in the debugger process believes that it</a:t>
            </a:r>
            <a:r>
              <a:rPr lang="en-US" sz="2000" dirty="0">
                <a:latin typeface="Arial"/>
              </a:rPr>
              <a:t>’</a:t>
            </a:r>
            <a:r>
              <a:rPr lang="en-US" sz="2000" dirty="0"/>
              <a:t>s reading debugger commands typed on the command line and that it</a:t>
            </a:r>
            <a:r>
              <a:rPr lang="en-US" sz="2000" dirty="0">
                <a:latin typeface="Arial"/>
              </a:rPr>
              <a:t>’</a:t>
            </a:r>
            <a:r>
              <a:rPr lang="en-US" sz="2000" dirty="0"/>
              <a:t>s writing results to the console.</a:t>
            </a:r>
          </a:p>
        </p:txBody>
      </p:sp>
    </p:spTree>
    <p:extLst>
      <p:ext uri="{BB962C8B-B14F-4D97-AF65-F5344CB8AC3E}">
        <p14:creationId xmlns:p14="http://schemas.microsoft.com/office/powerpoint/2010/main" val="297810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6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6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6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6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7EC8-6820-3947-A9C5-7B25003C543D}" type="slidenum">
              <a:rPr lang="en-US"/>
              <a:pPr/>
              <a:t>9</a:t>
            </a:fld>
            <a:endParaRPr 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Interprocess Communication,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pic>
        <p:nvPicPr>
          <p:cNvPr id="530435" name="Picture 3" descr="177075 fg1408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588" y="1828650"/>
            <a:ext cx="6738823" cy="32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9510460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49639</TotalTime>
  <Words>1741</Words>
  <Application>Microsoft Macintosh PowerPoint</Application>
  <PresentationFormat>On-screen Show (4:3)</PresentationFormat>
  <Paragraphs>318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Courier New</vt:lpstr>
      <vt:lpstr>Times New Roman</vt:lpstr>
      <vt:lpstr>Wingdings</vt:lpstr>
      <vt:lpstr>Quadrant</vt:lpstr>
      <vt:lpstr>CS 153 Concepts of Compiler Design November 21 Class Meeting</vt:lpstr>
      <vt:lpstr>Next Few Weeks</vt:lpstr>
      <vt:lpstr>Surveys During the Oral Presentations</vt:lpstr>
      <vt:lpstr>Recap</vt:lpstr>
      <vt:lpstr>A GUI-Based Debugger</vt:lpstr>
      <vt:lpstr>Integrated Development Environment (IDE)</vt:lpstr>
      <vt:lpstr>The Basic Idea Behind the IDE</vt:lpstr>
      <vt:lpstr>Interprocess Communication</vt:lpstr>
      <vt:lpstr>Interprocess Communication, cont’d</vt:lpstr>
      <vt:lpstr>Interprocess Communication, cont’d</vt:lpstr>
      <vt:lpstr>Interprocess Communication, cont’d</vt:lpstr>
      <vt:lpstr>Compiler Construction Case Study</vt:lpstr>
      <vt:lpstr>At the Computer History Museum</vt:lpstr>
      <vt:lpstr>Challenges</vt:lpstr>
      <vt:lpstr>Character-Based</vt:lpstr>
      <vt:lpstr>Instruction Set</vt:lpstr>
      <vt:lpstr>Temporary Variables</vt:lpstr>
      <vt:lpstr>Temporary Variables, cont’d</vt:lpstr>
      <vt:lpstr>Temp Pool</vt:lpstr>
      <vt:lpstr>Multiplication</vt:lpstr>
      <vt:lpstr>Multiplication, cont’d</vt:lpstr>
      <vt:lpstr>Multiplication, cont’d</vt:lpstr>
      <vt:lpstr>Multiplication, cont’d</vt:lpstr>
      <vt:lpstr>Scoping</vt:lpstr>
      <vt:lpstr>Index Registers</vt:lpstr>
      <vt:lpstr>Recursion</vt:lpstr>
      <vt:lpstr>Dynamic Memory Allocation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756</cp:revision>
  <cp:lastPrinted>2020-10-22T17:09:30Z</cp:lastPrinted>
  <dcterms:created xsi:type="dcterms:W3CDTF">2008-01-12T03:52:55Z</dcterms:created>
  <dcterms:modified xsi:type="dcterms:W3CDTF">2024-11-23T18:20:26Z</dcterms:modified>
</cp:coreProperties>
</file>